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69" r:id="rId3"/>
    <p:sldId id="257" r:id="rId4"/>
    <p:sldId id="260" r:id="rId5"/>
    <p:sldId id="273" r:id="rId6"/>
    <p:sldId id="274" r:id="rId7"/>
    <p:sldId id="271" r:id="rId8"/>
    <p:sldId id="277" r:id="rId9"/>
    <p:sldId id="285" r:id="rId10"/>
    <p:sldId id="263" r:id="rId11"/>
    <p:sldId id="279" r:id="rId12"/>
    <p:sldId id="278" r:id="rId13"/>
    <p:sldId id="264" r:id="rId14"/>
    <p:sldId id="275" r:id="rId15"/>
    <p:sldId id="265" r:id="rId16"/>
    <p:sldId id="280" r:id="rId17"/>
    <p:sldId id="266" r:id="rId18"/>
    <p:sldId id="281" r:id="rId19"/>
    <p:sldId id="267" r:id="rId20"/>
    <p:sldId id="276" r:id="rId21"/>
    <p:sldId id="286" r:id="rId22"/>
    <p:sldId id="258" r:id="rId23"/>
    <p:sldId id="270" r:id="rId24"/>
    <p:sldId id="259" r:id="rId25"/>
    <p:sldId id="272" r:id="rId26"/>
    <p:sldId id="283" r:id="rId27"/>
    <p:sldId id="284" r:id="rId28"/>
    <p:sldId id="288" r:id="rId29"/>
    <p:sldId id="282" r:id="rId30"/>
    <p:sldId id="287"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61" autoAdjust="0"/>
    <p:restoredTop sz="94660"/>
  </p:normalViewPr>
  <p:slideViewPr>
    <p:cSldViewPr snapToGrid="0">
      <p:cViewPr varScale="1">
        <p:scale>
          <a:sx n="85" d="100"/>
          <a:sy n="85" d="100"/>
        </p:scale>
        <p:origin x="41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8B4AF60A-713C-41BA-9788-4C493DDC0A9C}" type="datetimeFigureOut">
              <a:rPr lang="en-US" dirty="0"/>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4FAB73BC-B049-4115-A692-8D63A059BFB8}"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E5E0FA7-C445-42F7-AF66-A4F5A6FC8A9C}" type="datetimeFigureOut">
              <a:rPr lang="en-US" dirty="0"/>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85AC5C5-1A57-4420-8AFB-CE41693A794B}" type="datetimeFigureOut">
              <a:rPr lang="en-US" dirty="0"/>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A4C08AF-84E6-4329-8E67-FEA434B47075}" type="datetimeFigureOut">
              <a:rPr lang="en-US" dirty="0"/>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8593667" y="6272784"/>
            <a:ext cx="2644309" cy="365125"/>
          </a:xfrm>
        </p:spPr>
        <p:txBody>
          <a:bodyPr/>
          <a:lstStyle/>
          <a:p>
            <a:fld id="{4F6EE328-6AFF-436B-881F-213D56084544}" type="datetimeFigureOut">
              <a:rPr lang="en-US" dirty="0"/>
              <a:t>3/15/2023</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AE02069A-09EE-4C7C-86A4-2314A404921D}" type="datetimeFigureOut">
              <a:rPr lang="en-US" dirty="0"/>
              <a:t>3/15/2023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D56EE7F1-171E-411F-96CA-A251A21496E7}" type="datetimeFigureOut">
              <a:rPr lang="en-US" dirty="0"/>
              <a:t>3/15/2023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8872C98D-A273-4547-9B92-97D7769F71A6}" type="datetimeFigureOut">
              <a:rPr lang="en-US" dirty="0"/>
              <a:t>3/15/2023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B7CD67-0644-446C-B2AD-1C09BF34F286}" type="datetimeFigureOut">
              <a:rPr lang="en-US" dirty="0"/>
              <a:t>3/15/2023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it-IT"/>
              <a:t>Fare clic per modificare lo stile del titolo dello schema</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81480828-6983-48AD-9E27-CBD3696F837E}" type="datetimeFigureOut">
              <a:rPr lang="en-US" dirty="0"/>
              <a:t>3/15/2023</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2C5EFB91-0324-450E-B17F-36DC0ECCE413}" type="datetimeFigureOut">
              <a:rPr lang="en-US" dirty="0"/>
              <a:t>3/15/2023</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52E37674-C1BA-4107-9B06-6D4CAC3A3DF5}" type="datetimeFigureOut">
              <a:rPr lang="en-US" dirty="0"/>
              <a:t>3/15/2023</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n-lt"/>
              </a:defRPr>
            </a:lvl1pPr>
          </a:lstStyle>
          <a:p>
            <a:fld id="{4FAB73BC-B049-4115-A692-8D63A059BFB8}"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it.wikipedia.org/wiki/Tronco_encefalico" TargetMode="Externa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tutto-scienze.org/2012/10/come-funziona-il-cervello-e-anche-il.html"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www.youtube.com/embed/TkNlNkygsHE?feature=oembed"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O6UwDqD41aw?feature=oembed"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https://www.youtube.com/embed/gL3dALgYE2g?feature=oembed"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ideo" Target="https://www.youtube.com/embed/WyKLamI33i0?feature=oembe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it.m.wikipedia.org/wiki/File:Neuron_-_annotated-it.svg"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ingegneriabiomedica.org/news/neuroscience/prima-sinapsi-artificiale-ibrida-con-effetto-memoria-studio-francesca-santoro/" TargetMode="External"/><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3D3707-8C0B-D1A8-0906-AFCF3CE1D495}"/>
              </a:ext>
            </a:extLst>
          </p:cNvPr>
          <p:cNvSpPr>
            <a:spLocks noGrp="1"/>
          </p:cNvSpPr>
          <p:nvPr>
            <p:ph type="ctrTitle"/>
          </p:nvPr>
        </p:nvSpPr>
        <p:spPr/>
        <p:txBody>
          <a:bodyPr/>
          <a:lstStyle/>
          <a:p>
            <a:pPr algn="ctr"/>
            <a:r>
              <a:rPr lang="it-IT" sz="4000" dirty="0"/>
              <a:t>STRUTTURE E FUNZIONI DEL SISTEMA NERVOSO</a:t>
            </a:r>
          </a:p>
        </p:txBody>
      </p:sp>
      <p:sp>
        <p:nvSpPr>
          <p:cNvPr id="3" name="Sottotitolo 2">
            <a:extLst>
              <a:ext uri="{FF2B5EF4-FFF2-40B4-BE49-F238E27FC236}">
                <a16:creationId xmlns:a16="http://schemas.microsoft.com/office/drawing/2014/main" id="{831B5D66-749E-BDE0-1BD0-820253D66DA5}"/>
              </a:ext>
            </a:extLst>
          </p:cNvPr>
          <p:cNvSpPr>
            <a:spLocks noGrp="1"/>
          </p:cNvSpPr>
          <p:nvPr>
            <p:ph type="subTitle" idx="1"/>
          </p:nvPr>
        </p:nvSpPr>
        <p:spPr/>
        <p:txBody>
          <a:bodyPr>
            <a:normAutofit fontScale="92500" lnSpcReduction="20000"/>
          </a:bodyPr>
          <a:lstStyle/>
          <a:p>
            <a:endParaRPr lang="it-IT" dirty="0"/>
          </a:p>
          <a:p>
            <a:r>
              <a:rPr lang="it-IT" dirty="0"/>
              <a:t>Dott.ssa Giorgia Di Massimo</a:t>
            </a:r>
          </a:p>
          <a:p>
            <a:r>
              <a:rPr lang="it-IT" dirty="0"/>
              <a:t>UNIMC, </a:t>
            </a:r>
            <a:r>
              <a:rPr lang="it-IT"/>
              <a:t>2 marzo 2023</a:t>
            </a:r>
            <a:endParaRPr lang="it-IT" dirty="0"/>
          </a:p>
        </p:txBody>
      </p:sp>
    </p:spTree>
    <p:extLst>
      <p:ext uri="{BB962C8B-B14F-4D97-AF65-F5344CB8AC3E}">
        <p14:creationId xmlns:p14="http://schemas.microsoft.com/office/powerpoint/2010/main" val="2967300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0B9CED-9892-F2BB-F72C-6BF4A8674E89}"/>
              </a:ext>
            </a:extLst>
          </p:cNvPr>
          <p:cNvSpPr>
            <a:spLocks noGrp="1"/>
          </p:cNvSpPr>
          <p:nvPr>
            <p:ph type="title"/>
          </p:nvPr>
        </p:nvSpPr>
        <p:spPr/>
        <p:txBody>
          <a:bodyPr/>
          <a:lstStyle/>
          <a:p>
            <a:pPr algn="ctr"/>
            <a:r>
              <a:rPr lang="it-IT" dirty="0"/>
              <a:t> </a:t>
            </a:r>
            <a:r>
              <a:rPr lang="it-IT" sz="3600" dirty="0"/>
              <a:t>MIDOLLO SPINALE</a:t>
            </a:r>
            <a:endParaRPr lang="it-IT" dirty="0"/>
          </a:p>
        </p:txBody>
      </p:sp>
      <p:sp>
        <p:nvSpPr>
          <p:cNvPr id="3" name="Segnaposto contenuto 2">
            <a:extLst>
              <a:ext uri="{FF2B5EF4-FFF2-40B4-BE49-F238E27FC236}">
                <a16:creationId xmlns:a16="http://schemas.microsoft.com/office/drawing/2014/main" id="{0597AF69-C3EA-5B44-F0EA-3522D7CE957D}"/>
              </a:ext>
            </a:extLst>
          </p:cNvPr>
          <p:cNvSpPr>
            <a:spLocks noGrp="1"/>
          </p:cNvSpPr>
          <p:nvPr>
            <p:ph idx="1"/>
          </p:nvPr>
        </p:nvSpPr>
        <p:spPr/>
        <p:txBody>
          <a:bodyPr/>
          <a:lstStyle/>
          <a:p>
            <a:pPr marL="0" indent="0" algn="just">
              <a:buNone/>
            </a:pPr>
            <a:r>
              <a:rPr lang="it-IT" dirty="0"/>
              <a:t>Formazione cilindrica di tessuto nervoso ospitata nella colonna vertebrale. Vi si trovano fibre nervose che salgono e discendono dal cervello (sostanza bianca); la sostanza grigia è costituita da neuroni motori (le cui fibre controllano i muscoli degli arti e del troco) e neuroni sensoriali (che raccolgono le informazioni sensoriali provenienti dal corpo)</a:t>
            </a:r>
          </a:p>
          <a:p>
            <a:endParaRPr lang="it-IT" dirty="0"/>
          </a:p>
        </p:txBody>
      </p:sp>
    </p:spTree>
    <p:extLst>
      <p:ext uri="{BB962C8B-B14F-4D97-AF65-F5344CB8AC3E}">
        <p14:creationId xmlns:p14="http://schemas.microsoft.com/office/powerpoint/2010/main" val="1429997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7B51EB-1B4E-3A47-6C06-3BE808425050}"/>
              </a:ext>
            </a:extLst>
          </p:cNvPr>
          <p:cNvSpPr>
            <a:spLocks noGrp="1"/>
          </p:cNvSpPr>
          <p:nvPr>
            <p:ph type="title"/>
          </p:nvPr>
        </p:nvSpPr>
        <p:spPr/>
        <p:txBody>
          <a:bodyPr>
            <a:normAutofit/>
          </a:bodyPr>
          <a:lstStyle/>
          <a:p>
            <a:pPr algn="ctr"/>
            <a:r>
              <a:rPr lang="it-IT" sz="3600" dirty="0"/>
              <a:t>MIDOLLO SPINALE</a:t>
            </a:r>
          </a:p>
        </p:txBody>
      </p:sp>
      <p:pic>
        <p:nvPicPr>
          <p:cNvPr id="5" name="Segnaposto contenuto 4">
            <a:extLst>
              <a:ext uri="{FF2B5EF4-FFF2-40B4-BE49-F238E27FC236}">
                <a16:creationId xmlns:a16="http://schemas.microsoft.com/office/drawing/2014/main" id="{DA775911-C921-29CA-44B6-742AA5B0CC5D}"/>
              </a:ext>
            </a:extLst>
          </p:cNvPr>
          <p:cNvPicPr>
            <a:picLocks noGrp="1" noChangeAspect="1"/>
          </p:cNvPicPr>
          <p:nvPr>
            <p:ph idx="1"/>
          </p:nvPr>
        </p:nvPicPr>
        <p:blipFill>
          <a:blip r:embed="rId2"/>
          <a:stretch>
            <a:fillRect/>
          </a:stretch>
        </p:blipFill>
        <p:spPr>
          <a:xfrm>
            <a:off x="3467599" y="2120900"/>
            <a:ext cx="5263151" cy="4051300"/>
          </a:xfrm>
        </p:spPr>
      </p:pic>
    </p:spTree>
    <p:extLst>
      <p:ext uri="{BB962C8B-B14F-4D97-AF65-F5344CB8AC3E}">
        <p14:creationId xmlns:p14="http://schemas.microsoft.com/office/powerpoint/2010/main" val="1422410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D5718D-103D-64BF-CE6C-46A32B8F0C8C}"/>
              </a:ext>
            </a:extLst>
          </p:cNvPr>
          <p:cNvSpPr>
            <a:spLocks noGrp="1"/>
          </p:cNvSpPr>
          <p:nvPr>
            <p:ph type="title"/>
          </p:nvPr>
        </p:nvSpPr>
        <p:spPr/>
        <p:txBody>
          <a:bodyPr>
            <a:normAutofit/>
          </a:bodyPr>
          <a:lstStyle/>
          <a:p>
            <a:pPr algn="ctr"/>
            <a:r>
              <a:rPr lang="it-IT" sz="3600" dirty="0"/>
              <a:t>MIDOLLO SPINALE</a:t>
            </a:r>
          </a:p>
        </p:txBody>
      </p:sp>
      <p:pic>
        <p:nvPicPr>
          <p:cNvPr id="5" name="Segnaposto contenuto 4">
            <a:extLst>
              <a:ext uri="{FF2B5EF4-FFF2-40B4-BE49-F238E27FC236}">
                <a16:creationId xmlns:a16="http://schemas.microsoft.com/office/drawing/2014/main" id="{42FFA5F1-0AFD-7A80-1404-185AF94E3159}"/>
              </a:ext>
            </a:extLst>
          </p:cNvPr>
          <p:cNvPicPr>
            <a:picLocks noGrp="1" noChangeAspect="1"/>
          </p:cNvPicPr>
          <p:nvPr>
            <p:ph idx="1"/>
          </p:nvPr>
        </p:nvPicPr>
        <p:blipFill>
          <a:blip r:embed="rId2"/>
          <a:stretch>
            <a:fillRect/>
          </a:stretch>
        </p:blipFill>
        <p:spPr>
          <a:xfrm>
            <a:off x="3254188" y="2205319"/>
            <a:ext cx="4545105" cy="3729316"/>
          </a:xfrm>
        </p:spPr>
      </p:pic>
    </p:spTree>
    <p:extLst>
      <p:ext uri="{BB962C8B-B14F-4D97-AF65-F5344CB8AC3E}">
        <p14:creationId xmlns:p14="http://schemas.microsoft.com/office/powerpoint/2010/main" val="3400744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A81348-128A-5293-90D2-238494EDAA81}"/>
              </a:ext>
            </a:extLst>
          </p:cNvPr>
          <p:cNvSpPr>
            <a:spLocks noGrp="1"/>
          </p:cNvSpPr>
          <p:nvPr>
            <p:ph type="title"/>
          </p:nvPr>
        </p:nvSpPr>
        <p:spPr/>
        <p:txBody>
          <a:bodyPr>
            <a:normAutofit/>
          </a:bodyPr>
          <a:lstStyle/>
          <a:p>
            <a:pPr algn="ctr"/>
            <a:r>
              <a:rPr lang="it-IT" sz="3600" dirty="0"/>
              <a:t>TRONCO DELL’ENCEFALO</a:t>
            </a:r>
          </a:p>
        </p:txBody>
      </p:sp>
      <p:sp>
        <p:nvSpPr>
          <p:cNvPr id="3" name="Segnaposto contenuto 2">
            <a:extLst>
              <a:ext uri="{FF2B5EF4-FFF2-40B4-BE49-F238E27FC236}">
                <a16:creationId xmlns:a16="http://schemas.microsoft.com/office/drawing/2014/main" id="{9F5D208C-766E-AE59-5636-446D6DFDDB92}"/>
              </a:ext>
            </a:extLst>
          </p:cNvPr>
          <p:cNvSpPr>
            <a:spLocks noGrp="1"/>
          </p:cNvSpPr>
          <p:nvPr>
            <p:ph idx="1"/>
          </p:nvPr>
        </p:nvSpPr>
        <p:spPr/>
        <p:txBody>
          <a:bodyPr/>
          <a:lstStyle/>
          <a:p>
            <a:r>
              <a:rPr lang="it-IT" dirty="0"/>
              <a:t>Struttura di collegamento tra midollo spinale e il cervello</a:t>
            </a:r>
          </a:p>
          <a:p>
            <a:r>
              <a:rPr lang="it-IT" dirty="0"/>
              <a:t>Composto da midollo allungato, ponte e mesencefalo</a:t>
            </a:r>
          </a:p>
          <a:p>
            <a:r>
              <a:rPr lang="it-IT" dirty="0"/>
              <a:t>Importante per regolare le funzioni vitali dell’organismo (controllo riflessi cardiaci, respiratori, circolatori, PA) </a:t>
            </a:r>
            <a:r>
              <a:rPr lang="it-IT" dirty="0" err="1"/>
              <a:t>ecc</a:t>
            </a:r>
            <a:endParaRPr lang="it-IT" dirty="0"/>
          </a:p>
        </p:txBody>
      </p:sp>
    </p:spTree>
    <p:extLst>
      <p:ext uri="{BB962C8B-B14F-4D97-AF65-F5344CB8AC3E}">
        <p14:creationId xmlns:p14="http://schemas.microsoft.com/office/powerpoint/2010/main" val="296352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2CDA3C-5822-752F-7C2B-52422611824A}"/>
              </a:ext>
            </a:extLst>
          </p:cNvPr>
          <p:cNvSpPr>
            <a:spLocks noGrp="1"/>
          </p:cNvSpPr>
          <p:nvPr>
            <p:ph type="title"/>
          </p:nvPr>
        </p:nvSpPr>
        <p:spPr/>
        <p:txBody>
          <a:bodyPr/>
          <a:lstStyle/>
          <a:p>
            <a:endParaRPr lang="it-IT"/>
          </a:p>
        </p:txBody>
      </p:sp>
      <p:pic>
        <p:nvPicPr>
          <p:cNvPr id="5" name="Segnaposto contenuto 4">
            <a:extLst>
              <a:ext uri="{FF2B5EF4-FFF2-40B4-BE49-F238E27FC236}">
                <a16:creationId xmlns:a16="http://schemas.microsoft.com/office/drawing/2014/main" id="{8D0CEC3B-B8C9-EF85-73CE-685E23FA5321}"/>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3419994" y="2120900"/>
            <a:ext cx="5358361" cy="4051300"/>
          </a:xfrm>
        </p:spPr>
      </p:pic>
      <p:sp>
        <p:nvSpPr>
          <p:cNvPr id="6" name="CasellaDiTesto 5">
            <a:extLst>
              <a:ext uri="{FF2B5EF4-FFF2-40B4-BE49-F238E27FC236}">
                <a16:creationId xmlns:a16="http://schemas.microsoft.com/office/drawing/2014/main" id="{FE342F98-9C5F-EA39-2913-2C7B4CE14F60}"/>
              </a:ext>
            </a:extLst>
          </p:cNvPr>
          <p:cNvSpPr txBox="1"/>
          <p:nvPr/>
        </p:nvSpPr>
        <p:spPr>
          <a:xfrm>
            <a:off x="3419994" y="6172200"/>
            <a:ext cx="5358361" cy="230832"/>
          </a:xfrm>
          <a:prstGeom prst="rect">
            <a:avLst/>
          </a:prstGeom>
          <a:noFill/>
        </p:spPr>
        <p:txBody>
          <a:bodyPr wrap="square" rtlCol="0">
            <a:spAutoFit/>
          </a:bodyPr>
          <a:lstStyle/>
          <a:p>
            <a:r>
              <a:rPr lang="it-IT" sz="900">
                <a:hlinkClick r:id="rId3" tooltip="https://it.wikipedia.org/wiki/Tronco_encefalico"/>
              </a:rPr>
              <a:t>Questa foto</a:t>
            </a:r>
            <a:r>
              <a:rPr lang="it-IT" sz="900"/>
              <a:t> di Autore sconosciuto è concesso in licenza da </a:t>
            </a:r>
            <a:r>
              <a:rPr lang="it-IT" sz="900">
                <a:hlinkClick r:id="rId4" tooltip="https://creativecommons.org/licenses/by-sa/3.0/"/>
              </a:rPr>
              <a:t>CC BY-SA</a:t>
            </a:r>
            <a:endParaRPr lang="it-IT" sz="900"/>
          </a:p>
        </p:txBody>
      </p:sp>
    </p:spTree>
    <p:extLst>
      <p:ext uri="{BB962C8B-B14F-4D97-AF65-F5344CB8AC3E}">
        <p14:creationId xmlns:p14="http://schemas.microsoft.com/office/powerpoint/2010/main" val="2140483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1B9908-63C6-E500-64E7-07AD1254C2DC}"/>
              </a:ext>
            </a:extLst>
          </p:cNvPr>
          <p:cNvSpPr>
            <a:spLocks noGrp="1"/>
          </p:cNvSpPr>
          <p:nvPr>
            <p:ph type="title"/>
          </p:nvPr>
        </p:nvSpPr>
        <p:spPr/>
        <p:txBody>
          <a:bodyPr>
            <a:normAutofit/>
          </a:bodyPr>
          <a:lstStyle/>
          <a:p>
            <a:pPr algn="ctr"/>
            <a:r>
              <a:rPr lang="it-IT" sz="3600" dirty="0"/>
              <a:t>I gangli della base</a:t>
            </a:r>
          </a:p>
        </p:txBody>
      </p:sp>
      <p:sp>
        <p:nvSpPr>
          <p:cNvPr id="3" name="Segnaposto contenuto 2">
            <a:extLst>
              <a:ext uri="{FF2B5EF4-FFF2-40B4-BE49-F238E27FC236}">
                <a16:creationId xmlns:a16="http://schemas.microsoft.com/office/drawing/2014/main" id="{148A7C0B-FDFC-2F61-7AA6-6AB32468A43C}"/>
              </a:ext>
            </a:extLst>
          </p:cNvPr>
          <p:cNvSpPr>
            <a:spLocks noGrp="1"/>
          </p:cNvSpPr>
          <p:nvPr>
            <p:ph idx="1"/>
          </p:nvPr>
        </p:nvSpPr>
        <p:spPr/>
        <p:txBody>
          <a:bodyPr/>
          <a:lstStyle/>
          <a:p>
            <a:pPr marL="0" indent="0" algn="just">
              <a:buNone/>
            </a:pPr>
            <a:endParaRPr lang="it-IT" dirty="0"/>
          </a:p>
          <a:p>
            <a:pPr algn="just"/>
            <a:endParaRPr lang="it-IT" dirty="0"/>
          </a:p>
          <a:p>
            <a:pPr algn="just"/>
            <a:r>
              <a:rPr lang="it-IT" dirty="0"/>
              <a:t>Importanti per la regolazione di comportamenti istintuali-motori, nell’apprendimento, nell’esecuzione e controllo di procedure e movimento</a:t>
            </a:r>
          </a:p>
          <a:p>
            <a:pPr algn="just"/>
            <a:r>
              <a:rPr lang="it-IT" dirty="0"/>
              <a:t>Sono composti da una serie di nuclei: corpo caudato, nucleo </a:t>
            </a:r>
            <a:r>
              <a:rPr lang="it-IT" dirty="0" err="1"/>
              <a:t>accumbens</a:t>
            </a:r>
            <a:r>
              <a:rPr lang="it-IT" dirty="0"/>
              <a:t>, putamen, globo pallido, sostanza nera  e area </a:t>
            </a:r>
            <a:r>
              <a:rPr lang="it-IT" dirty="0" err="1"/>
              <a:t>tegmentale</a:t>
            </a:r>
            <a:r>
              <a:rPr lang="it-IT" dirty="0"/>
              <a:t> ventrale </a:t>
            </a:r>
          </a:p>
        </p:txBody>
      </p:sp>
    </p:spTree>
    <p:extLst>
      <p:ext uri="{BB962C8B-B14F-4D97-AF65-F5344CB8AC3E}">
        <p14:creationId xmlns:p14="http://schemas.microsoft.com/office/powerpoint/2010/main" val="168330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C87409-8C85-615F-F238-FB551C73B3A4}"/>
              </a:ext>
            </a:extLst>
          </p:cNvPr>
          <p:cNvSpPr>
            <a:spLocks noGrp="1"/>
          </p:cNvSpPr>
          <p:nvPr>
            <p:ph type="title"/>
          </p:nvPr>
        </p:nvSpPr>
        <p:spPr/>
        <p:txBody>
          <a:bodyPr/>
          <a:lstStyle/>
          <a:p>
            <a:endParaRPr lang="it-IT"/>
          </a:p>
        </p:txBody>
      </p:sp>
      <p:pic>
        <p:nvPicPr>
          <p:cNvPr id="5" name="Segnaposto contenuto 4">
            <a:extLst>
              <a:ext uri="{FF2B5EF4-FFF2-40B4-BE49-F238E27FC236}">
                <a16:creationId xmlns:a16="http://schemas.microsoft.com/office/drawing/2014/main" id="{EB1BB6A7-6B85-B97B-4DE6-7F6F8217A33F}"/>
              </a:ext>
            </a:extLst>
          </p:cNvPr>
          <p:cNvPicPr>
            <a:picLocks noGrp="1" noChangeAspect="1"/>
          </p:cNvPicPr>
          <p:nvPr>
            <p:ph idx="1"/>
          </p:nvPr>
        </p:nvPicPr>
        <p:blipFill>
          <a:blip r:embed="rId2"/>
          <a:stretch>
            <a:fillRect/>
          </a:stretch>
        </p:blipFill>
        <p:spPr>
          <a:xfrm>
            <a:off x="2691858" y="2120900"/>
            <a:ext cx="6814634" cy="4051300"/>
          </a:xfrm>
        </p:spPr>
      </p:pic>
    </p:spTree>
    <p:extLst>
      <p:ext uri="{BB962C8B-B14F-4D97-AF65-F5344CB8AC3E}">
        <p14:creationId xmlns:p14="http://schemas.microsoft.com/office/powerpoint/2010/main" val="37732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8E4341-57E4-5AE8-8281-82B559E54E67}"/>
              </a:ext>
            </a:extLst>
          </p:cNvPr>
          <p:cNvSpPr>
            <a:spLocks noGrp="1"/>
          </p:cNvSpPr>
          <p:nvPr>
            <p:ph type="title"/>
          </p:nvPr>
        </p:nvSpPr>
        <p:spPr/>
        <p:txBody>
          <a:bodyPr>
            <a:normAutofit/>
          </a:bodyPr>
          <a:lstStyle/>
          <a:p>
            <a:pPr algn="ctr"/>
            <a:r>
              <a:rPr lang="it-IT" sz="3600" dirty="0"/>
              <a:t>Sistema viscerale emotivo</a:t>
            </a:r>
          </a:p>
        </p:txBody>
      </p:sp>
      <p:sp>
        <p:nvSpPr>
          <p:cNvPr id="3" name="Segnaposto contenuto 2">
            <a:extLst>
              <a:ext uri="{FF2B5EF4-FFF2-40B4-BE49-F238E27FC236}">
                <a16:creationId xmlns:a16="http://schemas.microsoft.com/office/drawing/2014/main" id="{E4119035-D46A-26CE-F02E-0DF91A92D399}"/>
              </a:ext>
            </a:extLst>
          </p:cNvPr>
          <p:cNvSpPr>
            <a:spLocks noGrp="1"/>
          </p:cNvSpPr>
          <p:nvPr>
            <p:ph idx="1"/>
          </p:nvPr>
        </p:nvSpPr>
        <p:spPr/>
        <p:txBody>
          <a:bodyPr/>
          <a:lstStyle/>
          <a:p>
            <a:pPr algn="just"/>
            <a:r>
              <a:rPr lang="it-IT" dirty="0"/>
              <a:t>Detto anche SISTEMA LIMBICO</a:t>
            </a:r>
          </a:p>
          <a:p>
            <a:pPr algn="just"/>
            <a:r>
              <a:rPr lang="it-IT" dirty="0"/>
              <a:t>è composto dalle più antiche strutture del cervello dei mammiferi quali l’amigdala, l’ippocampo, l’ipotalamo.</a:t>
            </a:r>
          </a:p>
          <a:p>
            <a:pPr algn="just"/>
            <a:r>
              <a:rPr lang="it-IT" dirty="0"/>
              <a:t>E’ coinvolto nella regolazione delle emozioni, dei comportamenti che hanno a che fare con l’attaccamento (allevamento e cura della prole </a:t>
            </a:r>
            <a:r>
              <a:rPr lang="it-IT" dirty="0" err="1"/>
              <a:t>ecc</a:t>
            </a:r>
            <a:r>
              <a:rPr lang="it-IT" dirty="0"/>
              <a:t>), dei comportamenti istintivi (alimentazione, sessualità)</a:t>
            </a:r>
          </a:p>
        </p:txBody>
      </p:sp>
    </p:spTree>
    <p:extLst>
      <p:ext uri="{BB962C8B-B14F-4D97-AF65-F5344CB8AC3E}">
        <p14:creationId xmlns:p14="http://schemas.microsoft.com/office/powerpoint/2010/main" val="103616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9C2B9E-7965-22AF-85B4-98A63962A45A}"/>
              </a:ext>
            </a:extLst>
          </p:cNvPr>
          <p:cNvSpPr>
            <a:spLocks noGrp="1"/>
          </p:cNvSpPr>
          <p:nvPr>
            <p:ph type="title"/>
          </p:nvPr>
        </p:nvSpPr>
        <p:spPr/>
        <p:txBody>
          <a:bodyPr>
            <a:normAutofit/>
          </a:bodyPr>
          <a:lstStyle/>
          <a:p>
            <a:pPr algn="ctr"/>
            <a:r>
              <a:rPr lang="it-IT" sz="3600" dirty="0"/>
              <a:t>SISTEMA VISCERALE EMOTIVO</a:t>
            </a:r>
          </a:p>
        </p:txBody>
      </p:sp>
      <p:pic>
        <p:nvPicPr>
          <p:cNvPr id="5" name="Segnaposto contenuto 4">
            <a:extLst>
              <a:ext uri="{FF2B5EF4-FFF2-40B4-BE49-F238E27FC236}">
                <a16:creationId xmlns:a16="http://schemas.microsoft.com/office/drawing/2014/main" id="{22AC204A-2525-42FB-85AD-17485614AE3E}"/>
              </a:ext>
            </a:extLst>
          </p:cNvPr>
          <p:cNvPicPr>
            <a:picLocks noGrp="1" noChangeAspect="1"/>
          </p:cNvPicPr>
          <p:nvPr>
            <p:ph idx="1"/>
          </p:nvPr>
        </p:nvPicPr>
        <p:blipFill>
          <a:blip r:embed="rId2"/>
          <a:stretch>
            <a:fillRect/>
          </a:stretch>
        </p:blipFill>
        <p:spPr>
          <a:xfrm>
            <a:off x="3497580" y="1608705"/>
            <a:ext cx="6246158" cy="4429556"/>
          </a:xfrm>
        </p:spPr>
      </p:pic>
    </p:spTree>
    <p:extLst>
      <p:ext uri="{BB962C8B-B14F-4D97-AF65-F5344CB8AC3E}">
        <p14:creationId xmlns:p14="http://schemas.microsoft.com/office/powerpoint/2010/main" val="2130959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62DBD9-B7E2-981C-F22F-6A6827393D29}"/>
              </a:ext>
            </a:extLst>
          </p:cNvPr>
          <p:cNvSpPr>
            <a:spLocks noGrp="1"/>
          </p:cNvSpPr>
          <p:nvPr>
            <p:ph type="title"/>
          </p:nvPr>
        </p:nvSpPr>
        <p:spPr/>
        <p:txBody>
          <a:bodyPr>
            <a:normAutofit/>
          </a:bodyPr>
          <a:lstStyle/>
          <a:p>
            <a:pPr algn="ctr"/>
            <a:r>
              <a:rPr lang="it-IT" sz="3600" dirty="0"/>
              <a:t>IL SISTEMA SOMATO-COGNITIVO</a:t>
            </a:r>
          </a:p>
        </p:txBody>
      </p:sp>
      <p:sp>
        <p:nvSpPr>
          <p:cNvPr id="3" name="Segnaposto contenuto 2">
            <a:extLst>
              <a:ext uri="{FF2B5EF4-FFF2-40B4-BE49-F238E27FC236}">
                <a16:creationId xmlns:a16="http://schemas.microsoft.com/office/drawing/2014/main" id="{7EC46D60-1B30-A5F2-0935-51EB1034D63F}"/>
              </a:ext>
            </a:extLst>
          </p:cNvPr>
          <p:cNvSpPr>
            <a:spLocks noGrp="1"/>
          </p:cNvSpPr>
          <p:nvPr>
            <p:ph idx="1"/>
          </p:nvPr>
        </p:nvSpPr>
        <p:spPr/>
        <p:txBody>
          <a:bodyPr/>
          <a:lstStyle/>
          <a:p>
            <a:r>
              <a:rPr lang="it-IT" dirty="0"/>
              <a:t>Comprende il talamo e la corteccia cerebrale</a:t>
            </a:r>
          </a:p>
          <a:p>
            <a:r>
              <a:rPr lang="it-IT" dirty="0"/>
              <a:t>È coinvolto nell’elaborazione della percezione, della coscienza, della memoria, delle emozioni e del movimento volontario</a:t>
            </a:r>
          </a:p>
          <a:p>
            <a:r>
              <a:rPr lang="it-IT" dirty="0"/>
              <a:t>Il talamo è composto da un insieme di nuclei che ricevono informazioni dai sistemi sensoriali, dalla corteccia, dai gangli della base e dal cervelletto. Elabora le informazioni e le invia alle diverse aree corticali</a:t>
            </a:r>
          </a:p>
          <a:p>
            <a:r>
              <a:rPr lang="it-IT" dirty="0"/>
              <a:t>La corteccia cerebrale è suddivisa in 4 lobi: lobo frontale, lobo parietale, lobo temporale e lobo occipitale. Inoltre sono individuate delle aree definite primarie (aree </a:t>
            </a:r>
            <a:r>
              <a:rPr lang="it-IT" dirty="0" err="1"/>
              <a:t>somatosensoriali</a:t>
            </a:r>
            <a:r>
              <a:rPr lang="it-IT" dirty="0"/>
              <a:t>, aree motorie, aree visive, aree acustiche) e aree definite associative (secondarie e terziarie)</a:t>
            </a:r>
          </a:p>
        </p:txBody>
      </p:sp>
    </p:spTree>
    <p:extLst>
      <p:ext uri="{BB962C8B-B14F-4D97-AF65-F5344CB8AC3E}">
        <p14:creationId xmlns:p14="http://schemas.microsoft.com/office/powerpoint/2010/main" val="2593874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C4DE47-58FB-83C3-1D48-DC8B9CFC1E65}"/>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4794C0DE-44FA-1662-38C8-282025C93716}"/>
              </a:ext>
            </a:extLst>
          </p:cNvPr>
          <p:cNvSpPr>
            <a:spLocks noGrp="1"/>
          </p:cNvSpPr>
          <p:nvPr>
            <p:ph idx="1"/>
          </p:nvPr>
        </p:nvSpPr>
        <p:spPr/>
        <p:txBody>
          <a:bodyPr/>
          <a:lstStyle/>
          <a:p>
            <a:pPr marL="0" indent="0">
              <a:buNone/>
            </a:pPr>
            <a:endParaRPr lang="it-IT" dirty="0"/>
          </a:p>
          <a:p>
            <a:pPr marL="0" indent="0">
              <a:buNone/>
            </a:pPr>
            <a:r>
              <a:rPr lang="it-IT" sz="2400" i="1" dirty="0"/>
              <a:t>Un mondo che fosse tanto semplice da poter essere compreso, sarebbe</a:t>
            </a:r>
          </a:p>
          <a:p>
            <a:pPr marL="0" indent="0">
              <a:buNone/>
            </a:pPr>
            <a:r>
              <a:rPr lang="it-IT" sz="2400" i="1" dirty="0"/>
              <a:t>troppo semplice per contenere osservatori in grado di comprenderlo…</a:t>
            </a:r>
          </a:p>
          <a:p>
            <a:pPr marL="0" indent="0">
              <a:buNone/>
            </a:pPr>
            <a:endParaRPr lang="it-IT" sz="2400" i="1" dirty="0"/>
          </a:p>
          <a:p>
            <a:pPr marL="0" indent="0">
              <a:buNone/>
            </a:pPr>
            <a:endParaRPr lang="it-IT" sz="2400" i="1" dirty="0"/>
          </a:p>
          <a:p>
            <a:pPr marL="0" indent="0" algn="r">
              <a:buNone/>
            </a:pPr>
            <a:r>
              <a:rPr lang="it-IT" sz="2400" i="1" dirty="0"/>
              <a:t>John Barrow</a:t>
            </a:r>
          </a:p>
        </p:txBody>
      </p:sp>
    </p:spTree>
    <p:extLst>
      <p:ext uri="{BB962C8B-B14F-4D97-AF65-F5344CB8AC3E}">
        <p14:creationId xmlns:p14="http://schemas.microsoft.com/office/powerpoint/2010/main" val="3687767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3715B7-FEA8-A7FC-95CA-E420C098B943}"/>
              </a:ext>
            </a:extLst>
          </p:cNvPr>
          <p:cNvSpPr>
            <a:spLocks noGrp="1"/>
          </p:cNvSpPr>
          <p:nvPr>
            <p:ph type="title"/>
          </p:nvPr>
        </p:nvSpPr>
        <p:spPr/>
        <p:txBody>
          <a:bodyPr/>
          <a:lstStyle/>
          <a:p>
            <a:endParaRPr lang="it-IT"/>
          </a:p>
        </p:txBody>
      </p:sp>
      <p:pic>
        <p:nvPicPr>
          <p:cNvPr id="5" name="Segnaposto contenuto 4">
            <a:extLst>
              <a:ext uri="{FF2B5EF4-FFF2-40B4-BE49-F238E27FC236}">
                <a16:creationId xmlns:a16="http://schemas.microsoft.com/office/drawing/2014/main" id="{FE5166D0-B5A9-5B73-2995-922F3D89C2A7}"/>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3261136" y="2120900"/>
            <a:ext cx="5676077" cy="4051300"/>
          </a:xfrm>
        </p:spPr>
      </p:pic>
      <p:sp>
        <p:nvSpPr>
          <p:cNvPr id="6" name="CasellaDiTesto 5">
            <a:extLst>
              <a:ext uri="{FF2B5EF4-FFF2-40B4-BE49-F238E27FC236}">
                <a16:creationId xmlns:a16="http://schemas.microsoft.com/office/drawing/2014/main" id="{899AECFC-1381-7119-C2E9-3D4976733BE5}"/>
              </a:ext>
            </a:extLst>
          </p:cNvPr>
          <p:cNvSpPr txBox="1"/>
          <p:nvPr/>
        </p:nvSpPr>
        <p:spPr>
          <a:xfrm>
            <a:off x="3261136" y="6172200"/>
            <a:ext cx="5676077" cy="230832"/>
          </a:xfrm>
          <a:prstGeom prst="rect">
            <a:avLst/>
          </a:prstGeom>
          <a:noFill/>
        </p:spPr>
        <p:txBody>
          <a:bodyPr wrap="square" rtlCol="0">
            <a:spAutoFit/>
          </a:bodyPr>
          <a:lstStyle/>
          <a:p>
            <a:r>
              <a:rPr lang="it-IT" sz="900">
                <a:hlinkClick r:id="rId3" tooltip="https://www.tutto-scienze.org/2012/10/come-funziona-il-cervello-e-anche-il.html"/>
              </a:rPr>
              <a:t>Questa foto</a:t>
            </a:r>
            <a:r>
              <a:rPr lang="it-IT" sz="900"/>
              <a:t> di Autore sconosciuto è concesso in licenza da </a:t>
            </a:r>
            <a:r>
              <a:rPr lang="it-IT" sz="900">
                <a:hlinkClick r:id="rId4" tooltip="https://creativecommons.org/licenses/by-nc-nd/3.0/"/>
              </a:rPr>
              <a:t>CC BY-NC-ND</a:t>
            </a:r>
            <a:endParaRPr lang="it-IT" sz="900"/>
          </a:p>
        </p:txBody>
      </p:sp>
    </p:spTree>
    <p:extLst>
      <p:ext uri="{BB962C8B-B14F-4D97-AF65-F5344CB8AC3E}">
        <p14:creationId xmlns:p14="http://schemas.microsoft.com/office/powerpoint/2010/main" val="493787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7920B7-3173-5280-A81F-3559D3C5B8AD}"/>
              </a:ext>
            </a:extLst>
          </p:cNvPr>
          <p:cNvSpPr>
            <a:spLocks noGrp="1"/>
          </p:cNvSpPr>
          <p:nvPr>
            <p:ph type="title"/>
          </p:nvPr>
        </p:nvSpPr>
        <p:spPr/>
        <p:txBody>
          <a:bodyPr>
            <a:normAutofit/>
          </a:bodyPr>
          <a:lstStyle/>
          <a:p>
            <a:pPr algn="ctr"/>
            <a:r>
              <a:rPr lang="it-IT" sz="3600" dirty="0"/>
              <a:t>SISTEMA NERVOSO PERIFERICO</a:t>
            </a:r>
          </a:p>
        </p:txBody>
      </p:sp>
      <p:sp>
        <p:nvSpPr>
          <p:cNvPr id="3" name="Segnaposto contenuto 2">
            <a:extLst>
              <a:ext uri="{FF2B5EF4-FFF2-40B4-BE49-F238E27FC236}">
                <a16:creationId xmlns:a16="http://schemas.microsoft.com/office/drawing/2014/main" id="{67FB2F6D-B0B4-40F1-58FD-EC304FDEE3B8}"/>
              </a:ext>
            </a:extLst>
          </p:cNvPr>
          <p:cNvSpPr>
            <a:spLocks noGrp="1"/>
          </p:cNvSpPr>
          <p:nvPr>
            <p:ph idx="1"/>
          </p:nvPr>
        </p:nvSpPr>
        <p:spPr/>
        <p:txBody>
          <a:bodyPr/>
          <a:lstStyle/>
          <a:p>
            <a:r>
              <a:rPr lang="it-IT" dirty="0"/>
              <a:t>Si definisce sistema nervoso periferico l’insieme dei gangli nervosi e dei nervi che si possono individuare all’esterno dell’encefalo e del midollo spinale. </a:t>
            </a:r>
          </a:p>
          <a:p>
            <a:endParaRPr lang="it-IT" dirty="0"/>
          </a:p>
          <a:p>
            <a:endParaRPr lang="it-IT" dirty="0"/>
          </a:p>
          <a:p>
            <a:endParaRPr lang="it-IT" dirty="0"/>
          </a:p>
          <a:p>
            <a:r>
              <a:rPr lang="it-IT" dirty="0"/>
              <a:t>A seconda della zona, i nervi si distinguono in nervi cranici o nervi spinali</a:t>
            </a:r>
          </a:p>
        </p:txBody>
      </p:sp>
    </p:spTree>
    <p:extLst>
      <p:ext uri="{BB962C8B-B14F-4D97-AF65-F5344CB8AC3E}">
        <p14:creationId xmlns:p14="http://schemas.microsoft.com/office/powerpoint/2010/main" val="2518888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561F03-8E9A-0442-2496-C49ECA86C572}"/>
              </a:ext>
            </a:extLst>
          </p:cNvPr>
          <p:cNvSpPr>
            <a:spLocks noGrp="1"/>
          </p:cNvSpPr>
          <p:nvPr>
            <p:ph type="title"/>
          </p:nvPr>
        </p:nvSpPr>
        <p:spPr/>
        <p:txBody>
          <a:bodyPr>
            <a:normAutofit/>
          </a:bodyPr>
          <a:lstStyle/>
          <a:p>
            <a:r>
              <a:rPr lang="it-IT" sz="3600" dirty="0"/>
              <a:t>IL SISTEMA NERVOSO AUTONOMO</a:t>
            </a:r>
          </a:p>
        </p:txBody>
      </p:sp>
      <p:sp>
        <p:nvSpPr>
          <p:cNvPr id="3" name="Segnaposto contenuto 2">
            <a:extLst>
              <a:ext uri="{FF2B5EF4-FFF2-40B4-BE49-F238E27FC236}">
                <a16:creationId xmlns:a16="http://schemas.microsoft.com/office/drawing/2014/main" id="{F98FC227-C01B-6A94-23A0-A0F8E9270BDE}"/>
              </a:ext>
            </a:extLst>
          </p:cNvPr>
          <p:cNvSpPr>
            <a:spLocks noGrp="1"/>
          </p:cNvSpPr>
          <p:nvPr>
            <p:ph idx="1"/>
          </p:nvPr>
        </p:nvSpPr>
        <p:spPr/>
        <p:txBody>
          <a:bodyPr/>
          <a:lstStyle/>
          <a:p>
            <a:pPr algn="just"/>
            <a:r>
              <a:rPr lang="it-IT" dirty="0"/>
              <a:t>Il sistema nervoso autonomo è formato dal sistema nervoso simpatico e dal sistema nervoso parasimpatico. </a:t>
            </a:r>
          </a:p>
          <a:p>
            <a:pPr algn="just"/>
            <a:r>
              <a:rPr lang="it-IT" dirty="0"/>
              <a:t>Il sistema nervoso simpatico si attiva nelle situazioni di emergenza e pericolo (funzionale a lotta e fuga) e determina dilatazione pupillare, dilatazione dei vasi sanguigni del cuore e dei muscoli scheletrici, aumento della frequenza respiratoria e cardiaca, costrizione dei vasi sanguigni della pelle e dell’intestino; determina inoltre liberazione nel circolo sanguigno di adrenalina e noradrenalina, che regolano lo stato di allerta. </a:t>
            </a:r>
          </a:p>
          <a:p>
            <a:pPr algn="just"/>
            <a:r>
              <a:rPr lang="it-IT" dirty="0"/>
              <a:t>Il sistema nervoso parasimpatico riduce la frequenza respiratoria e cardiaca, riduce il diametro pupillare, aumenta la peristalsi intestinale, dilata i vasi sanguigni della pelle e dell’intestino; stimola la quiete, il rilassamento, il riposo, la digestione e l’immagazzinamento di energia</a:t>
            </a:r>
          </a:p>
          <a:p>
            <a:endParaRPr lang="it-IT" dirty="0"/>
          </a:p>
        </p:txBody>
      </p:sp>
    </p:spTree>
    <p:extLst>
      <p:ext uri="{BB962C8B-B14F-4D97-AF65-F5344CB8AC3E}">
        <p14:creationId xmlns:p14="http://schemas.microsoft.com/office/powerpoint/2010/main" val="2654627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D9445E-1E09-ABB1-437B-8744036F4071}"/>
              </a:ext>
            </a:extLst>
          </p:cNvPr>
          <p:cNvSpPr>
            <a:spLocks noGrp="1"/>
          </p:cNvSpPr>
          <p:nvPr>
            <p:ph type="title"/>
          </p:nvPr>
        </p:nvSpPr>
        <p:spPr/>
        <p:txBody>
          <a:bodyPr>
            <a:normAutofit/>
          </a:bodyPr>
          <a:lstStyle/>
          <a:p>
            <a:pPr algn="ctr"/>
            <a:r>
              <a:rPr lang="it-IT" sz="3600" dirty="0"/>
              <a:t>I NEURONI SPECCHIO</a:t>
            </a:r>
          </a:p>
        </p:txBody>
      </p:sp>
      <p:sp>
        <p:nvSpPr>
          <p:cNvPr id="3" name="Segnaposto contenuto 2">
            <a:extLst>
              <a:ext uri="{FF2B5EF4-FFF2-40B4-BE49-F238E27FC236}">
                <a16:creationId xmlns:a16="http://schemas.microsoft.com/office/drawing/2014/main" id="{F1B59467-704A-7860-1F61-64857AF96FE6}"/>
              </a:ext>
            </a:extLst>
          </p:cNvPr>
          <p:cNvSpPr>
            <a:spLocks noGrp="1"/>
          </p:cNvSpPr>
          <p:nvPr>
            <p:ph idx="1"/>
          </p:nvPr>
        </p:nvSpPr>
        <p:spPr/>
        <p:txBody>
          <a:bodyPr/>
          <a:lstStyle/>
          <a:p>
            <a:pPr algn="just"/>
            <a:r>
              <a:rPr lang="it-IT" dirty="0"/>
              <a:t>Sistemi neuronali altamente specializzati sono quelli dei NEURONI SPECCHIO: si attivano non solo quando un individuo compie o sente qualcosa, ma anche quando osserva un suo simile fare o sentire quella stessa cosa (la percezione del dolore altrui attiva le stesse aree della corteccia che sono coinvolte quando siamo noi a provare dolore). Consentono quindi di discriminare e riconoscere le azioni compiute da altri, di comprenderne il significato, di rispondere ad esse in maniera adeguata; consentono di apprendere per imitazione e rendono possibile legami e alleanze sociali; consentono forme di comunicazione attente ai contenuti emozionali soggettivi. Il cervello quindi, per comprendere il comportamento degli altri, grazie ai neuroni specchio, traduce le azioni, le senso-percezioni e le emozioni osservate in un suo linguaggio neurale. </a:t>
            </a:r>
          </a:p>
          <a:p>
            <a:pPr algn="just"/>
            <a:r>
              <a:rPr lang="it-IT" dirty="0"/>
              <a:t>Il meccanismo dei neuroni specchio incarna sul piano neurale quella modalità di comprendere che dà forma alla nostra esperienza degli altri</a:t>
            </a:r>
          </a:p>
          <a:p>
            <a:endParaRPr lang="it-IT" dirty="0"/>
          </a:p>
        </p:txBody>
      </p:sp>
    </p:spTree>
    <p:extLst>
      <p:ext uri="{BB962C8B-B14F-4D97-AF65-F5344CB8AC3E}">
        <p14:creationId xmlns:p14="http://schemas.microsoft.com/office/powerpoint/2010/main" val="3237820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E8C146-D78D-029C-F750-7879A6A3606D}"/>
              </a:ext>
            </a:extLst>
          </p:cNvPr>
          <p:cNvSpPr>
            <a:spLocks noGrp="1"/>
          </p:cNvSpPr>
          <p:nvPr>
            <p:ph type="title"/>
          </p:nvPr>
        </p:nvSpPr>
        <p:spPr/>
        <p:txBody>
          <a:bodyPr/>
          <a:lstStyle/>
          <a:p>
            <a:r>
              <a:rPr lang="it-IT" dirty="0"/>
              <a:t>CONCLUDENDO…</a:t>
            </a:r>
            <a:br>
              <a:rPr lang="it-IT" dirty="0"/>
            </a:br>
            <a:endParaRPr lang="it-IT" dirty="0"/>
          </a:p>
        </p:txBody>
      </p:sp>
      <p:sp>
        <p:nvSpPr>
          <p:cNvPr id="3" name="Segnaposto contenuto 2">
            <a:extLst>
              <a:ext uri="{FF2B5EF4-FFF2-40B4-BE49-F238E27FC236}">
                <a16:creationId xmlns:a16="http://schemas.microsoft.com/office/drawing/2014/main" id="{C97B6C23-0FD8-8D55-79DC-DBB3198D01F8}"/>
              </a:ext>
            </a:extLst>
          </p:cNvPr>
          <p:cNvSpPr>
            <a:spLocks noGrp="1"/>
          </p:cNvSpPr>
          <p:nvPr>
            <p:ph idx="1"/>
          </p:nvPr>
        </p:nvSpPr>
        <p:spPr/>
        <p:txBody>
          <a:bodyPr>
            <a:normAutofit lnSpcReduction="10000"/>
          </a:bodyPr>
          <a:lstStyle/>
          <a:p>
            <a:pPr algn="just"/>
            <a:r>
              <a:rPr lang="it-IT" dirty="0"/>
              <a:t>Il cervello è un organo unico, complesso che ha lo scopo di integrare le attività dell’organismo e di armonizzarle con le richieste dell’ambiente; è la sede della nostra mente, l’entità che costituisce il nucleo del nostro sé. Cosa rende quest’organo in grado di produrre qualcosa di tanto straordinario come la nostra consapevolezza di essere al mondo?</a:t>
            </a:r>
          </a:p>
          <a:p>
            <a:pPr marL="0" indent="0" algn="just">
              <a:buNone/>
            </a:pPr>
            <a:r>
              <a:rPr lang="it-IT" dirty="0"/>
              <a:t>Esso possiede due caratteristiche peculiari e sorprendenti:</a:t>
            </a:r>
          </a:p>
          <a:p>
            <a:pPr marL="457200" indent="-457200" algn="just">
              <a:buFont typeface="+mj-lt"/>
              <a:buAutoNum type="arabicPeriod"/>
            </a:pPr>
            <a:r>
              <a:rPr lang="it-IT" dirty="0"/>
              <a:t> cellule preposte alla comunicazione reciproca</a:t>
            </a:r>
          </a:p>
          <a:p>
            <a:pPr marL="457200" indent="-457200" algn="just">
              <a:buFont typeface="+mj-lt"/>
              <a:buAutoNum type="arabicPeriod"/>
            </a:pPr>
            <a:r>
              <a:rPr lang="it-IT" dirty="0"/>
              <a:t>  - un’organizzazione strutturale di base che è si predeterminata geneticamente, ma che può essere drammaticamente modificata durante la vita dalle influenze e dall’ambiente. Alla nascita all’interno del cervello si crea una innumerevole serie di schemi potenziali per le infinite combinazioni con cui i neuroni possono connettersi tra loro. L’esito finale, ovvero il modo effettivo con cui essi si connettono realmente in ciascuno di noi, è largamente determinato dall’ambiente in cui si viene a trovare quel particolare sistema nervoso</a:t>
            </a:r>
          </a:p>
          <a:p>
            <a:endParaRPr lang="it-IT" dirty="0"/>
          </a:p>
        </p:txBody>
      </p:sp>
    </p:spTree>
    <p:extLst>
      <p:ext uri="{BB962C8B-B14F-4D97-AF65-F5344CB8AC3E}">
        <p14:creationId xmlns:p14="http://schemas.microsoft.com/office/powerpoint/2010/main" val="1260856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E9DAE7-35E6-F689-2BE5-6CA00349B947}"/>
              </a:ext>
            </a:extLst>
          </p:cNvPr>
          <p:cNvSpPr>
            <a:spLocks noGrp="1"/>
          </p:cNvSpPr>
          <p:nvPr>
            <p:ph type="title"/>
          </p:nvPr>
        </p:nvSpPr>
        <p:spPr/>
        <p:txBody>
          <a:bodyPr>
            <a:normAutofit/>
          </a:bodyPr>
          <a:lstStyle/>
          <a:p>
            <a:pPr algn="ctr"/>
            <a:r>
              <a:rPr lang="it-IT" sz="3600" dirty="0"/>
              <a:t>CONCLUDENDO…</a:t>
            </a:r>
          </a:p>
        </p:txBody>
      </p:sp>
      <p:sp>
        <p:nvSpPr>
          <p:cNvPr id="3" name="Segnaposto contenuto 2">
            <a:extLst>
              <a:ext uri="{FF2B5EF4-FFF2-40B4-BE49-F238E27FC236}">
                <a16:creationId xmlns:a16="http://schemas.microsoft.com/office/drawing/2014/main" id="{9AE138FE-2266-2BB4-CCEA-92E50B920DD7}"/>
              </a:ext>
            </a:extLst>
          </p:cNvPr>
          <p:cNvSpPr>
            <a:spLocks noGrp="1"/>
          </p:cNvSpPr>
          <p:nvPr>
            <p:ph idx="1"/>
          </p:nvPr>
        </p:nvSpPr>
        <p:spPr/>
        <p:txBody>
          <a:bodyPr>
            <a:normAutofit/>
          </a:bodyPr>
          <a:lstStyle/>
          <a:p>
            <a:pPr marL="0" indent="0" algn="just">
              <a:buNone/>
            </a:pPr>
            <a:r>
              <a:rPr lang="it-IT" dirty="0"/>
              <a:t>Quindi le interconnessioni dei nostri neuroni dipendono da ciò che ci accade. Pertanto, nello sviluppo cerebrale, sono fondamentali l’apprendimento, l’esperienza, gli influssi dell’ambiente.</a:t>
            </a:r>
          </a:p>
          <a:p>
            <a:pPr marL="0" indent="0" algn="just">
              <a:buNone/>
            </a:pPr>
            <a:r>
              <a:rPr lang="it-IT" dirty="0"/>
              <a:t>Siamo in costante dialogo con il nostro mondo interno e con quello esterno per il fatto che i nostri neuroni dialogano tra loro a livello sinaptico. Questo dialogo tra neuroni, che è indispensabile allo sviluppo cerebrale, ha una matrice genetica; su di essa l’apprendimento inizia ad incidere fin dalle prime fasi di vita. Pertanto, ciò che siamo non è frutto di una sorta di bipolarismo tra patrimonio genetico e ambiente, tra innato ed acquisito, ma deriva dal fatto che l’apprendimento rimodella , ristruttura e ridefinisce, in maniera sempre più complessa, la trama neuronale che ha origine dalle informazioni genetiche</a:t>
            </a:r>
          </a:p>
          <a:p>
            <a:endParaRPr lang="it-IT" dirty="0"/>
          </a:p>
        </p:txBody>
      </p:sp>
    </p:spTree>
    <p:extLst>
      <p:ext uri="{BB962C8B-B14F-4D97-AF65-F5344CB8AC3E}">
        <p14:creationId xmlns:p14="http://schemas.microsoft.com/office/powerpoint/2010/main" val="1819894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3EA231-0620-EC87-DA62-AF09A7BF03D3}"/>
              </a:ext>
            </a:extLst>
          </p:cNvPr>
          <p:cNvSpPr>
            <a:spLocks noGrp="1"/>
          </p:cNvSpPr>
          <p:nvPr>
            <p:ph type="title"/>
          </p:nvPr>
        </p:nvSpPr>
        <p:spPr/>
        <p:txBody>
          <a:bodyPr/>
          <a:lstStyle/>
          <a:p>
            <a:endParaRPr lang="it-IT"/>
          </a:p>
        </p:txBody>
      </p:sp>
      <p:pic>
        <p:nvPicPr>
          <p:cNvPr id="4" name="Elementi multimediali online 3" title="Il neurone: le sinapsi">
            <a:hlinkClick r:id="" action="ppaction://media"/>
            <a:extLst>
              <a:ext uri="{FF2B5EF4-FFF2-40B4-BE49-F238E27FC236}">
                <a16:creationId xmlns:a16="http://schemas.microsoft.com/office/drawing/2014/main" id="{932A9988-F235-F383-0F27-A8D379EC9BE8}"/>
              </a:ext>
            </a:extLst>
          </p:cNvPr>
          <p:cNvPicPr>
            <a:picLocks noGrp="1" noRot="1" noChangeAspect="1"/>
          </p:cNvPicPr>
          <p:nvPr>
            <p:ph idx="1"/>
            <a:videoFile r:link="rId1"/>
          </p:nvPr>
        </p:nvPicPr>
        <p:blipFill>
          <a:blip r:embed="rId3"/>
          <a:stretch>
            <a:fillRect/>
          </a:stretch>
        </p:blipFill>
        <p:spPr>
          <a:xfrm>
            <a:off x="2514600" y="2120900"/>
            <a:ext cx="7170738" cy="4051300"/>
          </a:xfrm>
          <a:prstGeom prst="rect">
            <a:avLst/>
          </a:prstGeom>
        </p:spPr>
      </p:pic>
    </p:spTree>
    <p:extLst>
      <p:ext uri="{BB962C8B-B14F-4D97-AF65-F5344CB8AC3E}">
        <p14:creationId xmlns:p14="http://schemas.microsoft.com/office/powerpoint/2010/main" val="164668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7AFA8C-2CE8-BABA-EC89-B19A2FCA042B}"/>
              </a:ext>
            </a:extLst>
          </p:cNvPr>
          <p:cNvSpPr>
            <a:spLocks noGrp="1"/>
          </p:cNvSpPr>
          <p:nvPr>
            <p:ph type="title"/>
          </p:nvPr>
        </p:nvSpPr>
        <p:spPr/>
        <p:txBody>
          <a:bodyPr/>
          <a:lstStyle/>
          <a:p>
            <a:endParaRPr lang="it-IT"/>
          </a:p>
        </p:txBody>
      </p:sp>
      <p:pic>
        <p:nvPicPr>
          <p:cNvPr id="4" name="Elementi multimediali online 3" title="Il neurone: la sinapsi chimica">
            <a:hlinkClick r:id="" action="ppaction://media"/>
            <a:extLst>
              <a:ext uri="{FF2B5EF4-FFF2-40B4-BE49-F238E27FC236}">
                <a16:creationId xmlns:a16="http://schemas.microsoft.com/office/drawing/2014/main" id="{D4BC007A-1F58-1614-048F-E3DB0FC0B30B}"/>
              </a:ext>
            </a:extLst>
          </p:cNvPr>
          <p:cNvPicPr>
            <a:picLocks noGrp="1" noRot="1" noChangeAspect="1"/>
          </p:cNvPicPr>
          <p:nvPr>
            <p:ph idx="1"/>
            <a:videoFile r:link="rId1"/>
          </p:nvPr>
        </p:nvPicPr>
        <p:blipFill>
          <a:blip r:embed="rId3"/>
          <a:stretch>
            <a:fillRect/>
          </a:stretch>
        </p:blipFill>
        <p:spPr>
          <a:xfrm>
            <a:off x="2514600" y="2120900"/>
            <a:ext cx="7170738" cy="4051300"/>
          </a:xfrm>
          <a:prstGeom prst="rect">
            <a:avLst/>
          </a:prstGeom>
        </p:spPr>
      </p:pic>
    </p:spTree>
    <p:extLst>
      <p:ext uri="{BB962C8B-B14F-4D97-AF65-F5344CB8AC3E}">
        <p14:creationId xmlns:p14="http://schemas.microsoft.com/office/powerpoint/2010/main" val="3885889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C984F5-51F0-CF23-0D42-A061831ACD3C}"/>
              </a:ext>
            </a:extLst>
          </p:cNvPr>
          <p:cNvSpPr>
            <a:spLocks noGrp="1"/>
          </p:cNvSpPr>
          <p:nvPr>
            <p:ph type="title"/>
          </p:nvPr>
        </p:nvSpPr>
        <p:spPr/>
        <p:txBody>
          <a:bodyPr/>
          <a:lstStyle/>
          <a:p>
            <a:endParaRPr lang="it-IT"/>
          </a:p>
        </p:txBody>
      </p:sp>
      <p:pic>
        <p:nvPicPr>
          <p:cNvPr id="4" name="Elementi multimediali online 3" title="Sistema nervoso centrale, periferico, autonomo">
            <a:hlinkClick r:id="" action="ppaction://media"/>
            <a:extLst>
              <a:ext uri="{FF2B5EF4-FFF2-40B4-BE49-F238E27FC236}">
                <a16:creationId xmlns:a16="http://schemas.microsoft.com/office/drawing/2014/main" id="{BB4FDEF6-6AB6-C94B-99B9-2F1A50000E3B}"/>
              </a:ext>
            </a:extLst>
          </p:cNvPr>
          <p:cNvPicPr>
            <a:picLocks noGrp="1" noRot="1" noChangeAspect="1"/>
          </p:cNvPicPr>
          <p:nvPr>
            <p:ph idx="1"/>
            <a:videoFile r:link="rId1"/>
          </p:nvPr>
        </p:nvPicPr>
        <p:blipFill>
          <a:blip r:embed="rId3"/>
          <a:stretch>
            <a:fillRect/>
          </a:stretch>
        </p:blipFill>
        <p:spPr>
          <a:xfrm>
            <a:off x="3398838" y="2120900"/>
            <a:ext cx="5402262" cy="4051300"/>
          </a:xfrm>
          <a:prstGeom prst="rect">
            <a:avLst/>
          </a:prstGeom>
        </p:spPr>
      </p:pic>
    </p:spTree>
    <p:extLst>
      <p:ext uri="{BB962C8B-B14F-4D97-AF65-F5344CB8AC3E}">
        <p14:creationId xmlns:p14="http://schemas.microsoft.com/office/powerpoint/2010/main" val="171925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929784-EB61-76C5-2734-7003DD6A89DE}"/>
              </a:ext>
            </a:extLst>
          </p:cNvPr>
          <p:cNvSpPr>
            <a:spLocks noGrp="1"/>
          </p:cNvSpPr>
          <p:nvPr>
            <p:ph type="title"/>
          </p:nvPr>
        </p:nvSpPr>
        <p:spPr/>
        <p:txBody>
          <a:bodyPr/>
          <a:lstStyle/>
          <a:p>
            <a:endParaRPr lang="it-IT"/>
          </a:p>
        </p:txBody>
      </p:sp>
      <p:pic>
        <p:nvPicPr>
          <p:cNvPr id="4" name="Elementi multimediali online 3" title="Cosa sono i Neuroni Specchio e come funzionano?">
            <a:hlinkClick r:id="" action="ppaction://media"/>
            <a:extLst>
              <a:ext uri="{FF2B5EF4-FFF2-40B4-BE49-F238E27FC236}">
                <a16:creationId xmlns:a16="http://schemas.microsoft.com/office/drawing/2014/main" id="{8F6605F3-DB7B-252D-93B2-3054F50AD836}"/>
              </a:ext>
            </a:extLst>
          </p:cNvPr>
          <p:cNvPicPr>
            <a:picLocks noGrp="1" noRot="1" noChangeAspect="1"/>
          </p:cNvPicPr>
          <p:nvPr>
            <p:ph idx="1"/>
            <a:videoFile r:link="rId1"/>
          </p:nvPr>
        </p:nvPicPr>
        <p:blipFill>
          <a:blip r:embed="rId3"/>
          <a:stretch>
            <a:fillRect/>
          </a:stretch>
        </p:blipFill>
        <p:spPr>
          <a:xfrm>
            <a:off x="2514600" y="2120900"/>
            <a:ext cx="7170738" cy="4051300"/>
          </a:xfrm>
          <a:prstGeom prst="rect">
            <a:avLst/>
          </a:prstGeom>
        </p:spPr>
      </p:pic>
    </p:spTree>
    <p:extLst>
      <p:ext uri="{BB962C8B-B14F-4D97-AF65-F5344CB8AC3E}">
        <p14:creationId xmlns:p14="http://schemas.microsoft.com/office/powerpoint/2010/main" val="3804616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A2484F-0FBE-7BD4-7980-041A829B1801}"/>
              </a:ext>
            </a:extLst>
          </p:cNvPr>
          <p:cNvSpPr>
            <a:spLocks noGrp="1"/>
          </p:cNvSpPr>
          <p:nvPr>
            <p:ph type="title"/>
          </p:nvPr>
        </p:nvSpPr>
        <p:spPr/>
        <p:txBody>
          <a:bodyPr/>
          <a:lstStyle/>
          <a:p>
            <a:br>
              <a:rPr lang="it-IT" dirty="0"/>
            </a:br>
            <a:r>
              <a:rPr lang="it-IT" dirty="0"/>
              <a:t>IL SISTEMA NERVOSO</a:t>
            </a:r>
          </a:p>
        </p:txBody>
      </p:sp>
      <p:sp>
        <p:nvSpPr>
          <p:cNvPr id="3" name="Segnaposto contenuto 2">
            <a:extLst>
              <a:ext uri="{FF2B5EF4-FFF2-40B4-BE49-F238E27FC236}">
                <a16:creationId xmlns:a16="http://schemas.microsoft.com/office/drawing/2014/main" id="{9B8B45FE-280D-1A88-EFC2-FA26C08E6BEC}"/>
              </a:ext>
            </a:extLst>
          </p:cNvPr>
          <p:cNvSpPr>
            <a:spLocks noGrp="1"/>
          </p:cNvSpPr>
          <p:nvPr>
            <p:ph idx="1"/>
          </p:nvPr>
        </p:nvSpPr>
        <p:spPr/>
        <p:txBody>
          <a:bodyPr>
            <a:normAutofit fontScale="92500" lnSpcReduction="10000"/>
          </a:bodyPr>
          <a:lstStyle/>
          <a:p>
            <a:pPr algn="just"/>
            <a:r>
              <a:rPr lang="it-IT" dirty="0"/>
              <a:t>E’ l’insieme degli organi e delle strutture che permettono di trasmettere segnali tra le diverse parti del corpo, di coordinare le azioni e le funzioni volontarie e involontarie di un individuo (sia fisiche che psicologiche), di rilevare informazioni sensoriali </a:t>
            </a:r>
          </a:p>
          <a:p>
            <a:pPr algn="just"/>
            <a:r>
              <a:rPr lang="it-IT" dirty="0"/>
              <a:t>Il sistema nervoso è composto dal sistema nervoso centrale, dal sistema nervoso periferico e dal sistema nervoso autonomo</a:t>
            </a:r>
          </a:p>
          <a:p>
            <a:pPr algn="just"/>
            <a:r>
              <a:rPr lang="it-IT" dirty="0"/>
              <a:t>La cellula principale dei sistema nervoso è il neurone</a:t>
            </a:r>
          </a:p>
          <a:p>
            <a:pPr algn="just"/>
            <a:r>
              <a:rPr lang="it-IT" dirty="0"/>
              <a:t>Il neurone è formato da un corpo cellulare e due tipi di appendici che si collegano al corpo: i dendriti e l’assone. In genere sono presenti molti dendriti e un unico assone </a:t>
            </a:r>
          </a:p>
          <a:p>
            <a:pPr algn="just"/>
            <a:r>
              <a:rPr lang="it-IT" dirty="0"/>
              <a:t>Il sistema nervoso è un agglomerato di miliardi di cellule in connessione tra loro: il contatto tra l’assone di un neurone e il dendrite di un altro neurone, il cui assone a sua volta si collega con il dendrite di un altro neurone e così via, dà origine a congiunzioni neuronali multiple (anche perché ciascun dendrite può accettare diversi terminali assonici)</a:t>
            </a:r>
          </a:p>
        </p:txBody>
      </p:sp>
    </p:spTree>
    <p:extLst>
      <p:ext uri="{BB962C8B-B14F-4D97-AF65-F5344CB8AC3E}">
        <p14:creationId xmlns:p14="http://schemas.microsoft.com/office/powerpoint/2010/main" val="2796883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D28AC3-24F8-7684-0BCA-733E192CC62B}"/>
              </a:ext>
            </a:extLst>
          </p:cNvPr>
          <p:cNvSpPr>
            <a:spLocks noGrp="1"/>
          </p:cNvSpPr>
          <p:nvPr>
            <p:ph type="title"/>
          </p:nvPr>
        </p:nvSpPr>
        <p:spPr/>
        <p:txBody>
          <a:bodyPr>
            <a:normAutofit/>
          </a:bodyPr>
          <a:lstStyle/>
          <a:p>
            <a:pPr algn="ctr"/>
            <a:r>
              <a:rPr lang="it-IT" sz="3600" dirty="0"/>
              <a:t>GRAZIE PER L’ATTENZIONE!</a:t>
            </a:r>
          </a:p>
        </p:txBody>
      </p:sp>
      <p:sp>
        <p:nvSpPr>
          <p:cNvPr id="3" name="Segnaposto contenuto 2">
            <a:extLst>
              <a:ext uri="{FF2B5EF4-FFF2-40B4-BE49-F238E27FC236}">
                <a16:creationId xmlns:a16="http://schemas.microsoft.com/office/drawing/2014/main" id="{D7B1CE6A-F5DA-8379-1AD1-7DE9FA3F857B}"/>
              </a:ext>
            </a:extLst>
          </p:cNvPr>
          <p:cNvSpPr>
            <a:spLocks noGrp="1"/>
          </p:cNvSpPr>
          <p:nvPr>
            <p:ph idx="1"/>
          </p:nvPr>
        </p:nvSpPr>
        <p:spPr/>
        <p:txBody>
          <a:bodyPr/>
          <a:lstStyle/>
          <a:p>
            <a:pPr marL="0" indent="0">
              <a:buNone/>
            </a:pPr>
            <a:endParaRPr lang="it-IT" b="1" dirty="0"/>
          </a:p>
        </p:txBody>
      </p:sp>
    </p:spTree>
    <p:extLst>
      <p:ext uri="{BB962C8B-B14F-4D97-AF65-F5344CB8AC3E}">
        <p14:creationId xmlns:p14="http://schemas.microsoft.com/office/powerpoint/2010/main" val="2738103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4F5656-62FF-5B0C-3F57-1A547E1F3F02}"/>
              </a:ext>
            </a:extLst>
          </p:cNvPr>
          <p:cNvSpPr>
            <a:spLocks noGrp="1"/>
          </p:cNvSpPr>
          <p:nvPr>
            <p:ph type="title"/>
          </p:nvPr>
        </p:nvSpPr>
        <p:spPr/>
        <p:txBody>
          <a:bodyPr/>
          <a:lstStyle/>
          <a:p>
            <a:r>
              <a:rPr lang="it-IT" dirty="0"/>
              <a:t>FUNZIONAMENTO DEI NEURONI</a:t>
            </a:r>
          </a:p>
        </p:txBody>
      </p:sp>
      <p:sp>
        <p:nvSpPr>
          <p:cNvPr id="3" name="Segnaposto contenuto 2">
            <a:extLst>
              <a:ext uri="{FF2B5EF4-FFF2-40B4-BE49-F238E27FC236}">
                <a16:creationId xmlns:a16="http://schemas.microsoft.com/office/drawing/2014/main" id="{4ABB81C7-D3A2-4326-E118-519DD36FF0FD}"/>
              </a:ext>
            </a:extLst>
          </p:cNvPr>
          <p:cNvSpPr>
            <a:spLocks noGrp="1"/>
          </p:cNvSpPr>
          <p:nvPr>
            <p:ph idx="1"/>
          </p:nvPr>
        </p:nvSpPr>
        <p:spPr/>
        <p:txBody>
          <a:bodyPr/>
          <a:lstStyle/>
          <a:p>
            <a:pPr algn="just"/>
            <a:r>
              <a:rPr lang="it-IT" dirty="0"/>
              <a:t>I neuroni non lavorano mai da soli, ma formano assemblee chiamate «circuiti neuronali». Alcuni circuiti sono determinati geneticamente, mentre la maggioranza (soprattutto i corticali) si forma in base all’apprendimento</a:t>
            </a:r>
          </a:p>
          <a:p>
            <a:pPr algn="just"/>
            <a:r>
              <a:rPr lang="it-IT" dirty="0"/>
              <a:t>Comunicano tra loro a livello delle sinapsi, che possono essere elettriche o chimiche</a:t>
            </a:r>
          </a:p>
          <a:p>
            <a:pPr algn="just"/>
            <a:r>
              <a:rPr lang="it-IT" dirty="0"/>
              <a:t>Nelle sinapsi chimiche tra l’assone di una cellula nervosa e il dendrite di un’altra, vi è uno stretto interstizio chiamato sinapsi. Questa fessura è attraversata da microscopiche molecole che passano da un neurone all’altro, chiamate neurotrasmettitori</a:t>
            </a:r>
          </a:p>
          <a:p>
            <a:pPr algn="just"/>
            <a:r>
              <a:rPr lang="it-IT" dirty="0"/>
              <a:t>Nelle diverse regioni cerebrali troviamo cellule che contengono diversi tipi di neurotrasmettitori</a:t>
            </a:r>
          </a:p>
          <a:p>
            <a:pPr marL="0" indent="0">
              <a:buNone/>
            </a:pPr>
            <a:endParaRPr lang="it-IT" dirty="0"/>
          </a:p>
        </p:txBody>
      </p:sp>
    </p:spTree>
    <p:extLst>
      <p:ext uri="{BB962C8B-B14F-4D97-AF65-F5344CB8AC3E}">
        <p14:creationId xmlns:p14="http://schemas.microsoft.com/office/powerpoint/2010/main" val="1335179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6C9AE9-506A-5355-DAA1-3F2262E84A0A}"/>
              </a:ext>
            </a:extLst>
          </p:cNvPr>
          <p:cNvSpPr>
            <a:spLocks noGrp="1"/>
          </p:cNvSpPr>
          <p:nvPr>
            <p:ph type="title"/>
          </p:nvPr>
        </p:nvSpPr>
        <p:spPr/>
        <p:txBody>
          <a:bodyPr>
            <a:normAutofit/>
          </a:bodyPr>
          <a:lstStyle/>
          <a:p>
            <a:pPr algn="ctr"/>
            <a:r>
              <a:rPr lang="it-IT" sz="3600" dirty="0"/>
              <a:t>IL NEURONE</a:t>
            </a:r>
          </a:p>
        </p:txBody>
      </p:sp>
      <p:pic>
        <p:nvPicPr>
          <p:cNvPr id="5" name="Segnaposto contenuto 4">
            <a:extLst>
              <a:ext uri="{FF2B5EF4-FFF2-40B4-BE49-F238E27FC236}">
                <a16:creationId xmlns:a16="http://schemas.microsoft.com/office/drawing/2014/main" id="{EAABCAD7-8C3C-FF47-23BB-174F08749D0C}"/>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3051175" y="2422525"/>
            <a:ext cx="6096000" cy="3448050"/>
          </a:xfrm>
        </p:spPr>
      </p:pic>
      <p:sp>
        <p:nvSpPr>
          <p:cNvPr id="6" name="CasellaDiTesto 5">
            <a:extLst>
              <a:ext uri="{FF2B5EF4-FFF2-40B4-BE49-F238E27FC236}">
                <a16:creationId xmlns:a16="http://schemas.microsoft.com/office/drawing/2014/main" id="{F879A8A6-6F48-CFEF-093F-95501BDED437}"/>
              </a:ext>
            </a:extLst>
          </p:cNvPr>
          <p:cNvSpPr txBox="1"/>
          <p:nvPr/>
        </p:nvSpPr>
        <p:spPr>
          <a:xfrm>
            <a:off x="3051175" y="5870575"/>
            <a:ext cx="6096000" cy="230832"/>
          </a:xfrm>
          <a:prstGeom prst="rect">
            <a:avLst/>
          </a:prstGeom>
          <a:noFill/>
        </p:spPr>
        <p:txBody>
          <a:bodyPr wrap="square" rtlCol="0">
            <a:spAutoFit/>
          </a:bodyPr>
          <a:lstStyle/>
          <a:p>
            <a:r>
              <a:rPr lang="it-IT" sz="900">
                <a:hlinkClick r:id="rId3" tooltip="https://it.m.wikipedia.org/wiki/File:Neuron_-_annotated-it.svg"/>
              </a:rPr>
              <a:t>Questa foto</a:t>
            </a:r>
            <a:r>
              <a:rPr lang="it-IT" sz="900"/>
              <a:t> di Autore sconosciuto è concesso in licenza da </a:t>
            </a:r>
            <a:r>
              <a:rPr lang="it-IT" sz="900">
                <a:hlinkClick r:id="rId4" tooltip="https://creativecommons.org/licenses/by-sa/3.0/"/>
              </a:rPr>
              <a:t>CC BY-SA</a:t>
            </a:r>
            <a:endParaRPr lang="it-IT" sz="900"/>
          </a:p>
        </p:txBody>
      </p:sp>
    </p:spTree>
    <p:extLst>
      <p:ext uri="{BB962C8B-B14F-4D97-AF65-F5344CB8AC3E}">
        <p14:creationId xmlns:p14="http://schemas.microsoft.com/office/powerpoint/2010/main" val="603493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42D479-B98A-2CB1-7040-DF1C6283648B}"/>
              </a:ext>
            </a:extLst>
          </p:cNvPr>
          <p:cNvSpPr>
            <a:spLocks noGrp="1"/>
          </p:cNvSpPr>
          <p:nvPr>
            <p:ph type="title"/>
          </p:nvPr>
        </p:nvSpPr>
        <p:spPr/>
        <p:txBody>
          <a:bodyPr>
            <a:normAutofit/>
          </a:bodyPr>
          <a:lstStyle/>
          <a:p>
            <a:pPr algn="ctr"/>
            <a:r>
              <a:rPr lang="it-IT" sz="3600" dirty="0"/>
              <a:t>LA SINAPSI</a:t>
            </a:r>
          </a:p>
        </p:txBody>
      </p:sp>
      <p:pic>
        <p:nvPicPr>
          <p:cNvPr id="10" name="Segnaposto contenuto 9">
            <a:extLst>
              <a:ext uri="{FF2B5EF4-FFF2-40B4-BE49-F238E27FC236}">
                <a16:creationId xmlns:a16="http://schemas.microsoft.com/office/drawing/2014/main" id="{EAE4C467-6AAA-4778-8F40-98DABAE9D210}"/>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3015994" y="2120900"/>
            <a:ext cx="6166362" cy="4051300"/>
          </a:xfrm>
        </p:spPr>
      </p:pic>
      <p:sp>
        <p:nvSpPr>
          <p:cNvPr id="11" name="CasellaDiTesto 10">
            <a:extLst>
              <a:ext uri="{FF2B5EF4-FFF2-40B4-BE49-F238E27FC236}">
                <a16:creationId xmlns:a16="http://schemas.microsoft.com/office/drawing/2014/main" id="{C4FB1B12-5ED2-6BB2-8BC0-0EE6326B2609}"/>
              </a:ext>
            </a:extLst>
          </p:cNvPr>
          <p:cNvSpPr txBox="1"/>
          <p:nvPr/>
        </p:nvSpPr>
        <p:spPr>
          <a:xfrm>
            <a:off x="3015994" y="6172200"/>
            <a:ext cx="6166362" cy="230832"/>
          </a:xfrm>
          <a:prstGeom prst="rect">
            <a:avLst/>
          </a:prstGeom>
          <a:noFill/>
        </p:spPr>
        <p:txBody>
          <a:bodyPr wrap="square" rtlCol="0">
            <a:spAutoFit/>
          </a:bodyPr>
          <a:lstStyle/>
          <a:p>
            <a:r>
              <a:rPr lang="it-IT" sz="900">
                <a:hlinkClick r:id="rId3" tooltip="https://www.ingegneriabiomedica.org/news/neuroscience/prima-sinapsi-artificiale-ibrida-con-effetto-memoria-studio-francesca-santoro/"/>
              </a:rPr>
              <a:t>Questa foto</a:t>
            </a:r>
            <a:r>
              <a:rPr lang="it-IT" sz="900"/>
              <a:t> di Autore sconosciuto è concesso in licenza da </a:t>
            </a:r>
            <a:r>
              <a:rPr lang="it-IT" sz="900">
                <a:hlinkClick r:id="rId4" tooltip="https://creativecommons.org/licenses/by-nc-nd/3.0/"/>
              </a:rPr>
              <a:t>CC BY-NC-ND</a:t>
            </a:r>
            <a:endParaRPr lang="it-IT" sz="900"/>
          </a:p>
        </p:txBody>
      </p:sp>
    </p:spTree>
    <p:extLst>
      <p:ext uri="{BB962C8B-B14F-4D97-AF65-F5344CB8AC3E}">
        <p14:creationId xmlns:p14="http://schemas.microsoft.com/office/powerpoint/2010/main" val="3742536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6A5B49-2B08-0B78-F5A0-405641CEC654}"/>
              </a:ext>
            </a:extLst>
          </p:cNvPr>
          <p:cNvSpPr>
            <a:spLocks noGrp="1"/>
          </p:cNvSpPr>
          <p:nvPr>
            <p:ph type="title"/>
          </p:nvPr>
        </p:nvSpPr>
        <p:spPr/>
        <p:txBody>
          <a:bodyPr>
            <a:normAutofit/>
          </a:bodyPr>
          <a:lstStyle/>
          <a:p>
            <a:pPr algn="ctr"/>
            <a:r>
              <a:rPr lang="it-IT" sz="3600" dirty="0"/>
              <a:t>I neurotrasmettitori</a:t>
            </a:r>
          </a:p>
        </p:txBody>
      </p:sp>
      <p:sp>
        <p:nvSpPr>
          <p:cNvPr id="3" name="Segnaposto contenuto 2">
            <a:extLst>
              <a:ext uri="{FF2B5EF4-FFF2-40B4-BE49-F238E27FC236}">
                <a16:creationId xmlns:a16="http://schemas.microsoft.com/office/drawing/2014/main" id="{EE1B5E23-7CE7-214A-66D1-D4EAF24DCABA}"/>
              </a:ext>
            </a:extLst>
          </p:cNvPr>
          <p:cNvSpPr>
            <a:spLocks noGrp="1"/>
          </p:cNvSpPr>
          <p:nvPr>
            <p:ph idx="1"/>
          </p:nvPr>
        </p:nvSpPr>
        <p:spPr>
          <a:xfrm>
            <a:off x="1069848" y="2093976"/>
            <a:ext cx="10058400" cy="4050792"/>
          </a:xfrm>
        </p:spPr>
        <p:txBody>
          <a:bodyPr/>
          <a:lstStyle/>
          <a:p>
            <a:pPr algn="just"/>
            <a:r>
              <a:rPr lang="it-IT" dirty="0"/>
              <a:t>I principali neurotrasmettitori sono il glutammato (principale n. eccitatorio), il GABA (principale n. inibitorio), l’acetilcolina, la dopamina, la noradrenalina, l’adrenalina, la </a:t>
            </a:r>
            <a:r>
              <a:rPr lang="it-IT" dirty="0" err="1"/>
              <a:t>serotonia</a:t>
            </a:r>
            <a:r>
              <a:rPr lang="it-IT" dirty="0"/>
              <a:t>, l’istamina…</a:t>
            </a:r>
          </a:p>
          <a:p>
            <a:pPr algn="just"/>
            <a:r>
              <a:rPr lang="it-IT" dirty="0"/>
              <a:t>La Dopamina è coinvolta nei sistemi neuronali del piacere e del desiderio, della ricompensa, nella regolazione emotiva, nella secrezione di prolattina in senso inibitorio, nella regolazione del movimento. E’ importante per quei comportamenti che sono in relazione alla conservazione della specie e dell’individuo (alimentazione, riproduzione).  Disfunzioni del sistema dopaminergico sono presenti in alcune disturbi come il  morbo di Parkinson, la Schizofrenia (gli antipsicotici agiscono sui recettori per la dopamina), dipendenza da sostanze (circuito della ricompensa (le sostanze stupefacenti stimolano l’attività elettrica dei neuroni dopaminergici con rilascio di dopamina a livello del sistema limbico)). </a:t>
            </a:r>
          </a:p>
        </p:txBody>
      </p:sp>
    </p:spTree>
    <p:extLst>
      <p:ext uri="{BB962C8B-B14F-4D97-AF65-F5344CB8AC3E}">
        <p14:creationId xmlns:p14="http://schemas.microsoft.com/office/powerpoint/2010/main" val="2184811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809A6DD2-BB3B-6D97-9366-38C370676252}"/>
              </a:ext>
            </a:extLst>
          </p:cNvPr>
          <p:cNvSpPr>
            <a:spLocks noGrp="1"/>
          </p:cNvSpPr>
          <p:nvPr>
            <p:ph type="title"/>
          </p:nvPr>
        </p:nvSpPr>
        <p:spPr/>
        <p:txBody>
          <a:bodyPr>
            <a:normAutofit/>
          </a:bodyPr>
          <a:lstStyle/>
          <a:p>
            <a:pPr algn="ctr"/>
            <a:r>
              <a:rPr lang="it-IT" sz="3600" dirty="0"/>
              <a:t>I neurotrasmettitori</a:t>
            </a:r>
          </a:p>
        </p:txBody>
      </p:sp>
      <p:sp>
        <p:nvSpPr>
          <p:cNvPr id="3" name="Segnaposto contenuto 2">
            <a:extLst>
              <a:ext uri="{FF2B5EF4-FFF2-40B4-BE49-F238E27FC236}">
                <a16:creationId xmlns:a16="http://schemas.microsoft.com/office/drawing/2014/main" id="{1C227118-D70B-464B-D42F-54D12EFC5324}"/>
              </a:ext>
            </a:extLst>
          </p:cNvPr>
          <p:cNvSpPr>
            <a:spLocks noGrp="1"/>
          </p:cNvSpPr>
          <p:nvPr>
            <p:ph idx="1"/>
          </p:nvPr>
        </p:nvSpPr>
        <p:spPr/>
        <p:txBody>
          <a:bodyPr/>
          <a:lstStyle/>
          <a:p>
            <a:r>
              <a:rPr lang="it-IT" dirty="0"/>
              <a:t>La noradrenalina correla con le funzioni fisiologiche di risposta allo stress (regolazione pressione sanguigna, allerta, secrezione corticosteroidi…). Correlata agli stati d’ansia, di attivazione, di </a:t>
            </a:r>
            <a:r>
              <a:rPr lang="it-IT" dirty="0" err="1"/>
              <a:t>arousal</a:t>
            </a:r>
            <a:endParaRPr lang="it-IT" dirty="0"/>
          </a:p>
          <a:p>
            <a:r>
              <a:rPr lang="it-IT" dirty="0"/>
              <a:t>La serotonina è importante nella regolazione del tono dell’umore (antidepressivi agiscono sulla ricaptazione serotonina a livello dello spazio sinaptico), nella regolazione delle emozioni, del dolore e dell’ansia</a:t>
            </a:r>
          </a:p>
          <a:p>
            <a:r>
              <a:rPr lang="it-IT" dirty="0"/>
              <a:t>Il GABA (n. inibitorio) è coinvolto in malattie neurologiche e psichiatriche (d. d’ansia). Le </a:t>
            </a:r>
            <a:r>
              <a:rPr lang="it-IT" dirty="0" err="1"/>
              <a:t>Benzodiapepine</a:t>
            </a:r>
            <a:r>
              <a:rPr lang="it-IT" dirty="0"/>
              <a:t> (effetti ansiolitici/ipnoinducenti/miorilassanti) agiscono stimolando il sistema </a:t>
            </a:r>
            <a:r>
              <a:rPr lang="it-IT" dirty="0" err="1"/>
              <a:t>gabaergico</a:t>
            </a:r>
            <a:endParaRPr lang="it-IT" dirty="0"/>
          </a:p>
          <a:p>
            <a:r>
              <a:rPr lang="it-IT" dirty="0"/>
              <a:t>Il glutammato (n. eccitatorio)</a:t>
            </a:r>
          </a:p>
          <a:p>
            <a:endParaRPr lang="it-IT" dirty="0"/>
          </a:p>
        </p:txBody>
      </p:sp>
    </p:spTree>
    <p:extLst>
      <p:ext uri="{BB962C8B-B14F-4D97-AF65-F5344CB8AC3E}">
        <p14:creationId xmlns:p14="http://schemas.microsoft.com/office/powerpoint/2010/main" val="1461759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F88009-23CC-4F7A-DB37-2461F3B0F4D4}"/>
              </a:ext>
            </a:extLst>
          </p:cNvPr>
          <p:cNvSpPr>
            <a:spLocks noGrp="1"/>
          </p:cNvSpPr>
          <p:nvPr>
            <p:ph type="title"/>
          </p:nvPr>
        </p:nvSpPr>
        <p:spPr/>
        <p:txBody>
          <a:bodyPr/>
          <a:lstStyle/>
          <a:p>
            <a:pPr algn="ctr"/>
            <a:r>
              <a:rPr lang="it-IT" dirty="0"/>
              <a:t>IL SNC</a:t>
            </a:r>
          </a:p>
        </p:txBody>
      </p:sp>
      <p:sp>
        <p:nvSpPr>
          <p:cNvPr id="3" name="Segnaposto contenuto 2">
            <a:extLst>
              <a:ext uri="{FF2B5EF4-FFF2-40B4-BE49-F238E27FC236}">
                <a16:creationId xmlns:a16="http://schemas.microsoft.com/office/drawing/2014/main" id="{7236D1D4-0734-BFBE-D911-158C86C5D432}"/>
              </a:ext>
            </a:extLst>
          </p:cNvPr>
          <p:cNvSpPr>
            <a:spLocks noGrp="1"/>
          </p:cNvSpPr>
          <p:nvPr>
            <p:ph idx="1"/>
          </p:nvPr>
        </p:nvSpPr>
        <p:spPr/>
        <p:txBody>
          <a:bodyPr/>
          <a:lstStyle/>
          <a:p>
            <a:pPr marL="0" indent="0">
              <a:buNone/>
            </a:pPr>
            <a:r>
              <a:rPr lang="it-IT" dirty="0"/>
              <a:t>                      Il sistema nervoso centrale (SNC) è composto da: </a:t>
            </a:r>
          </a:p>
          <a:p>
            <a:endParaRPr lang="it-IT" dirty="0"/>
          </a:p>
          <a:p>
            <a:r>
              <a:rPr lang="it-IT" dirty="0"/>
              <a:t>Midollo spinale</a:t>
            </a:r>
          </a:p>
          <a:p>
            <a:r>
              <a:rPr lang="it-IT" dirty="0"/>
              <a:t>Tronco dell’encefalo</a:t>
            </a:r>
          </a:p>
          <a:p>
            <a:r>
              <a:rPr lang="it-IT" dirty="0"/>
              <a:t>Gangli della base</a:t>
            </a:r>
          </a:p>
          <a:p>
            <a:r>
              <a:rPr lang="it-IT" dirty="0"/>
              <a:t>Sistema viscerale-emotivo</a:t>
            </a:r>
          </a:p>
          <a:p>
            <a:r>
              <a:rPr lang="it-IT" dirty="0"/>
              <a:t>Sistema somatico-cognitivo</a:t>
            </a:r>
          </a:p>
        </p:txBody>
      </p:sp>
    </p:spTree>
    <p:extLst>
      <p:ext uri="{BB962C8B-B14F-4D97-AF65-F5344CB8AC3E}">
        <p14:creationId xmlns:p14="http://schemas.microsoft.com/office/powerpoint/2010/main" val="12773956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gno">
  <a:themeElements>
    <a:clrScheme name="Wood Type">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ood Type">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docProps/app.xml><?xml version="1.0" encoding="utf-8"?>
<Properties xmlns="http://schemas.openxmlformats.org/officeDocument/2006/extended-properties" xmlns:vt="http://schemas.openxmlformats.org/officeDocument/2006/docPropsVTypes">
  <Template>TM03090434[[fn=Legno]]</Template>
  <TotalTime>926</TotalTime>
  <Words>1613</Words>
  <Application>Microsoft Office PowerPoint</Application>
  <PresentationFormat>Widescreen</PresentationFormat>
  <Paragraphs>88</Paragraphs>
  <Slides>30</Slides>
  <Notes>0</Notes>
  <HiddenSlides>0</HiddenSlides>
  <MMClips>4</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30</vt:i4>
      </vt:variant>
    </vt:vector>
  </HeadingPairs>
  <TitlesOfParts>
    <vt:vector size="34" baseType="lpstr">
      <vt:lpstr>Georgia</vt:lpstr>
      <vt:lpstr>Trebuchet MS</vt:lpstr>
      <vt:lpstr>Wingdings</vt:lpstr>
      <vt:lpstr>Legno</vt:lpstr>
      <vt:lpstr>STRUTTURE E FUNZIONI DEL SISTEMA NERVOSO</vt:lpstr>
      <vt:lpstr>Presentazione standard di PowerPoint</vt:lpstr>
      <vt:lpstr> IL SISTEMA NERVOSO</vt:lpstr>
      <vt:lpstr>FUNZIONAMENTO DEI NEURONI</vt:lpstr>
      <vt:lpstr>IL NEURONE</vt:lpstr>
      <vt:lpstr>LA SINAPSI</vt:lpstr>
      <vt:lpstr>I neurotrasmettitori</vt:lpstr>
      <vt:lpstr>I neurotrasmettitori</vt:lpstr>
      <vt:lpstr>IL SNC</vt:lpstr>
      <vt:lpstr> MIDOLLO SPINALE</vt:lpstr>
      <vt:lpstr>MIDOLLO SPINALE</vt:lpstr>
      <vt:lpstr>MIDOLLO SPINALE</vt:lpstr>
      <vt:lpstr>TRONCO DELL’ENCEFALO</vt:lpstr>
      <vt:lpstr>Presentazione standard di PowerPoint</vt:lpstr>
      <vt:lpstr>I gangli della base</vt:lpstr>
      <vt:lpstr>Presentazione standard di PowerPoint</vt:lpstr>
      <vt:lpstr>Sistema viscerale emotivo</vt:lpstr>
      <vt:lpstr>SISTEMA VISCERALE EMOTIVO</vt:lpstr>
      <vt:lpstr>IL SISTEMA SOMATO-COGNITIVO</vt:lpstr>
      <vt:lpstr>Presentazione standard di PowerPoint</vt:lpstr>
      <vt:lpstr>SISTEMA NERVOSO PERIFERICO</vt:lpstr>
      <vt:lpstr>IL SISTEMA NERVOSO AUTONOMO</vt:lpstr>
      <vt:lpstr>I NEURONI SPECCHIO</vt:lpstr>
      <vt:lpstr>CONCLUDENDO… </vt:lpstr>
      <vt:lpstr>CONCLUDENDO…</vt:lpstr>
      <vt:lpstr>Presentazione standard di PowerPoint</vt:lpstr>
      <vt:lpstr>Presentazione standard di PowerPoint</vt:lpstr>
      <vt:lpstr>Presentazione standard di PowerPoint</vt:lpstr>
      <vt:lpstr>Presentazione standard di PowerPoint</vt:lpstr>
      <vt:lpstr>GRAZIE PER L’ATTENZIONE!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CENNI DI ANATOMIA DEL SNC</dc:title>
  <dc:creator>simone sbaffoni</dc:creator>
  <cp:lastModifiedBy>giorgia.dimassimo@unimc.it</cp:lastModifiedBy>
  <cp:revision>58</cp:revision>
  <dcterms:created xsi:type="dcterms:W3CDTF">2023-02-25T21:10:53Z</dcterms:created>
  <dcterms:modified xsi:type="dcterms:W3CDTF">2023-03-15T09:27:06Z</dcterms:modified>
</cp:coreProperties>
</file>