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93" r:id="rId16"/>
    <p:sldId id="270" r:id="rId17"/>
    <p:sldId id="273" r:id="rId18"/>
    <p:sldId id="271" r:id="rId19"/>
    <p:sldId id="272" r:id="rId20"/>
    <p:sldId id="275" r:id="rId21"/>
    <p:sldId id="276" r:id="rId22"/>
    <p:sldId id="295" r:id="rId23"/>
    <p:sldId id="278" r:id="rId24"/>
    <p:sldId id="279" r:id="rId25"/>
    <p:sldId id="277" r:id="rId26"/>
    <p:sldId id="280" r:id="rId27"/>
    <p:sldId id="281"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93" autoAdjust="0"/>
    <p:restoredTop sz="94660"/>
  </p:normalViewPr>
  <p:slideViewPr>
    <p:cSldViewPr snapToGrid="0">
      <p:cViewPr varScale="1">
        <p:scale>
          <a:sx n="85" d="100"/>
          <a:sy n="85" d="100"/>
        </p:scale>
        <p:origin x="64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4/5/2023</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‹N›</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4/5/2023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4/5/2023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4/5/2023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4/5/2023</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‹N›</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4/5/2023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257300" y="2909102"/>
            <a:ext cx="4800600" cy="299639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633864" y="2909102"/>
            <a:ext cx="4800600" cy="299639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4/5/2023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4/5/2023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4/5/2023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4/5/2023</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‹N›</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4/5/2023</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4/5/2023</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‹N›</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529E96-D26E-95C8-C1F0-0BD0B28D90A6}"/>
              </a:ext>
            </a:extLst>
          </p:cNvPr>
          <p:cNvSpPr>
            <a:spLocks noGrp="1"/>
          </p:cNvSpPr>
          <p:nvPr>
            <p:ph type="ctrTitle"/>
          </p:nvPr>
        </p:nvSpPr>
        <p:spPr/>
        <p:txBody>
          <a:bodyPr/>
          <a:lstStyle/>
          <a:p>
            <a:br>
              <a:rPr lang="it-IT" dirty="0"/>
            </a:br>
            <a:r>
              <a:rPr lang="it-IT" sz="6000" b="1" dirty="0"/>
              <a:t>i disturbi dello spettro autistico</a:t>
            </a:r>
            <a:endParaRPr lang="it-IT" dirty="0"/>
          </a:p>
        </p:txBody>
      </p:sp>
      <p:sp>
        <p:nvSpPr>
          <p:cNvPr id="3" name="Sottotitolo 2">
            <a:extLst>
              <a:ext uri="{FF2B5EF4-FFF2-40B4-BE49-F238E27FC236}">
                <a16:creationId xmlns:a16="http://schemas.microsoft.com/office/drawing/2014/main" id="{6948D2B1-D274-E6C5-3854-B10A1F6F702E}"/>
              </a:ext>
            </a:extLst>
          </p:cNvPr>
          <p:cNvSpPr>
            <a:spLocks noGrp="1"/>
          </p:cNvSpPr>
          <p:nvPr>
            <p:ph type="subTitle" idx="1"/>
          </p:nvPr>
        </p:nvSpPr>
        <p:spPr/>
        <p:txBody>
          <a:bodyPr>
            <a:normAutofit lnSpcReduction="10000"/>
          </a:bodyPr>
          <a:lstStyle/>
          <a:p>
            <a:r>
              <a:rPr lang="it-IT" dirty="0"/>
              <a:t>Dott.ssa Giorgia di massimo</a:t>
            </a:r>
          </a:p>
          <a:p>
            <a:r>
              <a:rPr lang="it-IT" dirty="0" err="1"/>
              <a:t>Unimc</a:t>
            </a:r>
            <a:r>
              <a:rPr lang="it-IT" dirty="0"/>
              <a:t>, 6 aprile 2023</a:t>
            </a:r>
          </a:p>
        </p:txBody>
      </p:sp>
    </p:spTree>
    <p:extLst>
      <p:ext uri="{BB962C8B-B14F-4D97-AF65-F5344CB8AC3E}">
        <p14:creationId xmlns:p14="http://schemas.microsoft.com/office/powerpoint/2010/main" val="21845851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14FABB-FED3-93B3-C696-C9ECBB27D16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AAB5EA5-188F-A1C9-D549-970EFE0F4544}"/>
              </a:ext>
            </a:extLst>
          </p:cNvPr>
          <p:cNvSpPr>
            <a:spLocks noGrp="1"/>
          </p:cNvSpPr>
          <p:nvPr>
            <p:ph idx="1"/>
          </p:nvPr>
        </p:nvSpPr>
        <p:spPr/>
        <p:txBody>
          <a:bodyPr/>
          <a:lstStyle/>
          <a:p>
            <a:pPr algn="just"/>
            <a:r>
              <a:rPr lang="it-IT" dirty="0"/>
              <a:t>Nelle forme lievi (livelli 1), il bambino riesce a stabilire relazioni interpersonali semplici, ma la qualità degli scambi è condizionata da inadeguatezza delle competenze di cognizione sociale. Vi sono quindi aperture ad esperienze condivise, ma il ragazzino dimostra di non essere in grado di comprendere i messaggi meno espliciti che sottendono le relazioni interpersonali, di non conoscere le regole che definiscono tali relazioni e di non saper utilizzare le modalità utili per avviare e mantenere gli scambi relazionali </a:t>
            </a:r>
          </a:p>
        </p:txBody>
      </p:sp>
    </p:spTree>
    <p:extLst>
      <p:ext uri="{BB962C8B-B14F-4D97-AF65-F5344CB8AC3E}">
        <p14:creationId xmlns:p14="http://schemas.microsoft.com/office/powerpoint/2010/main" val="4254054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77A327-0180-9E29-5234-C2AC7542FCE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FC58707-C9CE-B4CD-4949-0492DA6BC52A}"/>
              </a:ext>
            </a:extLst>
          </p:cNvPr>
          <p:cNvSpPr>
            <a:spLocks noGrp="1"/>
          </p:cNvSpPr>
          <p:nvPr>
            <p:ph idx="1"/>
          </p:nvPr>
        </p:nvSpPr>
        <p:spPr/>
        <p:txBody>
          <a:bodyPr>
            <a:normAutofit lnSpcReduction="10000"/>
          </a:bodyPr>
          <a:lstStyle/>
          <a:p>
            <a:pPr algn="just"/>
            <a:r>
              <a:rPr lang="it-IT" dirty="0"/>
              <a:t>In età scolare, in rapporto ad aspetti temperamentali, possiamo distinguere due profili abbastanza caratteristici: uno esternalizzante ed uno internalizzante</a:t>
            </a:r>
          </a:p>
          <a:p>
            <a:pPr algn="just"/>
            <a:r>
              <a:rPr lang="it-IT" dirty="0"/>
              <a:t>Profilo esternalizzante: interviene a sproposito, fa affermazioni inopportune, invade lo spazio dell’altro, non rispetta le regole, è eccessivo nelle espressioni emotive, non aderisce all’alternanza dei turni, è poco attento ai messaggi dell’altro, segue un suo filo logico, propone tematiche poco aderenti al contesto</a:t>
            </a:r>
          </a:p>
          <a:p>
            <a:pPr algn="just"/>
            <a:r>
              <a:rPr lang="it-IT" dirty="0"/>
              <a:t>Profilo internalizzante: lo sguardo è sfuggente, è </a:t>
            </a:r>
            <a:r>
              <a:rPr lang="it-IT" dirty="0" err="1"/>
              <a:t>ipercontrollato</a:t>
            </a:r>
            <a:r>
              <a:rPr lang="it-IT" dirty="0"/>
              <a:t>, è goffo nei movimenti, tende a tirarsi fuori, la mimica è poco modulata, l’espressività emotiva è piatta, non prende l’iniziativa dello scambio verbale, si limita a rispondere alle domande con enunciati essenziali, le risposte sono spesso poco aderenti alle domande</a:t>
            </a:r>
          </a:p>
        </p:txBody>
      </p:sp>
    </p:spTree>
    <p:extLst>
      <p:ext uri="{BB962C8B-B14F-4D97-AF65-F5344CB8AC3E}">
        <p14:creationId xmlns:p14="http://schemas.microsoft.com/office/powerpoint/2010/main" val="31710556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BFC097-33E6-C290-643D-C39DB43A913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9335E9B-6E71-370B-96DB-AA1A95A35A91}"/>
              </a:ext>
            </a:extLst>
          </p:cNvPr>
          <p:cNvSpPr>
            <a:spLocks noGrp="1"/>
          </p:cNvSpPr>
          <p:nvPr>
            <p:ph idx="1"/>
          </p:nvPr>
        </p:nvSpPr>
        <p:spPr/>
        <p:txBody>
          <a:bodyPr/>
          <a:lstStyle/>
          <a:p>
            <a:pPr algn="just"/>
            <a:r>
              <a:rPr lang="it-IT" b="1" dirty="0"/>
              <a:t>In età adolescenziale, </a:t>
            </a:r>
            <a:r>
              <a:rPr lang="it-IT" dirty="0"/>
              <a:t>i soggetti con un grado severo (livello 3) continuano a presentare forti chiusure relazionali con un’aderenza molto passiva  alle richieste del contesto</a:t>
            </a:r>
          </a:p>
          <a:p>
            <a:pPr algn="just"/>
            <a:r>
              <a:rPr lang="it-IT" dirty="0"/>
              <a:t>i soggetti con minore gravità di sintomatologia  (livello 1) presentano in adolescenza un’emergente motivazione sociale, con maggiore interesse ad avviare relazioni interpersonali, ma le modalità utilizzate risultano grossolane, improprie, anche bizzarre</a:t>
            </a:r>
          </a:p>
        </p:txBody>
      </p:sp>
    </p:spTree>
    <p:extLst>
      <p:ext uri="{BB962C8B-B14F-4D97-AF65-F5344CB8AC3E}">
        <p14:creationId xmlns:p14="http://schemas.microsoft.com/office/powerpoint/2010/main" val="2069259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22A067-0C0B-6779-E0AC-40109CDC0E71}"/>
              </a:ext>
            </a:extLst>
          </p:cNvPr>
          <p:cNvSpPr>
            <a:spLocks noGrp="1"/>
          </p:cNvSpPr>
          <p:nvPr>
            <p:ph type="title"/>
          </p:nvPr>
        </p:nvSpPr>
        <p:spPr/>
        <p:txBody>
          <a:bodyPr/>
          <a:lstStyle/>
          <a:p>
            <a:pPr algn="ctr"/>
            <a:r>
              <a:rPr lang="it-IT" b="1" dirty="0"/>
              <a:t>Anomalie comunicazione</a:t>
            </a:r>
          </a:p>
        </p:txBody>
      </p:sp>
      <p:sp>
        <p:nvSpPr>
          <p:cNvPr id="3" name="Segnaposto contenuto 2">
            <a:extLst>
              <a:ext uri="{FF2B5EF4-FFF2-40B4-BE49-F238E27FC236}">
                <a16:creationId xmlns:a16="http://schemas.microsoft.com/office/drawing/2014/main" id="{B66CEE8B-6015-E1C7-B9BE-3B3F8E8E8928}"/>
              </a:ext>
            </a:extLst>
          </p:cNvPr>
          <p:cNvSpPr>
            <a:spLocks noGrp="1"/>
          </p:cNvSpPr>
          <p:nvPr>
            <p:ph idx="1"/>
          </p:nvPr>
        </p:nvSpPr>
        <p:spPr/>
        <p:txBody>
          <a:bodyPr>
            <a:normAutofit lnSpcReduction="10000"/>
          </a:bodyPr>
          <a:lstStyle/>
          <a:p>
            <a:pPr algn="just"/>
            <a:r>
              <a:rPr lang="it-IT" dirty="0"/>
              <a:t>In epoca prescolare vi è uno scarso investimento nel canale verbale, sia in ricezione (il bambino è poco interessato ai messaggio che l’altro veicola), sia in espressione (il b. ricorre a codici molto diretti e più pratici, evitando il linguaggio verbale: es prende la mano dell’altro e la indirizza verso l’oggetto che desidera). Questi b. non fanno gesti affermativi o negativi con il capo, non indicano con il dito. Quando ci si rivolge a loro, sembrano ignorare i comandi</a:t>
            </a:r>
          </a:p>
          <a:p>
            <a:pPr algn="just"/>
            <a:r>
              <a:rPr lang="it-IT" dirty="0"/>
              <a:t>In età scolare il linguaggio gioca un ruolo importante nel connotare il carattere bizzarro delle relazioni. La compromissione investe in particolare la componente non verbale del parlato (scarso uso di gesti, mimica facciale, </a:t>
            </a:r>
            <a:r>
              <a:rPr lang="it-IT" dirty="0" err="1"/>
              <a:t>ecc</a:t>
            </a:r>
            <a:r>
              <a:rPr lang="it-IT" dirty="0"/>
              <a:t> ) e vi sono deficit molto particolari quali l’incapacità di riconoscere i motti di spirito, i doppi sensi, le metafore, i proverbi. Vi è un comprensione letterale del linguaggio, con incapacità di definire il rapporto tra una frase e chi la pronuncia, in rapporto agli scopi, ai ruoli, al contesto</a:t>
            </a:r>
          </a:p>
        </p:txBody>
      </p:sp>
    </p:spTree>
    <p:extLst>
      <p:ext uri="{BB962C8B-B14F-4D97-AF65-F5344CB8AC3E}">
        <p14:creationId xmlns:p14="http://schemas.microsoft.com/office/powerpoint/2010/main" val="40257598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951F3C-4B44-9D47-B445-AA9AF8DBA89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D6E9404-249C-3B73-443C-038BE08DCC15}"/>
              </a:ext>
            </a:extLst>
          </p:cNvPr>
          <p:cNvSpPr>
            <a:spLocks noGrp="1"/>
          </p:cNvSpPr>
          <p:nvPr>
            <p:ph idx="1"/>
          </p:nvPr>
        </p:nvSpPr>
        <p:spPr/>
        <p:txBody>
          <a:bodyPr/>
          <a:lstStyle/>
          <a:p>
            <a:pPr algn="just"/>
            <a:r>
              <a:rPr lang="it-IT" dirty="0"/>
              <a:t>Ad esempio la domanda «sai che ora è?», può esprimere sia il reale bisogno di sapere l’orario, sia un senso di rimprovero (ritardo) sia un senso di disperazione (qualcosa che sta per accadere). L’interlocutore deve interpretare il senso della frase aiutandosi con informazioni che derivano dal contesto (chi parla, quali circostanze, tono usato </a:t>
            </a:r>
            <a:r>
              <a:rPr lang="it-IT" dirty="0" err="1"/>
              <a:t>ecc</a:t>
            </a:r>
            <a:r>
              <a:rPr lang="it-IT" dirty="0"/>
              <a:t>). Queste abilità sono marcatamente compromesse nel soggetto autistico e potrebbe rispondere alla domanda : «si, lo so!»</a:t>
            </a:r>
          </a:p>
          <a:p>
            <a:pPr algn="just"/>
            <a:r>
              <a:rPr lang="it-IT" dirty="0"/>
              <a:t>In età adolescenziale il linguaggio verbale presenta una struttura più ricca e consolidata, ma persistono deficit a carico della componente pragmatica e della prosodia (intonazione, ritmo </a:t>
            </a:r>
            <a:r>
              <a:rPr lang="it-IT" dirty="0" err="1"/>
              <a:t>ecc</a:t>
            </a:r>
            <a:r>
              <a:rPr lang="it-IT" dirty="0"/>
              <a:t>). Gli scambi comunicativi assumono un carattere originale che colpisce l’interlocutore e il ragazzo può, a volte, per questo, subire la derisione da parte dei pari</a:t>
            </a:r>
          </a:p>
        </p:txBody>
      </p:sp>
    </p:spTree>
    <p:extLst>
      <p:ext uri="{BB962C8B-B14F-4D97-AF65-F5344CB8AC3E}">
        <p14:creationId xmlns:p14="http://schemas.microsoft.com/office/powerpoint/2010/main" val="3769374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12AA8E-0985-95E8-2ACF-8262080B95A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DBF506D-7D11-24C5-E706-7A242291E94D}"/>
              </a:ext>
            </a:extLst>
          </p:cNvPr>
          <p:cNvSpPr>
            <a:spLocks noGrp="1"/>
          </p:cNvSpPr>
          <p:nvPr>
            <p:ph idx="1"/>
          </p:nvPr>
        </p:nvSpPr>
        <p:spPr/>
        <p:txBody>
          <a:bodyPr/>
          <a:lstStyle/>
          <a:p>
            <a:pPr algn="just"/>
            <a:r>
              <a:rPr lang="it-IT" dirty="0"/>
              <a:t>Complessivamente, possiamo dire che nell’ ASD i deficit verbali e non verbali della comunicazione sociale si presentano sottoforma di diverse manifestazioni. </a:t>
            </a:r>
          </a:p>
          <a:p>
            <a:pPr algn="just"/>
            <a:r>
              <a:rPr lang="it-IT" dirty="0"/>
              <a:t>Molti individui presentano un deficit del linguaggio che va dalla completa assenza di capacità discorsiva a ritardi del linguaggio, scarsa comprensione del discorso, ecolalia (ripetizione di suoni, parole o frasi pronunciate da altre persone, senza un apparente senso) o linguaggio manierato (non spontaneo, artificioso) e troppo letterale</a:t>
            </a:r>
          </a:p>
        </p:txBody>
      </p:sp>
    </p:spTree>
    <p:extLst>
      <p:ext uri="{BB962C8B-B14F-4D97-AF65-F5344CB8AC3E}">
        <p14:creationId xmlns:p14="http://schemas.microsoft.com/office/powerpoint/2010/main" val="39454088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6F4FA2-048D-0ECA-0931-A5D6FFDD4B30}"/>
              </a:ext>
            </a:extLst>
          </p:cNvPr>
          <p:cNvSpPr>
            <a:spLocks noGrp="1"/>
          </p:cNvSpPr>
          <p:nvPr>
            <p:ph type="title"/>
          </p:nvPr>
        </p:nvSpPr>
        <p:spPr/>
        <p:txBody>
          <a:bodyPr/>
          <a:lstStyle/>
          <a:p>
            <a:pPr algn="ctr"/>
            <a:r>
              <a:rPr lang="it-IT" b="1" dirty="0"/>
              <a:t>Comportamenti stereotipati ed interessi ristretti</a:t>
            </a:r>
          </a:p>
        </p:txBody>
      </p:sp>
      <p:sp>
        <p:nvSpPr>
          <p:cNvPr id="3" name="Segnaposto contenuto 2">
            <a:extLst>
              <a:ext uri="{FF2B5EF4-FFF2-40B4-BE49-F238E27FC236}">
                <a16:creationId xmlns:a16="http://schemas.microsoft.com/office/drawing/2014/main" id="{5AC265D7-1BD8-342C-6184-CADB9C0717BC}"/>
              </a:ext>
            </a:extLst>
          </p:cNvPr>
          <p:cNvSpPr>
            <a:spLocks noGrp="1"/>
          </p:cNvSpPr>
          <p:nvPr>
            <p:ph idx="1"/>
          </p:nvPr>
        </p:nvSpPr>
        <p:spPr/>
        <p:txBody>
          <a:bodyPr/>
          <a:lstStyle/>
          <a:p>
            <a:pPr algn="just"/>
            <a:r>
              <a:rPr lang="it-IT" dirty="0"/>
              <a:t>Rigidità dei processi mentali che si traduce in comportamenti atipici nell’area non sociale del profilo funzionale del soggetto</a:t>
            </a:r>
          </a:p>
          <a:p>
            <a:pPr algn="just"/>
            <a:r>
              <a:rPr lang="it-IT" dirty="0"/>
              <a:t>Criterio B per il DSM-5. Soddisfatto se compaiono 2 o più dei sottoelencati comportamenti:</a:t>
            </a:r>
          </a:p>
          <a:p>
            <a:pPr marL="0" indent="0" algn="just">
              <a:buNone/>
            </a:pPr>
            <a:r>
              <a:rPr lang="it-IT" dirty="0"/>
              <a:t>1) movimento, uso degli oggetti o eloquio stereotipati o ripetitivi: dondolarsi, girare su se stessi,   sfarfallare le mani, mettere in fila gli oggetti, sfogliare le pagine di giornali, strappare la carta, emettere ripetitivamente alcuni suoni, ripetere le stesse parole o frasi, recitare le scene di film (sempre le stesse). L’elemento caratterizzante è la ripetitività</a:t>
            </a:r>
          </a:p>
        </p:txBody>
      </p:sp>
    </p:spTree>
    <p:extLst>
      <p:ext uri="{BB962C8B-B14F-4D97-AF65-F5344CB8AC3E}">
        <p14:creationId xmlns:p14="http://schemas.microsoft.com/office/powerpoint/2010/main" val="10443892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2EBBA9-98BA-9FFD-C81A-D3777242726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0FBC846-B0FC-CBD4-0365-1297EB063D38}"/>
              </a:ext>
            </a:extLst>
          </p:cNvPr>
          <p:cNvSpPr>
            <a:spLocks noGrp="1"/>
          </p:cNvSpPr>
          <p:nvPr>
            <p:ph idx="1"/>
          </p:nvPr>
        </p:nvSpPr>
        <p:spPr/>
        <p:txBody>
          <a:bodyPr/>
          <a:lstStyle/>
          <a:p>
            <a:pPr marL="0" indent="0" algn="just">
              <a:buNone/>
            </a:pPr>
            <a:r>
              <a:rPr lang="it-IT" dirty="0"/>
              <a:t>2) insistenza nella </a:t>
            </a:r>
            <a:r>
              <a:rPr lang="it-IT" dirty="0" err="1"/>
              <a:t>sameness</a:t>
            </a:r>
            <a:r>
              <a:rPr lang="it-IT" dirty="0"/>
              <a:t> (nell’immodificabilità): assenza di flessibilità nella routine, rituali di comportamento verbali e non verbali. Elemento caratterizzante è la rigidità. Quindi tendere a fare le cose sempre nello stesso modo. Se si verificano mutamenti si possono avere forti reazioni emotive. A volte ciò si esprime in una esasperante selettività alimentare, in attaccamenti eccessivi verso particolari oggetti, nella pretesa che si verifichino determinati eventi in determinate circostanze, nel turbamento in ambienti nuovi o con persone nuove, nell’effettuazione di rituali che appaiono illogici ed irrazionali</a:t>
            </a:r>
          </a:p>
          <a:p>
            <a:endParaRPr lang="it-IT" dirty="0"/>
          </a:p>
        </p:txBody>
      </p:sp>
    </p:spTree>
    <p:extLst>
      <p:ext uri="{BB962C8B-B14F-4D97-AF65-F5344CB8AC3E}">
        <p14:creationId xmlns:p14="http://schemas.microsoft.com/office/powerpoint/2010/main" val="3527416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F84DBB-2678-D349-7ACB-8084A238E88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9F87B2C-45A7-7774-5796-2607DECC4926}"/>
              </a:ext>
            </a:extLst>
          </p:cNvPr>
          <p:cNvSpPr>
            <a:spLocks noGrp="1"/>
          </p:cNvSpPr>
          <p:nvPr>
            <p:ph idx="1"/>
          </p:nvPr>
        </p:nvSpPr>
        <p:spPr/>
        <p:txBody>
          <a:bodyPr/>
          <a:lstStyle/>
          <a:p>
            <a:pPr marL="0" indent="0" algn="just">
              <a:buNone/>
            </a:pPr>
            <a:r>
              <a:rPr lang="it-IT" dirty="0"/>
              <a:t>3) interessi limitati, fissi, anomali per intensità: l’elemento caratterizzante è la ristrettezza degli interessi. Il soggetto può trascorrere tempo a osservare l’acqua che scorre, la lavatrice in funzione, seguire con un dito le linee rette che vede, osservare il particolare di un oggetto (interessarsi alla ruota di una macchinina e non all’intero giocattolo), essere particolarmente attratto da numeri e date o dalle targhe delle autovetture, dedicarsi in maniera assorbente a dispositivi elettronici, avere conoscenze approfondite su determinati argomenti (macchine, aerei, dinosauri …)</a:t>
            </a:r>
          </a:p>
          <a:p>
            <a:endParaRPr lang="it-IT" dirty="0"/>
          </a:p>
        </p:txBody>
      </p:sp>
    </p:spTree>
    <p:extLst>
      <p:ext uri="{BB962C8B-B14F-4D97-AF65-F5344CB8AC3E}">
        <p14:creationId xmlns:p14="http://schemas.microsoft.com/office/powerpoint/2010/main" val="3842042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51A1F8-C70F-3AB6-C52F-F488CD201D8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0BEE8F8-805A-0F70-3AD1-CDED37442F38}"/>
              </a:ext>
            </a:extLst>
          </p:cNvPr>
          <p:cNvSpPr>
            <a:spLocks noGrp="1"/>
          </p:cNvSpPr>
          <p:nvPr>
            <p:ph idx="1"/>
          </p:nvPr>
        </p:nvSpPr>
        <p:spPr/>
        <p:txBody>
          <a:bodyPr/>
          <a:lstStyle/>
          <a:p>
            <a:pPr marL="0" indent="0" algn="just">
              <a:buNone/>
            </a:pPr>
            <a:r>
              <a:rPr lang="it-IT" dirty="0"/>
              <a:t>4) </a:t>
            </a:r>
            <a:r>
              <a:rPr lang="it-IT" dirty="0" err="1"/>
              <a:t>ipo</a:t>
            </a:r>
            <a:r>
              <a:rPr lang="it-IT" dirty="0"/>
              <a:t>- o iper-reattività in risposta a stimoli sensoriali o interessi insoliti verso aspetti sensoriali dell’ambiente: l’elemento caratterizzante è la reattività insolita nei confronti di stimoli sensoriali che possono provenire dal proprio corpo o dall’ambiente.  Ad esempio, il b. può camminare sulle punte, assumere posture bizzarre, leccare, annusare, imprimere alle mani atteggiamenti particolari, provare attrazione/avversione verso particolari sensazioni tattili, sonore, luminose, guardare gli oggetti sotto angolazioni insolite.  </a:t>
            </a:r>
          </a:p>
        </p:txBody>
      </p:sp>
    </p:spTree>
    <p:extLst>
      <p:ext uri="{BB962C8B-B14F-4D97-AF65-F5344CB8AC3E}">
        <p14:creationId xmlns:p14="http://schemas.microsoft.com/office/powerpoint/2010/main" val="2886481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2A4500-6BB7-7F16-C042-FE5A75929A0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9486DB3-E7F3-AF33-0135-5752639E33DD}"/>
              </a:ext>
            </a:extLst>
          </p:cNvPr>
          <p:cNvSpPr>
            <a:spLocks noGrp="1"/>
          </p:cNvSpPr>
          <p:nvPr>
            <p:ph idx="1"/>
          </p:nvPr>
        </p:nvSpPr>
        <p:spPr/>
        <p:txBody>
          <a:bodyPr/>
          <a:lstStyle/>
          <a:p>
            <a:pPr algn="just"/>
            <a:r>
              <a:rPr lang="it-IT" dirty="0"/>
              <a:t>I disturbi dello spettro autistico (ASD: </a:t>
            </a:r>
            <a:r>
              <a:rPr lang="it-IT" dirty="0" err="1"/>
              <a:t>Autism</a:t>
            </a:r>
            <a:r>
              <a:rPr lang="it-IT" dirty="0"/>
              <a:t> Spectrum Disorder) sono un insieme eterogeneo di sindromi caratterizzate da deficit nell’ambito delle interazioni sociali, della comunicazione, del comportamento, dello sviluppo emozionale e dell’estensione degli interessi spontanei</a:t>
            </a:r>
          </a:p>
          <a:p>
            <a:pPr algn="just"/>
            <a:r>
              <a:rPr lang="it-IT" dirty="0"/>
              <a:t>Essendo quelli elencati elementi portanti dell’evoluzione infantile, la loro distorsione patologica influisce negativamente sull’intero assetto </a:t>
            </a:r>
            <a:r>
              <a:rPr lang="it-IT" dirty="0" err="1"/>
              <a:t>psicomentale</a:t>
            </a:r>
            <a:r>
              <a:rPr lang="it-IT" dirty="0"/>
              <a:t> del bambino, con diversi livelli di gravità</a:t>
            </a:r>
          </a:p>
          <a:p>
            <a:pPr algn="just"/>
            <a:r>
              <a:rPr lang="it-IT" dirty="0"/>
              <a:t>La parola autismo viene da AUTOS= se stesso, ad indicare l’isolamento e la chiusura in se stessi caratteristici</a:t>
            </a:r>
          </a:p>
        </p:txBody>
      </p:sp>
    </p:spTree>
    <p:extLst>
      <p:ext uri="{BB962C8B-B14F-4D97-AF65-F5344CB8AC3E}">
        <p14:creationId xmlns:p14="http://schemas.microsoft.com/office/powerpoint/2010/main" val="4139501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71BBF9-84CE-C30A-EE23-C859E3FCFC37}"/>
              </a:ext>
            </a:extLst>
          </p:cNvPr>
          <p:cNvSpPr>
            <a:spLocks noGrp="1"/>
          </p:cNvSpPr>
          <p:nvPr>
            <p:ph type="title"/>
          </p:nvPr>
        </p:nvSpPr>
        <p:spPr/>
        <p:txBody>
          <a:bodyPr/>
          <a:lstStyle/>
          <a:p>
            <a:pPr algn="ctr"/>
            <a:r>
              <a:rPr lang="it-IT" dirty="0"/>
              <a:t>Altre caratteristiche</a:t>
            </a:r>
          </a:p>
        </p:txBody>
      </p:sp>
      <p:sp>
        <p:nvSpPr>
          <p:cNvPr id="3" name="Segnaposto contenuto 2">
            <a:extLst>
              <a:ext uri="{FF2B5EF4-FFF2-40B4-BE49-F238E27FC236}">
                <a16:creationId xmlns:a16="http://schemas.microsoft.com/office/drawing/2014/main" id="{654CCD6B-EE81-0C60-D52D-80313F3AB6C8}"/>
              </a:ext>
            </a:extLst>
          </p:cNvPr>
          <p:cNvSpPr>
            <a:spLocks noGrp="1"/>
          </p:cNvSpPr>
          <p:nvPr>
            <p:ph idx="1"/>
          </p:nvPr>
        </p:nvSpPr>
        <p:spPr/>
        <p:txBody>
          <a:bodyPr/>
          <a:lstStyle/>
          <a:p>
            <a:pPr algn="just"/>
            <a:r>
              <a:rPr lang="it-IT" dirty="0"/>
              <a:t>Inoltre possono essere presenti sintomi «non autistici» che non hanno una espressività clinica tale da soddisfare i criteri diagnostici di una definita categoria nosografica:</a:t>
            </a:r>
          </a:p>
          <a:p>
            <a:pPr algn="just">
              <a:buFontTx/>
              <a:buChar char="-"/>
            </a:pPr>
            <a:r>
              <a:rPr lang="it-IT" dirty="0"/>
              <a:t>Iperattività motoria con impulsività: si muovono in maniera caotica e non riescono a star fermi (se incide significativamente sul funzionamento si configura Disturbo da iperattività)</a:t>
            </a:r>
          </a:p>
          <a:p>
            <a:pPr algn="just">
              <a:buFontTx/>
              <a:buChar char="-"/>
            </a:pPr>
            <a:r>
              <a:rPr lang="it-IT" dirty="0"/>
              <a:t>Compromissione del linguaggio</a:t>
            </a:r>
          </a:p>
          <a:p>
            <a:pPr algn="just">
              <a:buFontTx/>
              <a:buChar char="-"/>
            </a:pPr>
            <a:r>
              <a:rPr lang="it-IT" dirty="0"/>
              <a:t>Problemi motori: goffaggine, maldestrezza nell’esecuzione di movimenti fini, difficoltà ad infilare indumenti, abbottonare abiti, utilizzare posate</a:t>
            </a:r>
          </a:p>
          <a:p>
            <a:pPr algn="just">
              <a:buFontTx/>
              <a:buChar char="-"/>
            </a:pPr>
            <a:r>
              <a:rPr lang="it-IT" dirty="0" err="1"/>
              <a:t>Ipomobilità</a:t>
            </a:r>
            <a:r>
              <a:rPr lang="it-IT" dirty="0"/>
              <a:t> muscolatura mimica e di quella oro-</a:t>
            </a:r>
            <a:r>
              <a:rPr lang="it-IT" dirty="0" err="1"/>
              <a:t>bucco</a:t>
            </a:r>
            <a:r>
              <a:rPr lang="it-IT" dirty="0"/>
              <a:t>-faringea, con scarsa coordinazione della deglutizione e scialorrea</a:t>
            </a:r>
          </a:p>
        </p:txBody>
      </p:sp>
    </p:spTree>
    <p:extLst>
      <p:ext uri="{BB962C8B-B14F-4D97-AF65-F5344CB8AC3E}">
        <p14:creationId xmlns:p14="http://schemas.microsoft.com/office/powerpoint/2010/main" val="510769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5DFF01-2163-2626-7989-8E5EDEBCC7A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67BA6B1-5D03-7958-8DB9-91819470E5C3}"/>
              </a:ext>
            </a:extLst>
          </p:cNvPr>
          <p:cNvSpPr>
            <a:spLocks noGrp="1"/>
          </p:cNvSpPr>
          <p:nvPr>
            <p:ph idx="1"/>
          </p:nvPr>
        </p:nvSpPr>
        <p:spPr/>
        <p:txBody>
          <a:bodyPr/>
          <a:lstStyle/>
          <a:p>
            <a:pPr algn="just"/>
            <a:r>
              <a:rPr lang="it-IT" dirty="0"/>
              <a:t>Alcuni soggetti presentano ristretti ambiti caratterizzati da competenze eccezionali: possono ricordare interi libri a memoria, o mostrano eccezionali abilità di calcolo o musicali</a:t>
            </a:r>
          </a:p>
          <a:p>
            <a:pPr algn="just"/>
            <a:r>
              <a:rPr lang="it-IT" dirty="0"/>
              <a:t>Da un punto di vista cognitivo, esiste una difficoltà a passare dai dettagli alla globalità. L’</a:t>
            </a:r>
            <a:r>
              <a:rPr lang="it-IT" dirty="0" err="1"/>
              <a:t>iperselettività</a:t>
            </a:r>
            <a:r>
              <a:rPr lang="it-IT" dirty="0"/>
              <a:t> costringe questi bambini a vivere in un labirinto di dettagli</a:t>
            </a:r>
          </a:p>
          <a:p>
            <a:pPr algn="just"/>
            <a:r>
              <a:rPr lang="it-IT" dirty="0"/>
              <a:t>Da un punto di vista neuropsicologico, vi sono difficoltà nelle funzioni esecutive: sono incapaci di organizzare, pianificare e regolare i loro comportamenti in modo flessibile e creativo</a:t>
            </a:r>
          </a:p>
          <a:p>
            <a:pPr algn="just"/>
            <a:r>
              <a:rPr lang="it-IT" dirty="0"/>
              <a:t>Hanno difficoltà nel gioco simbolico (di finzione) e nell’ambito grafo-motorio</a:t>
            </a:r>
          </a:p>
          <a:p>
            <a:pPr algn="just"/>
            <a:r>
              <a:rPr lang="it-IT" dirty="0"/>
              <a:t>Non riescono a sganciarsi da un’interpretazione letterale del mondo e a utilizzare l’immaginazione per sviluppare adeguate elaborazioni simboliche</a:t>
            </a:r>
          </a:p>
        </p:txBody>
      </p:sp>
    </p:spTree>
    <p:extLst>
      <p:ext uri="{BB962C8B-B14F-4D97-AF65-F5344CB8AC3E}">
        <p14:creationId xmlns:p14="http://schemas.microsoft.com/office/powerpoint/2010/main" val="41487602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39CBB8-4539-AC60-C9EA-81CD707AA719}"/>
              </a:ext>
            </a:extLst>
          </p:cNvPr>
          <p:cNvSpPr>
            <a:spLocks noGrp="1"/>
          </p:cNvSpPr>
          <p:nvPr>
            <p:ph type="title"/>
          </p:nvPr>
        </p:nvSpPr>
        <p:spPr/>
        <p:txBody>
          <a:bodyPr/>
          <a:lstStyle/>
          <a:p>
            <a:pPr algn="ctr"/>
            <a:r>
              <a:rPr lang="it-IT" dirty="0"/>
              <a:t>Disturbi associati</a:t>
            </a:r>
          </a:p>
        </p:txBody>
      </p:sp>
      <p:sp>
        <p:nvSpPr>
          <p:cNvPr id="3" name="Segnaposto contenuto 2">
            <a:extLst>
              <a:ext uri="{FF2B5EF4-FFF2-40B4-BE49-F238E27FC236}">
                <a16:creationId xmlns:a16="http://schemas.microsoft.com/office/drawing/2014/main" id="{7DE9637C-A010-FB33-7A22-87B344C4737D}"/>
              </a:ext>
            </a:extLst>
          </p:cNvPr>
          <p:cNvSpPr>
            <a:spLocks noGrp="1"/>
          </p:cNvSpPr>
          <p:nvPr>
            <p:ph idx="1"/>
          </p:nvPr>
        </p:nvSpPr>
        <p:spPr/>
        <p:txBody>
          <a:bodyPr/>
          <a:lstStyle/>
          <a:p>
            <a:pPr algn="just"/>
            <a:r>
              <a:rPr lang="it-IT" dirty="0"/>
              <a:t>L’eterogeneità del quadro clinico, oltre che alla diversa espressività dei sintomi caratterizzanti, è fortemente legata all’eventuale presenza di situazioni in comorbilità:</a:t>
            </a:r>
          </a:p>
          <a:p>
            <a:pPr algn="just">
              <a:buFontTx/>
              <a:buChar char="-"/>
            </a:pPr>
            <a:r>
              <a:rPr lang="it-IT" dirty="0"/>
              <a:t>Disabilità intellettiva: è presente nel 75% dei soggetti con A.  Come distinguerli? Nella disabilità intellettiva è presente socievolezza, desiderio di essere partecipe, disponibilità allo scambio relazionale.    </a:t>
            </a:r>
          </a:p>
          <a:p>
            <a:pPr algn="just">
              <a:buFontTx/>
              <a:buChar char="-"/>
            </a:pPr>
            <a:r>
              <a:rPr lang="it-IT" dirty="0"/>
              <a:t>Epilessie: nel 30-40% dei casi</a:t>
            </a:r>
          </a:p>
          <a:p>
            <a:pPr algn="just">
              <a:buFontTx/>
              <a:buChar char="-"/>
            </a:pPr>
            <a:r>
              <a:rPr lang="it-IT" dirty="0"/>
              <a:t>Altri disturbi del </a:t>
            </a:r>
            <a:r>
              <a:rPr lang="it-IT" dirty="0" err="1"/>
              <a:t>neurosviluppo</a:t>
            </a:r>
            <a:r>
              <a:rPr lang="it-IT" dirty="0"/>
              <a:t> (es: Disturbi dell’apprendimento, ADHD, Disturbi del linguaggio </a:t>
            </a:r>
            <a:r>
              <a:rPr lang="it-IT" dirty="0" err="1"/>
              <a:t>ecc</a:t>
            </a:r>
            <a:r>
              <a:rPr lang="it-IT" dirty="0"/>
              <a:t>)</a:t>
            </a:r>
          </a:p>
          <a:p>
            <a:pPr algn="just">
              <a:buFontTx/>
              <a:buChar char="-"/>
            </a:pPr>
            <a:r>
              <a:rPr lang="it-IT" dirty="0"/>
              <a:t>Altro </a:t>
            </a:r>
          </a:p>
        </p:txBody>
      </p:sp>
    </p:spTree>
    <p:extLst>
      <p:ext uri="{BB962C8B-B14F-4D97-AF65-F5344CB8AC3E}">
        <p14:creationId xmlns:p14="http://schemas.microsoft.com/office/powerpoint/2010/main" val="31728433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83A9A5-4A04-EA0E-0EF2-C1680433D066}"/>
              </a:ext>
            </a:extLst>
          </p:cNvPr>
          <p:cNvSpPr>
            <a:spLocks noGrp="1"/>
          </p:cNvSpPr>
          <p:nvPr>
            <p:ph type="title"/>
          </p:nvPr>
        </p:nvSpPr>
        <p:spPr/>
        <p:txBody>
          <a:bodyPr/>
          <a:lstStyle/>
          <a:p>
            <a:pPr algn="ctr"/>
            <a:r>
              <a:rPr lang="it-IT" dirty="0"/>
              <a:t>cause</a:t>
            </a:r>
          </a:p>
        </p:txBody>
      </p:sp>
      <p:sp>
        <p:nvSpPr>
          <p:cNvPr id="3" name="Segnaposto contenuto 2">
            <a:extLst>
              <a:ext uri="{FF2B5EF4-FFF2-40B4-BE49-F238E27FC236}">
                <a16:creationId xmlns:a16="http://schemas.microsoft.com/office/drawing/2014/main" id="{B7E70D10-92CA-2D1E-6433-60ACD0FFF240}"/>
              </a:ext>
            </a:extLst>
          </p:cNvPr>
          <p:cNvSpPr>
            <a:spLocks noGrp="1"/>
          </p:cNvSpPr>
          <p:nvPr>
            <p:ph idx="1"/>
          </p:nvPr>
        </p:nvSpPr>
        <p:spPr/>
        <p:txBody>
          <a:bodyPr>
            <a:normAutofit fontScale="92500" lnSpcReduction="20000"/>
          </a:bodyPr>
          <a:lstStyle/>
          <a:p>
            <a:pPr algn="just"/>
            <a:r>
              <a:rPr lang="it-IT" dirty="0"/>
              <a:t>Per quanto riguarda l’eziologia, mentre fino agli anni Settanta del secolo scorso si credeva che i fattori psicologici e relazionali fossero la causa dell’ ASD, ora si ritiene che essi dipendano da un’alterazione dello sviluppo del cervello prenatale o perinatale. Tale alterazione può dipendere da numerose cause, alcune delle quali di tipo genetico.</a:t>
            </a:r>
          </a:p>
          <a:p>
            <a:pPr algn="just"/>
            <a:r>
              <a:rPr lang="it-IT" dirty="0"/>
              <a:t>L’ipotesi dell’origine genetica, ormai preminente, trova sostegno nello studio dei gemelli: concordanza di malattia tra il 70 e il 90% negli omozigoti vs concordanza nei gemelli eterozigoti di circa il 20%. Nei fratelli non gemelli, l’incidenza sarebbe del 2% (100 volte superiore a quello della popolazione generale). Inoltre l’autismo si ritrova spesso in quadri clinici con definita etiologia genetica (sindrome X fragile </a:t>
            </a:r>
            <a:r>
              <a:rPr lang="it-IT" dirty="0" err="1"/>
              <a:t>ecc</a:t>
            </a:r>
            <a:r>
              <a:rPr lang="it-IT" dirty="0"/>
              <a:t>)</a:t>
            </a:r>
          </a:p>
          <a:p>
            <a:pPr algn="just"/>
            <a:r>
              <a:rPr lang="it-IT" dirty="0"/>
              <a:t>La genetica inizia a fornire contributi determinanti nel definire il ruolo di geni regolatori e modulatori nel processo di crescita, maturazione e differenziazione del SNC e quindi cerca di far luce su possibili distorsioni della catena di eventi che portano poi ad alterazioni funzionali segnalate   </a:t>
            </a:r>
          </a:p>
        </p:txBody>
      </p:sp>
    </p:spTree>
    <p:extLst>
      <p:ext uri="{BB962C8B-B14F-4D97-AF65-F5344CB8AC3E}">
        <p14:creationId xmlns:p14="http://schemas.microsoft.com/office/powerpoint/2010/main" val="19164160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376B2D33-A9BE-86A8-66C3-5E6CA320803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E1F9896-2108-AE65-B35E-5691BAD6014B}"/>
              </a:ext>
            </a:extLst>
          </p:cNvPr>
          <p:cNvSpPr>
            <a:spLocks noGrp="1"/>
          </p:cNvSpPr>
          <p:nvPr>
            <p:ph idx="1"/>
          </p:nvPr>
        </p:nvSpPr>
        <p:spPr/>
        <p:txBody>
          <a:bodyPr>
            <a:normAutofit lnSpcReduction="10000"/>
          </a:bodyPr>
          <a:lstStyle/>
          <a:p>
            <a:r>
              <a:rPr lang="it-IT" dirty="0"/>
              <a:t>Patologie legate alla gravidanza e al parto: infezioni, traumi, intossicazioni, farmaci assunti in gravidanza, distress respiratorio, procreazione medicalmente assistita ecc. Non vi sono conferme di questa ipotesi </a:t>
            </a:r>
          </a:p>
          <a:p>
            <a:r>
              <a:rPr lang="it-IT" dirty="0"/>
              <a:t>Alterazioni neurochimiche: disfunzioni dopaminergiche (riscontrati elevati livelli ematici di metaboliti) , serotoninergiche (riscontro elevati livelli ematici), alterati livelli di ossitocina </a:t>
            </a:r>
            <a:r>
              <a:rPr lang="it-IT" dirty="0" err="1"/>
              <a:t>ecc</a:t>
            </a:r>
            <a:endParaRPr lang="it-IT" dirty="0"/>
          </a:p>
          <a:p>
            <a:r>
              <a:rPr lang="it-IT" dirty="0"/>
              <a:t>Disfunzioni del sistema immunitario (frequenza di allergie e patologie autoimmuni nei genitori dei b. autistici e nei b. stessi)</a:t>
            </a:r>
          </a:p>
          <a:p>
            <a:r>
              <a:rPr lang="it-IT" dirty="0"/>
              <a:t>Intossicazioni: metalli pesanti (mercurio…), pesticidi, insetticidi, alterazioni della mucosa intestinale con maggiore permeabilità e passaggio in circolo di sostanze presenti nel lume intestinale</a:t>
            </a:r>
          </a:p>
        </p:txBody>
      </p:sp>
    </p:spTree>
    <p:extLst>
      <p:ext uri="{BB962C8B-B14F-4D97-AF65-F5344CB8AC3E}">
        <p14:creationId xmlns:p14="http://schemas.microsoft.com/office/powerpoint/2010/main" val="28702596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196448-01D5-E8CF-542C-A99093173E91}"/>
              </a:ext>
            </a:extLst>
          </p:cNvPr>
          <p:cNvSpPr>
            <a:spLocks noGrp="1"/>
          </p:cNvSpPr>
          <p:nvPr>
            <p:ph type="title"/>
          </p:nvPr>
        </p:nvSpPr>
        <p:spPr/>
        <p:txBody>
          <a:bodyPr/>
          <a:lstStyle/>
          <a:p>
            <a:pPr algn="ctr"/>
            <a:r>
              <a:rPr lang="it-IT" dirty="0"/>
              <a:t>modelli interpretativi</a:t>
            </a:r>
          </a:p>
        </p:txBody>
      </p:sp>
      <p:sp>
        <p:nvSpPr>
          <p:cNvPr id="3" name="Segnaposto contenuto 2">
            <a:extLst>
              <a:ext uri="{FF2B5EF4-FFF2-40B4-BE49-F238E27FC236}">
                <a16:creationId xmlns:a16="http://schemas.microsoft.com/office/drawing/2014/main" id="{D2735933-C12A-85F4-01A4-A0E93ACC3811}"/>
              </a:ext>
            </a:extLst>
          </p:cNvPr>
          <p:cNvSpPr>
            <a:spLocks noGrp="1"/>
          </p:cNvSpPr>
          <p:nvPr>
            <p:ph idx="1"/>
          </p:nvPr>
        </p:nvSpPr>
        <p:spPr/>
        <p:txBody>
          <a:bodyPr>
            <a:normAutofit fontScale="92500" lnSpcReduction="20000"/>
          </a:bodyPr>
          <a:lstStyle/>
          <a:p>
            <a:r>
              <a:rPr lang="it-IT" dirty="0"/>
              <a:t>I deficit riscontrati nei soggetti con autismo sono stati interpretati come dovuti all’incapacità di:</a:t>
            </a:r>
          </a:p>
          <a:p>
            <a:pPr marL="457200" indent="-457200" algn="just">
              <a:buAutoNum type="arabicParenR"/>
            </a:pPr>
            <a:r>
              <a:rPr lang="it-IT" dirty="0"/>
              <a:t>Attribuire stati mentali a se stessi o agli altri (deficit della cognizione sociale).  La capacità di immaginare cosa credono o stanno pensando gli altri e di prevedere il loro comportamento, è detta «teoria della mente». E’ fondamentale nelle relazioni sociali umane. I b. autistici hanno una deficitaria capacità di assumere la prospettiva dell’altro, di immaginare ciò che l’altro pensa o crede e di prevederne il comportamento. Il b. autistico presenta quindi una sorta di cecità mentale, con incapacità di capire ciò che gli altri pensano e di interpretarne i comportamenti e quindi, in senso più generale, di capire le situazioni sociali, con conseguente difficoltà a scegliere in ogni circostanza comportamenti adeguati. La capacità di cognizione sociale ha a che fare anche con l’empatia, cioè con l’abilità di capire e di provare ciò che gli altri provano. Il b. autistico presenta quindi difficoltà di riflessione sui propri e altrui stati mentali, con difficoltà di interpretazione del proprio comportamento e di quello altrui facendo riferimento agli stati mentali.</a:t>
            </a:r>
          </a:p>
        </p:txBody>
      </p:sp>
    </p:spTree>
    <p:extLst>
      <p:ext uri="{BB962C8B-B14F-4D97-AF65-F5344CB8AC3E}">
        <p14:creationId xmlns:p14="http://schemas.microsoft.com/office/powerpoint/2010/main" val="38733040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47DAAC-A43F-0D92-8449-B69C2758549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26321FA-FB98-DC9E-7319-9285F4B37858}"/>
              </a:ext>
            </a:extLst>
          </p:cNvPr>
          <p:cNvSpPr>
            <a:spLocks noGrp="1"/>
          </p:cNvSpPr>
          <p:nvPr>
            <p:ph idx="1"/>
          </p:nvPr>
        </p:nvSpPr>
        <p:spPr/>
        <p:txBody>
          <a:bodyPr/>
          <a:lstStyle/>
          <a:p>
            <a:pPr marL="0" indent="0" algn="just">
              <a:buNone/>
            </a:pPr>
            <a:r>
              <a:rPr lang="it-IT" dirty="0"/>
              <a:t>2) Deficit di coerenza centrale: nel soggetto autistico è presente uno stile cognitivo per cui vi è tendenza a soffermarsi sull’analisi percettiva dei particolari con incapacità a giungere ad una sintesi globalizzante degli stessi. Spesso vi è un’analisi sterile dei particolari che diventano oggetto di polarizzazione </a:t>
            </a:r>
            <a:r>
              <a:rPr lang="it-IT" dirty="0" err="1"/>
              <a:t>attentiva</a:t>
            </a:r>
            <a:r>
              <a:rPr lang="it-IT" dirty="0"/>
              <a:t>, con perdita di visione d’insieme, la quale sola può permettere di capire la situazione e di scegliere i comportamenti più adeguati.</a:t>
            </a:r>
          </a:p>
          <a:p>
            <a:pPr marL="0" indent="0" algn="just">
              <a:buNone/>
            </a:pPr>
            <a:endParaRPr lang="it-IT" dirty="0"/>
          </a:p>
        </p:txBody>
      </p:sp>
    </p:spTree>
    <p:extLst>
      <p:ext uri="{BB962C8B-B14F-4D97-AF65-F5344CB8AC3E}">
        <p14:creationId xmlns:p14="http://schemas.microsoft.com/office/powerpoint/2010/main" val="144729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F49466-75B3-6A07-B889-629909A07EF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A441134-8A54-30DD-1415-61680DB08523}"/>
              </a:ext>
            </a:extLst>
          </p:cNvPr>
          <p:cNvSpPr>
            <a:spLocks noGrp="1"/>
          </p:cNvSpPr>
          <p:nvPr>
            <p:ph idx="1"/>
          </p:nvPr>
        </p:nvSpPr>
        <p:spPr/>
        <p:txBody>
          <a:bodyPr/>
          <a:lstStyle/>
          <a:p>
            <a:pPr marL="0" indent="0" algn="just">
              <a:buNone/>
            </a:pPr>
            <a:r>
              <a:rPr lang="it-IT" dirty="0"/>
              <a:t>3) Deficit della motivazione sociale: tale modello parte dal presupposto che l’essere umano nasce con una predisposizione innata ad interagire con l’altro. E’ qualcosa che appartiene al corredo genetico del bambino ed è un bisogno primario. Secondo tale modello interpretativo, nel b. autistico sarebbe invece presente un innato disinteresse per gli stimoli sociali e una disattenzione verso ciò che l’altro fa o non fa. Ciò determinerebbe una reazione a catena che condurrebbe ad una incapacità di imparare a riconoscere gli stati mentali degli altri, al deficit della cognizione sociale, al deficit del linguaggio, alla compromissione dei processi di simbolizzazione</a:t>
            </a:r>
          </a:p>
        </p:txBody>
      </p:sp>
    </p:spTree>
    <p:extLst>
      <p:ext uri="{BB962C8B-B14F-4D97-AF65-F5344CB8AC3E}">
        <p14:creationId xmlns:p14="http://schemas.microsoft.com/office/powerpoint/2010/main" val="38480279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107D9B-7814-2868-09F6-19A5E6E49112}"/>
              </a:ext>
            </a:extLst>
          </p:cNvPr>
          <p:cNvSpPr>
            <a:spLocks noGrp="1"/>
          </p:cNvSpPr>
          <p:nvPr>
            <p:ph type="title"/>
          </p:nvPr>
        </p:nvSpPr>
        <p:spPr/>
        <p:txBody>
          <a:bodyPr/>
          <a:lstStyle/>
          <a:p>
            <a:pPr algn="ctr"/>
            <a:r>
              <a:rPr lang="it-IT" dirty="0"/>
              <a:t>evoluzione</a:t>
            </a:r>
          </a:p>
        </p:txBody>
      </p:sp>
      <p:sp>
        <p:nvSpPr>
          <p:cNvPr id="3" name="Segnaposto contenuto 2">
            <a:extLst>
              <a:ext uri="{FF2B5EF4-FFF2-40B4-BE49-F238E27FC236}">
                <a16:creationId xmlns:a16="http://schemas.microsoft.com/office/drawing/2014/main" id="{B8D61AD0-2D2C-3135-423E-A327BA61E0BB}"/>
              </a:ext>
            </a:extLst>
          </p:cNvPr>
          <p:cNvSpPr>
            <a:spLocks noGrp="1"/>
          </p:cNvSpPr>
          <p:nvPr>
            <p:ph idx="1"/>
          </p:nvPr>
        </p:nvSpPr>
        <p:spPr/>
        <p:txBody>
          <a:bodyPr/>
          <a:lstStyle/>
          <a:p>
            <a:pPr algn="just"/>
            <a:r>
              <a:rPr lang="it-IT" dirty="0"/>
              <a:t>Nel complesso, la maggior parte dei soggetti con una diagnosi di ASD formulata entro i primi tre anni di vita, presenta nel tempo un miglioramento a carico dell’interazione e della comunicazione sociale.  </a:t>
            </a:r>
          </a:p>
          <a:p>
            <a:pPr algn="just"/>
            <a:r>
              <a:rPr lang="it-IT" dirty="0"/>
              <a:t>In adolescenza si registra maggiore attenzione agli stimoli sociali, espressione di maturazione nell’ambito della consapevolezza sociale e dell’auto-consapevolezza. </a:t>
            </a:r>
          </a:p>
          <a:p>
            <a:pPr algn="just"/>
            <a:r>
              <a:rPr lang="it-IT" dirty="0"/>
              <a:t>La tendenza a questo miglioramento riguarda in misura inferiore i soggetti che partono da forme severe di funzionamento (livello 3). I soggetti con forme più lievi (livello 1 ), presentano modifiche più significative, con possibilità per alcuni di arrivare a condurre una vita «normale».</a:t>
            </a:r>
          </a:p>
          <a:p>
            <a:pPr algn="just"/>
            <a:r>
              <a:rPr lang="it-IT" dirty="0"/>
              <a:t>Il 10% circa dei soggetti riesce a raggiungere l’autonomia sociale</a:t>
            </a:r>
          </a:p>
        </p:txBody>
      </p:sp>
    </p:spTree>
    <p:extLst>
      <p:ext uri="{BB962C8B-B14F-4D97-AF65-F5344CB8AC3E}">
        <p14:creationId xmlns:p14="http://schemas.microsoft.com/office/powerpoint/2010/main" val="23265635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171A76-B11B-19C5-0D8B-42C9A5A1BB9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CD6C0B9-CD94-FFE0-A05B-5E7E28E81C45}"/>
              </a:ext>
            </a:extLst>
          </p:cNvPr>
          <p:cNvSpPr>
            <a:spLocks noGrp="1"/>
          </p:cNvSpPr>
          <p:nvPr>
            <p:ph idx="1"/>
          </p:nvPr>
        </p:nvSpPr>
        <p:spPr/>
        <p:txBody>
          <a:bodyPr/>
          <a:lstStyle/>
          <a:p>
            <a:pPr algn="just"/>
            <a:r>
              <a:rPr lang="it-IT" dirty="0"/>
              <a:t>La maggior parte dei soggetti, nonostante i possibili miglioramenti, mantiene dei deficit e necessita di una serie di interventi (medici, riabilitativi, educativi, psicologici) specifici per ciascuna età (prescolare, scolare, adolescenziale, adulta)</a:t>
            </a:r>
          </a:p>
          <a:p>
            <a:pPr algn="just"/>
            <a:r>
              <a:rPr lang="it-IT" dirty="0"/>
              <a:t>In adolescenza spesso si acuiscono i problemi comportamentali</a:t>
            </a:r>
          </a:p>
        </p:txBody>
      </p:sp>
    </p:spTree>
    <p:extLst>
      <p:ext uri="{BB962C8B-B14F-4D97-AF65-F5344CB8AC3E}">
        <p14:creationId xmlns:p14="http://schemas.microsoft.com/office/powerpoint/2010/main" val="1950094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0D386EB4-3563-72E8-DBE5-84D6E73EF71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FADDAB9-0665-41D9-2348-675C9940A5A0}"/>
              </a:ext>
            </a:extLst>
          </p:cNvPr>
          <p:cNvSpPr>
            <a:spLocks noGrp="1"/>
          </p:cNvSpPr>
          <p:nvPr>
            <p:ph idx="1"/>
          </p:nvPr>
        </p:nvSpPr>
        <p:spPr/>
        <p:txBody>
          <a:bodyPr/>
          <a:lstStyle/>
          <a:p>
            <a:pPr algn="just"/>
            <a:r>
              <a:rPr lang="it-IT" dirty="0"/>
              <a:t>Le manifestazioni del disturbo variano molto in gravità, anche in relazione al livello di sviluppo e all’età del soggetto: da qui il termine SPETTRO </a:t>
            </a:r>
          </a:p>
          <a:p>
            <a:endParaRPr lang="it-IT" dirty="0"/>
          </a:p>
          <a:p>
            <a:r>
              <a:rPr lang="it-IT" dirty="0"/>
              <a:t>La prevalenza è di circa 1 caso ogni 100 bambini, con rapporto 4:1 tra maschi e femmine</a:t>
            </a:r>
          </a:p>
          <a:p>
            <a:endParaRPr lang="it-IT" dirty="0"/>
          </a:p>
          <a:p>
            <a:endParaRPr lang="it-IT" dirty="0"/>
          </a:p>
        </p:txBody>
      </p:sp>
    </p:spTree>
    <p:extLst>
      <p:ext uri="{BB962C8B-B14F-4D97-AF65-F5344CB8AC3E}">
        <p14:creationId xmlns:p14="http://schemas.microsoft.com/office/powerpoint/2010/main" val="31421039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667F17-1EF1-8216-37EF-A5DD66F1040A}"/>
              </a:ext>
            </a:extLst>
          </p:cNvPr>
          <p:cNvSpPr>
            <a:spLocks noGrp="1"/>
          </p:cNvSpPr>
          <p:nvPr>
            <p:ph type="title"/>
          </p:nvPr>
        </p:nvSpPr>
        <p:spPr/>
        <p:txBody>
          <a:bodyPr/>
          <a:lstStyle/>
          <a:p>
            <a:pPr algn="ctr"/>
            <a:r>
              <a:rPr lang="it-IT" b="1" dirty="0"/>
              <a:t>diagnosi</a:t>
            </a:r>
          </a:p>
        </p:txBody>
      </p:sp>
      <p:sp>
        <p:nvSpPr>
          <p:cNvPr id="3" name="Segnaposto contenuto 2">
            <a:extLst>
              <a:ext uri="{FF2B5EF4-FFF2-40B4-BE49-F238E27FC236}">
                <a16:creationId xmlns:a16="http://schemas.microsoft.com/office/drawing/2014/main" id="{16EFA01D-A4E0-CA0A-D6A9-1085C5348200}"/>
              </a:ext>
            </a:extLst>
          </p:cNvPr>
          <p:cNvSpPr>
            <a:spLocks noGrp="1"/>
          </p:cNvSpPr>
          <p:nvPr>
            <p:ph idx="1"/>
          </p:nvPr>
        </p:nvSpPr>
        <p:spPr/>
        <p:txBody>
          <a:bodyPr>
            <a:normAutofit fontScale="92500" lnSpcReduction="10000"/>
          </a:bodyPr>
          <a:lstStyle/>
          <a:p>
            <a:r>
              <a:rPr lang="it-IT" dirty="0"/>
              <a:t>La diagnosi può essere fatta solo da un punto di vista clinico. Non sono stati ancora identificati dei marker biologici</a:t>
            </a:r>
          </a:p>
          <a:p>
            <a:pPr algn="just"/>
            <a:r>
              <a:rPr lang="it-IT" dirty="0"/>
              <a:t>Tutti i bambini devono essere sottoposti ad un adeguato approfondimento medico completo di  anamnesi (noxa patogena </a:t>
            </a:r>
            <a:r>
              <a:rPr lang="it-IT" dirty="0" err="1"/>
              <a:t>pre</a:t>
            </a:r>
            <a:r>
              <a:rPr lang="it-IT" dirty="0"/>
              <a:t>-perinatale), esami ematochimici, valutazioni neurologiche, psicologiche, linguistiche, neuropsicologiche, risonanza magnetica, EEG, valutazione funzionalità uditiva, alcuni esami per indagini genetiche (es ricerca del sito l’x fragile) </a:t>
            </a:r>
          </a:p>
          <a:p>
            <a:pPr algn="just"/>
            <a:r>
              <a:rPr lang="it-IT" dirty="0"/>
              <a:t>Gli strumenti di valutazione più utilizzati per la conferma diagnostica sono: </a:t>
            </a:r>
          </a:p>
          <a:p>
            <a:pPr marL="0" indent="0" algn="just">
              <a:buNone/>
            </a:pPr>
            <a:r>
              <a:rPr lang="it-IT" dirty="0"/>
              <a:t>  - l’</a:t>
            </a:r>
            <a:r>
              <a:rPr lang="it-IT" dirty="0" err="1"/>
              <a:t>Autism</a:t>
            </a:r>
            <a:r>
              <a:rPr lang="it-IT" dirty="0"/>
              <a:t> </a:t>
            </a:r>
            <a:r>
              <a:rPr lang="it-IT" dirty="0" err="1"/>
              <a:t>Diagnostic</a:t>
            </a:r>
            <a:r>
              <a:rPr lang="it-IT" dirty="0"/>
              <a:t> interview- </a:t>
            </a:r>
            <a:r>
              <a:rPr lang="it-IT" dirty="0" err="1"/>
              <a:t>Revised</a:t>
            </a:r>
            <a:r>
              <a:rPr lang="it-IT" dirty="0"/>
              <a:t> (ADI-R)</a:t>
            </a:r>
          </a:p>
          <a:p>
            <a:pPr marL="0" indent="0" algn="just">
              <a:buNone/>
            </a:pPr>
            <a:r>
              <a:rPr lang="it-IT" dirty="0"/>
              <a:t>  - L’</a:t>
            </a:r>
            <a:r>
              <a:rPr lang="it-IT" dirty="0" err="1"/>
              <a:t>autism</a:t>
            </a:r>
            <a:r>
              <a:rPr lang="it-IT" dirty="0"/>
              <a:t> </a:t>
            </a:r>
            <a:r>
              <a:rPr lang="it-IT" dirty="0" err="1"/>
              <a:t>Diagnostic</a:t>
            </a:r>
            <a:r>
              <a:rPr lang="it-IT" dirty="0"/>
              <a:t> </a:t>
            </a:r>
            <a:r>
              <a:rPr lang="it-IT" dirty="0" err="1"/>
              <a:t>Observation</a:t>
            </a:r>
            <a:r>
              <a:rPr lang="it-IT" dirty="0"/>
              <a:t> </a:t>
            </a:r>
            <a:r>
              <a:rPr lang="it-IT" dirty="0" err="1"/>
              <a:t>Schedules</a:t>
            </a:r>
            <a:r>
              <a:rPr lang="it-IT" dirty="0"/>
              <a:t> (ADOS-2)</a:t>
            </a:r>
          </a:p>
          <a:p>
            <a:pPr marL="0" indent="0" algn="just">
              <a:buNone/>
            </a:pPr>
            <a:r>
              <a:rPr lang="it-IT" dirty="0"/>
              <a:t>  - </a:t>
            </a:r>
            <a:r>
              <a:rPr lang="it-IT" dirty="0" err="1"/>
              <a:t>Childhood</a:t>
            </a:r>
            <a:r>
              <a:rPr lang="it-IT" dirty="0"/>
              <a:t> </a:t>
            </a:r>
            <a:r>
              <a:rPr lang="it-IT" dirty="0" err="1"/>
              <a:t>Autism</a:t>
            </a:r>
            <a:r>
              <a:rPr lang="it-IT" dirty="0"/>
              <a:t> Rating Scales (CARS2) </a:t>
            </a:r>
          </a:p>
        </p:txBody>
      </p:sp>
    </p:spTree>
    <p:extLst>
      <p:ext uri="{BB962C8B-B14F-4D97-AF65-F5344CB8AC3E}">
        <p14:creationId xmlns:p14="http://schemas.microsoft.com/office/powerpoint/2010/main" val="764183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22DAE5-17FE-4101-023F-B40948800D3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2620E96-D64C-23FE-E325-B0B331184E7D}"/>
              </a:ext>
            </a:extLst>
          </p:cNvPr>
          <p:cNvSpPr>
            <a:spLocks noGrp="1"/>
          </p:cNvSpPr>
          <p:nvPr>
            <p:ph idx="1"/>
          </p:nvPr>
        </p:nvSpPr>
        <p:spPr/>
        <p:txBody>
          <a:bodyPr/>
          <a:lstStyle/>
          <a:p>
            <a:r>
              <a:rPr lang="it-IT" dirty="0"/>
              <a:t>La precocità della diagnosi è uno degli obiettivi principali. Recenti ricerche ritengono fondamentale identificare i b. con autismo entro i 2 anni di età. Un intervento precoce ed intensivo è infatti in grado di determinare significativi innalzamenti del QI</a:t>
            </a:r>
          </a:p>
          <a:p>
            <a:r>
              <a:rPr lang="it-IT" dirty="0"/>
              <a:t>Il sospetto di autismo può essere avanzato da famiglia, nido, scuola, pediatra</a:t>
            </a:r>
          </a:p>
          <a:p>
            <a:endParaRPr lang="it-IT" dirty="0"/>
          </a:p>
        </p:txBody>
      </p:sp>
    </p:spTree>
    <p:extLst>
      <p:ext uri="{BB962C8B-B14F-4D97-AF65-F5344CB8AC3E}">
        <p14:creationId xmlns:p14="http://schemas.microsoft.com/office/powerpoint/2010/main" val="31183064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1880E1-FB9E-4D55-2915-C6046A5C8C71}"/>
              </a:ext>
            </a:extLst>
          </p:cNvPr>
          <p:cNvSpPr>
            <a:spLocks noGrp="1"/>
          </p:cNvSpPr>
          <p:nvPr>
            <p:ph type="title"/>
          </p:nvPr>
        </p:nvSpPr>
        <p:spPr/>
        <p:txBody>
          <a:bodyPr/>
          <a:lstStyle/>
          <a:p>
            <a:pPr algn="ctr"/>
            <a:r>
              <a:rPr lang="it-IT" dirty="0"/>
              <a:t>Terapia </a:t>
            </a:r>
          </a:p>
        </p:txBody>
      </p:sp>
      <p:sp>
        <p:nvSpPr>
          <p:cNvPr id="3" name="Segnaposto contenuto 2">
            <a:extLst>
              <a:ext uri="{FF2B5EF4-FFF2-40B4-BE49-F238E27FC236}">
                <a16:creationId xmlns:a16="http://schemas.microsoft.com/office/drawing/2014/main" id="{ECA8F1CF-4336-BB99-25F6-CCE2F29839B3}"/>
              </a:ext>
            </a:extLst>
          </p:cNvPr>
          <p:cNvSpPr>
            <a:spLocks noGrp="1"/>
          </p:cNvSpPr>
          <p:nvPr>
            <p:ph idx="1"/>
          </p:nvPr>
        </p:nvSpPr>
        <p:spPr/>
        <p:txBody>
          <a:bodyPr/>
          <a:lstStyle/>
          <a:p>
            <a:pPr algn="just"/>
            <a:r>
              <a:rPr lang="it-IT" dirty="0"/>
              <a:t>Data l’eterogeneità dei quadri clinici inclusi sotto l’etichetta ASD, vi è esigenza di personalizzazione dei progetti terapeutici</a:t>
            </a:r>
          </a:p>
          <a:p>
            <a:pPr algn="just"/>
            <a:r>
              <a:rPr lang="it-IT" dirty="0"/>
              <a:t>Non esiste pertanto la terapia dell’autismo, ma esiste una serie di possibilità terapeutiche che vanno di volta in volta considerate per rispondere ai bisogni specifici di un dato bambino in una determinata fase del suo sviluppo</a:t>
            </a:r>
          </a:p>
          <a:p>
            <a:pPr algn="just"/>
            <a:r>
              <a:rPr lang="it-IT" dirty="0"/>
              <a:t>Le proposte terapeutiche disponibili sono di diverso tipo: terapie farmacologiche, interventi riabilitativi, interventi psico-educativi, interventi psicoterapeutici</a:t>
            </a:r>
          </a:p>
        </p:txBody>
      </p:sp>
    </p:spTree>
    <p:extLst>
      <p:ext uri="{BB962C8B-B14F-4D97-AF65-F5344CB8AC3E}">
        <p14:creationId xmlns:p14="http://schemas.microsoft.com/office/powerpoint/2010/main" val="35320734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990646-03D4-FF98-EB16-6D8F7BA983E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76EEB82-6885-45C5-79AF-842B44EFEAFC}"/>
              </a:ext>
            </a:extLst>
          </p:cNvPr>
          <p:cNvSpPr>
            <a:spLocks noGrp="1"/>
          </p:cNvSpPr>
          <p:nvPr>
            <p:ph idx="1"/>
          </p:nvPr>
        </p:nvSpPr>
        <p:spPr/>
        <p:txBody>
          <a:bodyPr/>
          <a:lstStyle/>
          <a:p>
            <a:pPr algn="just"/>
            <a:r>
              <a:rPr lang="it-IT" dirty="0"/>
              <a:t>Per quanto riguarda la terapia farmacologica, i farmaci più utilizzati sono appartenenti alla classe degli antipsicotici, qualora sia necessario intervenire su importanti disturbi comportamentali (agitazione, auto/</a:t>
            </a:r>
            <a:r>
              <a:rPr lang="it-IT" dirty="0" err="1"/>
              <a:t>eteroaggressività</a:t>
            </a:r>
            <a:r>
              <a:rPr lang="it-IT" dirty="0"/>
              <a:t> </a:t>
            </a:r>
            <a:r>
              <a:rPr lang="it-IT" dirty="0" err="1"/>
              <a:t>ecc</a:t>
            </a:r>
            <a:r>
              <a:rPr lang="it-IT" dirty="0"/>
              <a:t>)</a:t>
            </a:r>
          </a:p>
          <a:p>
            <a:pPr algn="just"/>
            <a:r>
              <a:rPr lang="it-IT" dirty="0"/>
              <a:t>Per quanto riguarda il controllo del comportamento ripetitivo, utili possono essere gli inibitori selettivi della ricaptazione della serotonina (SSRI)</a:t>
            </a:r>
          </a:p>
          <a:p>
            <a:pPr algn="just"/>
            <a:r>
              <a:rPr lang="it-IT" dirty="0"/>
              <a:t>L’intervento farmacologico ha un significato esclusivamente sintomatico, con lo scopo di incidere su specifici comportamenti</a:t>
            </a:r>
          </a:p>
        </p:txBody>
      </p:sp>
    </p:spTree>
    <p:extLst>
      <p:ext uri="{BB962C8B-B14F-4D97-AF65-F5344CB8AC3E}">
        <p14:creationId xmlns:p14="http://schemas.microsoft.com/office/powerpoint/2010/main" val="38687994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CCADC9-3D1D-D6A8-1EE2-9F2CD394482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0569B55-F3AD-EDF9-7DA1-9517BB3E6020}"/>
              </a:ext>
            </a:extLst>
          </p:cNvPr>
          <p:cNvSpPr>
            <a:spLocks noGrp="1"/>
          </p:cNvSpPr>
          <p:nvPr>
            <p:ph idx="1"/>
          </p:nvPr>
        </p:nvSpPr>
        <p:spPr/>
        <p:txBody>
          <a:bodyPr/>
          <a:lstStyle/>
          <a:p>
            <a:pPr algn="just"/>
            <a:r>
              <a:rPr lang="it-IT" dirty="0"/>
              <a:t>Per quanto riguarda gli interventi riabilitativi, agiscono su quelle aree che risultano deficitarie (linguaggio, funzioni psicosociali, funzioni psicomotorie, funzioni cognitive…)</a:t>
            </a:r>
          </a:p>
          <a:p>
            <a:pPr algn="just"/>
            <a:r>
              <a:rPr lang="it-IT" dirty="0"/>
              <a:t>Gli interventi psicoeducativi mirano a favorire l’adattamento del soggetto all’ambiente, con coinvolgimento dei genitori (programmi per lo scoraggiamento di comportamenti disadattivi </a:t>
            </a:r>
            <a:r>
              <a:rPr lang="it-IT" dirty="0" err="1"/>
              <a:t>ecc</a:t>
            </a:r>
            <a:r>
              <a:rPr lang="it-IT" dirty="0"/>
              <a:t>)</a:t>
            </a:r>
          </a:p>
          <a:p>
            <a:pPr algn="just"/>
            <a:r>
              <a:rPr lang="it-IT" dirty="0"/>
              <a:t>Per quanto riguarda gli interventi psicoterapeutici, citiamo le psicoterapie ad orientamento cognitivo-comportamentale che possono trovare indicazione ad esempio negli adolescenti con bassa compromissione funzionale (livelli 1)</a:t>
            </a:r>
          </a:p>
        </p:txBody>
      </p:sp>
    </p:spTree>
    <p:extLst>
      <p:ext uri="{BB962C8B-B14F-4D97-AF65-F5344CB8AC3E}">
        <p14:creationId xmlns:p14="http://schemas.microsoft.com/office/powerpoint/2010/main" val="9874707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40D6F7-835D-7951-1EF7-2417887DC217}"/>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4BB79B90-24C3-7791-D8C4-8B279ECBF7AB}"/>
              </a:ext>
            </a:extLst>
          </p:cNvPr>
          <p:cNvSpPr>
            <a:spLocks noGrp="1"/>
          </p:cNvSpPr>
          <p:nvPr>
            <p:ph idx="1"/>
          </p:nvPr>
        </p:nvSpPr>
        <p:spPr/>
        <p:txBody>
          <a:bodyPr/>
          <a:lstStyle/>
          <a:p>
            <a:pPr algn="just"/>
            <a:r>
              <a:rPr lang="it-IT" dirty="0"/>
              <a:t>Altri tipi di intervento: musicoterapia, ippoterapia, terapia con piccoli animali, idroterapia (lavoro in acqua)ecc. Sono proposte che non possono essere individuate come vere e proprie terapie, ma sono attività che possono essere proficuamente inscritte all’interno del progetto terapeutico. </a:t>
            </a:r>
          </a:p>
        </p:txBody>
      </p:sp>
    </p:spTree>
    <p:extLst>
      <p:ext uri="{BB962C8B-B14F-4D97-AF65-F5344CB8AC3E}">
        <p14:creationId xmlns:p14="http://schemas.microsoft.com/office/powerpoint/2010/main" val="3070414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8B8102-DE34-C204-2B76-D995879D7796}"/>
              </a:ext>
            </a:extLst>
          </p:cNvPr>
          <p:cNvSpPr>
            <a:spLocks noGrp="1"/>
          </p:cNvSpPr>
          <p:nvPr>
            <p:ph type="title"/>
          </p:nvPr>
        </p:nvSpPr>
        <p:spPr/>
        <p:txBody>
          <a:bodyPr/>
          <a:lstStyle/>
          <a:p>
            <a:pPr algn="ctr"/>
            <a:r>
              <a:rPr lang="it-IT" b="1" dirty="0"/>
              <a:t>Criteri diagnostici</a:t>
            </a:r>
          </a:p>
        </p:txBody>
      </p:sp>
      <p:sp>
        <p:nvSpPr>
          <p:cNvPr id="3" name="Segnaposto contenuto 2">
            <a:extLst>
              <a:ext uri="{FF2B5EF4-FFF2-40B4-BE49-F238E27FC236}">
                <a16:creationId xmlns:a16="http://schemas.microsoft.com/office/drawing/2014/main" id="{9EBA4748-6C5F-6164-2DB7-6E5877B321B2}"/>
              </a:ext>
            </a:extLst>
          </p:cNvPr>
          <p:cNvSpPr>
            <a:spLocks noGrp="1"/>
          </p:cNvSpPr>
          <p:nvPr>
            <p:ph idx="1"/>
          </p:nvPr>
        </p:nvSpPr>
        <p:spPr/>
        <p:txBody>
          <a:bodyPr/>
          <a:lstStyle/>
          <a:p>
            <a:r>
              <a:rPr lang="it-IT" dirty="0"/>
              <a:t> ASD è una severa alterazione dello sviluppo, che si manifesta nella prima infanzia ed è caratterizzata da:</a:t>
            </a:r>
          </a:p>
          <a:p>
            <a:pPr>
              <a:buFontTx/>
              <a:buChar char="-"/>
            </a:pPr>
            <a:r>
              <a:rPr lang="it-IT" dirty="0"/>
              <a:t>Anomalie nell’ambito dell’interazione sociale (criterio A, DSM-5) </a:t>
            </a:r>
          </a:p>
          <a:p>
            <a:pPr>
              <a:buFontTx/>
              <a:buChar char="-"/>
            </a:pPr>
            <a:r>
              <a:rPr lang="it-IT" dirty="0"/>
              <a:t>Anomalie nell’ambito della comunicazione, sia a livello verbale che non verbale (criterio A) </a:t>
            </a:r>
          </a:p>
          <a:p>
            <a:pPr>
              <a:buFontTx/>
              <a:buChar char="-"/>
            </a:pPr>
            <a:r>
              <a:rPr lang="it-IT" dirty="0"/>
              <a:t>Comportamenti stereotipati ( ripetuti in modo meccanico e senza partecipazione) ed interessi o attività ristretti (criterio B, DSM-5)</a:t>
            </a:r>
          </a:p>
          <a:p>
            <a:pPr>
              <a:buFontTx/>
              <a:buChar char="-"/>
            </a:pPr>
            <a:endParaRPr lang="it-IT" dirty="0"/>
          </a:p>
          <a:p>
            <a:pPr algn="just"/>
            <a:r>
              <a:rPr lang="it-IT" dirty="0"/>
              <a:t>Questi sintomi si manifestano nella prima infanzia e compromettono il funzionamento quotidiano del soggetto (Criteri C e D)</a:t>
            </a:r>
          </a:p>
        </p:txBody>
      </p:sp>
    </p:spTree>
    <p:extLst>
      <p:ext uri="{BB962C8B-B14F-4D97-AF65-F5344CB8AC3E}">
        <p14:creationId xmlns:p14="http://schemas.microsoft.com/office/powerpoint/2010/main" val="1763092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94EC00-3277-EA1B-23F0-D2FDE92BBF97}"/>
              </a:ext>
            </a:extLst>
          </p:cNvPr>
          <p:cNvSpPr>
            <a:spLocks noGrp="1"/>
          </p:cNvSpPr>
          <p:nvPr>
            <p:ph type="title"/>
          </p:nvPr>
        </p:nvSpPr>
        <p:spPr/>
        <p:txBody>
          <a:bodyPr/>
          <a:lstStyle/>
          <a:p>
            <a:pPr algn="ctr"/>
            <a:r>
              <a:rPr lang="it-IT" b="1" dirty="0"/>
              <a:t>Anomalie interazione sociale</a:t>
            </a:r>
          </a:p>
        </p:txBody>
      </p:sp>
      <p:sp>
        <p:nvSpPr>
          <p:cNvPr id="3" name="Segnaposto contenuto 2">
            <a:extLst>
              <a:ext uri="{FF2B5EF4-FFF2-40B4-BE49-F238E27FC236}">
                <a16:creationId xmlns:a16="http://schemas.microsoft.com/office/drawing/2014/main" id="{F10FCA5C-BA76-D198-FC17-FC03BE1A4ECE}"/>
              </a:ext>
            </a:extLst>
          </p:cNvPr>
          <p:cNvSpPr>
            <a:spLocks noGrp="1"/>
          </p:cNvSpPr>
          <p:nvPr>
            <p:ph idx="1"/>
          </p:nvPr>
        </p:nvSpPr>
        <p:spPr/>
        <p:txBody>
          <a:bodyPr>
            <a:normAutofit/>
          </a:bodyPr>
          <a:lstStyle/>
          <a:p>
            <a:pPr algn="just"/>
            <a:r>
              <a:rPr lang="it-IT" dirty="0"/>
              <a:t>La maggior parte dei bambini con autismo presenta un deficit nel desiderio di interazione con gli altri. </a:t>
            </a:r>
          </a:p>
          <a:p>
            <a:pPr algn="just"/>
            <a:r>
              <a:rPr lang="it-IT" dirty="0"/>
              <a:t>Nel corso del primo anno di vita questa anomalia non è facilmente riconoscibile, ma alcuni genitori riportano atipie a carico delle espressioni facciali di tipo quantitativo (assenza di sorriso, povertà di mimica) oppure qualitativo ( sorriso, pianto, collera non aderenti al contesto e privi di funzione di segnalazione)</a:t>
            </a:r>
          </a:p>
          <a:p>
            <a:pPr algn="just"/>
            <a:r>
              <a:rPr lang="it-IT" dirty="0"/>
              <a:t>Fin da piccoli tendono ad evitare il contatto (non vogliono essere abbracciati o non rispondono all’abbraccio), non rispondono al sorriso e non sono coinvolti nei giochi di imitazione (battere le mani, cucù </a:t>
            </a:r>
            <a:r>
              <a:rPr lang="it-IT" dirty="0" err="1"/>
              <a:t>ecc</a:t>
            </a:r>
            <a:r>
              <a:rPr lang="it-IT" dirty="0"/>
              <a:t>)</a:t>
            </a:r>
          </a:p>
        </p:txBody>
      </p:sp>
    </p:spTree>
    <p:extLst>
      <p:ext uri="{BB962C8B-B14F-4D97-AF65-F5344CB8AC3E}">
        <p14:creationId xmlns:p14="http://schemas.microsoft.com/office/powerpoint/2010/main" val="3266614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21A91278-2324-7E06-8617-3E2D23EDDD6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89AA79F-631F-2FB5-1DC6-4B87B80D3B2F}"/>
              </a:ext>
            </a:extLst>
          </p:cNvPr>
          <p:cNvSpPr>
            <a:spLocks noGrp="1"/>
          </p:cNvSpPr>
          <p:nvPr>
            <p:ph idx="1"/>
          </p:nvPr>
        </p:nvSpPr>
        <p:spPr/>
        <p:txBody>
          <a:bodyPr>
            <a:normAutofit fontScale="92500" lnSpcReduction="20000"/>
          </a:bodyPr>
          <a:lstStyle/>
          <a:p>
            <a:r>
              <a:rPr lang="it-IT" b="1" dirty="0"/>
              <a:t>In età prescolare </a:t>
            </a:r>
            <a:r>
              <a:rPr lang="it-IT" dirty="0"/>
              <a:t>la compromissione dell’interazione sociale diviene più evidente e caratteristica</a:t>
            </a:r>
          </a:p>
          <a:p>
            <a:r>
              <a:rPr lang="it-IT" dirty="0"/>
              <a:t>Il bambino tende ad isolarsi, ignora gli altri, quando chiamato non risponde, non richiede la partecipazione dell’altro nelle sue attività e non lo rende partecipe (ad esempio portando o mostrando oggetti) </a:t>
            </a:r>
          </a:p>
          <a:p>
            <a:r>
              <a:rPr lang="it-IT" dirty="0"/>
              <a:t>Utilizza l’altro in modo strumentale per l’appagamento delle esigenze del momento (es: prende il braccio dell’altro senza guardarlo negli occhi e lo indirizza verso un oggetto che lui non riesce a prendere)</a:t>
            </a:r>
          </a:p>
          <a:p>
            <a:r>
              <a:rPr lang="it-IT" dirty="0"/>
              <a:t>Il rapporto interpersonale quindi non è quasi mai completamente assente, ma è spesso limitato a richiedere e non a condividere ( interessi, bisogni, emozioni)</a:t>
            </a:r>
          </a:p>
          <a:p>
            <a:r>
              <a:rPr lang="it-IT" dirty="0"/>
              <a:t>Non sono interessati a imitare l’altro, né a rispettare i turni della comunicazione</a:t>
            </a:r>
          </a:p>
          <a:p>
            <a:r>
              <a:rPr lang="it-IT" dirty="0"/>
              <a:t>Tendono a non condividere le loro emozioni </a:t>
            </a:r>
          </a:p>
          <a:p>
            <a:endParaRPr lang="it-IT" dirty="0"/>
          </a:p>
        </p:txBody>
      </p:sp>
    </p:spTree>
    <p:extLst>
      <p:ext uri="{BB962C8B-B14F-4D97-AF65-F5344CB8AC3E}">
        <p14:creationId xmlns:p14="http://schemas.microsoft.com/office/powerpoint/2010/main" val="2666267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FB27B0-4576-3B54-AA66-E4E0557419F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9799FB9-4D0A-FD38-72A4-F1357CD0B7BF}"/>
              </a:ext>
            </a:extLst>
          </p:cNvPr>
          <p:cNvSpPr>
            <a:spLocks noGrp="1"/>
          </p:cNvSpPr>
          <p:nvPr>
            <p:ph idx="1"/>
          </p:nvPr>
        </p:nvSpPr>
        <p:spPr/>
        <p:txBody>
          <a:bodyPr>
            <a:normAutofit lnSpcReduction="10000"/>
          </a:bodyPr>
          <a:lstStyle/>
          <a:p>
            <a:pPr algn="just"/>
            <a:r>
              <a:rPr lang="it-IT" dirty="0"/>
              <a:t>Le difficoltà di interazione non riguardano solo l’ambiente famigliare, ma anche i coetanei: non richiede la compagnia di altri bambini e, se inserito in un gruppo, si isola (partecipazione passiva) o adotta comportamenti inadeguati (condotte disturbanti)</a:t>
            </a:r>
          </a:p>
          <a:p>
            <a:pPr algn="just"/>
            <a:r>
              <a:rPr lang="it-IT" dirty="0"/>
              <a:t>A volte si manifestano comportamenti paradossi: il bambino ricerca attivamente il contatto con gli altri, ma poi assume atteggiamenti atipici: ricercano un contatto fisico con sconosciuti (baci a persone viste per la prima volta), invadono lo spazio personale con comportamenti esplorativi sul corpo altrui (gli toccano le orecchie, il naso, un neo </a:t>
            </a:r>
            <a:r>
              <a:rPr lang="it-IT" dirty="0" err="1"/>
              <a:t>ecc</a:t>
            </a:r>
            <a:r>
              <a:rPr lang="it-IT" dirty="0"/>
              <a:t>)</a:t>
            </a:r>
          </a:p>
          <a:p>
            <a:pPr algn="just"/>
            <a:r>
              <a:rPr lang="it-IT" dirty="0"/>
              <a:t>Può esserci un attaccamento morboso nei confronti di una figura (in genere la madre) che tuttavia traduce uno schema comportamentale appreso messo in atto nelle situazioni di stress, ma che non risulta adeguatamente investito di una reale valenza affettiva </a:t>
            </a:r>
          </a:p>
          <a:p>
            <a:pPr algn="just"/>
            <a:endParaRPr lang="it-IT" dirty="0"/>
          </a:p>
        </p:txBody>
      </p:sp>
    </p:spTree>
    <p:extLst>
      <p:ext uri="{BB962C8B-B14F-4D97-AF65-F5344CB8AC3E}">
        <p14:creationId xmlns:p14="http://schemas.microsoft.com/office/powerpoint/2010/main" val="4051748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8E67A7-838E-9B50-EE45-44A186BD4E3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BB357D7-863F-01A9-A990-B826E0118CD4}"/>
              </a:ext>
            </a:extLst>
          </p:cNvPr>
          <p:cNvSpPr>
            <a:spLocks noGrp="1"/>
          </p:cNvSpPr>
          <p:nvPr>
            <p:ph idx="1"/>
          </p:nvPr>
        </p:nvSpPr>
        <p:spPr/>
        <p:txBody>
          <a:bodyPr/>
          <a:lstStyle/>
          <a:p>
            <a:r>
              <a:rPr lang="it-IT" dirty="0"/>
              <a:t>Quindi possiamo osservare: </a:t>
            </a:r>
          </a:p>
          <a:p>
            <a:pPr>
              <a:buFontTx/>
              <a:buChar char="-"/>
            </a:pPr>
            <a:r>
              <a:rPr lang="it-IT" dirty="0"/>
              <a:t>Bambini inaccessibili, che si tirano fuori da qualsiasi rapporto sociale</a:t>
            </a:r>
          </a:p>
          <a:p>
            <a:pPr>
              <a:buFontTx/>
              <a:buChar char="-"/>
            </a:pPr>
            <a:r>
              <a:rPr lang="it-IT" dirty="0"/>
              <a:t>Bambini passivi (che si isolano, ma sono in grado di interagire se adeguatamente sollecitati)</a:t>
            </a:r>
          </a:p>
          <a:p>
            <a:pPr algn="just">
              <a:buFontTx/>
              <a:buChar char="-"/>
            </a:pPr>
            <a:r>
              <a:rPr lang="it-IT" dirty="0"/>
              <a:t>Bambini attivi ma bizzarri, che prendono l’iniziativa nell’interazione sociale, ma in modo inopportuno, enfatico, inappropriato</a:t>
            </a:r>
          </a:p>
          <a:p>
            <a:pPr algn="just"/>
            <a:r>
              <a:rPr lang="it-IT" dirty="0"/>
              <a:t>Questi diversi profili non variano solo da bambino a bambino, ma possono alternarsi anche nel corso dello sviluppo di uno stesso individuo  </a:t>
            </a:r>
          </a:p>
        </p:txBody>
      </p:sp>
    </p:spTree>
    <p:extLst>
      <p:ext uri="{BB962C8B-B14F-4D97-AF65-F5344CB8AC3E}">
        <p14:creationId xmlns:p14="http://schemas.microsoft.com/office/powerpoint/2010/main" val="3615148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7135D8-F199-731E-31E5-98172FA8970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93040FC-7672-E29B-6123-2436F73BC084}"/>
              </a:ext>
            </a:extLst>
          </p:cNvPr>
          <p:cNvSpPr>
            <a:spLocks noGrp="1"/>
          </p:cNvSpPr>
          <p:nvPr>
            <p:ph idx="1"/>
          </p:nvPr>
        </p:nvSpPr>
        <p:spPr/>
        <p:txBody>
          <a:bodyPr>
            <a:normAutofit fontScale="92500"/>
          </a:bodyPr>
          <a:lstStyle/>
          <a:p>
            <a:pPr algn="just"/>
            <a:r>
              <a:rPr lang="it-IT" b="1" dirty="0"/>
              <a:t>In età scolare, </a:t>
            </a:r>
            <a:r>
              <a:rPr lang="it-IT" dirty="0"/>
              <a:t>il deficit dell’interazione sociale comincia a differenziarsi in modo più definito tra soggetto e soggetto. Si vengono ad individuare diversi livelli di gravità: </a:t>
            </a:r>
          </a:p>
          <a:p>
            <a:pPr algn="just"/>
            <a:r>
              <a:rPr lang="it-IT" dirty="0"/>
              <a:t>nelle forme severe (livello 3), vi è marcata chiusura relazionale. Si attivano  sequenze di interazione solo quando le proposte coincidono con degli interessi e per limitati periodi di tempo. Il bambino si dedica in maniera autoreferenziale alle sue attività non ricercando la partecipazione dell’altro. Può manifestare disagio o rabbia se qualcuno si intromette nel suo gioco. Il linguaggio verbale è quasi assente o comunque caratterizzato da un vocabolario ristretto. Può capitare che si faccia coinvolgere in attività agite in senso motorio (correre…), ma non c’è un divertimento condiviso, solo un piacere autoreferenziale legato all’esperienza motoria in sé</a:t>
            </a:r>
          </a:p>
          <a:p>
            <a:pPr marL="0" indent="0" algn="just">
              <a:buNone/>
            </a:pPr>
            <a:r>
              <a:rPr lang="it-IT" dirty="0"/>
              <a:t> </a:t>
            </a:r>
          </a:p>
        </p:txBody>
      </p:sp>
    </p:spTree>
    <p:extLst>
      <p:ext uri="{BB962C8B-B14F-4D97-AF65-F5344CB8AC3E}">
        <p14:creationId xmlns:p14="http://schemas.microsoft.com/office/powerpoint/2010/main" val="256408879"/>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TM10001106[[fn=Badge]]</Template>
  <TotalTime>1083</TotalTime>
  <Words>3504</Words>
  <Application>Microsoft Office PowerPoint</Application>
  <PresentationFormat>Widescreen</PresentationFormat>
  <Paragraphs>114</Paragraphs>
  <Slides>35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35</vt:i4>
      </vt:variant>
    </vt:vector>
  </HeadingPairs>
  <TitlesOfParts>
    <vt:vector size="39" baseType="lpstr">
      <vt:lpstr>Arial</vt:lpstr>
      <vt:lpstr>Gill Sans MT</vt:lpstr>
      <vt:lpstr>Impact</vt:lpstr>
      <vt:lpstr>Badge</vt:lpstr>
      <vt:lpstr> i disturbi dello spettro autistico</vt:lpstr>
      <vt:lpstr>Presentazione standard di PowerPoint</vt:lpstr>
      <vt:lpstr>Presentazione standard di PowerPoint</vt:lpstr>
      <vt:lpstr>Criteri diagnostici</vt:lpstr>
      <vt:lpstr>Anomalie interazione sociale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Anomalie comunicazione</vt:lpstr>
      <vt:lpstr>Presentazione standard di PowerPoint</vt:lpstr>
      <vt:lpstr>Presentazione standard di PowerPoint</vt:lpstr>
      <vt:lpstr>Comportamenti stereotipati ed interessi ristretti</vt:lpstr>
      <vt:lpstr>Presentazione standard di PowerPoint</vt:lpstr>
      <vt:lpstr>Presentazione standard di PowerPoint</vt:lpstr>
      <vt:lpstr>Presentazione standard di PowerPoint</vt:lpstr>
      <vt:lpstr>Altre caratteristiche</vt:lpstr>
      <vt:lpstr>Presentazione standard di PowerPoint</vt:lpstr>
      <vt:lpstr>Disturbi associati</vt:lpstr>
      <vt:lpstr>cause</vt:lpstr>
      <vt:lpstr>Presentazione standard di PowerPoint</vt:lpstr>
      <vt:lpstr>modelli interpretativi</vt:lpstr>
      <vt:lpstr>Presentazione standard di PowerPoint</vt:lpstr>
      <vt:lpstr>Presentazione standard di PowerPoint</vt:lpstr>
      <vt:lpstr>evoluzione</vt:lpstr>
      <vt:lpstr>Presentazione standard di PowerPoint</vt:lpstr>
      <vt:lpstr>diagnosi</vt:lpstr>
      <vt:lpstr>Presentazione standard di PowerPoint</vt:lpstr>
      <vt:lpstr>Terapia </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disturbi dello spettro autistico</dc:title>
  <dc:creator>giorgia.dimassimo@unimc.it</dc:creator>
  <cp:lastModifiedBy>giorgia.dimassimo@unimc.it</cp:lastModifiedBy>
  <cp:revision>40</cp:revision>
  <dcterms:created xsi:type="dcterms:W3CDTF">2023-03-31T16:30:55Z</dcterms:created>
  <dcterms:modified xsi:type="dcterms:W3CDTF">2023-04-05T18:25:40Z</dcterms:modified>
</cp:coreProperties>
</file>