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80" r:id="rId3"/>
    <p:sldId id="257" r:id="rId4"/>
    <p:sldId id="284" r:id="rId5"/>
    <p:sldId id="286" r:id="rId6"/>
    <p:sldId id="285"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82" r:id="rId24"/>
    <p:sldId id="283" r:id="rId25"/>
    <p:sldId id="274" r:id="rId26"/>
    <p:sldId id="275" r:id="rId27"/>
    <p:sldId id="276" r:id="rId28"/>
    <p:sldId id="277" r:id="rId29"/>
    <p:sldId id="278" r:id="rId30"/>
    <p:sldId id="279" r:id="rId31"/>
    <p:sldId id="281" r:id="rId3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1" d="100"/>
          <a:sy n="81" d="100"/>
        </p:scale>
        <p:origin x="754"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magine panoramica con didascalia">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48A87A34-81AB-432B-8DAE-1953F412C126}" type="datetimeFigureOut">
              <a:rPr lang="en-US" dirty="0"/>
              <a:t>3/15/2023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it-IT"/>
              <a:t>Fare clic per modificare lo stile del titolo dello schema</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48A87A34-81AB-432B-8DAE-1953F412C126}" type="datetimeFigureOut">
              <a:rPr lang="en-US" dirty="0"/>
              <a:t>3/15/2023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it-IT"/>
              <a:t>Fare clic per modificare lo stile del titolo dello schema</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48A87A34-81AB-432B-8DAE-1953F412C126}" type="datetimeFigureOut">
              <a:rPr lang="en-US" dirty="0"/>
              <a:t>3/15/2023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it-IT"/>
              <a:t>Fare clic per modificare lo stile del titolo dello schema</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48A87A34-81AB-432B-8DAE-1953F412C126}" type="datetimeFigureOut">
              <a:rPr lang="en-US" dirty="0"/>
              <a:t>3/15/2023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it-IT"/>
              <a:t>Fare clic per modificare lo stile del titolo dello schema</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3" name="Date Placeholder 2"/>
          <p:cNvSpPr>
            <a:spLocks noGrp="1"/>
          </p:cNvSpPr>
          <p:nvPr>
            <p:ph type="dt" sz="half" idx="10"/>
          </p:nvPr>
        </p:nvSpPr>
        <p:spPr/>
        <p:txBody>
          <a:bodyPr/>
          <a:lstStyle/>
          <a:p>
            <a:fld id="{48A87A34-81AB-432B-8DAE-1953F412C126}" type="datetimeFigureOut">
              <a:rPr lang="en-US" dirty="0"/>
              <a:t>3/15/2023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 immagine">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it-IT"/>
              <a:t>Fare clic per modificare lo stile del titolo dello schema</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3" name="Date Placeholder 2"/>
          <p:cNvSpPr>
            <a:spLocks noGrp="1"/>
          </p:cNvSpPr>
          <p:nvPr>
            <p:ph type="dt" sz="half" idx="10"/>
          </p:nvPr>
        </p:nvSpPr>
        <p:spPr/>
        <p:txBody>
          <a:bodyPr/>
          <a:lstStyle/>
          <a:p>
            <a:fld id="{48A87A34-81AB-432B-8DAE-1953F412C126}" type="datetimeFigureOut">
              <a:rPr lang="en-US" dirty="0"/>
              <a:t>3/15/2023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it-IT"/>
              <a:t>Fare clic per modificare lo stile del titolo dello schema</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48A87A34-81AB-432B-8DAE-1953F412C126}" type="datetimeFigureOut">
              <a:rPr lang="en-US" dirty="0"/>
              <a:t>3/15/2023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it-IT"/>
              <a:t>Fare clic per modificare lo stile del titolo dello schema</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3/15/2023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12" name="Content Placeholder 3"/>
          <p:cNvSpPr>
            <a:spLocks noGrp="1"/>
          </p:cNvSpPr>
          <p:nvPr>
            <p:ph sz="quarter" idx="13"/>
          </p:nvPr>
        </p:nvSpPr>
        <p:spPr>
          <a:xfrm>
            <a:off x="913774" y="3051012"/>
            <a:ext cx="5106027" cy="2740187"/>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13" name="Content Placeholder 5"/>
          <p:cNvSpPr>
            <a:spLocks noGrp="1"/>
          </p:cNvSpPr>
          <p:nvPr>
            <p:ph sz="quarter" idx="14"/>
          </p:nvPr>
        </p:nvSpPr>
        <p:spPr>
          <a:xfrm>
            <a:off x="6172200" y="3051012"/>
            <a:ext cx="5105401" cy="2740187"/>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3/15/2023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3/15/2023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48A87A34-81AB-432B-8DAE-1953F412C126}" type="datetimeFigureOut">
              <a:rPr lang="en-US" dirty="0"/>
              <a:t>3/15/2023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it-IT"/>
              <a:t>Fare clic per modificare lo stile del titolo dello schema</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48A87A34-81AB-432B-8DAE-1953F412C126}" type="datetimeFigureOut">
              <a:rPr lang="en-US" dirty="0"/>
              <a:t>3/15/2023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48A87A34-81AB-432B-8DAE-1953F412C126}" type="datetimeFigureOut">
              <a:rPr lang="en-US" dirty="0"/>
              <a:t>3/15/2023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48A87A34-81AB-432B-8DAE-1953F412C126}" type="datetimeFigureOut">
              <a:rPr lang="en-US" dirty="0"/>
              <a:pPr/>
              <a:t>3/15/2023</a:t>
            </a:fld>
            <a:endParaRPr lang="en-US" dirty="0"/>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dirty="0"/>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6D22F896-40B5-4ADD-8801-0D06FADFA09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slideLayout" Target="../slideLayouts/slideLayout2.xml"/><Relationship Id="rId1" Type="http://schemas.openxmlformats.org/officeDocument/2006/relationships/video" Target="https://www.youtube.com/embed/Ndc1gbkhJf4?feature=oembed" TargetMode="Externa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slideLayout" Target="../slideLayouts/slideLayout2.xml"/><Relationship Id="rId1" Type="http://schemas.openxmlformats.org/officeDocument/2006/relationships/video" Target="https://www.youtube.com/embed/7E8SH0PeuWE?feature=oembed"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24B75BE-E37F-C1D7-5ED7-BF51FA053789}"/>
              </a:ext>
            </a:extLst>
          </p:cNvPr>
          <p:cNvSpPr>
            <a:spLocks noGrp="1"/>
          </p:cNvSpPr>
          <p:nvPr>
            <p:ph type="ctrTitle"/>
          </p:nvPr>
        </p:nvSpPr>
        <p:spPr/>
        <p:txBody>
          <a:bodyPr>
            <a:normAutofit/>
          </a:bodyPr>
          <a:lstStyle/>
          <a:p>
            <a:r>
              <a:rPr lang="it-IT" sz="3600" b="1" dirty="0"/>
              <a:t>I LEGAMI DI ATTACCAMENTO</a:t>
            </a:r>
          </a:p>
        </p:txBody>
      </p:sp>
      <p:sp>
        <p:nvSpPr>
          <p:cNvPr id="3" name="Sottotitolo 2">
            <a:extLst>
              <a:ext uri="{FF2B5EF4-FFF2-40B4-BE49-F238E27FC236}">
                <a16:creationId xmlns:a16="http://schemas.microsoft.com/office/drawing/2014/main" id="{6C72B85D-64E9-2A27-5964-3431BC49F81D}"/>
              </a:ext>
            </a:extLst>
          </p:cNvPr>
          <p:cNvSpPr>
            <a:spLocks noGrp="1"/>
          </p:cNvSpPr>
          <p:nvPr>
            <p:ph type="subTitle" idx="1"/>
          </p:nvPr>
        </p:nvSpPr>
        <p:spPr/>
        <p:txBody>
          <a:bodyPr>
            <a:normAutofit fontScale="92500" lnSpcReduction="10000"/>
          </a:bodyPr>
          <a:lstStyle/>
          <a:p>
            <a:pPr algn="l"/>
            <a:endParaRPr lang="it-IT" dirty="0"/>
          </a:p>
          <a:p>
            <a:pPr algn="l"/>
            <a:r>
              <a:rPr lang="it-IT" dirty="0"/>
              <a:t>Dott.ssa Giorgia Di Massimo   </a:t>
            </a:r>
          </a:p>
          <a:p>
            <a:pPr algn="l"/>
            <a:r>
              <a:rPr lang="it-IT" dirty="0"/>
              <a:t>UNIMC, 9 Marzo 2023</a:t>
            </a:r>
          </a:p>
        </p:txBody>
      </p:sp>
      <p:pic>
        <p:nvPicPr>
          <p:cNvPr id="5" name="Immagine 4">
            <a:extLst>
              <a:ext uri="{FF2B5EF4-FFF2-40B4-BE49-F238E27FC236}">
                <a16:creationId xmlns:a16="http://schemas.microsoft.com/office/drawing/2014/main" id="{A5B8594A-9D00-0B9C-69F4-89DADE64253F}"/>
              </a:ext>
            </a:extLst>
          </p:cNvPr>
          <p:cNvPicPr>
            <a:picLocks noChangeAspect="1"/>
          </p:cNvPicPr>
          <p:nvPr/>
        </p:nvPicPr>
        <p:blipFill>
          <a:blip r:embed="rId2"/>
          <a:stretch>
            <a:fillRect/>
          </a:stretch>
        </p:blipFill>
        <p:spPr>
          <a:xfrm>
            <a:off x="9099356" y="532145"/>
            <a:ext cx="1810512" cy="1956816"/>
          </a:xfrm>
          <a:prstGeom prst="rect">
            <a:avLst/>
          </a:prstGeom>
        </p:spPr>
      </p:pic>
    </p:spTree>
    <p:extLst>
      <p:ext uri="{BB962C8B-B14F-4D97-AF65-F5344CB8AC3E}">
        <p14:creationId xmlns:p14="http://schemas.microsoft.com/office/powerpoint/2010/main" val="25777495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7057D6E-2336-A901-05D6-839993829097}"/>
              </a:ext>
            </a:extLst>
          </p:cNvPr>
          <p:cNvSpPr>
            <a:spLocks noGrp="1"/>
          </p:cNvSpPr>
          <p:nvPr>
            <p:ph type="title"/>
          </p:nvPr>
        </p:nvSpPr>
        <p:spPr/>
        <p:txBody>
          <a:bodyPr/>
          <a:lstStyle/>
          <a:p>
            <a:r>
              <a:rPr lang="it-IT" b="1" dirty="0"/>
              <a:t>STRANGE SITUATION</a:t>
            </a:r>
          </a:p>
        </p:txBody>
      </p:sp>
      <p:sp>
        <p:nvSpPr>
          <p:cNvPr id="3" name="Segnaposto contenuto 2">
            <a:extLst>
              <a:ext uri="{FF2B5EF4-FFF2-40B4-BE49-F238E27FC236}">
                <a16:creationId xmlns:a16="http://schemas.microsoft.com/office/drawing/2014/main" id="{739F0C92-24CA-F319-1798-ACF5A6422F08}"/>
              </a:ext>
            </a:extLst>
          </p:cNvPr>
          <p:cNvSpPr>
            <a:spLocks noGrp="1"/>
          </p:cNvSpPr>
          <p:nvPr>
            <p:ph sz="quarter" idx="13"/>
          </p:nvPr>
        </p:nvSpPr>
        <p:spPr/>
        <p:txBody>
          <a:bodyPr/>
          <a:lstStyle/>
          <a:p>
            <a:pPr algn="just"/>
            <a:r>
              <a:rPr lang="it-IT" dirty="0"/>
              <a:t>Primo episodio: il bambino viene condotto in una stanza, che contiene giocattoli, con la propria madre. La stanza è collegata con uno specchio unidirezionale ad un laboratorio di videoregistrazione</a:t>
            </a:r>
          </a:p>
          <a:p>
            <a:pPr algn="just"/>
            <a:r>
              <a:rPr lang="it-IT" dirty="0"/>
              <a:t>Secondo episodio: il bambino ha la possibilità di esplorare l’ambiente in presenza della madre e di giocare con lei</a:t>
            </a:r>
          </a:p>
          <a:p>
            <a:pPr algn="just"/>
            <a:r>
              <a:rPr lang="it-IT" dirty="0"/>
              <a:t>Terzo episodio: entra un estraneo, si siede in silenzio, parla con la madre e coinvolge il bambino in qualche gioco</a:t>
            </a:r>
          </a:p>
          <a:p>
            <a:pPr algn="just"/>
            <a:endParaRPr lang="it-IT" dirty="0"/>
          </a:p>
        </p:txBody>
      </p:sp>
    </p:spTree>
    <p:extLst>
      <p:ext uri="{BB962C8B-B14F-4D97-AF65-F5344CB8AC3E}">
        <p14:creationId xmlns:p14="http://schemas.microsoft.com/office/powerpoint/2010/main" val="39587936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3B882E3-2189-01B4-7408-C663B46FCC77}"/>
              </a:ext>
            </a:extLst>
          </p:cNvPr>
          <p:cNvSpPr>
            <a:spLocks noGrp="1"/>
          </p:cNvSpPr>
          <p:nvPr>
            <p:ph type="title"/>
          </p:nvPr>
        </p:nvSpPr>
        <p:spPr/>
        <p:txBody>
          <a:bodyPr/>
          <a:lstStyle/>
          <a:p>
            <a:r>
              <a:rPr lang="it-IT" b="1" dirty="0"/>
              <a:t>Strange situation</a:t>
            </a:r>
          </a:p>
        </p:txBody>
      </p:sp>
      <p:sp>
        <p:nvSpPr>
          <p:cNvPr id="3" name="Segnaposto contenuto 2">
            <a:extLst>
              <a:ext uri="{FF2B5EF4-FFF2-40B4-BE49-F238E27FC236}">
                <a16:creationId xmlns:a16="http://schemas.microsoft.com/office/drawing/2014/main" id="{527E6FE6-F248-1F19-CE77-A4020CE04926}"/>
              </a:ext>
            </a:extLst>
          </p:cNvPr>
          <p:cNvSpPr>
            <a:spLocks noGrp="1"/>
          </p:cNvSpPr>
          <p:nvPr>
            <p:ph sz="quarter" idx="13"/>
          </p:nvPr>
        </p:nvSpPr>
        <p:spPr/>
        <p:txBody>
          <a:bodyPr/>
          <a:lstStyle/>
          <a:p>
            <a:r>
              <a:rPr lang="it-IT" dirty="0"/>
              <a:t>Quarto episodio: la madre esce e il bambino rimane da solo con l’estraneo</a:t>
            </a:r>
          </a:p>
          <a:p>
            <a:r>
              <a:rPr lang="it-IT" dirty="0"/>
              <a:t>Quinto episodio: la madre torna e l’estraneo esce</a:t>
            </a:r>
          </a:p>
          <a:p>
            <a:r>
              <a:rPr lang="it-IT" dirty="0"/>
              <a:t>Sesto episodio: la madre esce di nuovo e lascia il piccolo da solo</a:t>
            </a:r>
          </a:p>
          <a:p>
            <a:r>
              <a:rPr lang="it-IT" dirty="0"/>
              <a:t>Settimo episodio: entra l’estraneo e, se necessario, cerca di consolare il bambino</a:t>
            </a:r>
          </a:p>
          <a:p>
            <a:r>
              <a:rPr lang="it-IT" dirty="0"/>
              <a:t>Ottavo episodio: la madre rientra</a:t>
            </a:r>
          </a:p>
        </p:txBody>
      </p:sp>
    </p:spTree>
    <p:extLst>
      <p:ext uri="{BB962C8B-B14F-4D97-AF65-F5344CB8AC3E}">
        <p14:creationId xmlns:p14="http://schemas.microsoft.com/office/powerpoint/2010/main" val="22618986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1528979-9395-5FF0-F215-03B9F76BDE12}"/>
              </a:ext>
            </a:extLst>
          </p:cNvPr>
          <p:cNvSpPr>
            <a:spLocks noGrp="1"/>
          </p:cNvSpPr>
          <p:nvPr>
            <p:ph type="title"/>
          </p:nvPr>
        </p:nvSpPr>
        <p:spPr/>
        <p:txBody>
          <a:bodyPr/>
          <a:lstStyle/>
          <a:p>
            <a:r>
              <a:rPr lang="it-IT" b="1" dirty="0"/>
              <a:t>ATTACCAMENTO SICURO</a:t>
            </a:r>
          </a:p>
        </p:txBody>
      </p:sp>
      <p:sp>
        <p:nvSpPr>
          <p:cNvPr id="3" name="Segnaposto contenuto 2">
            <a:extLst>
              <a:ext uri="{FF2B5EF4-FFF2-40B4-BE49-F238E27FC236}">
                <a16:creationId xmlns:a16="http://schemas.microsoft.com/office/drawing/2014/main" id="{94157C82-64AB-32B9-8DB5-11163F55EC1F}"/>
              </a:ext>
            </a:extLst>
          </p:cNvPr>
          <p:cNvSpPr>
            <a:spLocks noGrp="1"/>
          </p:cNvSpPr>
          <p:nvPr>
            <p:ph sz="quarter" idx="13"/>
          </p:nvPr>
        </p:nvSpPr>
        <p:spPr/>
        <p:txBody>
          <a:bodyPr>
            <a:normAutofit fontScale="92500" lnSpcReduction="20000"/>
          </a:bodyPr>
          <a:lstStyle/>
          <a:p>
            <a:pPr algn="just"/>
            <a:r>
              <a:rPr lang="it-IT" dirty="0"/>
              <a:t>I bambini che hanno interiorizzato la madre come base sicura, possono protestare e piangere al momento della separazione perché sono in grado di esprimere le loro emozioni di tristezza e ansia. Al rientro della madre sono capaci di comunicarle il disagio provato per essere rimasti soli, tuttavia si riavvicinano a lei e cercano il contatto fisico. Si consolano velocemente e riprendono a giocare e a esplorare l’ambiente.</a:t>
            </a:r>
          </a:p>
          <a:p>
            <a:pPr algn="just"/>
            <a:r>
              <a:rPr lang="it-IT" dirty="0"/>
              <a:t>Sono bambini che hanno sviluppato un </a:t>
            </a:r>
            <a:r>
              <a:rPr lang="it-IT" b="1" dirty="0"/>
              <a:t>attaccamento sicuro</a:t>
            </a:r>
          </a:p>
          <a:p>
            <a:pPr algn="just"/>
            <a:r>
              <a:rPr lang="it-IT" dirty="0"/>
              <a:t>i bambini sviluppano tale tipo di attaccamento con madri sensibili ed empatiche, che sono state in grado di riconoscere i bisogni, i segnali di aiuto e di stress del loro bambino e che hanno risposto in maniera adeguata a tali segnali (madre responsiva)</a:t>
            </a:r>
          </a:p>
          <a:p>
            <a:pPr marL="0" indent="0" algn="just">
              <a:buNone/>
            </a:pPr>
            <a:endParaRPr lang="it-IT" dirty="0"/>
          </a:p>
        </p:txBody>
      </p:sp>
    </p:spTree>
    <p:extLst>
      <p:ext uri="{BB962C8B-B14F-4D97-AF65-F5344CB8AC3E}">
        <p14:creationId xmlns:p14="http://schemas.microsoft.com/office/powerpoint/2010/main" val="866300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F9F4427-60D3-4261-AA56-C66C46465870}"/>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2B4BB59E-8F08-E98B-0146-333646F1361F}"/>
              </a:ext>
            </a:extLst>
          </p:cNvPr>
          <p:cNvSpPr>
            <a:spLocks noGrp="1"/>
          </p:cNvSpPr>
          <p:nvPr>
            <p:ph sz="quarter" idx="13"/>
          </p:nvPr>
        </p:nvSpPr>
        <p:spPr/>
        <p:txBody>
          <a:bodyPr/>
          <a:lstStyle/>
          <a:p>
            <a:r>
              <a:rPr lang="it-IT" dirty="0"/>
              <a:t>I bambini con attaccamento sicuro presentano una buona autostima e hanno fiducia nelle proprie capacità</a:t>
            </a:r>
          </a:p>
          <a:p>
            <a:r>
              <a:rPr lang="it-IT" dirty="0"/>
              <a:t>L’aver sperimentato un legame sicuro con la figura di riferimento permette di instaurare relazioni affettive equilibrate con gli adulti e con i coetanei</a:t>
            </a:r>
          </a:p>
          <a:p>
            <a:pPr algn="just"/>
            <a:r>
              <a:rPr lang="it-IT" dirty="0"/>
              <a:t>L’attaccamento sicuro favorisce l’espressione delle emozioni, il riconoscimento dei bisogni degli altri, l’atteggiamento empatico e la capacità di negoziare la risoluzione di eventuali conflitti</a:t>
            </a:r>
          </a:p>
        </p:txBody>
      </p:sp>
    </p:spTree>
    <p:extLst>
      <p:ext uri="{BB962C8B-B14F-4D97-AF65-F5344CB8AC3E}">
        <p14:creationId xmlns:p14="http://schemas.microsoft.com/office/powerpoint/2010/main" val="38791374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49FD1339-9A47-117E-FECC-A185B4AD926B}"/>
              </a:ext>
            </a:extLst>
          </p:cNvPr>
          <p:cNvSpPr>
            <a:spLocks noGrp="1"/>
          </p:cNvSpPr>
          <p:nvPr>
            <p:ph type="title"/>
          </p:nvPr>
        </p:nvSpPr>
        <p:spPr/>
        <p:txBody>
          <a:bodyPr/>
          <a:lstStyle/>
          <a:p>
            <a:r>
              <a:rPr lang="it-IT" b="1" dirty="0"/>
              <a:t>ATTACCAMENTO INSICURO EVITANTE</a:t>
            </a:r>
          </a:p>
        </p:txBody>
      </p:sp>
      <p:sp>
        <p:nvSpPr>
          <p:cNvPr id="5" name="Segnaposto contenuto 4">
            <a:extLst>
              <a:ext uri="{FF2B5EF4-FFF2-40B4-BE49-F238E27FC236}">
                <a16:creationId xmlns:a16="http://schemas.microsoft.com/office/drawing/2014/main" id="{EB463251-615F-B104-3F90-FAFDC2D1A83D}"/>
              </a:ext>
            </a:extLst>
          </p:cNvPr>
          <p:cNvSpPr>
            <a:spLocks noGrp="1"/>
          </p:cNvSpPr>
          <p:nvPr>
            <p:ph sz="quarter" idx="13"/>
          </p:nvPr>
        </p:nvSpPr>
        <p:spPr/>
        <p:txBody>
          <a:bodyPr/>
          <a:lstStyle/>
          <a:p>
            <a:pPr algn="just"/>
            <a:r>
              <a:rPr lang="it-IT" dirty="0"/>
              <a:t>Alcuni bambini non protesta quando la madre si allontana, tendendo a presentare dei comportamenti di falsa autonomia associati ad una soppressione delle emozioni. Quando la madre rientra nella stanza, essi la ignorano, distogliendo lo sguardo e allontanandosi da lei. Sono bambini che hanno sperimentato un rifiuto del contatto fisico in condizioni di difficoltà (madre distanziante), insieme ad un diminuito riconoscimento dei loro bisogni affettivi e ad una svalutazione delle loro paure. Questa forma viene definita </a:t>
            </a:r>
            <a:r>
              <a:rPr lang="it-IT" b="1" dirty="0"/>
              <a:t>attaccamento insicuro evitante</a:t>
            </a:r>
            <a:endParaRPr lang="it-IT" dirty="0"/>
          </a:p>
        </p:txBody>
      </p:sp>
    </p:spTree>
    <p:extLst>
      <p:ext uri="{BB962C8B-B14F-4D97-AF65-F5344CB8AC3E}">
        <p14:creationId xmlns:p14="http://schemas.microsoft.com/office/powerpoint/2010/main" val="5983556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9828AE9-ADA6-B621-898E-E844217D3744}"/>
              </a:ext>
            </a:extLst>
          </p:cNvPr>
          <p:cNvSpPr>
            <a:spLocks noGrp="1"/>
          </p:cNvSpPr>
          <p:nvPr>
            <p:ph type="title"/>
          </p:nvPr>
        </p:nvSpPr>
        <p:spPr/>
        <p:txBody>
          <a:bodyPr/>
          <a:lstStyle/>
          <a:p>
            <a:r>
              <a:rPr lang="it-IT" b="1" dirty="0"/>
              <a:t>ATTACCAMENTO INSICURO EVITANTE</a:t>
            </a:r>
          </a:p>
        </p:txBody>
      </p:sp>
      <p:sp>
        <p:nvSpPr>
          <p:cNvPr id="3" name="Segnaposto contenuto 2">
            <a:extLst>
              <a:ext uri="{FF2B5EF4-FFF2-40B4-BE49-F238E27FC236}">
                <a16:creationId xmlns:a16="http://schemas.microsoft.com/office/drawing/2014/main" id="{B288F4B2-374E-A7CD-9CD8-DAF9B6E8003B}"/>
              </a:ext>
            </a:extLst>
          </p:cNvPr>
          <p:cNvSpPr>
            <a:spLocks noGrp="1"/>
          </p:cNvSpPr>
          <p:nvPr>
            <p:ph sz="quarter" idx="13"/>
          </p:nvPr>
        </p:nvSpPr>
        <p:spPr/>
        <p:txBody>
          <a:bodyPr>
            <a:normAutofit fontScale="92500"/>
          </a:bodyPr>
          <a:lstStyle/>
          <a:p>
            <a:pPr algn="just"/>
            <a:r>
              <a:rPr lang="it-IT" dirty="0"/>
              <a:t>poiché LA PROTESTA NON è POSSIBILE, NEI BAMBINI CON TALE STILE DI ATTACCAMENTO SUBENTRA UNA CONDIZIONE DI DISPERAZIONE-DEPRESSIONE, ALLA QUALE SEGUE UNA CONDIZIONE DI DISTACCO CARATTERIZZATA Dall’allontanamento emozionale dalla figura di riferimento perduta.</a:t>
            </a:r>
          </a:p>
          <a:p>
            <a:pPr algn="just"/>
            <a:r>
              <a:rPr lang="it-IT" dirty="0"/>
              <a:t>Studi hanno evidenziato che le madri di tali bambini  sono poco spontanee, tendono a distogliere lo sguardo dal figlio e non sono propense al contatto fisico; inoltre, presentano difficoltà ad esprimere emozioni, mascherando una sottostante collera inespressa che, tuttavia, viene trasmessa in maniera inconsapevole attraverso la comunicazione non verbale (tono della voce, sguardi, gesti)</a:t>
            </a:r>
          </a:p>
          <a:p>
            <a:pPr marL="0" indent="0" algn="just">
              <a:buNone/>
            </a:pPr>
            <a:endParaRPr lang="it-IT" dirty="0"/>
          </a:p>
        </p:txBody>
      </p:sp>
    </p:spTree>
    <p:extLst>
      <p:ext uri="{BB962C8B-B14F-4D97-AF65-F5344CB8AC3E}">
        <p14:creationId xmlns:p14="http://schemas.microsoft.com/office/powerpoint/2010/main" val="9418028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7798FD9-9313-2FEF-4DE9-1E55BE7187C6}"/>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8D76037F-9858-D34B-CBED-E872D06FB5BD}"/>
              </a:ext>
            </a:extLst>
          </p:cNvPr>
          <p:cNvSpPr>
            <a:spLocks noGrp="1"/>
          </p:cNvSpPr>
          <p:nvPr>
            <p:ph sz="quarter" idx="13"/>
          </p:nvPr>
        </p:nvSpPr>
        <p:spPr/>
        <p:txBody>
          <a:bodyPr/>
          <a:lstStyle/>
          <a:p>
            <a:pPr algn="just"/>
            <a:r>
              <a:rPr lang="it-IT" dirty="0"/>
              <a:t>Di fronte a tale atteggiamento materno, il bambino cerca di divenire indipendente perché questo atteggiamento viene premiato dalla madre</a:t>
            </a:r>
          </a:p>
          <a:p>
            <a:pPr algn="just"/>
            <a:r>
              <a:rPr lang="it-IT" dirty="0"/>
              <a:t>L’immagine interiore che questi individui sviluppano è quella di non essere amati, amabili, e di dover contare solo su loro stessi; nell’età adulta possono sviluppare sentimenti di disvalore, solitudine e rabbia. </a:t>
            </a:r>
          </a:p>
          <a:p>
            <a:pPr algn="just"/>
            <a:endParaRPr lang="it-IT" dirty="0"/>
          </a:p>
        </p:txBody>
      </p:sp>
    </p:spTree>
    <p:extLst>
      <p:ext uri="{BB962C8B-B14F-4D97-AF65-F5344CB8AC3E}">
        <p14:creationId xmlns:p14="http://schemas.microsoft.com/office/powerpoint/2010/main" val="42533055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632F130-F2F4-552B-A6E7-487DE8E15205}"/>
              </a:ext>
            </a:extLst>
          </p:cNvPr>
          <p:cNvSpPr>
            <a:spLocks noGrp="1"/>
          </p:cNvSpPr>
          <p:nvPr>
            <p:ph type="title"/>
          </p:nvPr>
        </p:nvSpPr>
        <p:spPr/>
        <p:txBody>
          <a:bodyPr/>
          <a:lstStyle/>
          <a:p>
            <a:r>
              <a:rPr lang="it-IT" b="1" dirty="0"/>
              <a:t>ATTACCAMENTO INSICURO AMBIVALENTE</a:t>
            </a:r>
          </a:p>
        </p:txBody>
      </p:sp>
      <p:sp>
        <p:nvSpPr>
          <p:cNvPr id="3" name="Segnaposto contenuto 2">
            <a:extLst>
              <a:ext uri="{FF2B5EF4-FFF2-40B4-BE49-F238E27FC236}">
                <a16:creationId xmlns:a16="http://schemas.microsoft.com/office/drawing/2014/main" id="{2309AAE1-8736-9E1B-0F4B-D18DEDD1BE59}"/>
              </a:ext>
            </a:extLst>
          </p:cNvPr>
          <p:cNvSpPr>
            <a:spLocks noGrp="1"/>
          </p:cNvSpPr>
          <p:nvPr>
            <p:ph sz="quarter" idx="13"/>
          </p:nvPr>
        </p:nvSpPr>
        <p:spPr/>
        <p:txBody>
          <a:bodyPr/>
          <a:lstStyle/>
          <a:p>
            <a:pPr algn="just"/>
            <a:r>
              <a:rPr lang="it-IT" dirty="0"/>
              <a:t>Un altro gruppo di bambini sviluppa un </a:t>
            </a:r>
            <a:r>
              <a:rPr lang="it-IT" b="1" dirty="0"/>
              <a:t>attaccamento</a:t>
            </a:r>
            <a:r>
              <a:rPr lang="it-IT" dirty="0"/>
              <a:t> </a:t>
            </a:r>
            <a:r>
              <a:rPr lang="it-IT" b="1" dirty="0"/>
              <a:t>insicuro </a:t>
            </a:r>
            <a:r>
              <a:rPr lang="it-IT" b="1" dirty="0" err="1"/>
              <a:t>ambivaleNte</a:t>
            </a:r>
            <a:r>
              <a:rPr lang="it-IT" b="1" dirty="0"/>
              <a:t>. </a:t>
            </a:r>
            <a:r>
              <a:rPr lang="it-IT" dirty="0"/>
              <a:t>Essi piangono e sono angosciati quando si separano dalla madre. Quando questa ritorna, cercano il contatto, ma sono difficili da calmare perché la loro angoscia è mescolata alla rabbia. Impiegano molto tempo prima di riprendere il gioco. Dopo la separazione hanno difficoltà a riconciliarsi perché tendono a fissarsi su reazioni di protesta caratterizzate da pianto e manifestazioni di aggressività (</a:t>
            </a:r>
            <a:r>
              <a:rPr lang="it-IT" i="1" dirty="0"/>
              <a:t>rabbia disfunzionale </a:t>
            </a:r>
            <a:r>
              <a:rPr lang="it-IT" dirty="0" err="1"/>
              <a:t>perchè</a:t>
            </a:r>
            <a:r>
              <a:rPr lang="it-IT" dirty="0"/>
              <a:t> i comportamenti aggressivi sono rivolti verso la persona dalla quale vogliono essere consolati)</a:t>
            </a:r>
          </a:p>
        </p:txBody>
      </p:sp>
    </p:spTree>
    <p:extLst>
      <p:ext uri="{BB962C8B-B14F-4D97-AF65-F5344CB8AC3E}">
        <p14:creationId xmlns:p14="http://schemas.microsoft.com/office/powerpoint/2010/main" val="8837737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11BBD89-EA5C-2D18-0F8A-71D7AA64A699}"/>
              </a:ext>
            </a:extLst>
          </p:cNvPr>
          <p:cNvSpPr>
            <a:spLocks noGrp="1"/>
          </p:cNvSpPr>
          <p:nvPr>
            <p:ph type="title"/>
          </p:nvPr>
        </p:nvSpPr>
        <p:spPr/>
        <p:txBody>
          <a:bodyPr/>
          <a:lstStyle/>
          <a:p>
            <a:r>
              <a:rPr lang="it-IT" b="1" dirty="0"/>
              <a:t>Attaccamento insicuro ambivalente</a:t>
            </a:r>
          </a:p>
        </p:txBody>
      </p:sp>
      <p:sp>
        <p:nvSpPr>
          <p:cNvPr id="3" name="Segnaposto contenuto 2">
            <a:extLst>
              <a:ext uri="{FF2B5EF4-FFF2-40B4-BE49-F238E27FC236}">
                <a16:creationId xmlns:a16="http://schemas.microsoft.com/office/drawing/2014/main" id="{AC30EC35-8A54-6690-CDC4-2E69532461D0}"/>
              </a:ext>
            </a:extLst>
          </p:cNvPr>
          <p:cNvSpPr>
            <a:spLocks noGrp="1"/>
          </p:cNvSpPr>
          <p:nvPr>
            <p:ph sz="quarter" idx="13"/>
          </p:nvPr>
        </p:nvSpPr>
        <p:spPr/>
        <p:txBody>
          <a:bodyPr>
            <a:normAutofit lnSpcReduction="10000"/>
          </a:bodyPr>
          <a:lstStyle/>
          <a:p>
            <a:pPr algn="just"/>
            <a:r>
              <a:rPr lang="it-IT" dirty="0"/>
              <a:t>Gli studi hanno permesso di vedere che le madri di tale gruppo di bambini presentano come tratto distintivo l’imprevedibilità. Atteggiamenti intrusivi materni (con eccessiva affettuosità) si alternano ad indisponibilità; spesso sono figure inaffidabili che a volte consolano e altre volte respingono. Di fatto, non rispondono in maniera soddisfacente al bisogno di affetto e contatto. I bambini imparano che soltanto quando sono spaventati ottengono l’attenzione materna.</a:t>
            </a:r>
          </a:p>
          <a:p>
            <a:pPr algn="just"/>
            <a:r>
              <a:rPr lang="it-IT" dirty="0"/>
              <a:t>In età adulta questi bambini tendono a esprimere in maniera esagerata le emozioni negative (tristezza, rabbia…).</a:t>
            </a:r>
          </a:p>
        </p:txBody>
      </p:sp>
    </p:spTree>
    <p:extLst>
      <p:ext uri="{BB962C8B-B14F-4D97-AF65-F5344CB8AC3E}">
        <p14:creationId xmlns:p14="http://schemas.microsoft.com/office/powerpoint/2010/main" val="21123598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470883E-01EC-1BFC-860A-5B4975353AA9}"/>
              </a:ext>
            </a:extLst>
          </p:cNvPr>
          <p:cNvSpPr>
            <a:spLocks noGrp="1"/>
          </p:cNvSpPr>
          <p:nvPr>
            <p:ph type="title"/>
          </p:nvPr>
        </p:nvSpPr>
        <p:spPr/>
        <p:txBody>
          <a:bodyPr/>
          <a:lstStyle/>
          <a:p>
            <a:r>
              <a:rPr lang="it-IT" b="1" dirty="0"/>
              <a:t>Attaccamento disorganizzato</a:t>
            </a:r>
          </a:p>
        </p:txBody>
      </p:sp>
      <p:sp>
        <p:nvSpPr>
          <p:cNvPr id="3" name="Segnaposto contenuto 2">
            <a:extLst>
              <a:ext uri="{FF2B5EF4-FFF2-40B4-BE49-F238E27FC236}">
                <a16:creationId xmlns:a16="http://schemas.microsoft.com/office/drawing/2014/main" id="{86B6E5B3-37A4-A6EB-68E3-65184BFDFC86}"/>
              </a:ext>
            </a:extLst>
          </p:cNvPr>
          <p:cNvSpPr>
            <a:spLocks noGrp="1"/>
          </p:cNvSpPr>
          <p:nvPr>
            <p:ph sz="quarter" idx="13"/>
          </p:nvPr>
        </p:nvSpPr>
        <p:spPr/>
        <p:txBody>
          <a:bodyPr>
            <a:normAutofit lnSpcReduction="10000"/>
          </a:bodyPr>
          <a:lstStyle/>
          <a:p>
            <a:r>
              <a:rPr lang="it-IT" dirty="0"/>
              <a:t>Un piccolo gruppo di bambini presenta una forma di attaccamento insicuro definita attaccamento disorganizzato. Quando la madre esce dalla stanza e ritorna, presentano delle risposte incoerenti. Manifestano una combinazione di desiderio di avvicinamento e paura, ricerca del contatto ed evitamento. Possono manifestare comportamenti singolari come: rimanere immobile o in silenzio, giacere per terra, rotolarsi, raggomitolarsi, coprirsi gli occhi, presentare dondolii stereotipati o espressioni facciali di paura</a:t>
            </a:r>
          </a:p>
          <a:p>
            <a:r>
              <a:rPr lang="it-IT" dirty="0"/>
              <a:t> si trovano nella condizione paradossale di essere contemporaneamente spaventati dalla madre e bisognosi della sua protezione</a:t>
            </a:r>
          </a:p>
        </p:txBody>
      </p:sp>
    </p:spTree>
    <p:extLst>
      <p:ext uri="{BB962C8B-B14F-4D97-AF65-F5344CB8AC3E}">
        <p14:creationId xmlns:p14="http://schemas.microsoft.com/office/powerpoint/2010/main" val="26367403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191F871-C7BF-B082-3BE2-65B0C6F04937}"/>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F0C46590-FDDD-9641-B8D1-5B34FF4ED403}"/>
              </a:ext>
            </a:extLst>
          </p:cNvPr>
          <p:cNvSpPr>
            <a:spLocks noGrp="1"/>
          </p:cNvSpPr>
          <p:nvPr>
            <p:ph sz="quarter" idx="13"/>
          </p:nvPr>
        </p:nvSpPr>
        <p:spPr/>
        <p:txBody>
          <a:bodyPr/>
          <a:lstStyle/>
          <a:p>
            <a:pPr marL="0" indent="0">
              <a:buNone/>
            </a:pPr>
            <a:endParaRPr lang="it-IT" i="1" dirty="0">
              <a:latin typeface="Lucida Handwriting" panose="03010101010101010101" pitchFamily="66" charset="0"/>
            </a:endParaRPr>
          </a:p>
          <a:p>
            <a:pPr marL="0" indent="0" algn="ctr">
              <a:buNone/>
            </a:pPr>
            <a:r>
              <a:rPr lang="it-IT" sz="3200" b="1" i="1" dirty="0">
                <a:latin typeface="Lucida Handwriting" panose="03010101010101010101" pitchFamily="66" charset="0"/>
              </a:rPr>
              <a:t>«C</a:t>
            </a:r>
            <a:r>
              <a:rPr lang="it-IT" b="1" i="1" dirty="0">
                <a:latin typeface="Lucida Handwriting" panose="03010101010101010101" pitchFamily="66" charset="0"/>
              </a:rPr>
              <a:t>osì  COME  impariamo a riconoscere noi stessi in uno specchio, il bambino diventa consapevole di se stesso  vedendo il suo riflesso  nello specchio costituito dalla coscienza che le altre persone hanno di lui»</a:t>
            </a:r>
          </a:p>
          <a:p>
            <a:pPr marL="0" indent="0" algn="ctr">
              <a:buNone/>
            </a:pPr>
            <a:r>
              <a:rPr lang="it-IT" b="1" i="1" dirty="0">
                <a:latin typeface="Lucida Handwriting" panose="03010101010101010101" pitchFamily="66" charset="0"/>
              </a:rPr>
              <a:t>            </a:t>
            </a:r>
          </a:p>
          <a:p>
            <a:pPr marL="0" indent="0" algn="ctr">
              <a:buNone/>
            </a:pPr>
            <a:r>
              <a:rPr lang="it-IT" b="1" i="1">
                <a:latin typeface="Lucida Handwriting" panose="03010101010101010101" pitchFamily="66" charset="0"/>
              </a:rPr>
              <a:t>                                                          </a:t>
            </a:r>
            <a:r>
              <a:rPr lang="it-IT" b="1" i="1">
                <a:latin typeface="Tw Cen MT" panose="020B0602020104020603" pitchFamily="34" charset="0"/>
              </a:rPr>
              <a:t>Karl </a:t>
            </a:r>
            <a:r>
              <a:rPr lang="it-IT" b="1" i="1" dirty="0" err="1">
                <a:latin typeface="Tw Cen MT" panose="020B0602020104020603" pitchFamily="34" charset="0"/>
              </a:rPr>
              <a:t>popper</a:t>
            </a:r>
            <a:endParaRPr lang="it-IT" b="1" i="1" dirty="0">
              <a:latin typeface="Tw Cen MT" panose="020B0602020104020603" pitchFamily="34" charset="0"/>
            </a:endParaRPr>
          </a:p>
          <a:p>
            <a:pPr marL="0" indent="0" algn="ctr">
              <a:buNone/>
            </a:pPr>
            <a:endParaRPr lang="it-IT" b="1" i="1" dirty="0">
              <a:latin typeface="Lucida Handwriting" panose="03010101010101010101" pitchFamily="66" charset="0"/>
            </a:endParaRPr>
          </a:p>
          <a:p>
            <a:pPr marL="0" indent="0" algn="ctr">
              <a:buNone/>
            </a:pPr>
            <a:endParaRPr lang="it-IT" b="1" i="1" dirty="0">
              <a:latin typeface="Lucida Handwriting" panose="03010101010101010101" pitchFamily="66" charset="0"/>
            </a:endParaRPr>
          </a:p>
        </p:txBody>
      </p:sp>
    </p:spTree>
    <p:extLst>
      <p:ext uri="{BB962C8B-B14F-4D97-AF65-F5344CB8AC3E}">
        <p14:creationId xmlns:p14="http://schemas.microsoft.com/office/powerpoint/2010/main" val="24725938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84CFBC2-9F0A-404A-7507-425758B4F855}"/>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806A1175-B69D-657E-64F4-4571485EFC5B}"/>
              </a:ext>
            </a:extLst>
          </p:cNvPr>
          <p:cNvSpPr>
            <a:spLocks noGrp="1"/>
          </p:cNvSpPr>
          <p:nvPr>
            <p:ph sz="quarter" idx="13"/>
          </p:nvPr>
        </p:nvSpPr>
        <p:spPr/>
        <p:txBody>
          <a:bodyPr/>
          <a:lstStyle/>
          <a:p>
            <a:pPr algn="just"/>
            <a:r>
              <a:rPr lang="it-IT" dirty="0"/>
              <a:t>Questa grave forma di attaccamento può essere posta in relazione con incapacità di accudimento della figura di riferimento, trascuratezza, maltrattamenti fisici fino ad abusi sessuali</a:t>
            </a:r>
          </a:p>
          <a:p>
            <a:pPr algn="just"/>
            <a:r>
              <a:rPr lang="it-IT" dirty="0"/>
              <a:t>Da adulti questi soggetti potranno presentare turbe del comportamento, disturbi psichiatrici, tendenza ad isolamento con possibilità di ricorrere a maltrattamenti e violenza</a:t>
            </a:r>
          </a:p>
        </p:txBody>
      </p:sp>
    </p:spTree>
    <p:extLst>
      <p:ext uri="{BB962C8B-B14F-4D97-AF65-F5344CB8AC3E}">
        <p14:creationId xmlns:p14="http://schemas.microsoft.com/office/powerpoint/2010/main" val="14256523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5CF6633-73B2-5D26-9CE5-D32E4B3D66F6}"/>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11621CD1-2C76-B6ED-C1E0-03AC2B4F39D9}"/>
              </a:ext>
            </a:extLst>
          </p:cNvPr>
          <p:cNvSpPr>
            <a:spLocks noGrp="1"/>
          </p:cNvSpPr>
          <p:nvPr>
            <p:ph sz="quarter" idx="13"/>
          </p:nvPr>
        </p:nvSpPr>
        <p:spPr/>
        <p:txBody>
          <a:bodyPr/>
          <a:lstStyle/>
          <a:p>
            <a:pPr algn="just"/>
            <a:r>
              <a:rPr lang="it-IT" dirty="0"/>
              <a:t>Lo stile di attaccamento tende ad essere trasmesso ai propri figli, passando di generazione in generazione: genitori con un attaccamento insicuro facilmente alleveranno figli che non riescono a sviluppare, nella prima infanzia, un senso di una </a:t>
            </a:r>
            <a:r>
              <a:rPr lang="it-IT" b="1" dirty="0"/>
              <a:t>base sicura</a:t>
            </a:r>
            <a:endParaRPr lang="it-IT" dirty="0"/>
          </a:p>
        </p:txBody>
      </p:sp>
    </p:spTree>
    <p:extLst>
      <p:ext uri="{BB962C8B-B14F-4D97-AF65-F5344CB8AC3E}">
        <p14:creationId xmlns:p14="http://schemas.microsoft.com/office/powerpoint/2010/main" val="21749723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FC1C337-DE70-067E-043B-153BF3E79266}"/>
              </a:ext>
            </a:extLst>
          </p:cNvPr>
          <p:cNvSpPr>
            <a:spLocks noGrp="1"/>
          </p:cNvSpPr>
          <p:nvPr>
            <p:ph type="title"/>
          </p:nvPr>
        </p:nvSpPr>
        <p:spPr/>
        <p:txBody>
          <a:bodyPr/>
          <a:lstStyle/>
          <a:p>
            <a:endParaRPr lang="it-IT" dirty="0"/>
          </a:p>
        </p:txBody>
      </p:sp>
      <p:graphicFrame>
        <p:nvGraphicFramePr>
          <p:cNvPr id="4" name="Tabella 4">
            <a:extLst>
              <a:ext uri="{FF2B5EF4-FFF2-40B4-BE49-F238E27FC236}">
                <a16:creationId xmlns:a16="http://schemas.microsoft.com/office/drawing/2014/main" id="{9B2AA2EF-D928-D459-FE89-1DA4AF1B6585}"/>
              </a:ext>
            </a:extLst>
          </p:cNvPr>
          <p:cNvGraphicFramePr>
            <a:graphicFrameLocks noGrp="1"/>
          </p:cNvGraphicFramePr>
          <p:nvPr>
            <p:ph sz="quarter" idx="13"/>
            <p:extLst>
              <p:ext uri="{D42A27DB-BD31-4B8C-83A1-F6EECF244321}">
                <p14:modId xmlns:p14="http://schemas.microsoft.com/office/powerpoint/2010/main" val="218147080"/>
              </p:ext>
            </p:extLst>
          </p:nvPr>
        </p:nvGraphicFramePr>
        <p:xfrm>
          <a:off x="914400" y="2366963"/>
          <a:ext cx="10363200" cy="1854200"/>
        </p:xfrm>
        <a:graphic>
          <a:graphicData uri="http://schemas.openxmlformats.org/drawingml/2006/table">
            <a:tbl>
              <a:tblPr firstRow="1" bandRow="1">
                <a:tableStyleId>{5C22544A-7EE6-4342-B048-85BDC9FD1C3A}</a:tableStyleId>
              </a:tblPr>
              <a:tblGrid>
                <a:gridCol w="2590800">
                  <a:extLst>
                    <a:ext uri="{9D8B030D-6E8A-4147-A177-3AD203B41FA5}">
                      <a16:colId xmlns:a16="http://schemas.microsoft.com/office/drawing/2014/main" val="3484405763"/>
                    </a:ext>
                  </a:extLst>
                </a:gridCol>
                <a:gridCol w="2590800">
                  <a:extLst>
                    <a:ext uri="{9D8B030D-6E8A-4147-A177-3AD203B41FA5}">
                      <a16:colId xmlns:a16="http://schemas.microsoft.com/office/drawing/2014/main" val="3004735504"/>
                    </a:ext>
                  </a:extLst>
                </a:gridCol>
                <a:gridCol w="2590800">
                  <a:extLst>
                    <a:ext uri="{9D8B030D-6E8A-4147-A177-3AD203B41FA5}">
                      <a16:colId xmlns:a16="http://schemas.microsoft.com/office/drawing/2014/main" val="1029349364"/>
                    </a:ext>
                  </a:extLst>
                </a:gridCol>
                <a:gridCol w="2590800">
                  <a:extLst>
                    <a:ext uri="{9D8B030D-6E8A-4147-A177-3AD203B41FA5}">
                      <a16:colId xmlns:a16="http://schemas.microsoft.com/office/drawing/2014/main" val="1248847233"/>
                    </a:ext>
                  </a:extLst>
                </a:gridCol>
              </a:tblGrid>
              <a:tr h="370840">
                <a:tc>
                  <a:txBody>
                    <a:bodyPr/>
                    <a:lstStyle/>
                    <a:p>
                      <a:r>
                        <a:rPr lang="it-IT" dirty="0"/>
                        <a:t>ATTACCAMENTO</a:t>
                      </a:r>
                    </a:p>
                  </a:txBody>
                  <a:tcPr/>
                </a:tc>
                <a:tc>
                  <a:txBody>
                    <a:bodyPr/>
                    <a:lstStyle/>
                    <a:p>
                      <a:r>
                        <a:rPr lang="it-IT" dirty="0"/>
                        <a:t>ETA’ INFANTILE</a:t>
                      </a:r>
                    </a:p>
                  </a:txBody>
                  <a:tcPr/>
                </a:tc>
                <a:tc>
                  <a:txBody>
                    <a:bodyPr/>
                    <a:lstStyle/>
                    <a:p>
                      <a:r>
                        <a:rPr lang="it-IT" dirty="0"/>
                        <a:t>PERCENTUALE</a:t>
                      </a:r>
                    </a:p>
                  </a:txBody>
                  <a:tcPr/>
                </a:tc>
                <a:tc>
                  <a:txBody>
                    <a:bodyPr/>
                    <a:lstStyle/>
                    <a:p>
                      <a:r>
                        <a:rPr lang="it-IT" dirty="0"/>
                        <a:t>ETA’ ADULTA</a:t>
                      </a:r>
                    </a:p>
                  </a:txBody>
                  <a:tcPr/>
                </a:tc>
                <a:extLst>
                  <a:ext uri="{0D108BD9-81ED-4DB2-BD59-A6C34878D82A}">
                    <a16:rowId xmlns:a16="http://schemas.microsoft.com/office/drawing/2014/main" val="2320516450"/>
                  </a:ext>
                </a:extLst>
              </a:tr>
              <a:tr h="370840">
                <a:tc>
                  <a:txBody>
                    <a:bodyPr/>
                    <a:lstStyle/>
                    <a:p>
                      <a:r>
                        <a:rPr lang="it-IT" dirty="0"/>
                        <a:t>Sicuro</a:t>
                      </a:r>
                    </a:p>
                  </a:txBody>
                  <a:tcPr/>
                </a:tc>
                <a:tc>
                  <a:txBody>
                    <a:bodyPr/>
                    <a:lstStyle/>
                    <a:p>
                      <a:r>
                        <a:rPr lang="it-IT" dirty="0"/>
                        <a:t>Sicuro</a:t>
                      </a:r>
                    </a:p>
                  </a:txBody>
                  <a:tcPr/>
                </a:tc>
                <a:tc>
                  <a:txBody>
                    <a:bodyPr/>
                    <a:lstStyle/>
                    <a:p>
                      <a:pPr algn="ctr"/>
                      <a:r>
                        <a:rPr lang="it-IT" dirty="0"/>
                        <a:t>65%</a:t>
                      </a:r>
                    </a:p>
                  </a:txBody>
                  <a:tcPr/>
                </a:tc>
                <a:tc>
                  <a:txBody>
                    <a:bodyPr/>
                    <a:lstStyle/>
                    <a:p>
                      <a:r>
                        <a:rPr lang="it-IT" dirty="0"/>
                        <a:t>Libero, autonomo</a:t>
                      </a:r>
                    </a:p>
                  </a:txBody>
                  <a:tcPr/>
                </a:tc>
                <a:extLst>
                  <a:ext uri="{0D108BD9-81ED-4DB2-BD59-A6C34878D82A}">
                    <a16:rowId xmlns:a16="http://schemas.microsoft.com/office/drawing/2014/main" val="3212861467"/>
                  </a:ext>
                </a:extLst>
              </a:tr>
              <a:tr h="370840">
                <a:tc>
                  <a:txBody>
                    <a:bodyPr/>
                    <a:lstStyle/>
                    <a:p>
                      <a:r>
                        <a:rPr lang="it-IT" dirty="0"/>
                        <a:t>Insicuro</a:t>
                      </a:r>
                    </a:p>
                  </a:txBody>
                  <a:tcPr/>
                </a:tc>
                <a:tc>
                  <a:txBody>
                    <a:bodyPr/>
                    <a:lstStyle/>
                    <a:p>
                      <a:r>
                        <a:rPr lang="it-IT" dirty="0"/>
                        <a:t>Evitante</a:t>
                      </a:r>
                    </a:p>
                  </a:txBody>
                  <a:tcPr/>
                </a:tc>
                <a:tc>
                  <a:txBody>
                    <a:bodyPr/>
                    <a:lstStyle/>
                    <a:p>
                      <a:pPr algn="ctr"/>
                      <a:r>
                        <a:rPr lang="it-IT" dirty="0"/>
                        <a:t>15%</a:t>
                      </a:r>
                    </a:p>
                  </a:txBody>
                  <a:tcPr/>
                </a:tc>
                <a:tc>
                  <a:txBody>
                    <a:bodyPr/>
                    <a:lstStyle/>
                    <a:p>
                      <a:r>
                        <a:rPr lang="it-IT" dirty="0"/>
                        <a:t>Distaccato, svalutante</a:t>
                      </a:r>
                    </a:p>
                  </a:txBody>
                  <a:tcPr/>
                </a:tc>
                <a:extLst>
                  <a:ext uri="{0D108BD9-81ED-4DB2-BD59-A6C34878D82A}">
                    <a16:rowId xmlns:a16="http://schemas.microsoft.com/office/drawing/2014/main" val="1284375216"/>
                  </a:ext>
                </a:extLst>
              </a:tr>
              <a:tr h="370840">
                <a:tc>
                  <a:txBody>
                    <a:bodyPr/>
                    <a:lstStyle/>
                    <a:p>
                      <a:r>
                        <a:rPr lang="it-IT" dirty="0"/>
                        <a:t>Insicuro</a:t>
                      </a:r>
                    </a:p>
                  </a:txBody>
                  <a:tcPr/>
                </a:tc>
                <a:tc>
                  <a:txBody>
                    <a:bodyPr/>
                    <a:lstStyle/>
                    <a:p>
                      <a:r>
                        <a:rPr lang="it-IT" dirty="0"/>
                        <a:t>Ambivalente</a:t>
                      </a:r>
                    </a:p>
                  </a:txBody>
                  <a:tcPr/>
                </a:tc>
                <a:tc>
                  <a:txBody>
                    <a:bodyPr/>
                    <a:lstStyle/>
                    <a:p>
                      <a:pPr algn="ctr"/>
                      <a:r>
                        <a:rPr lang="it-IT" dirty="0"/>
                        <a:t>15%</a:t>
                      </a:r>
                    </a:p>
                  </a:txBody>
                  <a:tcPr/>
                </a:tc>
                <a:tc>
                  <a:txBody>
                    <a:bodyPr/>
                    <a:lstStyle/>
                    <a:p>
                      <a:r>
                        <a:rPr lang="it-IT" dirty="0" err="1"/>
                        <a:t>discontrollato,preoccupato</a:t>
                      </a:r>
                      <a:endParaRPr lang="it-IT" dirty="0"/>
                    </a:p>
                  </a:txBody>
                  <a:tcPr/>
                </a:tc>
                <a:extLst>
                  <a:ext uri="{0D108BD9-81ED-4DB2-BD59-A6C34878D82A}">
                    <a16:rowId xmlns:a16="http://schemas.microsoft.com/office/drawing/2014/main" val="36696921"/>
                  </a:ext>
                </a:extLst>
              </a:tr>
              <a:tr h="370840">
                <a:tc>
                  <a:txBody>
                    <a:bodyPr/>
                    <a:lstStyle/>
                    <a:p>
                      <a:r>
                        <a:rPr lang="it-IT" dirty="0"/>
                        <a:t>Insicuro</a:t>
                      </a:r>
                    </a:p>
                  </a:txBody>
                  <a:tcPr/>
                </a:tc>
                <a:tc>
                  <a:txBody>
                    <a:bodyPr/>
                    <a:lstStyle/>
                    <a:p>
                      <a:r>
                        <a:rPr lang="it-IT" dirty="0"/>
                        <a:t>Disorganizzato</a:t>
                      </a:r>
                    </a:p>
                  </a:txBody>
                  <a:tcPr/>
                </a:tc>
                <a:tc>
                  <a:txBody>
                    <a:bodyPr/>
                    <a:lstStyle/>
                    <a:p>
                      <a:pPr algn="ctr"/>
                      <a:r>
                        <a:rPr lang="it-IT" dirty="0"/>
                        <a:t>5%</a:t>
                      </a:r>
                    </a:p>
                  </a:txBody>
                  <a:tcPr/>
                </a:tc>
                <a:tc>
                  <a:txBody>
                    <a:bodyPr/>
                    <a:lstStyle/>
                    <a:p>
                      <a:r>
                        <a:rPr lang="it-IT" dirty="0"/>
                        <a:t>Non risolto</a:t>
                      </a:r>
                    </a:p>
                  </a:txBody>
                  <a:tcPr/>
                </a:tc>
                <a:extLst>
                  <a:ext uri="{0D108BD9-81ED-4DB2-BD59-A6C34878D82A}">
                    <a16:rowId xmlns:a16="http://schemas.microsoft.com/office/drawing/2014/main" val="3781153965"/>
                  </a:ext>
                </a:extLst>
              </a:tr>
            </a:tbl>
          </a:graphicData>
        </a:graphic>
      </p:graphicFrame>
    </p:spTree>
    <p:extLst>
      <p:ext uri="{BB962C8B-B14F-4D97-AF65-F5344CB8AC3E}">
        <p14:creationId xmlns:p14="http://schemas.microsoft.com/office/powerpoint/2010/main" val="91496068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AC9D20A-3041-3CC7-511C-B86BC3D118DB}"/>
              </a:ext>
            </a:extLst>
          </p:cNvPr>
          <p:cNvSpPr>
            <a:spLocks noGrp="1"/>
          </p:cNvSpPr>
          <p:nvPr>
            <p:ph type="title"/>
          </p:nvPr>
        </p:nvSpPr>
        <p:spPr/>
        <p:txBody>
          <a:bodyPr/>
          <a:lstStyle/>
          <a:p>
            <a:endParaRPr lang="it-IT" dirty="0"/>
          </a:p>
        </p:txBody>
      </p:sp>
      <p:pic>
        <p:nvPicPr>
          <p:cNvPr id="5" name="Segnaposto contenuto 4">
            <a:extLst>
              <a:ext uri="{FF2B5EF4-FFF2-40B4-BE49-F238E27FC236}">
                <a16:creationId xmlns:a16="http://schemas.microsoft.com/office/drawing/2014/main" id="{A30D5577-0814-1A2F-53FA-435F23C3EF8A}"/>
              </a:ext>
            </a:extLst>
          </p:cNvPr>
          <p:cNvPicPr>
            <a:picLocks noGrp="1" noChangeAspect="1"/>
          </p:cNvPicPr>
          <p:nvPr>
            <p:ph sz="quarter" idx="13"/>
          </p:nvPr>
        </p:nvPicPr>
        <p:blipFill>
          <a:blip r:embed="rId2"/>
          <a:stretch>
            <a:fillRect/>
          </a:stretch>
        </p:blipFill>
        <p:spPr>
          <a:xfrm>
            <a:off x="2393575" y="180802"/>
            <a:ext cx="5943601" cy="6712641"/>
          </a:xfrm>
        </p:spPr>
      </p:pic>
    </p:spTree>
    <p:extLst>
      <p:ext uri="{BB962C8B-B14F-4D97-AF65-F5344CB8AC3E}">
        <p14:creationId xmlns:p14="http://schemas.microsoft.com/office/powerpoint/2010/main" val="47181479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4BF9DB8-ED57-803F-281E-C542E59B29F6}"/>
              </a:ext>
            </a:extLst>
          </p:cNvPr>
          <p:cNvSpPr>
            <a:spLocks noGrp="1"/>
          </p:cNvSpPr>
          <p:nvPr>
            <p:ph type="title"/>
          </p:nvPr>
        </p:nvSpPr>
        <p:spPr/>
        <p:txBody>
          <a:bodyPr/>
          <a:lstStyle/>
          <a:p>
            <a:endParaRPr lang="it-IT"/>
          </a:p>
        </p:txBody>
      </p:sp>
      <p:pic>
        <p:nvPicPr>
          <p:cNvPr id="4" name="Elementi multimediali online 3" title="La &quot;Strange Situation&quot; e Gli Stili Di Attaccamento (Psicologia Dello Sviluppo)">
            <a:hlinkClick r:id="" action="ppaction://media"/>
            <a:extLst>
              <a:ext uri="{FF2B5EF4-FFF2-40B4-BE49-F238E27FC236}">
                <a16:creationId xmlns:a16="http://schemas.microsoft.com/office/drawing/2014/main" id="{7603A27C-819E-1A37-CF8D-C6D6BE5B8972}"/>
              </a:ext>
            </a:extLst>
          </p:cNvPr>
          <p:cNvPicPr>
            <a:picLocks noGrp="1" noRot="1" noChangeAspect="1"/>
          </p:cNvPicPr>
          <p:nvPr>
            <p:ph sz="quarter" idx="13"/>
            <a:videoFile r:link="rId1"/>
          </p:nvPr>
        </p:nvPicPr>
        <p:blipFill>
          <a:blip r:embed="rId3"/>
          <a:stretch>
            <a:fillRect/>
          </a:stretch>
        </p:blipFill>
        <p:spPr>
          <a:xfrm>
            <a:off x="3065463" y="2366963"/>
            <a:ext cx="6061075" cy="3424237"/>
          </a:xfrm>
          <a:prstGeom prst="rect">
            <a:avLst/>
          </a:prstGeom>
        </p:spPr>
      </p:pic>
    </p:spTree>
    <p:extLst>
      <p:ext uri="{BB962C8B-B14F-4D97-AF65-F5344CB8AC3E}">
        <p14:creationId xmlns:p14="http://schemas.microsoft.com/office/powerpoint/2010/main" val="17082031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665CC8F-1840-1654-3805-96E157634EA9}"/>
              </a:ext>
            </a:extLst>
          </p:cNvPr>
          <p:cNvSpPr>
            <a:spLocks noGrp="1"/>
          </p:cNvSpPr>
          <p:nvPr>
            <p:ph type="title"/>
          </p:nvPr>
        </p:nvSpPr>
        <p:spPr/>
        <p:txBody>
          <a:bodyPr/>
          <a:lstStyle/>
          <a:p>
            <a:r>
              <a:rPr lang="it-IT" b="1" dirty="0"/>
              <a:t>STRUMENTI DI MISURAZIONE DELL’ATTACCAMENTO</a:t>
            </a:r>
          </a:p>
        </p:txBody>
      </p:sp>
      <p:sp>
        <p:nvSpPr>
          <p:cNvPr id="3" name="Segnaposto contenuto 2">
            <a:extLst>
              <a:ext uri="{FF2B5EF4-FFF2-40B4-BE49-F238E27FC236}">
                <a16:creationId xmlns:a16="http://schemas.microsoft.com/office/drawing/2014/main" id="{C52E60A6-5B3B-C428-37AB-C5BEAF576101}"/>
              </a:ext>
            </a:extLst>
          </p:cNvPr>
          <p:cNvSpPr>
            <a:spLocks noGrp="1"/>
          </p:cNvSpPr>
          <p:nvPr>
            <p:ph sz="quarter" idx="13"/>
          </p:nvPr>
        </p:nvSpPr>
        <p:spPr/>
        <p:txBody>
          <a:bodyPr/>
          <a:lstStyle/>
          <a:p>
            <a:r>
              <a:rPr lang="it-IT" dirty="0"/>
              <a:t>TRA I 12-18 MESI SI USA LA </a:t>
            </a:r>
            <a:r>
              <a:rPr lang="it-IT" b="1" dirty="0"/>
              <a:t>STRANGE SITUATION </a:t>
            </a:r>
            <a:r>
              <a:rPr lang="it-IT" dirty="0" err="1"/>
              <a:t>GIà</a:t>
            </a:r>
            <a:r>
              <a:rPr lang="it-IT" dirty="0"/>
              <a:t> DESCRITTA</a:t>
            </a:r>
          </a:p>
          <a:p>
            <a:pPr algn="just"/>
            <a:r>
              <a:rPr lang="it-IT" dirty="0"/>
              <a:t>IN Età PRESCOLARE L’ATTACCAMENTO SI </a:t>
            </a:r>
            <a:r>
              <a:rPr lang="it-IT" dirty="0" err="1"/>
              <a:t>MISURa</a:t>
            </a:r>
            <a:r>
              <a:rPr lang="it-IT" dirty="0"/>
              <a:t> con l’ausilio di storie, pupazzi, oggetti-giocattolo. L’esaminatore inizia delle storie ed il bambino le deve completare (</a:t>
            </a:r>
            <a:r>
              <a:rPr lang="it-IT" b="1" dirty="0"/>
              <a:t>attachment story </a:t>
            </a:r>
            <a:r>
              <a:rPr lang="it-IT" b="1" dirty="0" err="1"/>
              <a:t>completion</a:t>
            </a:r>
            <a:r>
              <a:rPr lang="it-IT" b="1" dirty="0"/>
              <a:t> task)</a:t>
            </a:r>
          </a:p>
          <a:p>
            <a:pPr algn="just"/>
            <a:r>
              <a:rPr lang="it-IT" dirty="0"/>
              <a:t>per i bambini in età scolare sono stati messi a punto delle vignette che illustrano scene di separazione. I soggetti esaminati devono esprimere cosa provano i bambini delle differenti vignette quando i genitori devono andare via o devono lasciarli per un po’ di tempo (</a:t>
            </a:r>
            <a:r>
              <a:rPr lang="it-IT" b="1" dirty="0" err="1"/>
              <a:t>separation</a:t>
            </a:r>
            <a:r>
              <a:rPr lang="it-IT" b="1" dirty="0"/>
              <a:t> </a:t>
            </a:r>
            <a:r>
              <a:rPr lang="it-IT" b="1" dirty="0" err="1"/>
              <a:t>anxiety</a:t>
            </a:r>
            <a:r>
              <a:rPr lang="it-IT" b="1" dirty="0"/>
              <a:t> test)</a:t>
            </a:r>
            <a:endParaRPr lang="it-IT" dirty="0"/>
          </a:p>
        </p:txBody>
      </p:sp>
    </p:spTree>
    <p:extLst>
      <p:ext uri="{BB962C8B-B14F-4D97-AF65-F5344CB8AC3E}">
        <p14:creationId xmlns:p14="http://schemas.microsoft.com/office/powerpoint/2010/main" val="233529063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B858A1C-B2B2-6A5A-D7D5-87383E6F99D0}"/>
              </a:ext>
            </a:extLst>
          </p:cNvPr>
          <p:cNvSpPr>
            <a:spLocks noGrp="1"/>
          </p:cNvSpPr>
          <p:nvPr>
            <p:ph type="title"/>
          </p:nvPr>
        </p:nvSpPr>
        <p:spPr/>
        <p:txBody>
          <a:bodyPr/>
          <a:lstStyle/>
          <a:p>
            <a:r>
              <a:rPr lang="it-IT" b="1" dirty="0"/>
              <a:t>STRUMENTI DI MISURAZIONE DELL’ATTACCAMENTO</a:t>
            </a:r>
          </a:p>
        </p:txBody>
      </p:sp>
      <p:sp>
        <p:nvSpPr>
          <p:cNvPr id="3" name="Segnaposto contenuto 2">
            <a:extLst>
              <a:ext uri="{FF2B5EF4-FFF2-40B4-BE49-F238E27FC236}">
                <a16:creationId xmlns:a16="http://schemas.microsoft.com/office/drawing/2014/main" id="{CF7C7722-7ABC-F431-A374-E659573332B8}"/>
              </a:ext>
            </a:extLst>
          </p:cNvPr>
          <p:cNvSpPr>
            <a:spLocks noGrp="1"/>
          </p:cNvSpPr>
          <p:nvPr>
            <p:ph sz="quarter" idx="13"/>
          </p:nvPr>
        </p:nvSpPr>
        <p:spPr/>
        <p:txBody>
          <a:bodyPr/>
          <a:lstStyle/>
          <a:p>
            <a:pPr algn="just"/>
            <a:r>
              <a:rPr lang="it-IT" dirty="0"/>
              <a:t>Infine, si può misurare l’attaccamento negli adulti mediante un’intervista </a:t>
            </a:r>
            <a:r>
              <a:rPr lang="it-IT" dirty="0" err="1"/>
              <a:t>semistrutturata</a:t>
            </a:r>
            <a:r>
              <a:rPr lang="it-IT" dirty="0"/>
              <a:t> (</a:t>
            </a:r>
            <a:r>
              <a:rPr lang="it-IT" b="1" dirty="0" err="1"/>
              <a:t>adult</a:t>
            </a:r>
            <a:r>
              <a:rPr lang="it-IT" b="1" dirty="0"/>
              <a:t> attachment interview). </a:t>
            </a:r>
            <a:r>
              <a:rPr lang="it-IT" dirty="0"/>
              <a:t>L’intervista si basa su 18 domande che indagano il rapporto tra il soggetto e le figure di riferimento della sua infanzia.</a:t>
            </a:r>
          </a:p>
        </p:txBody>
      </p:sp>
    </p:spTree>
    <p:extLst>
      <p:ext uri="{BB962C8B-B14F-4D97-AF65-F5344CB8AC3E}">
        <p14:creationId xmlns:p14="http://schemas.microsoft.com/office/powerpoint/2010/main" val="236129086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8709C9D-F98B-8B5C-AB1A-98BBD9F2B41C}"/>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E5E587E9-5C06-47EF-70C7-C608E36FA61A}"/>
              </a:ext>
            </a:extLst>
          </p:cNvPr>
          <p:cNvSpPr>
            <a:spLocks noGrp="1"/>
          </p:cNvSpPr>
          <p:nvPr>
            <p:ph sz="quarter" idx="13"/>
          </p:nvPr>
        </p:nvSpPr>
        <p:spPr/>
        <p:txBody>
          <a:bodyPr/>
          <a:lstStyle/>
          <a:p>
            <a:r>
              <a:rPr lang="it-IT" dirty="0"/>
              <a:t>LE RELAZIONI DI ATTACCAMENTO DETERMINANO NELL’INDIVIDUO DEI MODELLI MENTALI DI ATTACCAMENTO CHE INFLUENZANO LE STRUTTURE COGNITIVE e la sfera affettivo-emotiva </a:t>
            </a:r>
          </a:p>
          <a:p>
            <a:r>
              <a:rPr lang="it-IT" dirty="0"/>
              <a:t>Dalle relazioni di attaccamento iniziano a strutturarsi le differenti tipologie di personalità</a:t>
            </a:r>
          </a:p>
          <a:p>
            <a:pPr marL="0" indent="0">
              <a:buNone/>
            </a:pPr>
            <a:endParaRPr lang="it-IT" dirty="0"/>
          </a:p>
          <a:p>
            <a:pPr marL="0" indent="0">
              <a:buNone/>
            </a:pPr>
            <a:endParaRPr lang="it-IT" dirty="0"/>
          </a:p>
        </p:txBody>
      </p:sp>
    </p:spTree>
    <p:extLst>
      <p:ext uri="{BB962C8B-B14F-4D97-AF65-F5344CB8AC3E}">
        <p14:creationId xmlns:p14="http://schemas.microsoft.com/office/powerpoint/2010/main" val="203098985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00A351C-862B-8E17-0FDF-EC198091A946}"/>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267FB0DB-CB70-A007-0D7F-A036ABD5051A}"/>
              </a:ext>
            </a:extLst>
          </p:cNvPr>
          <p:cNvSpPr>
            <a:spLocks noGrp="1"/>
          </p:cNvSpPr>
          <p:nvPr>
            <p:ph sz="quarter" idx="13"/>
          </p:nvPr>
        </p:nvSpPr>
        <p:spPr/>
        <p:txBody>
          <a:bodyPr/>
          <a:lstStyle/>
          <a:p>
            <a:pPr algn="just"/>
            <a:r>
              <a:rPr lang="it-IT" dirty="0"/>
              <a:t>Un attaccamento fisiologico, attraverso la sintonizzazione affettiva con la figura accudente, indispensabile per la decodificazione del proprio mondo interno, permette al bambino di percepirsi amato e amabile, competente e in grado di utilizzare le risorse di cui dispone. Tutto ciò gli consente di esprimere una sufficiente autonomia, base indispensabile per esplorare e conoscere l’ambiente, senza correre quei rischi che le sue capacità non gli permettono ancora di fronteggiare. </a:t>
            </a:r>
          </a:p>
        </p:txBody>
      </p:sp>
    </p:spTree>
    <p:extLst>
      <p:ext uri="{BB962C8B-B14F-4D97-AF65-F5344CB8AC3E}">
        <p14:creationId xmlns:p14="http://schemas.microsoft.com/office/powerpoint/2010/main" val="396758740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6FB6BDD-26E0-9C09-C824-B7DD35575B4E}"/>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D898A107-8E7A-73F3-50D4-07DEB55304A6}"/>
              </a:ext>
            </a:extLst>
          </p:cNvPr>
          <p:cNvSpPr>
            <a:spLocks noGrp="1"/>
          </p:cNvSpPr>
          <p:nvPr>
            <p:ph sz="quarter" idx="13"/>
          </p:nvPr>
        </p:nvSpPr>
        <p:spPr/>
        <p:txBody>
          <a:bodyPr>
            <a:normAutofit fontScale="92500" lnSpcReduction="20000"/>
          </a:bodyPr>
          <a:lstStyle/>
          <a:p>
            <a:pPr algn="just"/>
            <a:r>
              <a:rPr lang="it-IT" dirty="0"/>
              <a:t>Le modalità di costruzione del rapporto con la figura accudente, almeno nell’infanzia, non possono essere considerate stabili e immodificabili. </a:t>
            </a:r>
          </a:p>
          <a:p>
            <a:pPr algn="just"/>
            <a:r>
              <a:rPr lang="it-IT" dirty="0"/>
              <a:t>Inoltre, le figure accudenti, sono numerose fin dalla prima infanzia, specie in una società complessa. È dall’insieme delle interazioni con queste figure significative </a:t>
            </a:r>
            <a:r>
              <a:rPr lang="it-IT" dirty="0" err="1"/>
              <a:t>intrafamiliari</a:t>
            </a:r>
            <a:r>
              <a:rPr lang="it-IT" dirty="0"/>
              <a:t>, scolastiche e sociali, che emerge, nel corso dello sviluppo, lo stile relazionale ed affettivo peculiare di ciascun individuo</a:t>
            </a:r>
          </a:p>
          <a:p>
            <a:pPr algn="just"/>
            <a:r>
              <a:rPr lang="it-IT" dirty="0"/>
              <a:t>Quindi, soggetti con  modalità più sicure di attaccamento riescono ad armonizzare ed integrare bene le espressioni sia di tipo emozionale che cognitivo (nei confronti di figure accudenti che appaiono equilibrate, empatiche, sensibili, responsive), cosa che non riesce affatto nelle forme più insicure e disorganizzate</a:t>
            </a:r>
          </a:p>
        </p:txBody>
      </p:sp>
    </p:spTree>
    <p:extLst>
      <p:ext uri="{BB962C8B-B14F-4D97-AF65-F5344CB8AC3E}">
        <p14:creationId xmlns:p14="http://schemas.microsoft.com/office/powerpoint/2010/main" val="12824001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a:extLst>
              <a:ext uri="{FF2B5EF4-FFF2-40B4-BE49-F238E27FC236}">
                <a16:creationId xmlns:a16="http://schemas.microsoft.com/office/drawing/2014/main" id="{662B3073-E5D2-EE04-1E50-69DA823464F8}"/>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9246048F-400B-3BFD-CC58-8A0000623E18}"/>
              </a:ext>
            </a:extLst>
          </p:cNvPr>
          <p:cNvSpPr>
            <a:spLocks noGrp="1"/>
          </p:cNvSpPr>
          <p:nvPr>
            <p:ph sz="quarter" idx="13"/>
          </p:nvPr>
        </p:nvSpPr>
        <p:spPr/>
        <p:txBody>
          <a:bodyPr>
            <a:normAutofit lnSpcReduction="10000"/>
          </a:bodyPr>
          <a:lstStyle/>
          <a:p>
            <a:pPr algn="just"/>
            <a:r>
              <a:rPr lang="it-IT" dirty="0"/>
              <a:t>Il legame di attaccamento esprime la competenza che ha un soggetto, fin dalle prime fasi di vita, di ottenere l’accudimento genitoriale, la sua vicinanza e la sua protezione. Tale legame svolge quindi una funzione fondamentale per la sopravvivenza dell’individuo ed ha un valore adattivo fondamentale</a:t>
            </a:r>
          </a:p>
          <a:p>
            <a:pPr algn="just"/>
            <a:r>
              <a:rPr lang="it-IT" dirty="0"/>
              <a:t>La capacità della madre si sintonizzarsi con i bisogni fisici, psichici e comunicativi del bambino, unitamente alla capacità di alleviare il senso di sconforto, determina nel cervello e nella mente del piccolo la costruzione di un legame di attaccamento che sarà il fondamento di tutte le successive relazioni che l’individuo svilupperà con gli altri esseri umani</a:t>
            </a:r>
          </a:p>
        </p:txBody>
      </p:sp>
    </p:spTree>
    <p:extLst>
      <p:ext uri="{BB962C8B-B14F-4D97-AF65-F5344CB8AC3E}">
        <p14:creationId xmlns:p14="http://schemas.microsoft.com/office/powerpoint/2010/main" val="388361284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820C8F0-5EB3-09FD-6CB5-4D0A37AAFC28}"/>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06637432-F294-3528-4F77-7D5D2B805304}"/>
              </a:ext>
            </a:extLst>
          </p:cNvPr>
          <p:cNvSpPr>
            <a:spLocks noGrp="1"/>
          </p:cNvSpPr>
          <p:nvPr>
            <p:ph sz="quarter" idx="13"/>
          </p:nvPr>
        </p:nvSpPr>
        <p:spPr/>
        <p:txBody>
          <a:bodyPr>
            <a:normAutofit fontScale="92500" lnSpcReduction="20000"/>
          </a:bodyPr>
          <a:lstStyle/>
          <a:p>
            <a:pPr algn="just"/>
            <a:r>
              <a:rPr lang="it-IT" dirty="0"/>
              <a:t>I soggetti con attaccamento evitante privilegiano il canale cognitivo nello stabilire le relazioni con le figure significative, avendo sperimentato un impatto negativo sul piano della reciprocità affettiva: appaiono inibiti o indifferenti, mantengono la distanza, si adeguano alle richieste, si responsabilizzano e imparano a gestirsi da soli precocemente</a:t>
            </a:r>
          </a:p>
          <a:p>
            <a:pPr algn="just"/>
            <a:r>
              <a:rPr lang="it-IT" dirty="0"/>
              <a:t>Al contrario, i soggetti con attaccamento ambivalente sperimentano che, di fronte alla marcata imprevedibilità del contesto relazionale significativo, l’utilizzo preferenziale dei segnali emotivi ed affettivi consente di risintonizzare e rendere più stabili e affidabili l’attenzione e la disponibilità delle figure accudenti: piangono, protestano, fanno i capricci; appaiono fragili e bisognosi di conforto; ricercano affetto con atteggiamenti accattivanti e seduttivi.</a:t>
            </a:r>
          </a:p>
        </p:txBody>
      </p:sp>
    </p:spTree>
    <p:extLst>
      <p:ext uri="{BB962C8B-B14F-4D97-AF65-F5344CB8AC3E}">
        <p14:creationId xmlns:p14="http://schemas.microsoft.com/office/powerpoint/2010/main" val="145458875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12A179F-C17F-A594-075C-0756C8F0F289}"/>
              </a:ext>
            </a:extLst>
          </p:cNvPr>
          <p:cNvSpPr>
            <a:spLocks noGrp="1"/>
          </p:cNvSpPr>
          <p:nvPr>
            <p:ph type="title"/>
          </p:nvPr>
        </p:nvSpPr>
        <p:spPr/>
        <p:txBody>
          <a:bodyPr/>
          <a:lstStyle/>
          <a:p>
            <a:r>
              <a:rPr lang="it-IT" b="1" dirty="0"/>
              <a:t>VIDEO</a:t>
            </a:r>
          </a:p>
        </p:txBody>
      </p:sp>
      <p:pic>
        <p:nvPicPr>
          <p:cNvPr id="4" name="Elementi multimediali online 3" title="Come La Nostra Infanzia Influenza Il Resto Della Nostra Vita - Teoria Dell'Attaccamento">
            <a:hlinkClick r:id="" action="ppaction://media"/>
            <a:extLst>
              <a:ext uri="{FF2B5EF4-FFF2-40B4-BE49-F238E27FC236}">
                <a16:creationId xmlns:a16="http://schemas.microsoft.com/office/drawing/2014/main" id="{459D46E4-5131-C0E6-2AE9-BDDD248C6C6A}"/>
              </a:ext>
            </a:extLst>
          </p:cNvPr>
          <p:cNvPicPr>
            <a:picLocks noGrp="1" noRot="1" noChangeAspect="1"/>
          </p:cNvPicPr>
          <p:nvPr>
            <p:ph sz="quarter" idx="13"/>
            <a:videoFile r:link="rId1"/>
          </p:nvPr>
        </p:nvPicPr>
        <p:blipFill>
          <a:blip r:embed="rId3"/>
          <a:stretch>
            <a:fillRect/>
          </a:stretch>
        </p:blipFill>
        <p:spPr>
          <a:xfrm>
            <a:off x="3065463" y="2366963"/>
            <a:ext cx="6061075" cy="3424237"/>
          </a:xfrm>
          <a:prstGeom prst="rect">
            <a:avLst/>
          </a:prstGeom>
        </p:spPr>
      </p:pic>
    </p:spTree>
    <p:extLst>
      <p:ext uri="{BB962C8B-B14F-4D97-AF65-F5344CB8AC3E}">
        <p14:creationId xmlns:p14="http://schemas.microsoft.com/office/powerpoint/2010/main" val="30667655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7A0BC59-6A89-6E26-AA59-4993CA1632FB}"/>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8270AB29-C21F-F1BB-0CD2-BF20B48B2FC4}"/>
              </a:ext>
            </a:extLst>
          </p:cNvPr>
          <p:cNvSpPr>
            <a:spLocks noGrp="1"/>
          </p:cNvSpPr>
          <p:nvPr>
            <p:ph sz="quarter" idx="13"/>
          </p:nvPr>
        </p:nvSpPr>
        <p:spPr/>
        <p:txBody>
          <a:bodyPr>
            <a:normAutofit lnSpcReduction="10000"/>
          </a:bodyPr>
          <a:lstStyle/>
          <a:p>
            <a:pPr algn="just"/>
            <a:r>
              <a:rPr lang="it-IT" dirty="0"/>
              <a:t>John Bowlby (1907-1990) ha elaborato la teoria dell’attaccamento, interessandosi in particolare al legame madre-bambino e alle possibili conseguenze, sulla personalità , di una eventuale separazione precoce dalla madre in età infantile (ha compiuto studi su bambini abbandonati, istituzionalizzati </a:t>
            </a:r>
            <a:r>
              <a:rPr lang="it-IT" dirty="0" err="1"/>
              <a:t>ecc</a:t>
            </a:r>
            <a:r>
              <a:rPr lang="it-IT" dirty="0"/>
              <a:t>)</a:t>
            </a:r>
          </a:p>
          <a:p>
            <a:pPr algn="just"/>
            <a:r>
              <a:rPr lang="it-IT" dirty="0"/>
              <a:t>Nei suoi scritti, </a:t>
            </a:r>
            <a:r>
              <a:rPr lang="it-IT" dirty="0" err="1"/>
              <a:t>bowlby</a:t>
            </a:r>
            <a:r>
              <a:rPr lang="it-IT" dirty="0"/>
              <a:t> presenta le sue riflessioni sull’ansia che scaturisce in un bambino nel momento in cui vive la separazione da una figura di attaccamento e di come possa incorrere in un profondo lutto e dolore, prolungato anche nella vita adulta, se privato strutturalmente di un legame materno primario</a:t>
            </a:r>
          </a:p>
        </p:txBody>
      </p:sp>
    </p:spTree>
    <p:extLst>
      <p:ext uri="{BB962C8B-B14F-4D97-AF65-F5344CB8AC3E}">
        <p14:creationId xmlns:p14="http://schemas.microsoft.com/office/powerpoint/2010/main" val="2018914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C95EEDB-6A4A-AD0A-D344-BB4C8E752CF5}"/>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BECEB9B3-0D5E-010F-23DB-342C2EC24756}"/>
              </a:ext>
            </a:extLst>
          </p:cNvPr>
          <p:cNvSpPr>
            <a:spLocks noGrp="1"/>
          </p:cNvSpPr>
          <p:nvPr>
            <p:ph sz="quarter" idx="13"/>
          </p:nvPr>
        </p:nvSpPr>
        <p:spPr/>
        <p:txBody>
          <a:bodyPr/>
          <a:lstStyle/>
          <a:p>
            <a:r>
              <a:rPr lang="it-IT" dirty="0"/>
              <a:t>Ha messo in luce come una precoce assenza di cure materne modifichi la normale maturazione dei processi affettivi, con profonde ripercussioni sullo sviluppo cognitivo e sociale</a:t>
            </a:r>
          </a:p>
          <a:p>
            <a:r>
              <a:rPr lang="it-IT" dirty="0"/>
              <a:t>Bowlby riteneva che l’attaccamento si sviluppasse attraverso alcune fasi e che potesse essere di tipo </a:t>
            </a:r>
            <a:r>
              <a:rPr lang="it-IT" b="1" dirty="0"/>
              <a:t>sicuro </a:t>
            </a:r>
            <a:r>
              <a:rPr lang="it-IT" dirty="0"/>
              <a:t>o </a:t>
            </a:r>
            <a:r>
              <a:rPr lang="it-IT" b="1" dirty="0"/>
              <a:t>insicuro</a:t>
            </a:r>
          </a:p>
          <a:p>
            <a:endParaRPr lang="it-IT" dirty="0"/>
          </a:p>
          <a:p>
            <a:endParaRPr lang="it-IT" dirty="0"/>
          </a:p>
        </p:txBody>
      </p:sp>
    </p:spTree>
    <p:extLst>
      <p:ext uri="{BB962C8B-B14F-4D97-AF65-F5344CB8AC3E}">
        <p14:creationId xmlns:p14="http://schemas.microsoft.com/office/powerpoint/2010/main" val="2784602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6418063-4788-1424-6250-9BF94BEA9985}"/>
              </a:ext>
            </a:extLst>
          </p:cNvPr>
          <p:cNvSpPr>
            <a:spLocks noGrp="1"/>
          </p:cNvSpPr>
          <p:nvPr>
            <p:ph type="title"/>
          </p:nvPr>
        </p:nvSpPr>
        <p:spPr/>
        <p:txBody>
          <a:bodyPr/>
          <a:lstStyle/>
          <a:p>
            <a:endParaRPr lang="it-IT" dirty="0"/>
          </a:p>
        </p:txBody>
      </p:sp>
      <p:sp>
        <p:nvSpPr>
          <p:cNvPr id="3" name="Segnaposto contenuto 2">
            <a:extLst>
              <a:ext uri="{FF2B5EF4-FFF2-40B4-BE49-F238E27FC236}">
                <a16:creationId xmlns:a16="http://schemas.microsoft.com/office/drawing/2014/main" id="{DC2E38B8-ED38-8274-A428-8E82513A0EFC}"/>
              </a:ext>
            </a:extLst>
          </p:cNvPr>
          <p:cNvSpPr>
            <a:spLocks noGrp="1"/>
          </p:cNvSpPr>
          <p:nvPr>
            <p:ph sz="quarter" idx="13"/>
          </p:nvPr>
        </p:nvSpPr>
        <p:spPr/>
        <p:txBody>
          <a:bodyPr>
            <a:normAutofit/>
          </a:bodyPr>
          <a:lstStyle/>
          <a:p>
            <a:r>
              <a:rPr lang="it-IT" dirty="0"/>
              <a:t>un attaccamento di tipo sicuro si sviluppa se il bambino sente di avere dalla figura di riferimento, protezione, riconoscimento dei bisogni, affetto</a:t>
            </a:r>
          </a:p>
          <a:p>
            <a:r>
              <a:rPr lang="it-IT" dirty="0"/>
              <a:t>Un attaccamento insicuro  si sviluppa invece se la figura di riferimento non risponde in modo costante e coerente ai bisogni del bambino (a volte è amorevole e presente, altre volte è non disponibile e rifiutante) oppure se è poco propensa alle dimostrazioni di affetto, poco incline al contatto fisico e poco capace di cogliere i segnali di disagio e i bisogni del bambino</a:t>
            </a:r>
          </a:p>
        </p:txBody>
      </p:sp>
    </p:spTree>
    <p:extLst>
      <p:ext uri="{BB962C8B-B14F-4D97-AF65-F5344CB8AC3E}">
        <p14:creationId xmlns:p14="http://schemas.microsoft.com/office/powerpoint/2010/main" val="26045295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67EE71D-3388-8BEC-36FA-9780B6062286}"/>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3E3345F1-C5D9-C0DA-F1DE-92012CEFC72F}"/>
              </a:ext>
            </a:extLst>
          </p:cNvPr>
          <p:cNvSpPr>
            <a:spLocks noGrp="1"/>
          </p:cNvSpPr>
          <p:nvPr>
            <p:ph sz="quarter" idx="13"/>
          </p:nvPr>
        </p:nvSpPr>
        <p:spPr/>
        <p:txBody>
          <a:bodyPr/>
          <a:lstStyle/>
          <a:p>
            <a:pPr algn="just"/>
            <a:r>
              <a:rPr lang="it-IT" dirty="0"/>
              <a:t>Per </a:t>
            </a:r>
            <a:r>
              <a:rPr lang="it-IT" b="1" dirty="0"/>
              <a:t>base sicura</a:t>
            </a:r>
            <a:r>
              <a:rPr lang="it-IT" dirty="0"/>
              <a:t> si intende l’interiorizzazione della figura materna quale fonte di sicurezza e benessere, da cui il bambino prende lo slancio per rivolgersi al mondo esterno. </a:t>
            </a:r>
            <a:r>
              <a:rPr lang="it-IT" dirty="0" err="1"/>
              <a:t>iL</a:t>
            </a:r>
            <a:r>
              <a:rPr lang="it-IT" dirty="0"/>
              <a:t> bambino segue la madre e piange se questa si allontana, ma comincia ad avventurarsi nell’esplorazione dell’ambiente esterno e utilizza la madre come base sicura a cui riavvicinarsi periodicamente.</a:t>
            </a:r>
          </a:p>
          <a:p>
            <a:pPr algn="just"/>
            <a:r>
              <a:rPr lang="it-IT" dirty="0"/>
              <a:t>Il bambino sviluppa a livello interiore una rappresentazione del sé e degli altri che dipende dall’immagine che ha di se stesso nei rapporti con la realtà esterna e, in primis, con la persona di riferimento</a:t>
            </a:r>
          </a:p>
        </p:txBody>
      </p:sp>
    </p:spTree>
    <p:extLst>
      <p:ext uri="{BB962C8B-B14F-4D97-AF65-F5344CB8AC3E}">
        <p14:creationId xmlns:p14="http://schemas.microsoft.com/office/powerpoint/2010/main" val="3123521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A7ACD12-DA07-F666-76DD-F3D0D46B951A}"/>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2F5A9AAF-BFEA-4D6D-7562-9C87AAF631AA}"/>
              </a:ext>
            </a:extLst>
          </p:cNvPr>
          <p:cNvSpPr>
            <a:spLocks noGrp="1"/>
          </p:cNvSpPr>
          <p:nvPr>
            <p:ph sz="quarter" idx="13"/>
          </p:nvPr>
        </p:nvSpPr>
        <p:spPr/>
        <p:txBody>
          <a:bodyPr/>
          <a:lstStyle/>
          <a:p>
            <a:r>
              <a:rPr lang="it-IT" dirty="0"/>
              <a:t>Il rapporto che il bambino stabilisce con la madre diventa così una specie di schema generale per lo sviluppo delle future relazioni interpersonali.</a:t>
            </a:r>
          </a:p>
          <a:p>
            <a:r>
              <a:rPr lang="it-IT" dirty="0"/>
              <a:t>Non tutte le diadi madre bambino riescono a realizzare una buona comunicazione, una sintonizzazione sufficiente e modalità efficaci di riparazione dopo episodi di rottura della comunicazione</a:t>
            </a:r>
          </a:p>
          <a:p>
            <a:r>
              <a:rPr lang="it-IT" dirty="0"/>
              <a:t>Nei bambini cresciuti in queste diadi inefficaci possono svilupparsi delle forme di attaccamento insicuro</a:t>
            </a:r>
          </a:p>
        </p:txBody>
      </p:sp>
    </p:spTree>
    <p:extLst>
      <p:ext uri="{BB962C8B-B14F-4D97-AF65-F5344CB8AC3E}">
        <p14:creationId xmlns:p14="http://schemas.microsoft.com/office/powerpoint/2010/main" val="30140810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5586BD2-EEF3-0671-ADF6-69F3BC95F4B2}"/>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51F933F5-23F8-C1B6-CE9C-1123D3F147A0}"/>
              </a:ext>
            </a:extLst>
          </p:cNvPr>
          <p:cNvSpPr>
            <a:spLocks noGrp="1"/>
          </p:cNvSpPr>
          <p:nvPr>
            <p:ph sz="quarter" idx="13"/>
          </p:nvPr>
        </p:nvSpPr>
        <p:spPr/>
        <p:txBody>
          <a:bodyPr/>
          <a:lstStyle/>
          <a:p>
            <a:pPr algn="just"/>
            <a:r>
              <a:rPr lang="it-IT" dirty="0"/>
              <a:t>MARY Ainsworth (1913-1999), allieva di Bowlby, nella seconda metà del secolo scorso ha ideato una procedura per valutare lo stile di attaccamento nei bambini dai 12  ai 18 mesi: la </a:t>
            </a:r>
            <a:r>
              <a:rPr lang="it-IT" b="1" dirty="0"/>
              <a:t>strange situation</a:t>
            </a:r>
          </a:p>
          <a:p>
            <a:r>
              <a:rPr lang="it-IT" dirty="0"/>
              <a:t>la strange situation si articola in otto episodi di tre minuti e consente l’osservazione dei comportamenti del bambino, in particolare durante l’assenza della madre e al momento della riunione con essa</a:t>
            </a:r>
          </a:p>
          <a:p>
            <a:pPr marL="0" indent="0">
              <a:buNone/>
            </a:pPr>
            <a:endParaRPr lang="it-IT" dirty="0"/>
          </a:p>
        </p:txBody>
      </p:sp>
    </p:spTree>
    <p:extLst>
      <p:ext uri="{BB962C8B-B14F-4D97-AF65-F5344CB8AC3E}">
        <p14:creationId xmlns:p14="http://schemas.microsoft.com/office/powerpoint/2010/main" val="3373976772"/>
      </p:ext>
    </p:extLst>
  </p:cSld>
  <p:clrMapOvr>
    <a:masterClrMapping/>
  </p:clrMapOvr>
</p:sld>
</file>

<file path=ppt/theme/theme1.xml><?xml version="1.0" encoding="utf-8"?>
<a:theme xmlns:a="http://schemas.openxmlformats.org/drawingml/2006/main" name="Goccia">
  <a:themeElements>
    <a:clrScheme name="Droplet">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docProps/app.xml><?xml version="1.0" encoding="utf-8"?>
<Properties xmlns="http://schemas.openxmlformats.org/officeDocument/2006/extended-properties" xmlns:vt="http://schemas.openxmlformats.org/officeDocument/2006/docPropsVTypes">
  <Template>{EDF350F0-E581-4955-A22A-B2C4EEEB049F}tf04033925</Template>
  <TotalTime>349</TotalTime>
  <Words>2113</Words>
  <Application>Microsoft Office PowerPoint</Application>
  <PresentationFormat>Widescreen</PresentationFormat>
  <Paragraphs>93</Paragraphs>
  <Slides>31</Slides>
  <Notes>0</Notes>
  <HiddenSlides>0</HiddenSlides>
  <MMClips>2</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31</vt:i4>
      </vt:variant>
    </vt:vector>
  </HeadingPairs>
  <TitlesOfParts>
    <vt:vector size="35" baseType="lpstr">
      <vt:lpstr>Arial</vt:lpstr>
      <vt:lpstr>Lucida Handwriting</vt:lpstr>
      <vt:lpstr>Tw Cen MT</vt:lpstr>
      <vt:lpstr>Goccia</vt:lpstr>
      <vt:lpstr>I LEGAMI DI ATTACCAMENTO</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STRANGE SITUATION</vt:lpstr>
      <vt:lpstr>Strange situation</vt:lpstr>
      <vt:lpstr>ATTACCAMENTO SICURO</vt:lpstr>
      <vt:lpstr>Presentazione standard di PowerPoint</vt:lpstr>
      <vt:lpstr>ATTACCAMENTO INSICURO EVITANTE</vt:lpstr>
      <vt:lpstr>ATTACCAMENTO INSICURO EVITANTE</vt:lpstr>
      <vt:lpstr>Presentazione standard di PowerPoint</vt:lpstr>
      <vt:lpstr>ATTACCAMENTO INSICURO AMBIVALENTE</vt:lpstr>
      <vt:lpstr>Attaccamento insicuro ambivalente</vt:lpstr>
      <vt:lpstr>Attaccamento disorganizzato</vt:lpstr>
      <vt:lpstr>Presentazione standard di PowerPoint</vt:lpstr>
      <vt:lpstr>Presentazione standard di PowerPoint</vt:lpstr>
      <vt:lpstr>Presentazione standard di PowerPoint</vt:lpstr>
      <vt:lpstr>Presentazione standard di PowerPoint</vt:lpstr>
      <vt:lpstr>Presentazione standard di PowerPoint</vt:lpstr>
      <vt:lpstr>STRUMENTI DI MISURAZIONE DELL’ATTACCAMENTO</vt:lpstr>
      <vt:lpstr>STRUMENTI DI MISURAZIONE DELL’ATTACCAMENTO</vt:lpstr>
      <vt:lpstr>Presentazione standard di PowerPoint</vt:lpstr>
      <vt:lpstr>Presentazione standard di PowerPoint</vt:lpstr>
      <vt:lpstr>Presentazione standard di PowerPoint</vt:lpstr>
      <vt:lpstr>Presentazione standard di PowerPoint</vt:lpstr>
      <vt:lpstr>VIDEO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 LEGAMI DI ATTACCAMENTO</dc:title>
  <dc:creator>giorgia.dimassimo@unimc.it</dc:creator>
  <cp:lastModifiedBy>giorgia.dimassimo@unimc.it</cp:lastModifiedBy>
  <cp:revision>3</cp:revision>
  <dcterms:created xsi:type="dcterms:W3CDTF">2023-03-05T09:26:59Z</dcterms:created>
  <dcterms:modified xsi:type="dcterms:W3CDTF">2023-03-15T09:25:58Z</dcterms:modified>
</cp:coreProperties>
</file>