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56" r:id="rId5"/>
    <p:sldId id="287"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90" r:id="rId31"/>
    <p:sldId id="281" r:id="rId32"/>
    <p:sldId id="282" r:id="rId33"/>
    <p:sldId id="289" r:id="rId34"/>
    <p:sldId id="288" r:id="rId35"/>
    <p:sldId id="283" r:id="rId36"/>
    <p:sldId id="284" r:id="rId37"/>
    <p:sldId id="285" r:id="rId38"/>
    <p:sldId id="286" r:id="rId3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1" d="100"/>
          <a:sy n="81" d="100"/>
        </p:scale>
        <p:origin x="75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16" name="Group 15"/>
          <p:cNvGrpSpPr/>
          <p:nvPr/>
        </p:nvGrpSpPr>
        <p:grpSpPr>
          <a:xfrm>
            <a:off x="0" y="-2373"/>
            <a:ext cx="12192000" cy="6867027"/>
            <a:chOff x="0" y="-2373"/>
            <a:chExt cx="12192000" cy="6867027"/>
          </a:xfrm>
        </p:grpSpPr>
        <p:sp>
          <p:nvSpPr>
            <p:cNvPr id="8" name="Rectangle 7"/>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a:xfrm rot="5400000">
            <a:off x="10089390" y="1792223"/>
            <a:ext cx="990599" cy="304799"/>
          </a:xfrm>
        </p:spPr>
        <p:txBody>
          <a:bodyPr anchor="t"/>
          <a:lstStyle>
            <a:lvl1pPr algn="l">
              <a:defRPr b="0" i="0">
                <a:solidFill>
                  <a:schemeClr val="bg1"/>
                </a:solidFill>
              </a:defRPr>
            </a:lvl1pPr>
          </a:lstStyle>
          <a:p>
            <a:fld id="{1E700B27-DE4C-4B9E-BB11-B9027034A00F}" type="datetimeFigureOut">
              <a:rPr lang="en-US" dirty="0"/>
              <a:pPr/>
              <a:t>3/15/2023</a:t>
            </a:fld>
            <a:endParaRPr lang="en-US" dirty="0"/>
          </a:p>
        </p:txBody>
      </p:sp>
      <p:sp>
        <p:nvSpPr>
          <p:cNvPr id="5" name="Footer Placeholder 4"/>
          <p:cNvSpPr>
            <a:spLocks noGrp="1"/>
          </p:cNvSpPr>
          <p:nvPr>
            <p:ph type="ftr" sz="quarter" idx="11"/>
          </p:nvPr>
        </p:nvSpPr>
        <p:spPr>
          <a:xfrm rot="5400000">
            <a:off x="8959592" y="3226820"/>
            <a:ext cx="3859795" cy="304801"/>
          </a:xfrm>
        </p:spPr>
        <p:txBody>
          <a:bodyPr/>
          <a:lstStyle>
            <a:lvl1pPr>
              <a:defRPr b="0" i="0">
                <a:solidFill>
                  <a:schemeClr val="bg1"/>
                </a:solidFill>
              </a:defRPr>
            </a:lvl1pPr>
          </a:lstStyle>
          <a:p>
            <a:endParaRPr lang="en-US" dirty="0"/>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6674"/>
            <a:ext cx="8825657"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bwMode="gray">
          <a:xfrm>
            <a:off x="1154956" y="5536665"/>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C40F4739-9812-4A9F-890D-2AD6BA5F6EE8}" type="datetimeFigureOut">
              <a:rPr lang="en-US" dirty="0"/>
              <a:t>3/15/2023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olo e sottotitolo">
    <p:spTree>
      <p:nvGrpSpPr>
        <p:cNvPr id="1" name=""/>
        <p:cNvGrpSpPr/>
        <p:nvPr/>
      </p:nvGrpSpPr>
      <p:grpSpPr>
        <a:xfrm>
          <a:off x="0" y="0"/>
          <a:ext cx="0" cy="0"/>
          <a:chOff x="0" y="0"/>
          <a:chExt cx="0" cy="0"/>
        </a:xfrm>
      </p:grpSpPr>
      <p:grpSp>
        <p:nvGrpSpPr>
          <p:cNvPr id="12" name="Group 11"/>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lstStyle>
            <a:lvl1pPr>
              <a:defRPr sz="4000"/>
            </a:lvl1pPr>
          </a:lstStyle>
          <a:p>
            <a:r>
              <a:rPr lang="it-IT"/>
              <a:t>Fare clic per modificare lo stile del titolo dello schema</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18845AC5-A3F8-44AA-BA8F-596CDCC976D3}" type="datetimeFigureOut">
              <a:rPr lang="en-US" dirty="0"/>
              <a:t>3/15/2023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zione con didascalia">
    <p:spTree>
      <p:nvGrpSpPr>
        <p:cNvPr id="1" name=""/>
        <p:cNvGrpSpPr/>
        <p:nvPr/>
      </p:nvGrpSpPr>
      <p:grpSpPr>
        <a:xfrm>
          <a:off x="0" y="0"/>
          <a:ext cx="0" cy="0"/>
          <a:chOff x="0" y="0"/>
          <a:chExt cx="0" cy="0"/>
        </a:xfrm>
      </p:grpSpPr>
      <p:grpSp>
        <p:nvGrpSpPr>
          <p:cNvPr id="7" name="Group 6"/>
          <p:cNvGrpSpPr/>
          <p:nvPr/>
        </p:nvGrpSpPr>
        <p:grpSpPr>
          <a:xfrm>
            <a:off x="0" y="-2373"/>
            <a:ext cx="12192000" cy="6867027"/>
            <a:chOff x="0" y="-2373"/>
            <a:chExt cx="12192000" cy="6867027"/>
          </a:xfrm>
        </p:grpSpPr>
        <p:sp>
          <p:nvSpPr>
            <p:cNvPr id="15" name="Rectangle 1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3" name="TextBox 12"/>
          <p:cNvSpPr txBox="1"/>
          <p:nvPr/>
        </p:nvSpPr>
        <p:spPr>
          <a:xfrm>
            <a:off x="9719438" y="2631815"/>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9" name="TextBox 8"/>
          <p:cNvSpPr txBox="1"/>
          <p:nvPr/>
        </p:nvSpPr>
        <p:spPr>
          <a:xfrm>
            <a:off x="898295" y="591093"/>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81878" y="980517"/>
            <a:ext cx="8453906" cy="2698249"/>
          </a:xfrm>
        </p:spPr>
        <p:txBody>
          <a:bodyPr/>
          <a:lstStyle>
            <a:lvl1pPr>
              <a:defRPr sz="4000"/>
            </a:lvl1pPr>
          </a:lstStyle>
          <a:p>
            <a:r>
              <a:rPr lang="it-IT"/>
              <a:t>Fare clic per modificare lo stile del titolo dello schema</a:t>
            </a:r>
            <a:endParaRPr lang="en-US" dirty="0"/>
          </a:p>
        </p:txBody>
      </p:sp>
      <p:sp>
        <p:nvSpPr>
          <p:cNvPr id="14" name="Text Placeholder 3"/>
          <p:cNvSpPr>
            <a:spLocks noGrp="1"/>
          </p:cNvSpPr>
          <p:nvPr>
            <p:ph type="body" sz="half" idx="13"/>
          </p:nvPr>
        </p:nvSpPr>
        <p:spPr bwMode="gray">
          <a:xfrm>
            <a:off x="1945945" y="3678766"/>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C873B183-A821-4095-A363-9EC968635539}" type="datetimeFigureOut">
              <a:rPr lang="en-US" dirty="0"/>
              <a:t>3/15/2023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32" name="Rectangle 3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Scheda nome">
    <p:spTree>
      <p:nvGrpSpPr>
        <p:cNvPr id="1" name=""/>
        <p:cNvGrpSpPr/>
        <p:nvPr/>
      </p:nvGrpSpPr>
      <p:grpSpPr>
        <a:xfrm>
          <a:off x="0" y="0"/>
          <a:ext cx="0" cy="0"/>
          <a:chOff x="0" y="0"/>
          <a:chExt cx="0" cy="0"/>
        </a:xfrm>
      </p:grpSpPr>
      <p:grpSp>
        <p:nvGrpSpPr>
          <p:cNvPr id="18" name="Group 17"/>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54954" y="5033068"/>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174D01B4-0AA5-45E6-B2E6-5FA4078AEBCF}" type="datetimeFigureOut">
              <a:rPr lang="en-US" dirty="0"/>
              <a:t>3/15/2023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54954" y="26172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6" name="Text Placeholder 3"/>
          <p:cNvSpPr>
            <a:spLocks noGrp="1"/>
          </p:cNvSpPr>
          <p:nvPr>
            <p:ph type="body" sz="half" idx="15"/>
          </p:nvPr>
        </p:nvSpPr>
        <p:spPr>
          <a:xfrm>
            <a:off x="1154954" y="3193561"/>
            <a:ext cx="3129168" cy="28334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Text Placeholder 4"/>
          <p:cNvSpPr>
            <a:spLocks noGrp="1"/>
          </p:cNvSpPr>
          <p:nvPr>
            <p:ph type="body" sz="quarter" idx="3"/>
          </p:nvPr>
        </p:nvSpPr>
        <p:spPr>
          <a:xfrm>
            <a:off x="4512721" y="2603502"/>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9" name="Text Placeholder 3"/>
          <p:cNvSpPr>
            <a:spLocks noGrp="1"/>
          </p:cNvSpPr>
          <p:nvPr>
            <p:ph type="body" sz="half" idx="16"/>
          </p:nvPr>
        </p:nvSpPr>
        <p:spPr>
          <a:xfrm>
            <a:off x="4512721" y="3193561"/>
            <a:ext cx="3145380" cy="28334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4" name="Text Placeholder 4"/>
          <p:cNvSpPr>
            <a:spLocks noGrp="1"/>
          </p:cNvSpPr>
          <p:nvPr>
            <p:ph type="body" sz="quarter" idx="13"/>
          </p:nvPr>
        </p:nvSpPr>
        <p:spPr>
          <a:xfrm>
            <a:off x="7886700" y="2617299"/>
            <a:ext cx="3161029"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0" name="Text Placeholder 3"/>
          <p:cNvSpPr>
            <a:spLocks noGrp="1"/>
          </p:cNvSpPr>
          <p:nvPr>
            <p:ph type="body" sz="half" idx="17"/>
          </p:nvPr>
        </p:nvSpPr>
        <p:spPr>
          <a:xfrm>
            <a:off x="7886700" y="3193561"/>
            <a:ext cx="3164719" cy="28334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cxnSp>
        <p:nvCxnSpPr>
          <p:cNvPr id="22" name="Straight Connector 21"/>
          <p:cNvCxnSpPr/>
          <p:nvPr/>
        </p:nvCxnSpPr>
        <p:spPr>
          <a:xfrm>
            <a:off x="440397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4147335C-0450-40D7-8612-B3203BED4F28}" type="datetimeFigureOut">
              <a:rPr lang="en-US" dirty="0"/>
              <a:t>3/15/2023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54952" y="4532845"/>
            <a:ext cx="30504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9" name="Picture Placeholder 2"/>
          <p:cNvSpPr>
            <a:spLocks noGrp="1" noChangeAspect="1"/>
          </p:cNvSpPr>
          <p:nvPr>
            <p:ph type="pic" idx="15"/>
          </p:nvPr>
        </p:nvSpPr>
        <p:spPr>
          <a:xfrm>
            <a:off x="1334552"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2" name="Text Placeholder 3"/>
          <p:cNvSpPr>
            <a:spLocks noGrp="1"/>
          </p:cNvSpPr>
          <p:nvPr>
            <p:ph type="body" sz="half" idx="18"/>
          </p:nvPr>
        </p:nvSpPr>
        <p:spPr>
          <a:xfrm>
            <a:off x="1154953" y="5109107"/>
            <a:ext cx="3050437"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Text Placeholder 4"/>
          <p:cNvSpPr>
            <a:spLocks noGrp="1"/>
          </p:cNvSpPr>
          <p:nvPr>
            <p:ph type="body" sz="quarter" idx="3"/>
          </p:nvPr>
        </p:nvSpPr>
        <p:spPr>
          <a:xfrm>
            <a:off x="4572537" y="4532846"/>
            <a:ext cx="3046766" cy="651156"/>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30" name="Picture Placeholder 2"/>
          <p:cNvSpPr>
            <a:spLocks noGrp="1" noChangeAspect="1"/>
          </p:cNvSpPr>
          <p:nvPr>
            <p:ph type="pic" idx="21"/>
          </p:nvPr>
        </p:nvSpPr>
        <p:spPr>
          <a:xfrm>
            <a:off x="4748463" y="2603500"/>
            <a:ext cx="2691241"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3" name="Text Placeholder 3"/>
          <p:cNvSpPr>
            <a:spLocks noGrp="1"/>
          </p:cNvSpPr>
          <p:nvPr>
            <p:ph type="body" sz="half" idx="19"/>
          </p:nvPr>
        </p:nvSpPr>
        <p:spPr>
          <a:xfrm>
            <a:off x="4568865" y="5184002"/>
            <a:ext cx="3050438" cy="84305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4" name="Text Placeholder 4"/>
          <p:cNvSpPr>
            <a:spLocks noGrp="1"/>
          </p:cNvSpPr>
          <p:nvPr>
            <p:ph type="body" sz="quarter" idx="13"/>
          </p:nvPr>
        </p:nvSpPr>
        <p:spPr>
          <a:xfrm>
            <a:off x="7983434" y="4532847"/>
            <a:ext cx="3050438" cy="651154"/>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4" name="Text Placeholder 3"/>
          <p:cNvSpPr>
            <a:spLocks noGrp="1"/>
          </p:cNvSpPr>
          <p:nvPr>
            <p:ph type="body" sz="half" idx="20"/>
          </p:nvPr>
        </p:nvSpPr>
        <p:spPr>
          <a:xfrm>
            <a:off x="7983434" y="5184001"/>
            <a:ext cx="3050437" cy="84305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cxnSp>
        <p:nvCxnSpPr>
          <p:cNvPr id="17" name="Straight Connector 16"/>
          <p:cNvCxnSpPr/>
          <p:nvPr/>
        </p:nvCxnSpPr>
        <p:spPr>
          <a:xfrm>
            <a:off x="4388153" y="2603500"/>
            <a:ext cx="0" cy="3517594"/>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1905" y="2603500"/>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D246A105-2A1C-4284-B4EA-07CF89B1A393}" type="datetimeFigureOut">
              <a:rPr lang="en-US" dirty="0"/>
              <a:t>3/15/2023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8"/>
            <a:ext cx="8825660" cy="706964"/>
          </a:xfrm>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nchorCtr="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80DBE609-F3F2-45E6-BD6A-E03A8C86C1AE}" type="datetimeFigureOut">
              <a:rPr lang="en-US" dirty="0"/>
              <a:t>3/15/2023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itolo e testo verticale">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8"/>
            <a:ext cx="1413933" cy="4748589"/>
          </a:xfrm>
        </p:spPr>
        <p:txBody>
          <a:bodyPr vert="eaVert" anchor="b" anchorCtr="0"/>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1154954" y="1278468"/>
            <a:ext cx="6247546" cy="474859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7A24AD68-089C-4467-A8F3-EA2BBCA6B44E}" type="datetimeFigureOut">
              <a:rPr lang="en-US" dirty="0"/>
              <a:t>3/15/2023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75C51FCE-E4BB-4680-8E50-3C0E348D2609}" type="datetimeFigureOut">
              <a:rPr lang="en-US" dirty="0"/>
              <a:t>3/15/2023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grpSp>
        <p:nvGrpSpPr>
          <p:cNvPr id="13" name="Group 12"/>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5"/>
            <a:ext cx="4351023" cy="2283824"/>
          </a:xfrm>
        </p:spPr>
        <p:txBody>
          <a:bodyPr anchor="ctr"/>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895558" y="2677644"/>
            <a:ext cx="3755379" cy="2283823"/>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8AAA073D-A903-47F8-8D16-77642FB0DF1F}" type="datetimeFigureOut">
              <a:rPr lang="en-US" dirty="0"/>
              <a:t>3/15/2023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AB91FA40-626B-4CA1-85D0-7A9016E395BA}" type="datetimeFigureOut">
              <a:rPr lang="en-US" dirty="0"/>
              <a:t>3/15/2023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208710" y="3179762"/>
            <a:ext cx="4825159" cy="2840039"/>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C3F425EA-B9DC-48A7-991E-9A82573B1B21}" type="datetimeFigureOut">
              <a:rPr lang="en-US" dirty="0"/>
              <a:t>3/15/2023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66CB97F8-6CEB-469B-AFCC-889F2A2B1D5A}" type="datetimeFigureOut">
              <a:rPr lang="en-US" dirty="0"/>
              <a:t>3/15/2023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A9179F-009E-4FA5-B091-7EBB82A185BD}" type="datetimeFigureOut">
              <a:rPr lang="en-US" dirty="0"/>
              <a:t>3/15/2023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grpSp>
        <p:nvGrpSpPr>
          <p:cNvPr id="14" name="Group 13"/>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Oval 1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9" cy="1600200"/>
          </a:xfrm>
        </p:spPr>
        <p:txBody>
          <a:bodyPr anchor="b"/>
          <a:lstStyle>
            <a:lvl1pPr algn="l">
              <a:defRPr sz="24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bwMode="gray">
          <a:xfrm>
            <a:off x="1154955" y="2895600"/>
            <a:ext cx="2793158" cy="312927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8E665CEB-0076-4E37-B880-BCEA9784DE0A}" type="datetimeFigureOut">
              <a:rPr lang="en-US" dirty="0"/>
              <a:t>3/15/2023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grpSp>
        <p:nvGrpSpPr>
          <p:cNvPr id="20" name="Group 19"/>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60" cy="1735668"/>
          </a:xfrm>
        </p:spPr>
        <p:txBody>
          <a:bodyPr anchor="b">
            <a:normAutofit/>
          </a:bodyPr>
          <a:lstStyle>
            <a:lvl1pPr algn="l">
              <a:defRPr sz="36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A6149E5E-3896-4118-99A7-7B85668F1C5E}" type="datetimeFigureOut">
              <a:rPr lang="en-US" dirty="0"/>
              <a:t>3/15/2023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9" name="Group 8"/>
          <p:cNvGrpSpPr/>
          <p:nvPr/>
        </p:nvGrpSpPr>
        <p:grpSpPr>
          <a:xfrm>
            <a:off x="0" y="-2373"/>
            <a:ext cx="12192000" cy="6867027"/>
            <a:chOff x="0" y="-2373"/>
            <a:chExt cx="12192000" cy="6867027"/>
          </a:xfrm>
        </p:grpSpPr>
        <p:sp>
          <p:nvSpPr>
            <p:cNvPr id="26" name="Rectangle 25"/>
            <p:cNvSpPr/>
            <p:nvPr/>
          </p:nvSpPr>
          <p:spPr>
            <a:xfrm>
              <a:off x="0" y="0"/>
              <a:ext cx="12192000" cy="6858000"/>
            </a:xfrm>
            <a:prstGeom prst="rect">
              <a:avLst/>
            </a:prstGeom>
            <a:blipFill>
              <a:blip r:embed="rId19">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0"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3" y="973668"/>
            <a:ext cx="8761413" cy="706964"/>
          </a:xfrm>
          <a:prstGeom prst="rect">
            <a:avLst/>
          </a:prstGeom>
        </p:spPr>
        <p:txBody>
          <a:bodyPr vert="horz" lIns="91440" tIns="45720" rIns="91440" bIns="45720" rtlCol="0" anchor="ctr">
            <a:no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154955" y="2603500"/>
            <a:ext cx="8761412" cy="3416300"/>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650938" y="6394061"/>
            <a:ext cx="990599" cy="304799"/>
          </a:xfrm>
          <a:prstGeom prst="rect">
            <a:avLst/>
          </a:prstGeom>
        </p:spPr>
        <p:txBody>
          <a:bodyPr vert="horz" lIns="91440" tIns="45720" rIns="91440" bIns="45720" rtlCol="0" anchor="t"/>
          <a:lstStyle>
            <a:lvl1pPr algn="r">
              <a:defRPr sz="1000" b="1" i="0">
                <a:solidFill>
                  <a:schemeClr val="accent1"/>
                </a:solidFill>
              </a:defRPr>
            </a:lvl1pPr>
          </a:lstStyle>
          <a:p>
            <a:fld id="{7E0D914D-B099-4142-A885-11F276715148}" type="datetimeFigureOut">
              <a:rPr lang="en-US" dirty="0"/>
              <a:t>3/15/2023</a:t>
            </a:fld>
            <a:endParaRPr lang="en-US" dirty="0"/>
          </a:p>
        </p:txBody>
      </p:sp>
      <p:sp>
        <p:nvSpPr>
          <p:cNvPr id="5" name="Footer Placeholder 4"/>
          <p:cNvSpPr>
            <a:spLocks noGrp="1"/>
          </p:cNvSpPr>
          <p:nvPr>
            <p:ph type="ftr" sz="quarter" idx="3"/>
          </p:nvPr>
        </p:nvSpPr>
        <p:spPr>
          <a:xfrm>
            <a:off x="528358" y="6391838"/>
            <a:ext cx="3859795" cy="304801"/>
          </a:xfrm>
          <a:prstGeom prst="rect">
            <a:avLst/>
          </a:prstGeom>
        </p:spPr>
        <p:txBody>
          <a:bodyPr vert="horz" lIns="91440" tIns="45720" rIns="91440" bIns="45720" rtlCol="0" anchor="b"/>
          <a:lstStyle>
            <a:lvl1pPr algn="l">
              <a:defRPr sz="1000" b="1" i="0">
                <a:solidFill>
                  <a:schemeClr val="accent1"/>
                </a:solidFill>
                <a:latin typeface="+mn-lt"/>
              </a:defRPr>
            </a:lvl1pPr>
          </a:lstStyle>
          <a:p>
            <a:endParaRPr lang="en-US" dirty="0"/>
          </a:p>
        </p:txBody>
      </p:sp>
      <p:sp>
        <p:nvSpPr>
          <p:cNvPr id="22" name="Rectangle 2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video" Target="https://www.youtube.com/embed/Rh0RMyWbpSQ"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823DBC0-C454-C487-285C-97CBAF8F7039}"/>
              </a:ext>
            </a:extLst>
          </p:cNvPr>
          <p:cNvSpPr>
            <a:spLocks noGrp="1"/>
          </p:cNvSpPr>
          <p:nvPr>
            <p:ph type="ctrTitle"/>
          </p:nvPr>
        </p:nvSpPr>
        <p:spPr/>
        <p:txBody>
          <a:bodyPr/>
          <a:lstStyle/>
          <a:p>
            <a:pPr algn="ctr"/>
            <a:r>
              <a:rPr lang="it-IT" sz="3600" b="1" dirty="0"/>
              <a:t>LO SVILUPPO PSICOMOTORIO</a:t>
            </a:r>
            <a:br>
              <a:rPr lang="it-IT" sz="3600" b="1" dirty="0"/>
            </a:br>
            <a:br>
              <a:rPr lang="it-IT" sz="3600" b="1" dirty="0"/>
            </a:br>
            <a:endParaRPr lang="it-IT" sz="3600" b="1" dirty="0"/>
          </a:p>
        </p:txBody>
      </p:sp>
      <p:sp>
        <p:nvSpPr>
          <p:cNvPr id="3" name="Sottotitolo 2">
            <a:extLst>
              <a:ext uri="{FF2B5EF4-FFF2-40B4-BE49-F238E27FC236}">
                <a16:creationId xmlns:a16="http://schemas.microsoft.com/office/drawing/2014/main" id="{DCCC78AC-7B0C-31E3-A82F-7D8C469FDF64}"/>
              </a:ext>
            </a:extLst>
          </p:cNvPr>
          <p:cNvSpPr>
            <a:spLocks noGrp="1"/>
          </p:cNvSpPr>
          <p:nvPr>
            <p:ph type="subTitle" idx="1"/>
          </p:nvPr>
        </p:nvSpPr>
        <p:spPr/>
        <p:txBody>
          <a:bodyPr/>
          <a:lstStyle/>
          <a:p>
            <a:r>
              <a:rPr lang="it-IT" dirty="0"/>
              <a:t>Dott.ssa Giorgia Di Massimo</a:t>
            </a:r>
          </a:p>
          <a:p>
            <a:r>
              <a:rPr lang="it-IT" dirty="0"/>
              <a:t>UNIMC, 9 Marzo 2023</a:t>
            </a:r>
          </a:p>
        </p:txBody>
      </p:sp>
    </p:spTree>
    <p:extLst>
      <p:ext uri="{BB962C8B-B14F-4D97-AF65-F5344CB8AC3E}">
        <p14:creationId xmlns:p14="http://schemas.microsoft.com/office/powerpoint/2010/main" val="39936708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61046EA-9EFB-CB7F-6778-808C6E9A5A2B}"/>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E40D518B-4C57-81D2-9A77-BE9745076979}"/>
              </a:ext>
            </a:extLst>
          </p:cNvPr>
          <p:cNvSpPr>
            <a:spLocks noGrp="1"/>
          </p:cNvSpPr>
          <p:nvPr>
            <p:ph idx="1"/>
          </p:nvPr>
        </p:nvSpPr>
        <p:spPr/>
        <p:txBody>
          <a:bodyPr/>
          <a:lstStyle/>
          <a:p>
            <a:r>
              <a:rPr lang="it-IT" dirty="0"/>
              <a:t>L’evoluzione dei movimenti è strettamente correlata a quella di tutti gli altri settori funzionali : sensoriale, cognitivo, psicologico, relazionale</a:t>
            </a:r>
          </a:p>
          <a:p>
            <a:endParaRPr lang="it-IT" dirty="0"/>
          </a:p>
          <a:p>
            <a:endParaRPr lang="it-IT" dirty="0"/>
          </a:p>
          <a:p>
            <a:pPr algn="just"/>
            <a:r>
              <a:rPr lang="it-IT" dirty="0"/>
              <a:t>Inoltre va ricordato l’ambiente che, con i suoi apporti affettivi e di stimolazione, influisce in misura notevole sull’insieme di questi processi</a:t>
            </a:r>
          </a:p>
        </p:txBody>
      </p:sp>
    </p:spTree>
    <p:extLst>
      <p:ext uri="{BB962C8B-B14F-4D97-AF65-F5344CB8AC3E}">
        <p14:creationId xmlns:p14="http://schemas.microsoft.com/office/powerpoint/2010/main" val="17772687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4A642B1-2D6F-CDFB-BEA4-94D0A12693A5}"/>
              </a:ext>
            </a:extLst>
          </p:cNvPr>
          <p:cNvSpPr>
            <a:spLocks noGrp="1"/>
          </p:cNvSpPr>
          <p:nvPr>
            <p:ph type="title"/>
          </p:nvPr>
        </p:nvSpPr>
        <p:spPr/>
        <p:txBody>
          <a:bodyPr/>
          <a:lstStyle/>
          <a:p>
            <a:pPr algn="ctr"/>
            <a:r>
              <a:rPr lang="it-IT" b="1" dirty="0"/>
              <a:t>SVILUPPO PERCETTIVO</a:t>
            </a:r>
          </a:p>
        </p:txBody>
      </p:sp>
      <p:sp>
        <p:nvSpPr>
          <p:cNvPr id="3" name="Segnaposto contenuto 2">
            <a:extLst>
              <a:ext uri="{FF2B5EF4-FFF2-40B4-BE49-F238E27FC236}">
                <a16:creationId xmlns:a16="http://schemas.microsoft.com/office/drawing/2014/main" id="{17B73FE3-71AB-1724-31A1-B13D76455FDE}"/>
              </a:ext>
            </a:extLst>
          </p:cNvPr>
          <p:cNvSpPr>
            <a:spLocks noGrp="1"/>
          </p:cNvSpPr>
          <p:nvPr>
            <p:ph idx="1"/>
          </p:nvPr>
        </p:nvSpPr>
        <p:spPr/>
        <p:txBody>
          <a:bodyPr/>
          <a:lstStyle/>
          <a:p>
            <a:pPr algn="just"/>
            <a:r>
              <a:rPr lang="it-IT" dirty="0"/>
              <a:t>Ha a che fare con la messa a punto di funzioni in grado non solo di ricevere l’input sensoriale, ma anche di elaborarlo, riconoscerlo ed integrarlo in un sistema complessivo di conoscenza della realtà. </a:t>
            </a:r>
          </a:p>
        </p:txBody>
      </p:sp>
    </p:spTree>
    <p:extLst>
      <p:ext uri="{BB962C8B-B14F-4D97-AF65-F5344CB8AC3E}">
        <p14:creationId xmlns:p14="http://schemas.microsoft.com/office/powerpoint/2010/main" val="33970022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140132E-22DF-D66B-D7F3-9A86B5AE88AB}"/>
              </a:ext>
            </a:extLst>
          </p:cNvPr>
          <p:cNvSpPr>
            <a:spLocks noGrp="1"/>
          </p:cNvSpPr>
          <p:nvPr>
            <p:ph type="title"/>
          </p:nvPr>
        </p:nvSpPr>
        <p:spPr/>
        <p:txBody>
          <a:bodyPr/>
          <a:lstStyle/>
          <a:p>
            <a:pPr algn="ctr"/>
            <a:r>
              <a:rPr lang="it-IT" b="1" dirty="0"/>
              <a:t>PERCEZIONE VISIVA</a:t>
            </a:r>
          </a:p>
        </p:txBody>
      </p:sp>
      <p:sp>
        <p:nvSpPr>
          <p:cNvPr id="3" name="Segnaposto contenuto 2">
            <a:extLst>
              <a:ext uri="{FF2B5EF4-FFF2-40B4-BE49-F238E27FC236}">
                <a16:creationId xmlns:a16="http://schemas.microsoft.com/office/drawing/2014/main" id="{5AB909EB-A27C-9C69-4C3B-00EFD23FADB0}"/>
              </a:ext>
            </a:extLst>
          </p:cNvPr>
          <p:cNvSpPr>
            <a:spLocks noGrp="1"/>
          </p:cNvSpPr>
          <p:nvPr>
            <p:ph idx="1"/>
          </p:nvPr>
        </p:nvSpPr>
        <p:spPr/>
        <p:txBody>
          <a:bodyPr/>
          <a:lstStyle/>
          <a:p>
            <a:r>
              <a:rPr lang="it-IT" dirty="0"/>
              <a:t>La visione svolge un ruolo centrale nel contesto dell’evoluzione infantile (organizzare la propria attività motoria </a:t>
            </a:r>
            <a:r>
              <a:rPr lang="it-IT" dirty="0" err="1"/>
              <a:t>ecc</a:t>
            </a:r>
            <a:r>
              <a:rPr lang="it-IT" dirty="0"/>
              <a:t>)</a:t>
            </a:r>
          </a:p>
          <a:p>
            <a:r>
              <a:rPr lang="it-IT" dirty="0"/>
              <a:t>Nel neonato è presente uno sguardo erratico, che si sposta nell’ambiente in modo disorganizzato </a:t>
            </a:r>
          </a:p>
          <a:p>
            <a:r>
              <a:rPr lang="it-IT" dirty="0"/>
              <a:t>Al primo mese lo sguardo è «</a:t>
            </a:r>
            <a:r>
              <a:rPr lang="it-IT" dirty="0" err="1"/>
              <a:t>iperfisso</a:t>
            </a:r>
            <a:r>
              <a:rPr lang="it-IT" dirty="0"/>
              <a:t>», nel senso che il bambino  inizia a fissarlo su uno stimolo, ma stenta a </a:t>
            </a:r>
            <a:r>
              <a:rPr lang="it-IT" dirty="0" err="1"/>
              <a:t>distorglierlo</a:t>
            </a:r>
            <a:r>
              <a:rPr lang="it-IT" dirty="0"/>
              <a:t> per guardare altrove</a:t>
            </a:r>
          </a:p>
          <a:p>
            <a:r>
              <a:rPr lang="it-IT" dirty="0"/>
              <a:t>A 2-3 mesi lo sguardo è a scatti: il bambino fissa stimoli vicini in sequenza, ma ancora senza un movimento fluido e continuo degli occhi</a:t>
            </a:r>
          </a:p>
          <a:p>
            <a:r>
              <a:rPr lang="it-IT" dirty="0"/>
              <a:t>A 3-4 mesi lo sguardo si sposta con un movimento fluido di «scanning», programmato in base all’intenzionalità esplorativa</a:t>
            </a:r>
          </a:p>
        </p:txBody>
      </p:sp>
    </p:spTree>
    <p:extLst>
      <p:ext uri="{BB962C8B-B14F-4D97-AF65-F5344CB8AC3E}">
        <p14:creationId xmlns:p14="http://schemas.microsoft.com/office/powerpoint/2010/main" val="39678684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9D1391-485A-E707-9A44-2A9DFF1637C7}"/>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6E1863A6-1A6A-12CA-18A1-1530BF7A752F}"/>
              </a:ext>
            </a:extLst>
          </p:cNvPr>
          <p:cNvSpPr>
            <a:spLocks noGrp="1"/>
          </p:cNvSpPr>
          <p:nvPr>
            <p:ph idx="1"/>
          </p:nvPr>
        </p:nvSpPr>
        <p:spPr/>
        <p:txBody>
          <a:bodyPr/>
          <a:lstStyle/>
          <a:p>
            <a:r>
              <a:rPr lang="it-IT" dirty="0"/>
              <a:t>Alla nascita la retina è ancora immatura e l’acutezza visiva del neonato è quindi molto scarsa</a:t>
            </a:r>
          </a:p>
          <a:p>
            <a:r>
              <a:rPr lang="it-IT" dirty="0"/>
              <a:t>L’acutezza visiva aumenta notevolmente nei primi tre mesi e poi più lentamente fino al secondo anno</a:t>
            </a:r>
          </a:p>
          <a:p>
            <a:pPr algn="just"/>
            <a:r>
              <a:rPr lang="it-IT" dirty="0"/>
              <a:t>Tutti i processi visivi si evolvono in misura significativa fino a 18 mesi</a:t>
            </a:r>
          </a:p>
          <a:p>
            <a:pPr algn="just"/>
            <a:r>
              <a:rPr lang="it-IT" dirty="0"/>
              <a:t>Dalla nascita a 18 mesi si colloca quindi il «</a:t>
            </a:r>
            <a:r>
              <a:rPr lang="it-IT" b="1" dirty="0"/>
              <a:t>periodo critico» </a:t>
            </a:r>
            <a:r>
              <a:rPr lang="it-IT" dirty="0"/>
              <a:t>per lo sviluppo della funzione visiva. Ciò non significa che successivamente non avranno luogo altre evoluzioni, ma queste avranno prevalentemente un carattere di perfezionamento delle competenze di base acquisite in precedenza</a:t>
            </a:r>
          </a:p>
        </p:txBody>
      </p:sp>
    </p:spTree>
    <p:extLst>
      <p:ext uri="{BB962C8B-B14F-4D97-AF65-F5344CB8AC3E}">
        <p14:creationId xmlns:p14="http://schemas.microsoft.com/office/powerpoint/2010/main" val="21535692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4BAAD4A-DC71-B248-8895-380503CA4182}"/>
              </a:ext>
            </a:extLst>
          </p:cNvPr>
          <p:cNvSpPr>
            <a:spLocks noGrp="1"/>
          </p:cNvSpPr>
          <p:nvPr>
            <p:ph type="title"/>
          </p:nvPr>
        </p:nvSpPr>
        <p:spPr/>
        <p:txBody>
          <a:bodyPr/>
          <a:lstStyle/>
          <a:p>
            <a:pPr algn="ctr"/>
            <a:r>
              <a:rPr lang="it-IT" b="1" dirty="0"/>
              <a:t>PERCEZIONE VISIVA</a:t>
            </a:r>
          </a:p>
        </p:txBody>
      </p:sp>
      <p:sp>
        <p:nvSpPr>
          <p:cNvPr id="3" name="Segnaposto contenuto 2">
            <a:extLst>
              <a:ext uri="{FF2B5EF4-FFF2-40B4-BE49-F238E27FC236}">
                <a16:creationId xmlns:a16="http://schemas.microsoft.com/office/drawing/2014/main" id="{3DC94394-8AEB-C2B0-021C-A4D91BDBBC60}"/>
              </a:ext>
            </a:extLst>
          </p:cNvPr>
          <p:cNvSpPr>
            <a:spLocks noGrp="1"/>
          </p:cNvSpPr>
          <p:nvPr>
            <p:ph idx="1"/>
          </p:nvPr>
        </p:nvSpPr>
        <p:spPr/>
        <p:txBody>
          <a:bodyPr/>
          <a:lstStyle/>
          <a:p>
            <a:pPr algn="just"/>
            <a:r>
              <a:rPr lang="it-IT" dirty="0"/>
              <a:t>Ad esempio solo a tre anni circa il bambino riesce a fissare alternativamente due oggetti vicini, utilizzando a questo scopo più i movimenti del capo che quelli degli occhi</a:t>
            </a:r>
          </a:p>
          <a:p>
            <a:pPr algn="just"/>
            <a:endParaRPr lang="it-IT" dirty="0"/>
          </a:p>
          <a:p>
            <a:pPr algn="just"/>
            <a:r>
              <a:rPr lang="it-IT" dirty="0"/>
              <a:t>Verso i 5 anni diventa invece capace di fissare una serie di stimoli muovendo quasi esclusivamente gli occhi ed è questo tipo di competenza che rende possibile l’apprendimento della scrittura</a:t>
            </a:r>
          </a:p>
        </p:txBody>
      </p:sp>
    </p:spTree>
    <p:extLst>
      <p:ext uri="{BB962C8B-B14F-4D97-AF65-F5344CB8AC3E}">
        <p14:creationId xmlns:p14="http://schemas.microsoft.com/office/powerpoint/2010/main" val="19052112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E880D0E-04C3-90BC-6454-D0BE56EC9782}"/>
              </a:ext>
            </a:extLst>
          </p:cNvPr>
          <p:cNvSpPr>
            <a:spLocks noGrp="1"/>
          </p:cNvSpPr>
          <p:nvPr>
            <p:ph type="title"/>
          </p:nvPr>
        </p:nvSpPr>
        <p:spPr/>
        <p:txBody>
          <a:bodyPr/>
          <a:lstStyle/>
          <a:p>
            <a:pPr algn="ctr"/>
            <a:r>
              <a:rPr lang="it-IT" b="1" dirty="0"/>
              <a:t>PERCEZIONE UDITIVA</a:t>
            </a:r>
          </a:p>
        </p:txBody>
      </p:sp>
      <p:sp>
        <p:nvSpPr>
          <p:cNvPr id="3" name="Segnaposto contenuto 2">
            <a:extLst>
              <a:ext uri="{FF2B5EF4-FFF2-40B4-BE49-F238E27FC236}">
                <a16:creationId xmlns:a16="http://schemas.microsoft.com/office/drawing/2014/main" id="{8067D7AD-06B0-7B13-E58D-369A7868A076}"/>
              </a:ext>
            </a:extLst>
          </p:cNvPr>
          <p:cNvSpPr>
            <a:spLocks noGrp="1"/>
          </p:cNvSpPr>
          <p:nvPr>
            <p:ph idx="1"/>
          </p:nvPr>
        </p:nvSpPr>
        <p:spPr/>
        <p:txBody>
          <a:bodyPr/>
          <a:lstStyle/>
          <a:p>
            <a:pPr algn="just"/>
            <a:r>
              <a:rPr lang="it-IT" dirty="0"/>
              <a:t>Già dalle prime settimane di vita, il bambino reagisce in modo differenziato alle proprietà prosodiche (tono, frequenza, timbro </a:t>
            </a:r>
            <a:r>
              <a:rPr lang="it-IT" dirty="0" err="1"/>
              <a:t>ecc</a:t>
            </a:r>
            <a:r>
              <a:rPr lang="it-IT" dirty="0"/>
              <a:t>) della voce umana</a:t>
            </a:r>
          </a:p>
          <a:p>
            <a:pPr algn="just"/>
            <a:endParaRPr lang="it-IT" dirty="0"/>
          </a:p>
          <a:p>
            <a:pPr algn="just"/>
            <a:endParaRPr lang="it-IT" dirty="0"/>
          </a:p>
          <a:p>
            <a:pPr algn="just"/>
            <a:r>
              <a:rPr lang="it-IT" dirty="0"/>
              <a:t>Entro il primo mese è in grado di discriminare i suoni poiché mostra di riconoscere la voce materna e di preferire le stimolazioni sonore ritmiche a quelle continue</a:t>
            </a:r>
          </a:p>
          <a:p>
            <a:pPr algn="just"/>
            <a:endParaRPr lang="it-IT" dirty="0"/>
          </a:p>
        </p:txBody>
      </p:sp>
    </p:spTree>
    <p:extLst>
      <p:ext uri="{BB962C8B-B14F-4D97-AF65-F5344CB8AC3E}">
        <p14:creationId xmlns:p14="http://schemas.microsoft.com/office/powerpoint/2010/main" val="41662666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7C81096-19C7-7EA2-981E-A759E93064BD}"/>
              </a:ext>
            </a:extLst>
          </p:cNvPr>
          <p:cNvSpPr>
            <a:spLocks noGrp="1"/>
          </p:cNvSpPr>
          <p:nvPr>
            <p:ph type="title"/>
          </p:nvPr>
        </p:nvSpPr>
        <p:spPr/>
        <p:txBody>
          <a:bodyPr/>
          <a:lstStyle/>
          <a:p>
            <a:pPr algn="ctr"/>
            <a:r>
              <a:rPr lang="it-IT" b="1" dirty="0"/>
              <a:t>PERCEZIONE TATTILE</a:t>
            </a:r>
          </a:p>
        </p:txBody>
      </p:sp>
      <p:sp>
        <p:nvSpPr>
          <p:cNvPr id="3" name="Segnaposto contenuto 2">
            <a:extLst>
              <a:ext uri="{FF2B5EF4-FFF2-40B4-BE49-F238E27FC236}">
                <a16:creationId xmlns:a16="http://schemas.microsoft.com/office/drawing/2014/main" id="{CF704263-DAC1-674D-A68B-33035F0D310E}"/>
              </a:ext>
            </a:extLst>
          </p:cNvPr>
          <p:cNvSpPr>
            <a:spLocks noGrp="1"/>
          </p:cNvSpPr>
          <p:nvPr>
            <p:ph idx="1"/>
          </p:nvPr>
        </p:nvSpPr>
        <p:spPr/>
        <p:txBody>
          <a:bodyPr/>
          <a:lstStyle/>
          <a:p>
            <a:r>
              <a:rPr lang="it-IT" dirty="0"/>
              <a:t>Il tatto è il senso che si sviluppa per primo</a:t>
            </a:r>
          </a:p>
          <a:p>
            <a:r>
              <a:rPr lang="it-IT" dirty="0"/>
              <a:t>Già alla sedicesima settimana di gestazione il feto è sensibile al contatto in tutte le parti del corpo e verso la venticinquesima settimana si attivano le vie che trasmettono i segnali dolorifici</a:t>
            </a:r>
          </a:p>
          <a:p>
            <a:pPr algn="just"/>
            <a:r>
              <a:rPr lang="it-IT" dirty="0"/>
              <a:t>Le esperienze di essere toccato, accarezzato, cullato, abbracciato, contribuiscono in modo determinante a costruire nel neonato un primo abbozzo di consapevolezza dei propri confini corporei e strutturano il legame di attaccamento con le figure di riferimento, ponendo le premesse per una corretta e armoniosa relazionalità</a:t>
            </a:r>
          </a:p>
          <a:p>
            <a:pPr algn="just"/>
            <a:endParaRPr lang="it-IT" dirty="0"/>
          </a:p>
        </p:txBody>
      </p:sp>
    </p:spTree>
    <p:extLst>
      <p:ext uri="{BB962C8B-B14F-4D97-AF65-F5344CB8AC3E}">
        <p14:creationId xmlns:p14="http://schemas.microsoft.com/office/powerpoint/2010/main" val="21203386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2698D8C-240C-E253-5603-E969BFBB80DA}"/>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DE1859F4-4BCA-BD70-27E3-A282572A7C6F}"/>
              </a:ext>
            </a:extLst>
          </p:cNvPr>
          <p:cNvSpPr>
            <a:spLocks noGrp="1"/>
          </p:cNvSpPr>
          <p:nvPr>
            <p:ph idx="1"/>
          </p:nvPr>
        </p:nvSpPr>
        <p:spPr/>
        <p:txBody>
          <a:bodyPr/>
          <a:lstStyle/>
          <a:p>
            <a:pPr algn="just"/>
            <a:r>
              <a:rPr lang="it-IT" dirty="0"/>
              <a:t>La conoscenza tattile della forma degli oggetti svincolata dall’informazione visiva diventa possibile piuttosto tardi, verso i 4 anni di età</a:t>
            </a:r>
          </a:p>
          <a:p>
            <a:pPr algn="just"/>
            <a:r>
              <a:rPr lang="it-IT" dirty="0"/>
              <a:t>Fino ai 5 anni l’esplorazione con il tatto è però grossolana e non segue strategie sistematiche. In seguito il bambino impara a utilizzare sinergicamente l’informazione tattile e quella visiva, integrandole in un processo unitario di perfezionamento dei significati</a:t>
            </a:r>
          </a:p>
        </p:txBody>
      </p:sp>
    </p:spTree>
    <p:extLst>
      <p:ext uri="{BB962C8B-B14F-4D97-AF65-F5344CB8AC3E}">
        <p14:creationId xmlns:p14="http://schemas.microsoft.com/office/powerpoint/2010/main" val="4667016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DE31745-2903-7E33-98C9-FBFAF45B1625}"/>
              </a:ext>
            </a:extLst>
          </p:cNvPr>
          <p:cNvSpPr>
            <a:spLocks noGrp="1"/>
          </p:cNvSpPr>
          <p:nvPr>
            <p:ph type="title"/>
          </p:nvPr>
        </p:nvSpPr>
        <p:spPr/>
        <p:txBody>
          <a:bodyPr/>
          <a:lstStyle/>
          <a:p>
            <a:pPr algn="ctr"/>
            <a:r>
              <a:rPr lang="it-IT" b="1" dirty="0"/>
              <a:t>SVILUPPO AFFETTIVO E RELAZIONALE</a:t>
            </a:r>
          </a:p>
        </p:txBody>
      </p:sp>
      <p:sp>
        <p:nvSpPr>
          <p:cNvPr id="3" name="Segnaposto contenuto 2">
            <a:extLst>
              <a:ext uri="{FF2B5EF4-FFF2-40B4-BE49-F238E27FC236}">
                <a16:creationId xmlns:a16="http://schemas.microsoft.com/office/drawing/2014/main" id="{540F5EA2-76F5-E411-86AF-2B2A59202B46}"/>
              </a:ext>
            </a:extLst>
          </p:cNvPr>
          <p:cNvSpPr>
            <a:spLocks noGrp="1"/>
          </p:cNvSpPr>
          <p:nvPr>
            <p:ph idx="1"/>
          </p:nvPr>
        </p:nvSpPr>
        <p:spPr/>
        <p:txBody>
          <a:bodyPr/>
          <a:lstStyle/>
          <a:p>
            <a:pPr algn="just"/>
            <a:r>
              <a:rPr lang="it-IT" dirty="0"/>
              <a:t>Secondo Margaret Mahler, la nascita fisica e quella psicologica del bambino non coincidono: la seconda è un processo che prevede varie fasi e corrisponde alle vicende del processo di separazione-individuazione</a:t>
            </a:r>
          </a:p>
          <a:p>
            <a:pPr algn="just"/>
            <a:r>
              <a:rPr lang="it-IT" dirty="0"/>
              <a:t>La Mahler sostiene che nel sistema psichico del neonato manca ogni consapevolezza del mondo esterno: durante il primo mese il bambino si trova in una fase di </a:t>
            </a:r>
            <a:r>
              <a:rPr lang="it-IT" i="1" dirty="0"/>
              <a:t>narcisismo primario, </a:t>
            </a:r>
            <a:r>
              <a:rPr lang="it-IT" dirty="0"/>
              <a:t>nella quale percepisce soltanto stati corporei contrapposti di benessere e malessere, vivendo l’illusione di essere egli stesso la fonte di soddisfazione dei propri bisogni</a:t>
            </a:r>
          </a:p>
          <a:p>
            <a:pPr algn="just"/>
            <a:endParaRPr lang="it-IT" dirty="0"/>
          </a:p>
        </p:txBody>
      </p:sp>
    </p:spTree>
    <p:extLst>
      <p:ext uri="{BB962C8B-B14F-4D97-AF65-F5344CB8AC3E}">
        <p14:creationId xmlns:p14="http://schemas.microsoft.com/office/powerpoint/2010/main" val="28754225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D035149-88BC-7D32-7186-D0FA46AC3B16}"/>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89FC3E3F-E555-F45B-C4E6-B565BBE546BC}"/>
              </a:ext>
            </a:extLst>
          </p:cNvPr>
          <p:cNvSpPr>
            <a:spLocks noGrp="1"/>
          </p:cNvSpPr>
          <p:nvPr>
            <p:ph idx="1"/>
          </p:nvPr>
        </p:nvSpPr>
        <p:spPr/>
        <p:txBody>
          <a:bodyPr>
            <a:normAutofit fontScale="92500"/>
          </a:bodyPr>
          <a:lstStyle/>
          <a:p>
            <a:pPr algn="just"/>
            <a:r>
              <a:rPr lang="it-IT" dirty="0"/>
              <a:t>Dal secondo al quarto mese la situazione psichica del lattante assume le caratteristiche della fase definita simbiotica, in cui il bimbo percepisce il seno materno non come un’entità separata, ma come un’estensione di sé che risponde al bisogno di cibo ripristinando lo stato di benessere</a:t>
            </a:r>
          </a:p>
          <a:p>
            <a:pPr algn="just"/>
            <a:r>
              <a:rPr lang="it-IT" dirty="0"/>
              <a:t>Verso la fine del quinto mese, in rapporto alle ripetute esperienze della sequenza «bisogno/malessere-soddisfazione/benessere», si deposita nell’apparato </a:t>
            </a:r>
            <a:r>
              <a:rPr lang="it-IT" dirty="0" err="1"/>
              <a:t>psicomentale</a:t>
            </a:r>
            <a:r>
              <a:rPr lang="it-IT" dirty="0"/>
              <a:t> del lattante una traccia mnesica che lo rende capace di attendere la soddisfazione senza essere sopraffatto dall’angoscia: al bisogno che deve ricevere immediata soddisfazione, subentra allora il desiderio della soddisfazione che verrà. Nella psiche del bambino inizia quindi a formarsi un embrionale senso del tempo attraverso la distinzione tra uno stato presente (malessere) e uno stato futuro (benessere)</a:t>
            </a:r>
          </a:p>
          <a:p>
            <a:pPr algn="just"/>
            <a:endParaRPr lang="it-IT" dirty="0"/>
          </a:p>
        </p:txBody>
      </p:sp>
    </p:spTree>
    <p:extLst>
      <p:ext uri="{BB962C8B-B14F-4D97-AF65-F5344CB8AC3E}">
        <p14:creationId xmlns:p14="http://schemas.microsoft.com/office/powerpoint/2010/main" val="8680763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A0BD40A-20AE-8E00-5D0C-111399AB6766}"/>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DBF6E71C-1DF6-C3BB-5671-28301D372C2D}"/>
              </a:ext>
            </a:extLst>
          </p:cNvPr>
          <p:cNvSpPr>
            <a:spLocks noGrp="1"/>
          </p:cNvSpPr>
          <p:nvPr>
            <p:ph idx="1"/>
          </p:nvPr>
        </p:nvSpPr>
        <p:spPr/>
        <p:txBody>
          <a:bodyPr>
            <a:normAutofit/>
          </a:bodyPr>
          <a:lstStyle/>
          <a:p>
            <a:pPr marL="0" indent="0" algn="ctr">
              <a:buNone/>
            </a:pPr>
            <a:r>
              <a:rPr lang="it-IT" sz="3200" i="1" dirty="0"/>
              <a:t>La conoscenza è un processo di costruzione continuo</a:t>
            </a:r>
          </a:p>
          <a:p>
            <a:pPr marL="0" indent="0" algn="r">
              <a:buNone/>
            </a:pPr>
            <a:endParaRPr lang="it-IT" sz="3200" i="1" dirty="0"/>
          </a:p>
          <a:p>
            <a:pPr marL="0" indent="0" algn="r">
              <a:buNone/>
            </a:pPr>
            <a:endParaRPr lang="it-IT" sz="3200" i="1" dirty="0"/>
          </a:p>
          <a:p>
            <a:pPr marL="0" indent="0" algn="ctr">
              <a:buNone/>
            </a:pPr>
            <a:r>
              <a:rPr lang="it-IT" sz="3200" i="1" dirty="0"/>
              <a:t>                               Jean Piaget</a:t>
            </a:r>
          </a:p>
        </p:txBody>
      </p:sp>
    </p:spTree>
    <p:extLst>
      <p:ext uri="{BB962C8B-B14F-4D97-AF65-F5344CB8AC3E}">
        <p14:creationId xmlns:p14="http://schemas.microsoft.com/office/powerpoint/2010/main" val="29383353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43AD6C3-04FC-C63C-1A77-61DFFB73E0C2}"/>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B1FC757C-4E1C-BD07-F330-8A031CD35197}"/>
              </a:ext>
            </a:extLst>
          </p:cNvPr>
          <p:cNvSpPr>
            <a:spLocks noGrp="1"/>
          </p:cNvSpPr>
          <p:nvPr>
            <p:ph idx="1"/>
          </p:nvPr>
        </p:nvSpPr>
        <p:spPr/>
        <p:txBody>
          <a:bodyPr>
            <a:normAutofit fontScale="92500" lnSpcReduction="10000"/>
          </a:bodyPr>
          <a:lstStyle/>
          <a:p>
            <a:pPr algn="just"/>
            <a:r>
              <a:rPr lang="it-IT" dirty="0"/>
              <a:t>Inoltre, si fa strada la consapevolezza del fatto che la soddisfazione proviene da un agente esterno e non più da lui stesso o da una sua propaggine. Si avvia quindi il </a:t>
            </a:r>
            <a:r>
              <a:rPr lang="it-IT" b="1" dirty="0"/>
              <a:t>processo di</a:t>
            </a:r>
            <a:r>
              <a:rPr lang="it-IT" dirty="0"/>
              <a:t> </a:t>
            </a:r>
            <a:r>
              <a:rPr lang="it-IT" b="1" dirty="0"/>
              <a:t>separazione-individuazione </a:t>
            </a:r>
            <a:r>
              <a:rPr lang="it-IT" dirty="0"/>
              <a:t>(tra il quinto mese e il terzo anno di vita)</a:t>
            </a:r>
            <a:r>
              <a:rPr lang="it-IT" b="1" dirty="0"/>
              <a:t>, </a:t>
            </a:r>
            <a:r>
              <a:rPr lang="it-IT" dirty="0"/>
              <a:t>che si concluderà con la conquista, da parte del bambino, di una propria individualità distinta e separata da quella materna</a:t>
            </a:r>
          </a:p>
          <a:p>
            <a:pPr algn="just"/>
            <a:r>
              <a:rPr lang="it-IT" dirty="0"/>
              <a:t>L’individuazione riguarda la strutturazione di un senso di identità; la separazione riguarda la percezione di essere separati dall’unità simbiotica, oggetto d’amore</a:t>
            </a:r>
          </a:p>
          <a:p>
            <a:pPr algn="just"/>
            <a:r>
              <a:rPr lang="it-IT" dirty="0"/>
              <a:t>Secondo la concezione di Melanie Klein, è proprio a partire dal quinto mese e fino all’anno che si forma l’idea di </a:t>
            </a:r>
            <a:r>
              <a:rPr lang="it-IT" b="1" dirty="0"/>
              <a:t>oggetto totale</a:t>
            </a:r>
            <a:r>
              <a:rPr lang="it-IT" dirty="0"/>
              <a:t>, ovvero di una entità esterna, separata, con la quale è possibile instaurare una vera e propria relazione</a:t>
            </a:r>
          </a:p>
          <a:p>
            <a:pPr algn="just"/>
            <a:endParaRPr lang="it-IT" dirty="0"/>
          </a:p>
        </p:txBody>
      </p:sp>
    </p:spTree>
    <p:extLst>
      <p:ext uri="{BB962C8B-B14F-4D97-AF65-F5344CB8AC3E}">
        <p14:creationId xmlns:p14="http://schemas.microsoft.com/office/powerpoint/2010/main" val="22013342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385CCE3-4CCD-5F8C-95BB-9ACFA3B46313}"/>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71C745DD-AB01-4823-CAE8-6B4595D3F3C5}"/>
              </a:ext>
            </a:extLst>
          </p:cNvPr>
          <p:cNvSpPr>
            <a:spLocks noGrp="1"/>
          </p:cNvSpPr>
          <p:nvPr>
            <p:ph idx="1"/>
          </p:nvPr>
        </p:nvSpPr>
        <p:spPr>
          <a:xfrm>
            <a:off x="1154954" y="2603500"/>
            <a:ext cx="8761412" cy="3416300"/>
          </a:xfrm>
        </p:spPr>
        <p:txBody>
          <a:bodyPr/>
          <a:lstStyle/>
          <a:p>
            <a:r>
              <a:rPr lang="it-IT" dirty="0"/>
              <a:t>Verso i tre anni, la relazione assume le caratteristiche di un rapporto oblativo in cui la madre non è più colei che soddisfa con la sua presenza e frustra con la sua assenza, bensì un oggetto interiorizzato  sotto forma di rappresentazione stabile e sicura di benessere e accudimento</a:t>
            </a:r>
          </a:p>
          <a:p>
            <a:pPr algn="just"/>
            <a:r>
              <a:rPr lang="it-IT" dirty="0"/>
              <a:t>Questa fase, definita di </a:t>
            </a:r>
            <a:r>
              <a:rPr lang="it-IT" b="1" dirty="0"/>
              <a:t>costanza dell’oggetto, </a:t>
            </a:r>
            <a:r>
              <a:rPr lang="it-IT" dirty="0"/>
              <a:t>consente al bambino di tollerare l’assenza fisica della madre senza sperimentare angosce di separazione troppo intense e di accettare quindi gli accudimenti sostitutivi di altri adulti, come avviene all’ingresso nella scuola materna</a:t>
            </a:r>
          </a:p>
          <a:p>
            <a:pPr algn="just"/>
            <a:endParaRPr lang="it-IT" dirty="0"/>
          </a:p>
        </p:txBody>
      </p:sp>
    </p:spTree>
    <p:extLst>
      <p:ext uri="{BB962C8B-B14F-4D97-AF65-F5344CB8AC3E}">
        <p14:creationId xmlns:p14="http://schemas.microsoft.com/office/powerpoint/2010/main" val="22608217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5634152-2590-F5D1-BF8E-74F22359F3F6}"/>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536459D4-3D9E-9F4A-3343-3F3F22BAF008}"/>
              </a:ext>
            </a:extLst>
          </p:cNvPr>
          <p:cNvSpPr>
            <a:spLocks noGrp="1"/>
          </p:cNvSpPr>
          <p:nvPr>
            <p:ph idx="1"/>
          </p:nvPr>
        </p:nvSpPr>
        <p:spPr/>
        <p:txBody>
          <a:bodyPr/>
          <a:lstStyle/>
          <a:p>
            <a:pPr algn="just"/>
            <a:r>
              <a:rPr lang="it-IT" dirty="0"/>
              <a:t>Accanto alle concezioni della Klein, vanno ricordate quelle di Donald Winnicott, secondo il quale il percorso evolutivo si snoda dalla dipendenza assoluta (0-5 mesi), in cui il neonato non distingue la madre da se stesso, alla dipendenza relativa (da 6 a 12 mesi) in cui il desiderio della presenza materna diviene più consapevole e il bimbo ha anche la sensazione di poter sopravvivere quando la madre non è presente trovando conforto anche in un oggetto sostitutivo, che Winnicott definisce </a:t>
            </a:r>
            <a:r>
              <a:rPr lang="it-IT" b="1" dirty="0"/>
              <a:t>transizionale</a:t>
            </a:r>
          </a:p>
          <a:p>
            <a:pPr algn="just"/>
            <a:r>
              <a:rPr lang="it-IT" dirty="0"/>
              <a:t>A lui dobbiamo anche il concetto di </a:t>
            </a:r>
            <a:r>
              <a:rPr lang="it-IT" b="1" dirty="0"/>
              <a:t>holding, </a:t>
            </a:r>
            <a:r>
              <a:rPr lang="it-IT" dirty="0"/>
              <a:t>che definisce la capacità della madre (sufficientemente buona) di fungere da contenitore delle angosce del bambino</a:t>
            </a:r>
          </a:p>
          <a:p>
            <a:pPr algn="just"/>
            <a:endParaRPr lang="it-IT" dirty="0"/>
          </a:p>
        </p:txBody>
      </p:sp>
    </p:spTree>
    <p:extLst>
      <p:ext uri="{BB962C8B-B14F-4D97-AF65-F5344CB8AC3E}">
        <p14:creationId xmlns:p14="http://schemas.microsoft.com/office/powerpoint/2010/main" val="28064503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AB20C98-7A48-1F23-F9A4-218848E0ECF2}"/>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06257B22-6EE5-7564-FADD-7215E789C85E}"/>
              </a:ext>
            </a:extLst>
          </p:cNvPr>
          <p:cNvSpPr>
            <a:spLocks noGrp="1"/>
          </p:cNvSpPr>
          <p:nvPr>
            <p:ph idx="1"/>
          </p:nvPr>
        </p:nvSpPr>
        <p:spPr/>
        <p:txBody>
          <a:bodyPr/>
          <a:lstStyle/>
          <a:p>
            <a:pPr algn="just"/>
            <a:r>
              <a:rPr lang="it-IT" dirty="0"/>
              <a:t>Per quanto riguarda la relazione madre-bambino, John Bowlby ha elaborato la </a:t>
            </a:r>
            <a:r>
              <a:rPr lang="it-IT" b="1" dirty="0"/>
              <a:t>teoria dell’attaccamento, </a:t>
            </a:r>
            <a:r>
              <a:rPr lang="it-IT" dirty="0"/>
              <a:t>distinguendo in questo tipo di legame una forma «sicura» e una forma «insicura» (quest’ultima suddivisa in ambivalente ed evitante)</a:t>
            </a:r>
          </a:p>
          <a:p>
            <a:pPr algn="just"/>
            <a:r>
              <a:rPr lang="it-IT" dirty="0"/>
              <a:t>La teoria di Bowlby è stata integrata da Mary Ainsworth con il concetto di </a:t>
            </a:r>
            <a:r>
              <a:rPr lang="it-IT" b="1" dirty="0"/>
              <a:t>base sicura, </a:t>
            </a:r>
            <a:r>
              <a:rPr lang="it-IT" dirty="0"/>
              <a:t>riferito all’esperienza psicologica di potersi allontanare momentaneamente dalla protezione materna per esplorare il mondo, sapendo di poter contare nuovamente, al ritorno, sulla presenza della madre. </a:t>
            </a:r>
          </a:p>
          <a:p>
            <a:pPr marL="0" indent="0" algn="just">
              <a:buNone/>
            </a:pPr>
            <a:r>
              <a:rPr lang="it-IT" dirty="0"/>
              <a:t> </a:t>
            </a:r>
          </a:p>
        </p:txBody>
      </p:sp>
    </p:spTree>
    <p:extLst>
      <p:ext uri="{BB962C8B-B14F-4D97-AF65-F5344CB8AC3E}">
        <p14:creationId xmlns:p14="http://schemas.microsoft.com/office/powerpoint/2010/main" val="3657562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6862454-89C3-D776-BA76-70A7D7AC1361}"/>
              </a:ext>
            </a:extLst>
          </p:cNvPr>
          <p:cNvSpPr>
            <a:spLocks noGrp="1"/>
          </p:cNvSpPr>
          <p:nvPr>
            <p:ph type="title"/>
          </p:nvPr>
        </p:nvSpPr>
        <p:spPr/>
        <p:txBody>
          <a:bodyPr/>
          <a:lstStyle/>
          <a:p>
            <a:pPr algn="ctr"/>
            <a:r>
              <a:rPr lang="it-IT" b="1" dirty="0"/>
              <a:t>SVILUPPO DEL LINGUAGGIO</a:t>
            </a:r>
          </a:p>
        </p:txBody>
      </p:sp>
      <p:sp>
        <p:nvSpPr>
          <p:cNvPr id="3" name="Segnaposto contenuto 2">
            <a:extLst>
              <a:ext uri="{FF2B5EF4-FFF2-40B4-BE49-F238E27FC236}">
                <a16:creationId xmlns:a16="http://schemas.microsoft.com/office/drawing/2014/main" id="{F7F9070D-2D41-7E95-B947-72D23A339EAF}"/>
              </a:ext>
            </a:extLst>
          </p:cNvPr>
          <p:cNvSpPr>
            <a:spLocks noGrp="1"/>
          </p:cNvSpPr>
          <p:nvPr>
            <p:ph idx="1"/>
          </p:nvPr>
        </p:nvSpPr>
        <p:spPr/>
        <p:txBody>
          <a:bodyPr>
            <a:normAutofit lnSpcReduction="10000"/>
          </a:bodyPr>
          <a:lstStyle/>
          <a:p>
            <a:r>
              <a:rPr lang="it-IT" dirty="0"/>
              <a:t>Dalla nascita, il pianto del neonato è interpretato dalla madre come richiesta di accudimento</a:t>
            </a:r>
          </a:p>
          <a:p>
            <a:pPr algn="just"/>
            <a:r>
              <a:rPr lang="it-IT" dirty="0"/>
              <a:t>Già nel corso del primo mese, l’interazione madre-bambino inizia a strutturarsi sotto forma di sorrisi, sguardi, vocalizzi e reciproche imitazioni, dando luogo ad una sorta di dialogo preverbale strettamente racchiuso entro i confini della diade</a:t>
            </a:r>
          </a:p>
          <a:p>
            <a:pPr algn="just"/>
            <a:r>
              <a:rPr lang="it-IT" dirty="0"/>
              <a:t>A partire dal quinto/sesto mese di vita, con l’inizio della fase di separazione-individuazione e la conquista dell’idea di oggetto esterno, il bambino comincia a produrre intenzionalmente segnali destinati a trasmettere i propri contenuti interni: espressioni mimiche, gesti e vocalizzazioni monosillabiche. Si inizia a manifestare una reale competenza comunicativa</a:t>
            </a:r>
          </a:p>
          <a:p>
            <a:endParaRPr lang="it-IT" dirty="0"/>
          </a:p>
        </p:txBody>
      </p:sp>
    </p:spTree>
    <p:extLst>
      <p:ext uri="{BB962C8B-B14F-4D97-AF65-F5344CB8AC3E}">
        <p14:creationId xmlns:p14="http://schemas.microsoft.com/office/powerpoint/2010/main" val="42315346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B1C0431-448F-A8AB-D228-6AB58F9BFBE2}"/>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A2AA0563-5D48-4B6C-2855-2CD56DF080B2}"/>
              </a:ext>
            </a:extLst>
          </p:cNvPr>
          <p:cNvSpPr>
            <a:spLocks noGrp="1"/>
          </p:cNvSpPr>
          <p:nvPr>
            <p:ph idx="1"/>
          </p:nvPr>
        </p:nvSpPr>
        <p:spPr/>
        <p:txBody>
          <a:bodyPr/>
          <a:lstStyle/>
          <a:p>
            <a:r>
              <a:rPr lang="it-IT" dirty="0"/>
              <a:t>Tra i sei e i novi mesi inizia a organizzarsi anche la competenza linguistica e compare la lallazione (ripetizione di sillabe composte dalla stessa consonante: ma-ma-ma, </a:t>
            </a:r>
            <a:r>
              <a:rPr lang="it-IT" dirty="0" err="1"/>
              <a:t>ba-ba-ba</a:t>
            </a:r>
            <a:r>
              <a:rPr lang="it-IT" dirty="0"/>
              <a:t>) </a:t>
            </a:r>
          </a:p>
          <a:p>
            <a:r>
              <a:rPr lang="it-IT" dirty="0"/>
              <a:t>Dai nove agli undici mesi il bambino pronuncia parecchie vocali e consonanti, tenta di imitare le parole dell’adulto e pronuncia qualche parola bisillaba</a:t>
            </a:r>
          </a:p>
          <a:p>
            <a:r>
              <a:rPr lang="it-IT" dirty="0"/>
              <a:t>Dai dodici mesi emergono le prime parole (mamma, papà, pappa…)</a:t>
            </a:r>
          </a:p>
          <a:p>
            <a:r>
              <a:rPr lang="it-IT" dirty="0"/>
              <a:t>Al diciottesimo mese il vocabolario espressivo è composto da una ventina di parole; sul versante della comprensione, il bambino a questa età capisce circa 200 parole</a:t>
            </a:r>
          </a:p>
          <a:p>
            <a:endParaRPr lang="it-IT" dirty="0"/>
          </a:p>
        </p:txBody>
      </p:sp>
    </p:spTree>
    <p:extLst>
      <p:ext uri="{BB962C8B-B14F-4D97-AF65-F5344CB8AC3E}">
        <p14:creationId xmlns:p14="http://schemas.microsoft.com/office/powerpoint/2010/main" val="17949976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00D8E71-4327-E9DD-D48E-C26FFDBA5D44}"/>
              </a:ext>
            </a:extLst>
          </p:cNvPr>
          <p:cNvSpPr>
            <a:spLocks noGrp="1"/>
          </p:cNvSpPr>
          <p:nvPr>
            <p:ph type="title"/>
          </p:nvPr>
        </p:nvSpPr>
        <p:spPr/>
        <p:txBody>
          <a:bodyPr/>
          <a:lstStyle/>
          <a:p>
            <a:pPr algn="ctr"/>
            <a:endParaRPr lang="it-IT" b="1" dirty="0"/>
          </a:p>
        </p:txBody>
      </p:sp>
      <p:sp>
        <p:nvSpPr>
          <p:cNvPr id="3" name="Segnaposto contenuto 2">
            <a:extLst>
              <a:ext uri="{FF2B5EF4-FFF2-40B4-BE49-F238E27FC236}">
                <a16:creationId xmlns:a16="http://schemas.microsoft.com/office/drawing/2014/main" id="{145D13F2-4FE9-F985-9E39-65B7BFD3D0A2}"/>
              </a:ext>
            </a:extLst>
          </p:cNvPr>
          <p:cNvSpPr>
            <a:spLocks noGrp="1"/>
          </p:cNvSpPr>
          <p:nvPr>
            <p:ph idx="1"/>
          </p:nvPr>
        </p:nvSpPr>
        <p:spPr/>
        <p:txBody>
          <a:bodyPr>
            <a:normAutofit lnSpcReduction="10000"/>
          </a:bodyPr>
          <a:lstStyle/>
          <a:p>
            <a:pPr algn="just"/>
            <a:r>
              <a:rPr lang="it-IT" dirty="0"/>
              <a:t>Nei mesi successivi il vocabolario si arricchisce e inizia lo stadio della parola-frase, in cui un singolo vocabolo riassume un pensiero più complesso: ad esempio, la parola «papà» pronunciata indicando la porta può significare «arriva papà»</a:t>
            </a:r>
          </a:p>
          <a:p>
            <a:pPr algn="just"/>
            <a:r>
              <a:rPr lang="it-IT" dirty="0"/>
              <a:t>Tra i 18 e i 24 mesi il patrimonio lessicale si amplia e compare il linguaggio telegrafico, composto da frasi di tre-quattro parole in cui mancano ancora i verbi, gli articoli e le preposizioni (mamma pappa)</a:t>
            </a:r>
          </a:p>
          <a:p>
            <a:pPr algn="just"/>
            <a:r>
              <a:rPr lang="it-IT" dirty="0"/>
              <a:t>Dai 24 ai 36 mesi il vocabolario si arricchisce non solo di nomi, ma anche di verbi e aggettivi; compaiono articoli, preposizioni, pronomi</a:t>
            </a:r>
          </a:p>
          <a:p>
            <a:pPr algn="just"/>
            <a:r>
              <a:rPr lang="it-IT" dirty="0"/>
              <a:t>Dal terzo al quinto anno la competenza linguistica si perfeziona con l’uso delle regole grammaticali e sintattiche</a:t>
            </a:r>
          </a:p>
        </p:txBody>
      </p:sp>
    </p:spTree>
    <p:extLst>
      <p:ext uri="{BB962C8B-B14F-4D97-AF65-F5344CB8AC3E}">
        <p14:creationId xmlns:p14="http://schemas.microsoft.com/office/powerpoint/2010/main" val="25400911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2E10636-57CE-E4C4-B0E2-8DB3AABBFA22}"/>
              </a:ext>
            </a:extLst>
          </p:cNvPr>
          <p:cNvSpPr>
            <a:spLocks noGrp="1"/>
          </p:cNvSpPr>
          <p:nvPr>
            <p:ph type="title"/>
          </p:nvPr>
        </p:nvSpPr>
        <p:spPr/>
        <p:txBody>
          <a:bodyPr/>
          <a:lstStyle/>
          <a:p>
            <a:endParaRPr lang="it-IT"/>
          </a:p>
        </p:txBody>
      </p:sp>
      <p:pic>
        <p:nvPicPr>
          <p:cNvPr id="4" name="Rh0RMyWbpSQ"/>
          <p:cNvPicPr>
            <a:picLocks noGrp="1" noRot="1" noChangeAspect="1"/>
          </p:cNvPicPr>
          <p:nvPr>
            <p:ph idx="1"/>
            <a:videoFile r:link="rId1"/>
          </p:nvPr>
        </p:nvPicPr>
        <p:blipFill>
          <a:blip r:embed="rId3"/>
          <a:stretch>
            <a:fillRect/>
          </a:stretch>
        </p:blipFill>
        <p:spPr>
          <a:xfrm>
            <a:off x="3251200" y="3025775"/>
            <a:ext cx="4572000" cy="2571750"/>
          </a:xfrm>
          <a:prstGeom prst="rect">
            <a:avLst/>
          </a:prstGeom>
        </p:spPr>
      </p:pic>
    </p:spTree>
    <p:extLst>
      <p:ext uri="{BB962C8B-B14F-4D97-AF65-F5344CB8AC3E}">
        <p14:creationId xmlns:p14="http://schemas.microsoft.com/office/powerpoint/2010/main" val="14082229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CB18186-0E47-689A-1738-647584D9A334}"/>
              </a:ext>
            </a:extLst>
          </p:cNvPr>
          <p:cNvSpPr>
            <a:spLocks noGrp="1"/>
          </p:cNvSpPr>
          <p:nvPr>
            <p:ph type="title"/>
          </p:nvPr>
        </p:nvSpPr>
        <p:spPr/>
        <p:txBody>
          <a:bodyPr/>
          <a:lstStyle/>
          <a:p>
            <a:pPr algn="ctr"/>
            <a:r>
              <a:rPr lang="it-IT" b="1" dirty="0"/>
              <a:t>SVILUPPO COGNITIVO</a:t>
            </a:r>
          </a:p>
        </p:txBody>
      </p:sp>
      <p:sp>
        <p:nvSpPr>
          <p:cNvPr id="3" name="Segnaposto contenuto 2">
            <a:extLst>
              <a:ext uri="{FF2B5EF4-FFF2-40B4-BE49-F238E27FC236}">
                <a16:creationId xmlns:a16="http://schemas.microsoft.com/office/drawing/2014/main" id="{61CC3259-398C-2077-5612-796D892CF7AF}"/>
              </a:ext>
            </a:extLst>
          </p:cNvPr>
          <p:cNvSpPr>
            <a:spLocks noGrp="1"/>
          </p:cNvSpPr>
          <p:nvPr>
            <p:ph idx="1"/>
          </p:nvPr>
        </p:nvSpPr>
        <p:spPr/>
        <p:txBody>
          <a:bodyPr/>
          <a:lstStyle/>
          <a:p>
            <a:pPr algn="just"/>
            <a:r>
              <a:rPr lang="it-IT" dirty="0"/>
              <a:t>Intendiamo per «cognitivo» l’insieme dei processi che presiedono al pensiero, alla costruzione dei concetti, al ragionamento, alla logica, al </a:t>
            </a:r>
            <a:r>
              <a:rPr lang="it-IT" i="1" dirty="0" err="1"/>
              <a:t>problem</a:t>
            </a:r>
            <a:r>
              <a:rPr lang="it-IT" i="1" dirty="0"/>
              <a:t> solving, </a:t>
            </a:r>
            <a:r>
              <a:rPr lang="it-IT" dirty="0"/>
              <a:t>alla simbolizzazione: in una parola all’attività cosiddetta «mentale»</a:t>
            </a:r>
          </a:p>
          <a:p>
            <a:pPr algn="just"/>
            <a:r>
              <a:rPr lang="it-IT" dirty="0"/>
              <a:t>Le fasi precoci dello sviluppo neuropsichico sono caratterizzate dalla stabilizzazione di alcuni circuiti sinaptici e dal decadimento di altri, destinati all’eliminazione in quanto inutili per l’adattamento all’ambiente: si instaura un meccanismo di competizione  per cui le connessioni nervose attivate frequentemente si consolidano, a spese di quelle non attivate dall’esperienza, che vengono quindi soppresse. Tale processo è definito «potatura sinaptica»</a:t>
            </a:r>
          </a:p>
        </p:txBody>
      </p:sp>
    </p:spTree>
    <p:extLst>
      <p:ext uri="{BB962C8B-B14F-4D97-AF65-F5344CB8AC3E}">
        <p14:creationId xmlns:p14="http://schemas.microsoft.com/office/powerpoint/2010/main" val="29601971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999CD0D5-9075-40D4-6BB0-567A5A294A41}"/>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0B957C91-2E23-77B1-163F-69BC7DB3588D}"/>
              </a:ext>
            </a:extLst>
          </p:cNvPr>
          <p:cNvSpPr>
            <a:spLocks noGrp="1"/>
          </p:cNvSpPr>
          <p:nvPr>
            <p:ph idx="1"/>
          </p:nvPr>
        </p:nvSpPr>
        <p:spPr/>
        <p:txBody>
          <a:bodyPr>
            <a:normAutofit/>
          </a:bodyPr>
          <a:lstStyle/>
          <a:p>
            <a:pPr algn="just"/>
            <a:r>
              <a:rPr lang="it-IT" dirty="0"/>
              <a:t>Chiave di svolta dello sviluppo cognitivo è la comparsa della </a:t>
            </a:r>
            <a:r>
              <a:rPr lang="it-IT" b="1" dirty="0"/>
              <a:t>rappresentazione interna </a:t>
            </a:r>
            <a:r>
              <a:rPr lang="it-IT" dirty="0"/>
              <a:t>della realtà esperita o </a:t>
            </a:r>
            <a:r>
              <a:rPr lang="it-IT" b="1" dirty="0"/>
              <a:t>rappresentazione mentale: </a:t>
            </a:r>
            <a:r>
              <a:rPr lang="it-IT" dirty="0"/>
              <a:t>ciò segna il passaggio dalla conoscenza fisica degli oggetti alla conoscenza dei loro significato</a:t>
            </a:r>
          </a:p>
          <a:p>
            <a:pPr algn="just"/>
            <a:endParaRPr lang="it-IT" b="1" dirty="0"/>
          </a:p>
          <a:p>
            <a:r>
              <a:rPr lang="it-IT" dirty="0"/>
              <a:t>Lo studioso più noto dello sviluppo cognitivo è Jean Piaget, che ne descrive 4 periodi:</a:t>
            </a:r>
          </a:p>
          <a:p>
            <a:endParaRPr lang="it-IT" dirty="0"/>
          </a:p>
        </p:txBody>
      </p:sp>
    </p:spTree>
    <p:extLst>
      <p:ext uri="{BB962C8B-B14F-4D97-AF65-F5344CB8AC3E}">
        <p14:creationId xmlns:p14="http://schemas.microsoft.com/office/powerpoint/2010/main" val="3402535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22F80E2-4248-9FF8-1EB2-E2B769CCC5E4}"/>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26C4A1DE-5BD4-B167-A138-F45AF0E61A5B}"/>
              </a:ext>
            </a:extLst>
          </p:cNvPr>
          <p:cNvSpPr>
            <a:spLocks noGrp="1"/>
          </p:cNvSpPr>
          <p:nvPr>
            <p:ph idx="1"/>
          </p:nvPr>
        </p:nvSpPr>
        <p:spPr/>
        <p:txBody>
          <a:bodyPr>
            <a:normAutofit/>
          </a:bodyPr>
          <a:lstStyle/>
          <a:p>
            <a:pPr marL="0" indent="0">
              <a:buNone/>
            </a:pPr>
            <a:endParaRPr lang="it-IT" dirty="0"/>
          </a:p>
          <a:p>
            <a:r>
              <a:rPr lang="it-IT" dirty="0"/>
              <a:t>Processo che trasforma un neonato inerme, </a:t>
            </a:r>
            <a:r>
              <a:rPr lang="it-IT" dirty="0" err="1"/>
              <a:t>incosapevole</a:t>
            </a:r>
            <a:r>
              <a:rPr lang="it-IT" dirty="0"/>
              <a:t>, dipendente da altri in un bambino capace di muoversi in modo autonomo, pensare, decidere, interagire, parlare e conoscere</a:t>
            </a:r>
          </a:p>
          <a:p>
            <a:pPr marL="0" indent="0">
              <a:buNone/>
            </a:pPr>
            <a:endParaRPr lang="it-IT" dirty="0"/>
          </a:p>
          <a:p>
            <a:r>
              <a:rPr lang="it-IT" dirty="0"/>
              <a:t>All’inizio degli anni ‘60 ebbero grande diffusione le ricerche dello psicologo svizzero Jean Piaget, che ha concentrato i suoi studi sullo sviluppo cognitivo del bambino, dalla nascita all’adolescenza. Ha dimostrato che sia le variabili biologiche, sia quelle ambientali giocano un ruolo </a:t>
            </a:r>
            <a:r>
              <a:rPr lang="it-IT" dirty="0" err="1"/>
              <a:t>determinente</a:t>
            </a:r>
            <a:r>
              <a:rPr lang="it-IT" dirty="0"/>
              <a:t> nel processo di sviluppo</a:t>
            </a:r>
          </a:p>
          <a:p>
            <a:pPr marL="0" indent="0">
              <a:buNone/>
            </a:pPr>
            <a:endParaRPr lang="it-IT" dirty="0"/>
          </a:p>
          <a:p>
            <a:endParaRPr lang="it-IT" dirty="0"/>
          </a:p>
          <a:p>
            <a:endParaRPr lang="it-IT" dirty="0"/>
          </a:p>
        </p:txBody>
      </p:sp>
    </p:spTree>
    <p:extLst>
      <p:ext uri="{BB962C8B-B14F-4D97-AF65-F5344CB8AC3E}">
        <p14:creationId xmlns:p14="http://schemas.microsoft.com/office/powerpoint/2010/main" val="20766082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FA6E93A-3EFB-0215-8AE4-2D5F0647A380}"/>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4867E1EA-326F-9E0F-947E-41C8B350B5A5}"/>
              </a:ext>
            </a:extLst>
          </p:cNvPr>
          <p:cNvSpPr>
            <a:spLocks noGrp="1"/>
          </p:cNvSpPr>
          <p:nvPr>
            <p:ph idx="1"/>
          </p:nvPr>
        </p:nvSpPr>
        <p:spPr/>
        <p:txBody>
          <a:bodyPr/>
          <a:lstStyle/>
          <a:p>
            <a:pPr algn="just"/>
            <a:r>
              <a:rPr lang="it-IT" dirty="0"/>
              <a:t>Il periodo sensomotorio (dalla nascita ai 2 anni): il bambino evolve dallo stadio in cui sono presenti meri riflessi e un egocentrismo radicale (il suo corpo e l’ambiente esterno non sono compresi come entità diverse) a quello dell’inizio della rappresentazione dell’oggetto e della simbolizzazione; sviluppa la capacità di immaginare gli effetti delle azioni che compie; imita comportamenti visti in precedenza; iniziano i primi giochi simbolici (far finta di…); esegue sequenze di azioni; apprende il concetto di </a:t>
            </a:r>
            <a:r>
              <a:rPr lang="it-IT" b="1" dirty="0"/>
              <a:t>permanenza dell’oggetto</a:t>
            </a:r>
            <a:r>
              <a:rPr lang="it-IT" dirty="0"/>
              <a:t> (un oggetto non visibile continua ad esistere: capacità cognitiva di poter pensare l’oggetto e sostituirne l’esperienza con il pensiero)</a:t>
            </a:r>
          </a:p>
          <a:p>
            <a:endParaRPr lang="it-IT" dirty="0"/>
          </a:p>
        </p:txBody>
      </p:sp>
    </p:spTree>
    <p:extLst>
      <p:ext uri="{BB962C8B-B14F-4D97-AF65-F5344CB8AC3E}">
        <p14:creationId xmlns:p14="http://schemas.microsoft.com/office/powerpoint/2010/main" val="39938616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9F74C0-5833-2DFB-1C8B-D47D401F4039}"/>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C2FAED44-FE73-CB29-DED2-A58E181D373B}"/>
              </a:ext>
            </a:extLst>
          </p:cNvPr>
          <p:cNvSpPr>
            <a:spLocks noGrp="1"/>
          </p:cNvSpPr>
          <p:nvPr>
            <p:ph idx="1"/>
          </p:nvPr>
        </p:nvSpPr>
        <p:spPr/>
        <p:txBody>
          <a:bodyPr/>
          <a:lstStyle/>
          <a:p>
            <a:pPr algn="just"/>
            <a:r>
              <a:rPr lang="it-IT" dirty="0"/>
              <a:t>Il periodo preoperatorio (dai 2 ai 6 anni): il bambino è in grado di usare i simboli. Nel gioco creativo ad es. usa una scatola per rappresentare un tavolo. La comunicazione è piena di libere associazioni ed è difficile una ricostruzione attendibile degli eventi</a:t>
            </a:r>
          </a:p>
          <a:p>
            <a:pPr algn="just"/>
            <a:r>
              <a:rPr lang="it-IT" dirty="0"/>
              <a:t>Il periodo operatorio concreto (dai 7 ai 11 anni): non solo il bambino usa i simboli, ma li manipola in modo logico. Vi sono ancora limiti nelle capacità di astrazione</a:t>
            </a:r>
          </a:p>
          <a:p>
            <a:pPr algn="just"/>
            <a:r>
              <a:rPr lang="it-IT" dirty="0"/>
              <a:t>Il periodo operatorio formale (dai 12 anni in poi): si sviluppa il pensiero ipotetico-deduttivo con capacità piene di astrazione: il bambino si può riferire mentalmente ad oggetti non presenti nella sua esperienza, ma soltanto ipotetici e ricavarne conseguenze logiche</a:t>
            </a:r>
          </a:p>
        </p:txBody>
      </p:sp>
    </p:spTree>
    <p:extLst>
      <p:ext uri="{BB962C8B-B14F-4D97-AF65-F5344CB8AC3E}">
        <p14:creationId xmlns:p14="http://schemas.microsoft.com/office/powerpoint/2010/main" val="19284486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5419EF5-79F3-16BA-967F-476994B7E235}"/>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12017727-6AC4-E190-7BF0-0DFF8F472298}"/>
              </a:ext>
            </a:extLst>
          </p:cNvPr>
          <p:cNvSpPr>
            <a:spLocks noGrp="1"/>
          </p:cNvSpPr>
          <p:nvPr>
            <p:ph idx="1"/>
          </p:nvPr>
        </p:nvSpPr>
        <p:spPr/>
        <p:txBody>
          <a:bodyPr/>
          <a:lstStyle/>
          <a:p>
            <a:pPr marL="0" indent="0" algn="just">
              <a:buNone/>
            </a:pPr>
            <a:endParaRPr lang="it-IT" dirty="0"/>
          </a:p>
          <a:p>
            <a:pPr algn="just"/>
            <a:r>
              <a:rPr lang="it-IT" dirty="0"/>
              <a:t>Questa concezione di sviluppo lineare delle funzioni cognitive è contraddetta da un’altra prospettiva di studio che ha come rappresentante Annette </a:t>
            </a:r>
            <a:r>
              <a:rPr lang="it-IT" dirty="0" err="1"/>
              <a:t>Karmiloff</a:t>
            </a:r>
            <a:r>
              <a:rPr lang="it-IT" dirty="0"/>
              <a:t>-Smith, la quale ha elaborato la teoria della «</a:t>
            </a:r>
            <a:r>
              <a:rPr lang="it-IT" dirty="0" err="1"/>
              <a:t>ridescrizione</a:t>
            </a:r>
            <a:r>
              <a:rPr lang="it-IT" dirty="0"/>
              <a:t> rappresentazionale»</a:t>
            </a:r>
          </a:p>
          <a:p>
            <a:pPr algn="just"/>
            <a:r>
              <a:rPr lang="it-IT" dirty="0"/>
              <a:t>Secondo questa prospettiva lo sviluppo cognitivo procede attraverso continue riformulazioni della rappresentazioni della realtà, nel senso che le informazioni vengono man mano «</a:t>
            </a:r>
            <a:r>
              <a:rPr lang="it-IT" dirty="0" err="1"/>
              <a:t>ridescritte</a:t>
            </a:r>
            <a:r>
              <a:rPr lang="it-IT" dirty="0"/>
              <a:t>» nel sistema neuropsichico in formati sempre più evoluti</a:t>
            </a:r>
          </a:p>
          <a:p>
            <a:pPr algn="just"/>
            <a:endParaRPr lang="it-IT" dirty="0"/>
          </a:p>
          <a:p>
            <a:pPr algn="just"/>
            <a:endParaRPr lang="it-IT" dirty="0"/>
          </a:p>
          <a:p>
            <a:pPr algn="just"/>
            <a:endParaRPr lang="it-IT" dirty="0"/>
          </a:p>
        </p:txBody>
      </p:sp>
    </p:spTree>
    <p:extLst>
      <p:ext uri="{BB962C8B-B14F-4D97-AF65-F5344CB8AC3E}">
        <p14:creationId xmlns:p14="http://schemas.microsoft.com/office/powerpoint/2010/main" val="190993890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A020D16-DEF0-5CEA-F26A-43E3B9078414}"/>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0826F5AD-9A3D-17E4-4B4A-8E10A80E72D3}"/>
              </a:ext>
            </a:extLst>
          </p:cNvPr>
          <p:cNvSpPr>
            <a:spLocks noGrp="1"/>
          </p:cNvSpPr>
          <p:nvPr>
            <p:ph idx="1"/>
          </p:nvPr>
        </p:nvSpPr>
        <p:spPr/>
        <p:txBody>
          <a:bodyPr/>
          <a:lstStyle/>
          <a:p>
            <a:pPr algn="just"/>
            <a:r>
              <a:rPr lang="it-IT" dirty="0"/>
              <a:t>Inizialmente l’informazione riproduce fedelmente i caratteri dell’input da cui deriva ed è quindi descritta in modo rigido, specifico, non trasferibile, dipendente dal contesto. La ripetizione dell’esperienza e il confronto tra esperienze, spingono il sistema cognitivo a </a:t>
            </a:r>
            <a:r>
              <a:rPr lang="it-IT" dirty="0" err="1"/>
              <a:t>ridescrivere</a:t>
            </a:r>
            <a:r>
              <a:rPr lang="it-IT" dirty="0"/>
              <a:t> le rappresentazioni della realtà rendendole progressivamente sempre più flessibili, meno specifiche, manipolabili dal sistema per adattarle a circostanze diverse</a:t>
            </a:r>
          </a:p>
          <a:p>
            <a:pPr algn="just"/>
            <a:r>
              <a:rPr lang="it-IT" dirty="0"/>
              <a:t>Ad esempio, l’idea di «tavolo» che il bambino ricava dall’esperienza sarà, in una prima fase, del tutto aderente alle caratteristiche fisiche di quel particolare «tavolo» presente nel suo contesto di percezione, senza possibilità di essere generalizzata</a:t>
            </a:r>
          </a:p>
          <a:p>
            <a:pPr algn="just"/>
            <a:endParaRPr lang="it-IT" dirty="0"/>
          </a:p>
          <a:p>
            <a:pPr algn="just"/>
            <a:endParaRPr lang="it-IT" dirty="0"/>
          </a:p>
        </p:txBody>
      </p:sp>
    </p:spTree>
    <p:extLst>
      <p:ext uri="{BB962C8B-B14F-4D97-AF65-F5344CB8AC3E}">
        <p14:creationId xmlns:p14="http://schemas.microsoft.com/office/powerpoint/2010/main" val="22086110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8D813C54-1706-3F85-5931-3F46008F6D21}"/>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4C57A61D-8B55-4565-F978-9550CD7790A6}"/>
              </a:ext>
            </a:extLst>
          </p:cNvPr>
          <p:cNvSpPr>
            <a:spLocks noGrp="1"/>
          </p:cNvSpPr>
          <p:nvPr>
            <p:ph idx="1"/>
          </p:nvPr>
        </p:nvSpPr>
        <p:spPr/>
        <p:txBody>
          <a:bodyPr/>
          <a:lstStyle/>
          <a:p>
            <a:pPr algn="just"/>
            <a:r>
              <a:rPr lang="it-IT" dirty="0"/>
              <a:t>Le successive esperienze permetteranno una </a:t>
            </a:r>
            <a:r>
              <a:rPr lang="it-IT" dirty="0" err="1"/>
              <a:t>ridescrizione</a:t>
            </a:r>
            <a:r>
              <a:rPr lang="it-IT" dirty="0"/>
              <a:t> in un formato rappresentativo più generale, che sempre più prescinde dal singolo oggetto conosciuto e che si identifica, al livello più evoluto, con il concetto astratto di tavolo, applicabile a tutti i possibili elementi della stessa categoria</a:t>
            </a:r>
          </a:p>
          <a:p>
            <a:pPr algn="just"/>
            <a:r>
              <a:rPr lang="it-IT" dirty="0"/>
              <a:t>Quando la descrizione delle rappresentazioni permette di prescindere dagli oggetti e di conoscerli astraendone il significato, si può affermare che il sistema cognitivo è arrivato a formulare i concetti e ad esercitare su di essi una funzione categoriale</a:t>
            </a:r>
          </a:p>
          <a:p>
            <a:endParaRPr lang="it-IT" dirty="0"/>
          </a:p>
          <a:p>
            <a:endParaRPr lang="it-IT" dirty="0"/>
          </a:p>
        </p:txBody>
      </p:sp>
    </p:spTree>
    <p:extLst>
      <p:ext uri="{BB962C8B-B14F-4D97-AF65-F5344CB8AC3E}">
        <p14:creationId xmlns:p14="http://schemas.microsoft.com/office/powerpoint/2010/main" val="317717861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00DB15F-9EBE-0FE0-13F4-A7C60C60C4C8}"/>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4E5A64FD-ED98-C7C8-4799-F6A2E5620C7C}"/>
              </a:ext>
            </a:extLst>
          </p:cNvPr>
          <p:cNvSpPr>
            <a:spLocks noGrp="1"/>
          </p:cNvSpPr>
          <p:nvPr>
            <p:ph idx="1"/>
          </p:nvPr>
        </p:nvSpPr>
        <p:spPr/>
        <p:txBody>
          <a:bodyPr/>
          <a:lstStyle/>
          <a:p>
            <a:pPr algn="just"/>
            <a:r>
              <a:rPr lang="it-IT" dirty="0"/>
              <a:t>La formazione dei concetti segna il passaggio dal pensiero preverbale alla conquista del simbolo . Il simbolo è il più potente strumento di conoscenza degli elementi della realtà, in quanto ne consente la precisazione, la combinazione, il confronto, anche quando non sono presenti. </a:t>
            </a:r>
          </a:p>
          <a:p>
            <a:pPr algn="just"/>
            <a:r>
              <a:rPr lang="it-IT" dirty="0"/>
              <a:t>Svincolato dal predominio della percezione, il sistema cognitivo prende a questo punto il volo verso la vera e propria attività mentale, che consiste nella capacità di pensare i «pensieri» e non più soltanto le «cose»</a:t>
            </a:r>
          </a:p>
        </p:txBody>
      </p:sp>
    </p:spTree>
    <p:extLst>
      <p:ext uri="{BB962C8B-B14F-4D97-AF65-F5344CB8AC3E}">
        <p14:creationId xmlns:p14="http://schemas.microsoft.com/office/powerpoint/2010/main" val="6313430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B138ADA-570C-31B2-BBC8-9F0251A9C9A5}"/>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A3356A53-67E8-33AD-A197-DECDE496CCFF}"/>
              </a:ext>
            </a:extLst>
          </p:cNvPr>
          <p:cNvSpPr>
            <a:spLocks noGrp="1"/>
          </p:cNvSpPr>
          <p:nvPr>
            <p:ph idx="1"/>
          </p:nvPr>
        </p:nvSpPr>
        <p:spPr/>
        <p:txBody>
          <a:bodyPr>
            <a:normAutofit lnSpcReduction="10000"/>
          </a:bodyPr>
          <a:lstStyle/>
          <a:p>
            <a:pPr algn="just"/>
            <a:r>
              <a:rPr lang="it-IT" dirty="0"/>
              <a:t>Negli ultimi decenni, grazie al progresso tecnologico, è stato possibile dimostrare l’esistenza di un periodo di tempo delimitato in cui le singole funzioni (percettive, motorie, cognitive, linguistiche…) vanno incontro ad evoluzioni molto più rapide di quanto non accade in epoche successive. Si tratta del così detto periodo critico, durante il quale l’evoluzione dei sistemi funzionali è fortemente influenzata dagli stimoli che l’ambiente fornisce al bambino  </a:t>
            </a:r>
          </a:p>
          <a:p>
            <a:pPr algn="just"/>
            <a:r>
              <a:rPr lang="it-IT" dirty="0"/>
              <a:t>Una stimolazione adeguata nel corso del periodo critico favorisce l’organizzazione delle componenti cerebrali del sistema, il quale subisce invece danni gravi in conseguenza della carenza o inadeguatezza degli stimoli. In questo lasso di tempo il sistema presenta quindi una particolare vulnerabilità</a:t>
            </a:r>
          </a:p>
          <a:p>
            <a:endParaRPr lang="it-IT" dirty="0"/>
          </a:p>
        </p:txBody>
      </p:sp>
    </p:spTree>
    <p:extLst>
      <p:ext uri="{BB962C8B-B14F-4D97-AF65-F5344CB8AC3E}">
        <p14:creationId xmlns:p14="http://schemas.microsoft.com/office/powerpoint/2010/main" val="22108235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C8DB52E-26BD-488F-AC19-959D69691A02}"/>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88740984-4663-5333-FE64-AF2376F6E830}"/>
              </a:ext>
            </a:extLst>
          </p:cNvPr>
          <p:cNvSpPr>
            <a:spLocks noGrp="1"/>
          </p:cNvSpPr>
          <p:nvPr>
            <p:ph idx="1"/>
          </p:nvPr>
        </p:nvSpPr>
        <p:spPr/>
        <p:txBody>
          <a:bodyPr/>
          <a:lstStyle/>
          <a:p>
            <a:pPr algn="just"/>
            <a:r>
              <a:rPr lang="it-IT" dirty="0"/>
              <a:t>Tuttavia, proprio in virtù del fatto che i circuiti cerebrali non sono ancora stabilmente organizzati, è possibile il rimodellamento delle connessioni neuronali in forma vicariante e/o sostitutiva. Quindi il cervello può rimediare a carenze o deficit, riorganizzandosi in modo da sostenere o sostituire i circuiti nervosi compromessi attraverso altri circuiti in grado di esprimere la stessa funzione</a:t>
            </a:r>
          </a:p>
          <a:p>
            <a:pPr algn="just"/>
            <a:endParaRPr lang="it-IT" dirty="0"/>
          </a:p>
        </p:txBody>
      </p:sp>
    </p:spTree>
    <p:extLst>
      <p:ext uri="{BB962C8B-B14F-4D97-AF65-F5344CB8AC3E}">
        <p14:creationId xmlns:p14="http://schemas.microsoft.com/office/powerpoint/2010/main" val="40772629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31BE04E-D3E8-6FD8-791B-EB166FC319F9}"/>
              </a:ext>
            </a:extLst>
          </p:cNvPr>
          <p:cNvSpPr>
            <a:spLocks noGrp="1"/>
          </p:cNvSpPr>
          <p:nvPr>
            <p:ph type="title"/>
          </p:nvPr>
        </p:nvSpPr>
        <p:spPr/>
        <p:txBody>
          <a:bodyPr/>
          <a:lstStyle/>
          <a:p>
            <a:r>
              <a:rPr lang="it-IT" dirty="0"/>
              <a:t>Lo sviluppo motorio</a:t>
            </a:r>
          </a:p>
        </p:txBody>
      </p:sp>
      <p:sp>
        <p:nvSpPr>
          <p:cNvPr id="3" name="Segnaposto contenuto 2">
            <a:extLst>
              <a:ext uri="{FF2B5EF4-FFF2-40B4-BE49-F238E27FC236}">
                <a16:creationId xmlns:a16="http://schemas.microsoft.com/office/drawing/2014/main" id="{786CDD63-C911-F861-906F-0E3CA11917F1}"/>
              </a:ext>
            </a:extLst>
          </p:cNvPr>
          <p:cNvSpPr>
            <a:spLocks noGrp="1"/>
          </p:cNvSpPr>
          <p:nvPr>
            <p:ph idx="1"/>
          </p:nvPr>
        </p:nvSpPr>
        <p:spPr/>
        <p:txBody>
          <a:bodyPr/>
          <a:lstStyle/>
          <a:p>
            <a:r>
              <a:rPr lang="it-IT" dirty="0"/>
              <a:t>Il neonato dispone di un repertorio di movimenti globali e afinalistici e dei </a:t>
            </a:r>
            <a:r>
              <a:rPr lang="it-IT" dirty="0" err="1"/>
              <a:t>cosidetti</a:t>
            </a:r>
            <a:r>
              <a:rPr lang="it-IT" dirty="0"/>
              <a:t> «riflessi arcaici». I riflessi arcaici più comuni sono: Il riflesso di suzione, il riflesso della marcia automatica, il riflesso di prensione palmare</a:t>
            </a:r>
          </a:p>
          <a:p>
            <a:endParaRPr lang="it-IT" dirty="0"/>
          </a:p>
          <a:p>
            <a:r>
              <a:rPr lang="it-IT" dirty="0"/>
              <a:t>I riflessi arcaici scompaiono fra il primo e il terzo mese di vita, lasciando progressivamente il posto a movimenti più organizzati e finalizzati                                                                                                                                                                                                                 </a:t>
            </a:r>
          </a:p>
          <a:p>
            <a:endParaRPr lang="it-IT" dirty="0"/>
          </a:p>
          <a:p>
            <a:endParaRPr lang="it-IT" dirty="0"/>
          </a:p>
          <a:p>
            <a:endParaRPr lang="it-IT" dirty="0"/>
          </a:p>
        </p:txBody>
      </p:sp>
    </p:spTree>
    <p:extLst>
      <p:ext uri="{BB962C8B-B14F-4D97-AF65-F5344CB8AC3E}">
        <p14:creationId xmlns:p14="http://schemas.microsoft.com/office/powerpoint/2010/main" val="31017870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380A779-9182-C801-6E4C-1455D4453519}"/>
              </a:ext>
            </a:extLst>
          </p:cNvPr>
          <p:cNvSpPr>
            <a:spLocks noGrp="1"/>
          </p:cNvSpPr>
          <p:nvPr>
            <p:ph type="title"/>
          </p:nvPr>
        </p:nvSpPr>
        <p:spPr/>
        <p:txBody>
          <a:bodyPr/>
          <a:lstStyle/>
          <a:p>
            <a:pPr algn="ctr"/>
            <a:r>
              <a:rPr lang="it-IT" b="1" dirty="0"/>
              <a:t>Controllo posturale</a:t>
            </a:r>
          </a:p>
        </p:txBody>
      </p:sp>
      <p:sp>
        <p:nvSpPr>
          <p:cNvPr id="3" name="Segnaposto contenuto 2">
            <a:extLst>
              <a:ext uri="{FF2B5EF4-FFF2-40B4-BE49-F238E27FC236}">
                <a16:creationId xmlns:a16="http://schemas.microsoft.com/office/drawing/2014/main" id="{5CEF78C3-15CF-E6CB-9ABA-6FB231963949}"/>
              </a:ext>
            </a:extLst>
          </p:cNvPr>
          <p:cNvSpPr>
            <a:spLocks noGrp="1"/>
          </p:cNvSpPr>
          <p:nvPr>
            <p:ph idx="1"/>
          </p:nvPr>
        </p:nvSpPr>
        <p:spPr/>
        <p:txBody>
          <a:bodyPr/>
          <a:lstStyle/>
          <a:p>
            <a:r>
              <a:rPr lang="it-IT" dirty="0"/>
              <a:t>Controllo posizione del capo rispetto al tronco tra i 2 e i 4 mesi</a:t>
            </a:r>
          </a:p>
          <a:p>
            <a:r>
              <a:rPr lang="it-IT" dirty="0"/>
              <a:t>Mantenimento posizione seduta tra i 6 e gli 8 mesi</a:t>
            </a:r>
          </a:p>
          <a:p>
            <a:r>
              <a:rPr lang="it-IT" dirty="0"/>
              <a:t>Mantenimento della statica «quadrupede» tra gli 8 e i 10 mesi</a:t>
            </a:r>
          </a:p>
          <a:p>
            <a:r>
              <a:rPr lang="it-IT" dirty="0"/>
              <a:t>Mantenimento stazione eretta tra i 10 e i 12 mesi</a:t>
            </a:r>
          </a:p>
        </p:txBody>
      </p:sp>
    </p:spTree>
    <p:extLst>
      <p:ext uri="{BB962C8B-B14F-4D97-AF65-F5344CB8AC3E}">
        <p14:creationId xmlns:p14="http://schemas.microsoft.com/office/powerpoint/2010/main" val="36704748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CDD0CFF-9E79-569F-69EF-FC394CA466F4}"/>
              </a:ext>
            </a:extLst>
          </p:cNvPr>
          <p:cNvSpPr>
            <a:spLocks noGrp="1"/>
          </p:cNvSpPr>
          <p:nvPr>
            <p:ph type="title"/>
          </p:nvPr>
        </p:nvSpPr>
        <p:spPr/>
        <p:txBody>
          <a:bodyPr/>
          <a:lstStyle/>
          <a:p>
            <a:pPr algn="ctr"/>
            <a:r>
              <a:rPr lang="it-IT" b="1" dirty="0"/>
              <a:t>DEAMBULAZIONE</a:t>
            </a:r>
          </a:p>
        </p:txBody>
      </p:sp>
      <p:sp>
        <p:nvSpPr>
          <p:cNvPr id="3" name="Segnaposto contenuto 2">
            <a:extLst>
              <a:ext uri="{FF2B5EF4-FFF2-40B4-BE49-F238E27FC236}">
                <a16:creationId xmlns:a16="http://schemas.microsoft.com/office/drawing/2014/main" id="{3BCFEEBF-DBDE-FCCE-B98C-B26F2176D76B}"/>
              </a:ext>
            </a:extLst>
          </p:cNvPr>
          <p:cNvSpPr>
            <a:spLocks noGrp="1"/>
          </p:cNvSpPr>
          <p:nvPr>
            <p:ph idx="1"/>
          </p:nvPr>
        </p:nvSpPr>
        <p:spPr/>
        <p:txBody>
          <a:bodyPr/>
          <a:lstStyle/>
          <a:p>
            <a:r>
              <a:rPr lang="it-IT" dirty="0"/>
              <a:t>Cammino con sostegno tra i 7 e i 9 mesi</a:t>
            </a:r>
          </a:p>
          <a:p>
            <a:endParaRPr lang="it-IT" dirty="0"/>
          </a:p>
          <a:p>
            <a:r>
              <a:rPr lang="it-IT" dirty="0"/>
              <a:t>Spostamento autonomo con andatura quadrupede tra i 9 e i 10 mesi</a:t>
            </a:r>
          </a:p>
          <a:p>
            <a:endParaRPr lang="it-IT" dirty="0"/>
          </a:p>
          <a:p>
            <a:r>
              <a:rPr lang="it-IT" dirty="0"/>
              <a:t>Deambulazione autonoma tra gli 11 e i 18 mesi</a:t>
            </a:r>
          </a:p>
          <a:p>
            <a:endParaRPr lang="it-IT" dirty="0"/>
          </a:p>
          <a:p>
            <a:r>
              <a:rPr lang="it-IT" dirty="0"/>
              <a:t>Intorno ai 6 anni deambulazione con appoggio plantare, modulazione del ritmo e della velocità del passo, adattamento della sequenza deambulatoria alle caratteristiche del suolo</a:t>
            </a:r>
          </a:p>
        </p:txBody>
      </p:sp>
    </p:spTree>
    <p:extLst>
      <p:ext uri="{BB962C8B-B14F-4D97-AF65-F5344CB8AC3E}">
        <p14:creationId xmlns:p14="http://schemas.microsoft.com/office/powerpoint/2010/main" val="2489881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66C3740-4A58-F4ED-B019-80DE62A04D63}"/>
              </a:ext>
            </a:extLst>
          </p:cNvPr>
          <p:cNvSpPr>
            <a:spLocks noGrp="1"/>
          </p:cNvSpPr>
          <p:nvPr>
            <p:ph type="title"/>
          </p:nvPr>
        </p:nvSpPr>
        <p:spPr/>
        <p:txBody>
          <a:bodyPr/>
          <a:lstStyle/>
          <a:p>
            <a:pPr algn="ctr"/>
            <a:r>
              <a:rPr lang="it-IT" b="1" dirty="0"/>
              <a:t>PRENSIONE E MANIPOLAZIONE</a:t>
            </a:r>
          </a:p>
        </p:txBody>
      </p:sp>
      <p:sp>
        <p:nvSpPr>
          <p:cNvPr id="3" name="Segnaposto contenuto 2">
            <a:extLst>
              <a:ext uri="{FF2B5EF4-FFF2-40B4-BE49-F238E27FC236}">
                <a16:creationId xmlns:a16="http://schemas.microsoft.com/office/drawing/2014/main" id="{840602A5-FA24-F6D9-05B1-08C8D6FE0661}"/>
              </a:ext>
            </a:extLst>
          </p:cNvPr>
          <p:cNvSpPr>
            <a:spLocks noGrp="1"/>
          </p:cNvSpPr>
          <p:nvPr>
            <p:ph idx="1"/>
          </p:nvPr>
        </p:nvSpPr>
        <p:spPr/>
        <p:txBody>
          <a:bodyPr/>
          <a:lstStyle/>
          <a:p>
            <a:r>
              <a:rPr lang="it-IT" dirty="0"/>
              <a:t>Tentativi di </a:t>
            </a:r>
            <a:r>
              <a:rPr lang="it-IT" dirty="0" err="1"/>
              <a:t>afferramento</a:t>
            </a:r>
            <a:r>
              <a:rPr lang="it-IT" dirty="0"/>
              <a:t> tra i 4 e i 6 mesi</a:t>
            </a:r>
          </a:p>
          <a:p>
            <a:endParaRPr lang="it-IT" dirty="0"/>
          </a:p>
          <a:p>
            <a:r>
              <a:rPr lang="it-IT" dirty="0"/>
              <a:t>Raggiungimento sicuro dell’oggetto tra </a:t>
            </a:r>
            <a:r>
              <a:rPr lang="it-IT" dirty="0" err="1"/>
              <a:t>tra</a:t>
            </a:r>
            <a:r>
              <a:rPr lang="it-IT" dirty="0"/>
              <a:t> i 9 e i 10 mesi</a:t>
            </a:r>
          </a:p>
          <a:p>
            <a:endParaRPr lang="it-IT" dirty="0"/>
          </a:p>
          <a:p>
            <a:pPr algn="just"/>
            <a:r>
              <a:rPr lang="it-IT" dirty="0" err="1"/>
              <a:t>Afferramento</a:t>
            </a:r>
            <a:r>
              <a:rPr lang="it-IT" dirty="0"/>
              <a:t> progressivamente più preciso, trasferimento da una mano all’altra  e manipolazione a scopo conoscitivo tra i 13 mesi e i 5 anni</a:t>
            </a:r>
          </a:p>
        </p:txBody>
      </p:sp>
    </p:spTree>
    <p:extLst>
      <p:ext uri="{BB962C8B-B14F-4D97-AF65-F5344CB8AC3E}">
        <p14:creationId xmlns:p14="http://schemas.microsoft.com/office/powerpoint/2010/main" val="285169902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iunioni ione">
  <a:themeElements>
    <a:clrScheme name="Ion Boardroom">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A3AB87EF-B655-4FFF-8D05-F333AD7F2789}"/>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o" ma:contentTypeID="0x0101001B8130809C45D8469AFE2B64E5D35F1B" ma:contentTypeVersion="2" ma:contentTypeDescription="Creare un nuovo documento." ma:contentTypeScope="" ma:versionID="25eb082416f2a72465a96281bc9ef287">
  <xsd:schema xmlns:xsd="http://www.w3.org/2001/XMLSchema" xmlns:xs="http://www.w3.org/2001/XMLSchema" xmlns:p="http://schemas.microsoft.com/office/2006/metadata/properties" xmlns:ns3="0ab757e4-817a-4a67-9072-6cceeaf2ea91" targetNamespace="http://schemas.microsoft.com/office/2006/metadata/properties" ma:root="true" ma:fieldsID="d4ffb0b905551e5efb7fb0809e9b4773" ns3:_="">
    <xsd:import namespace="0ab757e4-817a-4a67-9072-6cceeaf2ea91"/>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ab757e4-817a-4a67-9072-6cceeaf2ea9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5D43DA9-9186-4E0E-858D-78760875F554}">
  <ds:schemaRefs>
    <ds:schemaRef ds:uri="0ab757e4-817a-4a67-9072-6cceeaf2ea91"/>
    <ds:schemaRef ds:uri="http://www.w3.org/XML/1998/namespace"/>
    <ds:schemaRef ds:uri="http://purl.org/dc/elements/1.1/"/>
    <ds:schemaRef ds:uri="http://purl.org/dc/terms/"/>
    <ds:schemaRef ds:uri="http://purl.org/dc/dcmitype/"/>
    <ds:schemaRef ds:uri="http://schemas.microsoft.com/office/infopath/2007/PartnerControls"/>
    <ds:schemaRef ds:uri="http://schemas.microsoft.com/office/2006/metadata/properties"/>
    <ds:schemaRef ds:uri="http://schemas.microsoft.com/office/2006/documentManagement/types"/>
    <ds:schemaRef ds:uri="http://schemas.openxmlformats.org/package/2006/metadata/core-properties"/>
  </ds:schemaRefs>
</ds:datastoreItem>
</file>

<file path=customXml/itemProps2.xml><?xml version="1.0" encoding="utf-8"?>
<ds:datastoreItem xmlns:ds="http://schemas.openxmlformats.org/officeDocument/2006/customXml" ds:itemID="{FBF3B023-E0A3-491D-9760-474425973EF7}">
  <ds:schemaRefs>
    <ds:schemaRef ds:uri="http://schemas.microsoft.com/sharepoint/v3/contenttype/forms"/>
  </ds:schemaRefs>
</ds:datastoreItem>
</file>

<file path=customXml/itemProps3.xml><?xml version="1.0" encoding="utf-8"?>
<ds:datastoreItem xmlns:ds="http://schemas.openxmlformats.org/officeDocument/2006/customXml" ds:itemID="{9FE0ECAB-AB5A-4AA7-AD7C-C2AA947C5A8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ab757e4-817a-4a67-9072-6cceeaf2ea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TM02900722[[fn=Sala riunioni ione]]</Template>
  <TotalTime>406</TotalTime>
  <Words>2807</Words>
  <Application>Microsoft Office PowerPoint</Application>
  <PresentationFormat>Widescreen</PresentationFormat>
  <Paragraphs>117</Paragraphs>
  <Slides>35</Slides>
  <Notes>0</Notes>
  <HiddenSlides>0</HiddenSlides>
  <MMClips>1</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35</vt:i4>
      </vt:variant>
    </vt:vector>
  </HeadingPairs>
  <TitlesOfParts>
    <vt:vector size="39" baseType="lpstr">
      <vt:lpstr>Arial</vt:lpstr>
      <vt:lpstr>Century Gothic</vt:lpstr>
      <vt:lpstr>Wingdings 3</vt:lpstr>
      <vt:lpstr>Riunioni ione</vt:lpstr>
      <vt:lpstr>LO SVILUPPO PSICOMOTORIO  </vt:lpstr>
      <vt:lpstr>Presentazione standard di PowerPoint</vt:lpstr>
      <vt:lpstr>Presentazione standard di PowerPoint</vt:lpstr>
      <vt:lpstr>Presentazione standard di PowerPoint</vt:lpstr>
      <vt:lpstr>Presentazione standard di PowerPoint</vt:lpstr>
      <vt:lpstr>Lo sviluppo motorio</vt:lpstr>
      <vt:lpstr>Controllo posturale</vt:lpstr>
      <vt:lpstr>DEAMBULAZIONE</vt:lpstr>
      <vt:lpstr>PRENSIONE E MANIPOLAZIONE</vt:lpstr>
      <vt:lpstr>Presentazione standard di PowerPoint</vt:lpstr>
      <vt:lpstr>SVILUPPO PERCETTIVO</vt:lpstr>
      <vt:lpstr>PERCEZIONE VISIVA</vt:lpstr>
      <vt:lpstr>Presentazione standard di PowerPoint</vt:lpstr>
      <vt:lpstr>PERCEZIONE VISIVA</vt:lpstr>
      <vt:lpstr>PERCEZIONE UDITIVA</vt:lpstr>
      <vt:lpstr>PERCEZIONE TATTILE</vt:lpstr>
      <vt:lpstr>Presentazione standard di PowerPoint</vt:lpstr>
      <vt:lpstr>SVILUPPO AFFETTIVO E RELAZIONALE</vt:lpstr>
      <vt:lpstr>Presentazione standard di PowerPoint</vt:lpstr>
      <vt:lpstr>Presentazione standard di PowerPoint</vt:lpstr>
      <vt:lpstr>Presentazione standard di PowerPoint</vt:lpstr>
      <vt:lpstr>Presentazione standard di PowerPoint</vt:lpstr>
      <vt:lpstr>Presentazione standard di PowerPoint</vt:lpstr>
      <vt:lpstr>SVILUPPO DEL LINGUAGGIO</vt:lpstr>
      <vt:lpstr>Presentazione standard di PowerPoint</vt:lpstr>
      <vt:lpstr>Presentazione standard di PowerPoint</vt:lpstr>
      <vt:lpstr>Presentazione standard di PowerPoint</vt:lpstr>
      <vt:lpstr>SVILUPPO COGNITIVO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giorgia.dimassimo@unimc.it</dc:creator>
  <cp:lastModifiedBy>giorgia.dimassimo@unimc.it</cp:lastModifiedBy>
  <cp:revision>4</cp:revision>
  <dcterms:created xsi:type="dcterms:W3CDTF">2023-03-05T20:59:21Z</dcterms:created>
  <dcterms:modified xsi:type="dcterms:W3CDTF">2023-03-15T09:26:32Z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0x0101001B8130809C45D8469AFE2B64E5D35F1B</vt:lpwstr>
  </property>
</Properties>
</file>