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8" r:id="rId13"/>
    <p:sldId id="264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0CA5B4-9949-CF76-5007-6F3E23CA79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/>
              <a:t>Sindrome di down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2A6CEC4-AD10-0B6E-5308-D695AF2379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it-IT" sz="2800" dirty="0"/>
              <a:t>Dott.ssa Giorgia Di Massimo</a:t>
            </a:r>
          </a:p>
          <a:p>
            <a:pPr algn="l"/>
            <a:r>
              <a:rPr lang="it-IT" sz="2800" dirty="0"/>
              <a:t>UNIMC, 16 Marzo 2023</a:t>
            </a:r>
          </a:p>
        </p:txBody>
      </p:sp>
    </p:spTree>
    <p:extLst>
      <p:ext uri="{BB962C8B-B14F-4D97-AF65-F5344CB8AC3E}">
        <p14:creationId xmlns:p14="http://schemas.microsoft.com/office/powerpoint/2010/main" val="677549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4B2D89-F303-26A9-7855-1A42D3D4E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caratteristiche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1E22C2-859F-9B00-90EE-7E6BA47A0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000" dirty="0"/>
              <a:t>È sempre presente un deficit cognitivo, la cui gravità varia da caso a caso (da lieve a grave o gravissimo)</a:t>
            </a:r>
          </a:p>
          <a:p>
            <a:pPr algn="just"/>
            <a:r>
              <a:rPr lang="it-IT" sz="2000" dirty="0"/>
              <a:t>Lo sviluppo avviene con lentezza in tutti i settori, anche se quello affettivo-relazionale tende ad essere migliore di quello intellettivo-linguistico</a:t>
            </a:r>
          </a:p>
          <a:p>
            <a:pPr algn="just"/>
            <a:r>
              <a:rPr lang="it-IT" sz="2000" dirty="0"/>
              <a:t>Presentano deficit di discriminazione percettiva, di </a:t>
            </a:r>
            <a:r>
              <a:rPr lang="it-IT" sz="2000" dirty="0" err="1"/>
              <a:t>problem</a:t>
            </a:r>
            <a:r>
              <a:rPr lang="it-IT" sz="2000" dirty="0"/>
              <a:t> solving, di memorizzazione, di sintesi e di astrazione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5300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C44F70-9BBD-2571-71AD-F44B8DAC5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di down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82F7BA-EF23-482F-2DF4-8B68B4417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Grande variabilità dei quadri clinici anche in rapporto alla qualità degli apporti ambientali</a:t>
            </a:r>
          </a:p>
          <a:p>
            <a:pPr algn="just"/>
            <a:r>
              <a:rPr lang="it-IT" sz="2000" dirty="0"/>
              <a:t>Un ambiente adeguato e una presa in carico riabilitativa precoce possono infatti fare la differenza per quanto riguarda lo sviluppo delle risorse e delle autonomie</a:t>
            </a:r>
          </a:p>
          <a:p>
            <a:pPr algn="just"/>
            <a:r>
              <a:rPr lang="it-IT" sz="2000" dirty="0"/>
              <a:t>Un ostacolo importante consiste nella tendenza a rimanere dipendenti dal punto di vista fisico e psicologico dagli adulti di riferimento, </a:t>
            </a:r>
            <a:r>
              <a:rPr lang="it-IT" sz="2000" dirty="0" err="1"/>
              <a:t>sicchè</a:t>
            </a:r>
            <a:r>
              <a:rPr lang="it-IT" sz="2000" dirty="0"/>
              <a:t> l’approccio educativo risulta determinante ai fini del destino futuro di questi bambini </a:t>
            </a:r>
          </a:p>
        </p:txBody>
      </p:sp>
    </p:spTree>
    <p:extLst>
      <p:ext uri="{BB962C8B-B14F-4D97-AF65-F5344CB8AC3E}">
        <p14:creationId xmlns:p14="http://schemas.microsoft.com/office/powerpoint/2010/main" val="2930063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76DB1F-7166-2293-BEB5-712CDA0B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di down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B472F5-3DBE-D68F-A780-2C3655B5C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000" dirty="0"/>
              <a:t>Possono essere presenti atteggiamenti oppositivo/provocatori, caparbietà, impulsività e ciò può condizionare negativamente l’integrazione nel gruppo dei coetanei</a:t>
            </a:r>
          </a:p>
          <a:p>
            <a:pPr algn="just"/>
            <a:r>
              <a:rPr lang="it-IT" sz="2000" dirty="0"/>
              <a:t>Dal punto di vista linguistico possono esserci deficit di tipo fonetico- fonologico, sia difficoltà sintattiche; l’espressione verbale è quasi sempre povera, con mancanza di piccole parti del discorso (articoli, preposizioni) e difettosa coniugazione dei verbi</a:t>
            </a:r>
          </a:p>
        </p:txBody>
      </p:sp>
    </p:spTree>
    <p:extLst>
      <p:ext uri="{BB962C8B-B14F-4D97-AF65-F5344CB8AC3E}">
        <p14:creationId xmlns:p14="http://schemas.microsoft.com/office/powerpoint/2010/main" val="3380485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364DC0-04E5-C3DE-0C2F-02CC48E2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diagnosi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C4CE6F-E645-B657-FA34-40D557B0C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La tipicità delle anomalie fisiche rende immediata la diagnosi post-natale</a:t>
            </a:r>
          </a:p>
          <a:p>
            <a:r>
              <a:rPr lang="it-IT" sz="2000" dirty="0"/>
              <a:t>Possibile la diagnosi prenatale : esami ematici, test della </a:t>
            </a:r>
            <a:r>
              <a:rPr lang="it-IT" sz="2000" dirty="0" err="1"/>
              <a:t>translucenza</a:t>
            </a:r>
            <a:r>
              <a:rPr lang="it-IT" sz="2000" dirty="0"/>
              <a:t> nucale, villocentesi, amniocentesi</a:t>
            </a:r>
          </a:p>
        </p:txBody>
      </p:sp>
    </p:spTree>
    <p:extLst>
      <p:ext uri="{BB962C8B-B14F-4D97-AF65-F5344CB8AC3E}">
        <p14:creationId xmlns:p14="http://schemas.microsoft.com/office/powerpoint/2010/main" val="1896452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9D40CF-C8F9-C91D-9C44-D8E395801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di Down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A19356-2C30-7DB6-59AB-1F90DB2F9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È la più nota delle </a:t>
            </a:r>
            <a:r>
              <a:rPr lang="it-IT" sz="2000" b="1" dirty="0"/>
              <a:t>sindromi genetiche</a:t>
            </a:r>
          </a:p>
          <a:p>
            <a:pPr algn="just"/>
            <a:r>
              <a:rPr lang="it-IT" sz="2000" b="1" dirty="0"/>
              <a:t>È stata descritta per la prima volta nel 1862 dal medico inglese John Langdon Down, ma solo nel 1959 ne è stata scoperta la causa, cioè la presenza di tre cromosomi 21 anziché 2</a:t>
            </a:r>
          </a:p>
          <a:p>
            <a:pPr algn="just"/>
            <a:r>
              <a:rPr lang="it-IT" sz="2000" b="1" dirty="0"/>
              <a:t>Per questo è anche chiamata Trisomia 21</a:t>
            </a:r>
          </a:p>
          <a:p>
            <a:pPr algn="just"/>
            <a:r>
              <a:rPr lang="it-IT" sz="2000" dirty="0"/>
              <a:t>Pertanto il corredo genetico della persona affetta consta di 47 cromosomi anziché 46</a:t>
            </a:r>
          </a:p>
          <a:p>
            <a:pPr algn="just"/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16297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DDDA84-F871-9262-9126-35A99C18B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di down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768FDA-A99D-44A8-BD5C-5441FDC7B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000" dirty="0"/>
              <a:t>Nella forma tipica, la sindrome è caratterizzata dalla presenza del </a:t>
            </a:r>
            <a:r>
              <a:rPr lang="it-IT" sz="2000" dirty="0" err="1"/>
              <a:t>cromosomo</a:t>
            </a:r>
            <a:r>
              <a:rPr lang="it-IT" sz="2000" dirty="0"/>
              <a:t> soprannumerario in tutte le cellule dell’organismo</a:t>
            </a:r>
          </a:p>
          <a:p>
            <a:pPr algn="just"/>
            <a:r>
              <a:rPr lang="it-IT" sz="2000" dirty="0"/>
              <a:t>Esiste un’altra forma («</a:t>
            </a:r>
            <a:r>
              <a:rPr lang="it-IT" sz="2000" dirty="0" err="1"/>
              <a:t>mosaicismo</a:t>
            </a:r>
            <a:r>
              <a:rPr lang="it-IT" sz="2000" dirty="0"/>
              <a:t>»), nella quale solo una parte delle cellule è portatrice dell’anomalia. Minore è il numero delle cellule con patrimonio genetico alterato, tanto più lievi saranno le manifestazioni cliniche della patologia</a:t>
            </a:r>
          </a:p>
        </p:txBody>
      </p:sp>
    </p:spTree>
    <p:extLst>
      <p:ext uri="{BB962C8B-B14F-4D97-AF65-F5344CB8AC3E}">
        <p14:creationId xmlns:p14="http://schemas.microsoft.com/office/powerpoint/2010/main" val="388604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D4023D-39E0-238A-2101-DD00365CF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Mappa cromosomica della S.D.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290EDC93-F2DB-6C01-6A38-3659BE36EB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7872" y="2638425"/>
            <a:ext cx="5016257" cy="3101975"/>
          </a:xfrm>
        </p:spPr>
      </p:pic>
    </p:spTree>
    <p:extLst>
      <p:ext uri="{BB962C8B-B14F-4D97-AF65-F5344CB8AC3E}">
        <p14:creationId xmlns:p14="http://schemas.microsoft.com/office/powerpoint/2010/main" val="132838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B26DE9-C362-DB98-8898-D1FB2D5EB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Sindrome di down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A7A1FA-C99B-8ADC-604C-3210A5568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Il 78% dei feti affetti viene abortito spontaneamente</a:t>
            </a:r>
          </a:p>
          <a:p>
            <a:r>
              <a:rPr lang="it-IT" sz="2000" dirty="0"/>
              <a:t>In Italia le persone con sindrome di Down sono circa 38.000</a:t>
            </a:r>
          </a:p>
          <a:p>
            <a:r>
              <a:rPr lang="it-IT" sz="2000" dirty="0"/>
              <a:t>L’incidenza della sindrome è di un caso ogni 1200 nati vivi</a:t>
            </a:r>
          </a:p>
          <a:p>
            <a:r>
              <a:rPr lang="it-IT" sz="2000" dirty="0"/>
              <a:t>La sindrome di Down ha correlazione con l’età materna</a:t>
            </a:r>
          </a:p>
        </p:txBody>
      </p:sp>
    </p:spTree>
    <p:extLst>
      <p:ext uri="{BB962C8B-B14F-4D97-AF65-F5344CB8AC3E}">
        <p14:creationId xmlns:p14="http://schemas.microsoft.com/office/powerpoint/2010/main" val="3629918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E456A6-3EA6-ED68-5AB6-3498B0C29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Rapporto con età materna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3F282203-FC92-FFCD-93A1-E2903069B0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4483012"/>
              </p:ext>
            </p:extLst>
          </p:nvPr>
        </p:nvGraphicFramePr>
        <p:xfrm>
          <a:off x="2230438" y="2638425"/>
          <a:ext cx="773112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5562">
                  <a:extLst>
                    <a:ext uri="{9D8B030D-6E8A-4147-A177-3AD203B41FA5}">
                      <a16:colId xmlns:a16="http://schemas.microsoft.com/office/drawing/2014/main" val="1629603104"/>
                    </a:ext>
                  </a:extLst>
                </a:gridCol>
                <a:gridCol w="3865562">
                  <a:extLst>
                    <a:ext uri="{9D8B030D-6E8A-4147-A177-3AD203B41FA5}">
                      <a16:colId xmlns:a16="http://schemas.microsoft.com/office/drawing/2014/main" val="28324891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Età della madre al concepimento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Percentuale nati con </a:t>
                      </a:r>
                      <a:r>
                        <a:rPr lang="it-IT" dirty="0" err="1"/>
                        <a:t>sindr</a:t>
                      </a:r>
                      <a:r>
                        <a:rPr lang="it-IT" dirty="0"/>
                        <a:t>. Down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037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&lt; 19 anni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1/2500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559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20-24 anni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1/1640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116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25-29 anni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1/1150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592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30-34 anni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1/700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866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35-39 anni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1/230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088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40-44 anni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1/60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257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&gt; 45 anni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1/47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262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576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441417-49F2-BA3D-15DC-A1B109EC6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caratteristiche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3FFB78-BAB5-4ADC-FE16-EAA517FA8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Fin dalla nascita il bambino presenta elementi fisici caratteristici: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Aumentata distanza tra gli occhi (ipertelorismo)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Piega cutanea della palpebra all’angolo interno degli occhi (epicanto)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Rima palpebrale obliqua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Palato ogivale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Ponte nasale piatto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dirty="0"/>
              <a:t>Anomalie di denti e lingua</a:t>
            </a:r>
          </a:p>
        </p:txBody>
      </p:sp>
    </p:spTree>
    <p:extLst>
      <p:ext uri="{BB962C8B-B14F-4D97-AF65-F5344CB8AC3E}">
        <p14:creationId xmlns:p14="http://schemas.microsoft.com/office/powerpoint/2010/main" val="3410107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DAEA44E-89E5-C000-07E1-FC734DB09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caratteristiche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C54CDA-6795-42DD-9456-E9683C69B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Cranio più sviluppato in larghezza che in lunghezza (brachicefalia)</a:t>
            </a:r>
          </a:p>
          <a:p>
            <a:r>
              <a:rPr lang="it-IT" dirty="0"/>
              <a:t>Malformazioni cardiache e intestinali</a:t>
            </a:r>
          </a:p>
          <a:p>
            <a:r>
              <a:rPr lang="it-IT" dirty="0"/>
              <a:t>Malformazioni dello scheletro e delle estremità</a:t>
            </a:r>
          </a:p>
          <a:p>
            <a:r>
              <a:rPr lang="it-IT" dirty="0" err="1"/>
              <a:t>Iperlassità</a:t>
            </a:r>
            <a:r>
              <a:rPr lang="it-IT" dirty="0"/>
              <a:t> dei legamenti</a:t>
            </a:r>
          </a:p>
          <a:p>
            <a:r>
              <a:rPr lang="it-IT" dirty="0"/>
              <a:t>ipotonia</a:t>
            </a:r>
          </a:p>
        </p:txBody>
      </p:sp>
    </p:spTree>
    <p:extLst>
      <p:ext uri="{BB962C8B-B14F-4D97-AF65-F5344CB8AC3E}">
        <p14:creationId xmlns:p14="http://schemas.microsoft.com/office/powerpoint/2010/main" val="1052946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5BD78B-1BB3-F34D-A786-96F045749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1B0BAE15-2137-2AB4-334D-3F292F4A0C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0246" y="2638425"/>
            <a:ext cx="4651508" cy="3101975"/>
          </a:xfrm>
        </p:spPr>
      </p:pic>
    </p:spTree>
    <p:extLst>
      <p:ext uri="{BB962C8B-B14F-4D97-AF65-F5344CB8AC3E}">
        <p14:creationId xmlns:p14="http://schemas.microsoft.com/office/powerpoint/2010/main" val="581639498"/>
      </p:ext>
    </p:extLst>
  </p:cSld>
  <p:clrMapOvr>
    <a:masterClrMapping/>
  </p:clrMapOvr>
</p:sld>
</file>

<file path=ppt/theme/theme1.xml><?xml version="1.0" encoding="utf-8"?>
<a:theme xmlns:a="http://schemas.openxmlformats.org/drawingml/2006/main" name="Pacco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B8130809C45D8469AFE2B64E5D35F1B" ma:contentTypeVersion="2" ma:contentTypeDescription="Creare un nuovo documento." ma:contentTypeScope="" ma:versionID="25eb082416f2a72465a96281bc9ef287">
  <xsd:schema xmlns:xsd="http://www.w3.org/2001/XMLSchema" xmlns:xs="http://www.w3.org/2001/XMLSchema" xmlns:p="http://schemas.microsoft.com/office/2006/metadata/properties" xmlns:ns3="0ab757e4-817a-4a67-9072-6cceeaf2ea91" targetNamespace="http://schemas.microsoft.com/office/2006/metadata/properties" ma:root="true" ma:fieldsID="d4ffb0b905551e5efb7fb0809e9b4773" ns3:_="">
    <xsd:import namespace="0ab757e4-817a-4a67-9072-6cceeaf2ea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b757e4-817a-4a67-9072-6cceeaf2ea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45EF62-CEBC-4191-95B8-917F43650E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b757e4-817a-4a67-9072-6cceeaf2ea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AACB48-9162-4880-8D83-875FE0511B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D5EA4C-5188-41D7-A3F0-D4CEEEFFF964}">
  <ds:schemaRefs>
    <ds:schemaRef ds:uri="http://purl.org/dc/terms/"/>
    <ds:schemaRef ds:uri="http://purl.org/dc/dcmitype/"/>
    <ds:schemaRef ds:uri="0ab757e4-817a-4a67-9072-6cceeaf2ea91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TM10001115[[fn=Pacco]]</Template>
  <TotalTime>104</TotalTime>
  <Words>525</Words>
  <Application>Microsoft Office PowerPoint</Application>
  <PresentationFormat>Widescreen</PresentationFormat>
  <Paragraphs>62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Pacco</vt:lpstr>
      <vt:lpstr>Sindrome di down</vt:lpstr>
      <vt:lpstr>Sindrome di Down</vt:lpstr>
      <vt:lpstr>sindrome di down</vt:lpstr>
      <vt:lpstr>Mappa cromosomica della S.D.</vt:lpstr>
      <vt:lpstr>Sindrome di down</vt:lpstr>
      <vt:lpstr>Rapporto con età materna</vt:lpstr>
      <vt:lpstr>caratteristiche</vt:lpstr>
      <vt:lpstr>caratteristiche</vt:lpstr>
      <vt:lpstr>Presentazione standard di PowerPoint</vt:lpstr>
      <vt:lpstr>caratteristiche</vt:lpstr>
      <vt:lpstr>Sindrome di down</vt:lpstr>
      <vt:lpstr>Sindrome di down</vt:lpstr>
      <vt:lpstr>diagnosi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Sindrome di down</dc:title>
  <dc:creator>giorgia.dimassimo@unimc.it</dc:creator>
  <cp:lastModifiedBy>giorgia.dimassimo@unimc.it</cp:lastModifiedBy>
  <cp:revision>4</cp:revision>
  <dcterms:created xsi:type="dcterms:W3CDTF">2023-03-14T14:48:52Z</dcterms:created>
  <dcterms:modified xsi:type="dcterms:W3CDTF">2023-03-15T16:22:11Z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0x0101001B8130809C45D8469AFE2B64E5D35F1B</vt:lpwstr>
  </property>
</Properties>
</file>