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4"/>
  </p:sldMasterIdLst>
  <p:sldIdLst>
    <p:sldId id="256" r:id="rId5"/>
    <p:sldId id="257" r:id="rId6"/>
    <p:sldId id="258" r:id="rId7"/>
    <p:sldId id="260" r:id="rId8"/>
    <p:sldId id="265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tx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5B1CA4-0ECD-17C8-D95B-CA9C7D6285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3200" b="1" dirty="0"/>
              <a:t>la sindrome dell’x fragile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E9B7694-53FB-B5B9-86C5-299500764E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Dott.ssa Giorgia Di Massimo</a:t>
            </a:r>
          </a:p>
          <a:p>
            <a:r>
              <a:rPr lang="it-IT" dirty="0"/>
              <a:t>UNIMC, 16 Marzo 2023</a:t>
            </a:r>
          </a:p>
        </p:txBody>
      </p:sp>
    </p:spTree>
    <p:extLst>
      <p:ext uri="{BB962C8B-B14F-4D97-AF65-F5344CB8AC3E}">
        <p14:creationId xmlns:p14="http://schemas.microsoft.com/office/powerpoint/2010/main" val="1057199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9BA46A-2E41-0A31-A135-C415D1125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SINDROME DELL’X FRAGILE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EAE911F-FE6E-DBB9-3C4B-844E1787C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Identificata nel 1992, prende il nome dal fatto che il ramo lungo del cromosoma X si presenta come spezzato</a:t>
            </a:r>
          </a:p>
          <a:p>
            <a:pPr algn="just"/>
            <a:r>
              <a:rPr lang="it-IT" sz="2400" dirty="0"/>
              <a:t>Colpisce il sesso maschile con un’incidenza di 1 su 4000 nati e il sesso femminile con 1 su 6000 nati</a:t>
            </a:r>
          </a:p>
          <a:p>
            <a:pPr algn="just"/>
            <a:r>
              <a:rPr lang="it-IT" sz="2400" dirty="0"/>
              <a:t>I portatori sani della malattia sono molto più numerosi: tra 1 su 150 e  1 su 400</a:t>
            </a:r>
          </a:p>
        </p:txBody>
      </p:sp>
    </p:spTree>
    <p:extLst>
      <p:ext uri="{BB962C8B-B14F-4D97-AF65-F5344CB8AC3E}">
        <p14:creationId xmlns:p14="http://schemas.microsoft.com/office/powerpoint/2010/main" val="2471468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00C80F-5504-7FBA-9040-E2E6CDF75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SINDROME DELL’X FRAGILE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113D997-7EE7-58F5-B37F-DE9276328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it-IT" sz="2800" dirty="0"/>
              <a:t>I maschi sono più colpiti delle femmine perché queste ultime, avendo due cromosomi X, possono compensare con il cromosoma sano gli effetti di quello alterato</a:t>
            </a:r>
          </a:p>
          <a:p>
            <a:pPr algn="just"/>
            <a:r>
              <a:rPr lang="it-IT" sz="2800" dirty="0"/>
              <a:t>Le portatrici sane (4 donne su 1000), hanno 50 probabilità su 100 di generare un figlio affetto dalla patologia </a:t>
            </a:r>
          </a:p>
          <a:p>
            <a:pPr algn="just"/>
            <a:r>
              <a:rPr lang="it-IT" sz="2800" dirty="0"/>
              <a:t>Oltre il 10% dei casi di disabilità infantile dipende da questa sindrome, causata da una mutazione del gene FMR1 presente sul cromosoma X  </a:t>
            </a:r>
          </a:p>
        </p:txBody>
      </p:sp>
    </p:spTree>
    <p:extLst>
      <p:ext uri="{BB962C8B-B14F-4D97-AF65-F5344CB8AC3E}">
        <p14:creationId xmlns:p14="http://schemas.microsoft.com/office/powerpoint/2010/main" val="1790423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ACE2B7-C14F-A86D-D006-7EC875F24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SINDROME DELL’X FRAGILE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785BB5-A4C5-5485-8131-66F48B47C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400" dirty="0"/>
              <a:t>Le principali caratteristiche fisiche dei maschi affetti sono: viso allungato, orecchie prominenti, palato alto, ipotonia muscolare, </a:t>
            </a:r>
            <a:r>
              <a:rPr lang="it-IT" sz="2400" dirty="0" err="1"/>
              <a:t>iperlassità</a:t>
            </a:r>
            <a:r>
              <a:rPr lang="it-IT" sz="2400" dirty="0"/>
              <a:t> legamentosa, testicoli grandi, testa piccola, piedi piatti</a:t>
            </a:r>
          </a:p>
          <a:p>
            <a:pPr algn="just"/>
            <a:r>
              <a:rPr lang="it-IT" sz="2400" dirty="0"/>
              <a:t>Le bambine possono avere un aspetto normale, oppure presentare alcuni segni caratteristici (viso allungato, orecchie prominenti, palato alto)</a:t>
            </a:r>
          </a:p>
          <a:p>
            <a:pPr algn="just"/>
            <a:r>
              <a:rPr lang="it-IT" sz="2400" dirty="0"/>
              <a:t>Nel 10-20% dei maschi si manifestano crisi epilettiche</a:t>
            </a:r>
          </a:p>
        </p:txBody>
      </p:sp>
    </p:spTree>
    <p:extLst>
      <p:ext uri="{BB962C8B-B14F-4D97-AF65-F5344CB8AC3E}">
        <p14:creationId xmlns:p14="http://schemas.microsoft.com/office/powerpoint/2010/main" val="1534132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8A323D-580B-F566-5040-FAA7C7AC2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Sindrome x fragile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D339748C-E118-9461-5B87-686535D7C1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22846" y="2638425"/>
            <a:ext cx="3346308" cy="3101975"/>
          </a:xfrm>
        </p:spPr>
      </p:pic>
    </p:spTree>
    <p:extLst>
      <p:ext uri="{BB962C8B-B14F-4D97-AF65-F5344CB8AC3E}">
        <p14:creationId xmlns:p14="http://schemas.microsoft.com/office/powerpoint/2010/main" val="3306790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138067-EA53-DDBF-2449-9A3364F2E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SINDROME DELL’X FRAGILE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FC535D-6C7A-545C-4BCA-B86B9357B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Tipiche sono anche le manifestazioni comportamentali: distraibilità, impulsività, attacchi d’ira soprattutto in caso di cambiamenti inattesi della routine</a:t>
            </a:r>
          </a:p>
          <a:p>
            <a:pPr algn="just"/>
            <a:r>
              <a:rPr lang="it-IT" sz="2400" dirty="0"/>
              <a:t>Nei maschi sono frequenti movimenti atipici delle mani, come sbatterle o morderle nei momenti di agitazione (possono presentare calli ), forte sensibilità  alla luce e ai rumori</a:t>
            </a:r>
          </a:p>
        </p:txBody>
      </p:sp>
    </p:spTree>
    <p:extLst>
      <p:ext uri="{BB962C8B-B14F-4D97-AF65-F5344CB8AC3E}">
        <p14:creationId xmlns:p14="http://schemas.microsoft.com/office/powerpoint/2010/main" val="155782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606025-2794-36DE-83DE-AA3499F2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SINDROME DELL’X FRAGILE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E30E388-A472-9A1D-99F3-A26277671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Spesso si osserva insofferenza al contatto oculare, che viene evitato; anche il fatto di essere toccati può provocare reazioni di fastidio</a:t>
            </a:r>
          </a:p>
          <a:p>
            <a:pPr algn="just"/>
            <a:r>
              <a:rPr lang="it-IT" sz="2400" dirty="0"/>
              <a:t>Questi elementi possono ricordare l’autismo: l’associazione tra la sindrome e l’autismo non è infrequente</a:t>
            </a:r>
          </a:p>
          <a:p>
            <a:pPr marL="0" indent="0" algn="just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169890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29F126-3944-B79B-0939-4CB1EC1E7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SINDROME DELL’X FRAGILE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E46C8B-E7DA-9450-3F63-C94A723BE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Deficit della motricità fine sono frequenti e comportano difficoltà nella scrittura, nell’abbottonare e sbottonare gli abiti, nel tagliare, nel portare il cibo alla bocca con le posate</a:t>
            </a:r>
          </a:p>
          <a:p>
            <a:pPr algn="just"/>
            <a:r>
              <a:rPr lang="it-IT" sz="2400" dirty="0"/>
              <a:t>Il linguaggio compare in ritardo e tende ad essere ripetitivo (perseverazione verbale), ecolalico e inadeguato sul piano dei contenuti</a:t>
            </a:r>
          </a:p>
        </p:txBody>
      </p:sp>
    </p:spTree>
    <p:extLst>
      <p:ext uri="{BB962C8B-B14F-4D97-AF65-F5344CB8AC3E}">
        <p14:creationId xmlns:p14="http://schemas.microsoft.com/office/powerpoint/2010/main" val="2338820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34609E-1BFA-A86C-1F56-6F7F60F88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SINDROME DELL’X FRAGILE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25B98BB-2AF0-2532-1113-6033BA269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Il comportamento imitativo, la memoria a lungo termine e la memoria visiva sono invece fortemente sviluppati e rappresentano punti di forza che possono essere sfruttati dal punto di vista didattico</a:t>
            </a:r>
          </a:p>
          <a:p>
            <a:pPr algn="just"/>
            <a:r>
              <a:rPr lang="it-IT" sz="2400" dirty="0"/>
              <a:t>Le capacità cognitive sono deficitarie, ma generalmente il ritardo non presenta caratteristiche di gravità quanto, piuttosto, di disarmonia</a:t>
            </a:r>
          </a:p>
        </p:txBody>
      </p:sp>
    </p:spTree>
    <p:extLst>
      <p:ext uri="{BB962C8B-B14F-4D97-AF65-F5344CB8AC3E}">
        <p14:creationId xmlns:p14="http://schemas.microsoft.com/office/powerpoint/2010/main" val="1523658557"/>
      </p:ext>
    </p:extLst>
  </p:cSld>
  <p:clrMapOvr>
    <a:masterClrMapping/>
  </p:clrMapOvr>
</p:sld>
</file>

<file path=ppt/theme/theme1.xml><?xml version="1.0" encoding="utf-8"?>
<a:theme xmlns:a="http://schemas.openxmlformats.org/drawingml/2006/main" name="Pacco">
  <a:themeElements>
    <a:clrScheme name="Parcel">
      <a:dk1>
        <a:srgbClr val="000000"/>
      </a:dk1>
      <a:lt1>
        <a:srgbClr val="FFFFFF"/>
      </a:lt1>
      <a:dk2>
        <a:srgbClr val="635D4D"/>
      </a:dk2>
      <a:lt2>
        <a:srgbClr val="D8D6BA"/>
      </a:lt2>
      <a:accent1>
        <a:srgbClr val="9CBEBD"/>
      </a:accent1>
      <a:accent2>
        <a:srgbClr val="D2CB6C"/>
      </a:accent2>
      <a:accent3>
        <a:srgbClr val="9D9A93"/>
      </a:accent3>
      <a:accent4>
        <a:srgbClr val="C89F5D"/>
      </a:accent4>
      <a:accent5>
        <a:srgbClr val="A9A57C"/>
      </a:accent5>
      <a:accent6>
        <a:srgbClr val="95A39D"/>
      </a:accent6>
      <a:hlink>
        <a:srgbClr val="D25814"/>
      </a:hlink>
      <a:folHlink>
        <a:srgbClr val="849A0A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0BDC4BB7-8AF9-46FD-8C32-AB93AC9C410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B8130809C45D8469AFE2B64E5D35F1B" ma:contentTypeVersion="2" ma:contentTypeDescription="Creare un nuovo documento." ma:contentTypeScope="" ma:versionID="25eb082416f2a72465a96281bc9ef287">
  <xsd:schema xmlns:xsd="http://www.w3.org/2001/XMLSchema" xmlns:xs="http://www.w3.org/2001/XMLSchema" xmlns:p="http://schemas.microsoft.com/office/2006/metadata/properties" xmlns:ns3="0ab757e4-817a-4a67-9072-6cceeaf2ea91" targetNamespace="http://schemas.microsoft.com/office/2006/metadata/properties" ma:root="true" ma:fieldsID="d4ffb0b905551e5efb7fb0809e9b4773" ns3:_="">
    <xsd:import namespace="0ab757e4-817a-4a67-9072-6cceeaf2ea9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b757e4-817a-4a67-9072-6cceeaf2ea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C2D4700-8539-4645-9836-3A12D13A0052}">
  <ds:schemaRefs>
    <ds:schemaRef ds:uri="http://purl.org/dc/terms/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ab757e4-817a-4a67-9072-6cceeaf2ea91"/>
  </ds:schemaRefs>
</ds:datastoreItem>
</file>

<file path=customXml/itemProps2.xml><?xml version="1.0" encoding="utf-8"?>
<ds:datastoreItem xmlns:ds="http://schemas.openxmlformats.org/officeDocument/2006/customXml" ds:itemID="{C255277A-0A6F-416B-81C6-EAAD8ED432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b757e4-817a-4a67-9072-6cceeaf2ea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8DC19A7-54F7-4BD9-B7C7-D71FF885461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TM10001115[[fn=Pacco]]</Template>
  <TotalTime>51</TotalTime>
  <Words>425</Words>
  <Application>Microsoft Office PowerPoint</Application>
  <PresentationFormat>Widescreen</PresentationFormat>
  <Paragraphs>28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Pacco</vt:lpstr>
      <vt:lpstr>la sindrome dell’x fragile</vt:lpstr>
      <vt:lpstr>SINDROME DELL’X FRAGILE</vt:lpstr>
      <vt:lpstr>SINDROME DELL’X FRAGILE</vt:lpstr>
      <vt:lpstr>SINDROME DELL’X FRAGILE</vt:lpstr>
      <vt:lpstr>Sindrome x fragile</vt:lpstr>
      <vt:lpstr>SINDROME DELL’X FRAGILE</vt:lpstr>
      <vt:lpstr>SINDROME DELL’X FRAGILE</vt:lpstr>
      <vt:lpstr>SINDROME DELL’X FRAGILE</vt:lpstr>
      <vt:lpstr>SINDROME DELL’X FRAGILE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sindrome dell’x fragile</dc:title>
  <dc:creator>giorgia.dimassimo@unimc.it</dc:creator>
  <cp:lastModifiedBy>giorgia.dimassimo@unimc.it</cp:lastModifiedBy>
  <cp:revision>3</cp:revision>
  <dcterms:created xsi:type="dcterms:W3CDTF">2023-03-14T16:41:27Z</dcterms:created>
  <dcterms:modified xsi:type="dcterms:W3CDTF">2023-03-15T18:15:36Z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0x0101001B8130809C45D8469AFE2B64E5D35F1B</vt:lpwstr>
  </property>
</Properties>
</file>