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3/15/2023</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3/15/2023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olo e sottotitolo">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3/15/2023</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zione con didascalia">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it-IT"/>
              <a:t>Fare clic per modificare lo stile del titolo dello schema</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3/15/2023</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cheda nome">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3/15/2023</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it-IT"/>
              <a:t>Fare clic per modificare lo stile del titolo dello schema</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3/15/2023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it-IT"/>
              <a:t>Fare clic per modificare lo stile del titolo dello schema</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3/15/2023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3/15/2023</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3/15/2023</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85800" y="3132666"/>
            <a:ext cx="5311775" cy="3086019"/>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3132666"/>
            <a:ext cx="5334000" cy="3086019"/>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3/15/2023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3/15/2023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3/15/2023</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9E96AB-A74D-74A7-44CF-B6DE57D55E6E}"/>
              </a:ext>
            </a:extLst>
          </p:cNvPr>
          <p:cNvSpPr>
            <a:spLocks noGrp="1"/>
          </p:cNvSpPr>
          <p:nvPr>
            <p:ph type="ctrTitle"/>
          </p:nvPr>
        </p:nvSpPr>
        <p:spPr/>
        <p:txBody>
          <a:bodyPr>
            <a:normAutofit/>
          </a:bodyPr>
          <a:lstStyle/>
          <a:p>
            <a:pPr algn="ctr"/>
            <a:r>
              <a:rPr lang="it-IT" sz="3600" b="1" dirty="0"/>
              <a:t>Le malattie metaboliche</a:t>
            </a:r>
          </a:p>
        </p:txBody>
      </p:sp>
      <p:sp>
        <p:nvSpPr>
          <p:cNvPr id="3" name="Sottotitolo 2">
            <a:extLst>
              <a:ext uri="{FF2B5EF4-FFF2-40B4-BE49-F238E27FC236}">
                <a16:creationId xmlns:a16="http://schemas.microsoft.com/office/drawing/2014/main" id="{E2B31FE8-0169-C130-C7CD-FBCF5C42578A}"/>
              </a:ext>
            </a:extLst>
          </p:cNvPr>
          <p:cNvSpPr>
            <a:spLocks noGrp="1"/>
          </p:cNvSpPr>
          <p:nvPr>
            <p:ph type="subTitle" idx="1"/>
          </p:nvPr>
        </p:nvSpPr>
        <p:spPr/>
        <p:txBody>
          <a:bodyPr>
            <a:normAutofit fontScale="92500" lnSpcReduction="10000"/>
          </a:bodyPr>
          <a:lstStyle/>
          <a:p>
            <a:r>
              <a:rPr lang="it-IT" dirty="0"/>
              <a:t>Dott.ssa Giorgia Di Massimo</a:t>
            </a:r>
          </a:p>
          <a:p>
            <a:r>
              <a:rPr lang="it-IT" dirty="0"/>
              <a:t>UNIMC, 16 Marzo 2023</a:t>
            </a:r>
          </a:p>
          <a:p>
            <a:endParaRPr lang="it-IT" dirty="0"/>
          </a:p>
        </p:txBody>
      </p:sp>
    </p:spTree>
    <p:extLst>
      <p:ext uri="{BB962C8B-B14F-4D97-AF65-F5344CB8AC3E}">
        <p14:creationId xmlns:p14="http://schemas.microsoft.com/office/powerpoint/2010/main" val="36950839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D5FA84-F0D5-3110-A61B-C82B50F610B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C8C4AD5-927C-D9AE-EDDD-16F5948AFA3B}"/>
              </a:ext>
            </a:extLst>
          </p:cNvPr>
          <p:cNvSpPr>
            <a:spLocks noGrp="1"/>
          </p:cNvSpPr>
          <p:nvPr>
            <p:ph idx="1"/>
          </p:nvPr>
        </p:nvSpPr>
        <p:spPr/>
        <p:txBody>
          <a:bodyPr/>
          <a:lstStyle/>
          <a:p>
            <a:pPr algn="just"/>
            <a:r>
              <a:rPr lang="it-IT" b="1" dirty="0"/>
              <a:t>Le adrenoleucodistrofie</a:t>
            </a:r>
            <a:r>
              <a:rPr lang="it-IT" dirty="0"/>
              <a:t> sono malattie geneticamente determinate (con trasmissione x-</a:t>
            </a:r>
            <a:r>
              <a:rPr lang="it-IT" dirty="0" err="1"/>
              <a:t>linked</a:t>
            </a:r>
            <a:r>
              <a:rPr lang="it-IT" dirty="0"/>
              <a:t>). Il gene alterato è responsabile del trasporto degli acidi grassi a catena lunga. In queste malattie è presente un’alterazione della sostanza bianca del cervello e, in alcuni casi, della mielina del sistema nervoso periferico. Vi possono essere quadri di demielinizzazione, </a:t>
            </a:r>
            <a:r>
              <a:rPr lang="it-IT" dirty="0" err="1"/>
              <a:t>dismielinizzazione</a:t>
            </a:r>
            <a:r>
              <a:rPr lang="it-IT" dirty="0"/>
              <a:t> o </a:t>
            </a:r>
            <a:r>
              <a:rPr lang="it-IT" dirty="0" err="1"/>
              <a:t>ipomielinizzazione</a:t>
            </a:r>
            <a:r>
              <a:rPr lang="it-IT" dirty="0"/>
              <a:t>. </a:t>
            </a:r>
          </a:p>
          <a:p>
            <a:pPr algn="just"/>
            <a:r>
              <a:rPr lang="it-IT" dirty="0"/>
              <a:t>La forma </a:t>
            </a:r>
            <a:r>
              <a:rPr lang="it-IT" i="1" dirty="0"/>
              <a:t>demielinizzante cerebrale</a:t>
            </a:r>
            <a:r>
              <a:rPr lang="it-IT" dirty="0"/>
              <a:t> è la più frequente in età evolutiva. E’ una malattia demielinizzante che determina un rapido deterioramento cognitivo e conduce allo stato vegetativo in 2-5 anni. La cura si basa sulla terapia genica; la prevenzione sembra giovarsi della somministrazione di miscele di trigliceridi monoinsaturi (Olio di Lorenzo)</a:t>
            </a:r>
          </a:p>
        </p:txBody>
      </p:sp>
    </p:spTree>
    <p:extLst>
      <p:ext uri="{BB962C8B-B14F-4D97-AF65-F5344CB8AC3E}">
        <p14:creationId xmlns:p14="http://schemas.microsoft.com/office/powerpoint/2010/main" val="2451538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3E678F-95F9-74EE-AF28-FDB7A8D3770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0623AAA-A8EB-4597-D57F-D186FB836DE4}"/>
              </a:ext>
            </a:extLst>
          </p:cNvPr>
          <p:cNvSpPr>
            <a:spLocks noGrp="1"/>
          </p:cNvSpPr>
          <p:nvPr>
            <p:ph idx="1"/>
          </p:nvPr>
        </p:nvSpPr>
        <p:spPr/>
        <p:txBody>
          <a:bodyPr/>
          <a:lstStyle/>
          <a:p>
            <a:pPr algn="just"/>
            <a:r>
              <a:rPr lang="it-IT" b="1" dirty="0"/>
              <a:t>La malattia di Huntington </a:t>
            </a:r>
            <a:r>
              <a:rPr lang="it-IT" dirty="0"/>
              <a:t>è una malattia ereditaria in cui l’alterazione genica coinvolta determina alterazioni dei processi implicati nella morte cellulare e nel controllo del fattore trofico BDNF. La malattia determina una progressiva alterazione del nucleo caudato. In una piccola percentuale di casi (&lt; 10%), la malattia può esordire già in età evolutiva (3-9 anni) e si manifesta con marcata rigidità, ipercinesie coreiche (movimenti involontari, rapidi, imprevedibili, aritmici, sussultori degli arti, del tronco o del viso) e rapido decadimento cognitivo. La prognosi è infausta: i soggetti muoiono nei 10-20 anni successivi all’esordio dei sintomi</a:t>
            </a:r>
            <a:endParaRPr lang="it-IT" b="1" dirty="0"/>
          </a:p>
        </p:txBody>
      </p:sp>
    </p:spTree>
    <p:extLst>
      <p:ext uri="{BB962C8B-B14F-4D97-AF65-F5344CB8AC3E}">
        <p14:creationId xmlns:p14="http://schemas.microsoft.com/office/powerpoint/2010/main" val="3305679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5BA58D-833A-B9D0-8BE0-1D747131EC7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AF9CE05-546E-9B38-653D-495A30ACB5E3}"/>
              </a:ext>
            </a:extLst>
          </p:cNvPr>
          <p:cNvSpPr>
            <a:spLocks noGrp="1"/>
          </p:cNvSpPr>
          <p:nvPr>
            <p:ph idx="1"/>
          </p:nvPr>
        </p:nvSpPr>
        <p:spPr/>
        <p:txBody>
          <a:bodyPr/>
          <a:lstStyle/>
          <a:p>
            <a:pPr algn="just"/>
            <a:r>
              <a:rPr lang="it-IT" dirty="0"/>
              <a:t>Quindi, le malattie metaboliche si manifestano con una sintomatologia neuropsichiatrica che risponde molto poco alla terapia e si associa a segni di interessamento di altri apparati oltre al SNC</a:t>
            </a:r>
          </a:p>
          <a:p>
            <a:pPr algn="just"/>
            <a:r>
              <a:rPr lang="it-IT" dirty="0"/>
              <a:t>La disabilità intellettiva è una delle conseguenze più frequenti delle malattie metaboliche</a:t>
            </a:r>
          </a:p>
          <a:p>
            <a:pPr algn="just"/>
            <a:r>
              <a:rPr lang="it-IT" dirty="0"/>
              <a:t>Il deterioramento neurologico e la demenza sono spesso presenti</a:t>
            </a:r>
          </a:p>
          <a:p>
            <a:pPr algn="just"/>
            <a:r>
              <a:rPr lang="it-IT" dirty="0"/>
              <a:t>I disturbi del movimento sono sintomi fondamentali attraverso i quali spesso si manifestano tali malattie. Un disturbo del movimento associato a numerose malattie metaboliche è l’atassia</a:t>
            </a:r>
          </a:p>
        </p:txBody>
      </p:sp>
    </p:spTree>
    <p:extLst>
      <p:ext uri="{BB962C8B-B14F-4D97-AF65-F5344CB8AC3E}">
        <p14:creationId xmlns:p14="http://schemas.microsoft.com/office/powerpoint/2010/main" val="6175932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1C06805-0A54-E689-12B7-F1DFE50104B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B08D407-B285-A838-2D25-86F2DE2FC135}"/>
              </a:ext>
            </a:extLst>
          </p:cNvPr>
          <p:cNvSpPr>
            <a:spLocks noGrp="1"/>
          </p:cNvSpPr>
          <p:nvPr>
            <p:ph idx="1"/>
          </p:nvPr>
        </p:nvSpPr>
        <p:spPr/>
        <p:txBody>
          <a:bodyPr/>
          <a:lstStyle/>
          <a:p>
            <a:endParaRPr lang="it-IT" dirty="0"/>
          </a:p>
          <a:p>
            <a:r>
              <a:rPr lang="it-IT" dirty="0"/>
              <a:t>Spesso le malattie del metabolismo determinano la comparsa di epilessia. Le crisi epilettiche possono essere difficili da trattare</a:t>
            </a:r>
          </a:p>
          <a:p>
            <a:endParaRPr lang="it-IT" dirty="0"/>
          </a:p>
          <a:p>
            <a:endParaRPr lang="it-IT" dirty="0"/>
          </a:p>
          <a:p>
            <a:endParaRPr lang="it-IT" dirty="0"/>
          </a:p>
          <a:p>
            <a:r>
              <a:rPr lang="it-IT" dirty="0"/>
              <a:t>Diverse malattie metaboliche possono presentare una neuropatia periferica</a:t>
            </a:r>
          </a:p>
        </p:txBody>
      </p:sp>
    </p:spTree>
    <p:extLst>
      <p:ext uri="{BB962C8B-B14F-4D97-AF65-F5344CB8AC3E}">
        <p14:creationId xmlns:p14="http://schemas.microsoft.com/office/powerpoint/2010/main" val="3233253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0D0E4A-4296-4FB7-174E-3E6273742F0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F114510-5D90-6E85-0F0C-2B53B61D3803}"/>
              </a:ext>
            </a:extLst>
          </p:cNvPr>
          <p:cNvSpPr>
            <a:spLocks noGrp="1"/>
          </p:cNvSpPr>
          <p:nvPr>
            <p:ph idx="1"/>
          </p:nvPr>
        </p:nvSpPr>
        <p:spPr/>
        <p:txBody>
          <a:bodyPr/>
          <a:lstStyle/>
          <a:p>
            <a:pPr algn="just"/>
            <a:r>
              <a:rPr lang="it-IT" dirty="0"/>
              <a:t>Le malattie metaboliche costituiscono un gruppo eterogeneo di malattie rare che si caratterizzano, in genere, per la gravità del quadro clinico e per il progressivo deterioramento cognitivo e dell’autonomia</a:t>
            </a:r>
          </a:p>
          <a:p>
            <a:pPr algn="just"/>
            <a:r>
              <a:rPr lang="it-IT" dirty="0"/>
              <a:t>La sintomatologia può essere presente fin dalla nascita oppure manifestarsi in forme insidiose e progressive nei primi anni di vita</a:t>
            </a:r>
          </a:p>
          <a:p>
            <a:pPr algn="just"/>
            <a:r>
              <a:rPr lang="it-IT" dirty="0"/>
              <a:t>Sono malattie molto diverse tra loro, caratterizzate dalla presenza di un difetto, geneticamente determinato, di un enzima (proteina che, combinandosi con una sostanza specifica, la trasforma in una sostanza diversa)</a:t>
            </a:r>
          </a:p>
        </p:txBody>
      </p:sp>
    </p:spTree>
    <p:extLst>
      <p:ext uri="{BB962C8B-B14F-4D97-AF65-F5344CB8AC3E}">
        <p14:creationId xmlns:p14="http://schemas.microsoft.com/office/powerpoint/2010/main" val="2512463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C46E7E-8D45-9485-C5CE-9D9E61179C5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305010B-3DFD-6D0E-8E13-0F148986999A}"/>
              </a:ext>
            </a:extLst>
          </p:cNvPr>
          <p:cNvSpPr>
            <a:spLocks noGrp="1"/>
          </p:cNvSpPr>
          <p:nvPr>
            <p:ph idx="1"/>
          </p:nvPr>
        </p:nvSpPr>
        <p:spPr/>
        <p:txBody>
          <a:bodyPr/>
          <a:lstStyle/>
          <a:p>
            <a:pPr algn="just"/>
            <a:r>
              <a:rPr lang="it-IT" dirty="0"/>
              <a:t>L’alterazione enzimatica provoca un’alterazione del metabolismo di alcune sostanze: vengono ad essere inficiati quei processi biochimici che sono deputati alla scomposizione di sostanze (come lipidi, carboidrati, proteine) in  composti più semplici per ricavarne energia. Ciò determina un accumulo di sostanza dannose, che determina lesioni a carico di vari organi e apparati</a:t>
            </a:r>
          </a:p>
          <a:p>
            <a:pPr algn="just"/>
            <a:r>
              <a:rPr lang="it-IT" dirty="0"/>
              <a:t>L’identificazione di queste patologie (test neonatali) è molto importante per instaurare un trattamento precoce che ne limiti i danni e per l’eventuale consiglio genetico a genitori interessati di avere altri bambini</a:t>
            </a:r>
          </a:p>
          <a:p>
            <a:pPr algn="just"/>
            <a:r>
              <a:rPr lang="it-IT" dirty="0"/>
              <a:t>Le malattie metaboliche sono patologie gravi (le lesioni sono in genere irreversibili) e progressive, che colpiscono in genere l’età evolutiva</a:t>
            </a:r>
          </a:p>
        </p:txBody>
      </p:sp>
    </p:spTree>
    <p:extLst>
      <p:ext uri="{BB962C8B-B14F-4D97-AF65-F5344CB8AC3E}">
        <p14:creationId xmlns:p14="http://schemas.microsoft.com/office/powerpoint/2010/main" val="3300182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86898B-D211-273F-ED45-DE49ED58116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CB63ADD-06F3-CE4B-674C-9B1007D7EE82}"/>
              </a:ext>
            </a:extLst>
          </p:cNvPr>
          <p:cNvSpPr>
            <a:spLocks noGrp="1"/>
          </p:cNvSpPr>
          <p:nvPr>
            <p:ph idx="1"/>
          </p:nvPr>
        </p:nvSpPr>
        <p:spPr/>
        <p:txBody>
          <a:bodyPr/>
          <a:lstStyle/>
          <a:p>
            <a:r>
              <a:rPr lang="it-IT" dirty="0"/>
              <a:t>Il decorso di queste malattie può essere: </a:t>
            </a:r>
          </a:p>
          <a:p>
            <a:pPr marL="457200" indent="-457200" algn="just">
              <a:buFont typeface="+mj-lt"/>
              <a:buAutoNum type="arabicPeriod"/>
            </a:pPr>
            <a:r>
              <a:rPr lang="it-IT" dirty="0"/>
              <a:t>Acuto, con presenza di riduzione della vigilanza, turbe respiratorie e convulsioni</a:t>
            </a:r>
          </a:p>
          <a:p>
            <a:pPr marL="457200" indent="-457200" algn="just">
              <a:buFont typeface="+mj-lt"/>
              <a:buAutoNum type="arabicPeriod"/>
            </a:pPr>
            <a:r>
              <a:rPr lang="it-IT" dirty="0"/>
              <a:t>Episodico, in rapporto ad un quadro infettivo o ad una modificazione del regime alimentare (es digiuno)</a:t>
            </a:r>
          </a:p>
          <a:p>
            <a:pPr marL="457200" indent="-457200" algn="just">
              <a:buFont typeface="+mj-lt"/>
              <a:buAutoNum type="arabicPeriod"/>
            </a:pPr>
            <a:r>
              <a:rPr lang="it-IT" dirty="0"/>
              <a:t>Cronico, con un quadro clinico di regressione delle abilità motorie e cognitive e progressivi deficit sensoriali</a:t>
            </a:r>
          </a:p>
        </p:txBody>
      </p:sp>
    </p:spTree>
    <p:extLst>
      <p:ext uri="{BB962C8B-B14F-4D97-AF65-F5344CB8AC3E}">
        <p14:creationId xmlns:p14="http://schemas.microsoft.com/office/powerpoint/2010/main" val="2164380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E0D466-D36A-8D85-F617-1C1B08BFFE8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2B9B2DF-8DD6-8C46-6258-801034BAE330}"/>
              </a:ext>
            </a:extLst>
          </p:cNvPr>
          <p:cNvSpPr>
            <a:spLocks noGrp="1"/>
          </p:cNvSpPr>
          <p:nvPr>
            <p:ph idx="1"/>
          </p:nvPr>
        </p:nvSpPr>
        <p:spPr/>
        <p:txBody>
          <a:bodyPr>
            <a:normAutofit fontScale="92500" lnSpcReduction="10000"/>
          </a:bodyPr>
          <a:lstStyle/>
          <a:p>
            <a:r>
              <a:rPr lang="it-IT" dirty="0"/>
              <a:t>I sintomi neurologici che si riscontrano più frequentemente nelle malattie metaboliche che interessano il sistema nervoso sono:</a:t>
            </a:r>
          </a:p>
          <a:p>
            <a:pPr marL="457200" indent="-457200" algn="just">
              <a:buFont typeface="+mj-lt"/>
              <a:buAutoNum type="arabicPeriod"/>
            </a:pPr>
            <a:r>
              <a:rPr lang="it-IT" dirty="0"/>
              <a:t>La regressione delle funzioni cognitive che sfocia in una disabilità intellettiva ingravescente</a:t>
            </a:r>
          </a:p>
          <a:p>
            <a:pPr marL="457200" indent="-457200" algn="just">
              <a:buFont typeface="+mj-lt"/>
              <a:buAutoNum type="arabicPeriod"/>
            </a:pPr>
            <a:r>
              <a:rPr lang="it-IT" dirty="0"/>
              <a:t>Sintomi neurologici quali atassia (compromissione controllo muscolare), distonie (contrazioni muscolari involontarie), </a:t>
            </a:r>
            <a:r>
              <a:rPr lang="it-IT" dirty="0" err="1"/>
              <a:t>coreoatetosi</a:t>
            </a:r>
            <a:r>
              <a:rPr lang="it-IT" dirty="0"/>
              <a:t> (associazione di movimenti ampi e lenti a movimenti a scatto  e rapidi), diplegia spastica (paralisi parti simmetriche del corpo con rigidità) , tetraplegia spastica (paralisi 4 arti con rigidità)</a:t>
            </a:r>
          </a:p>
          <a:p>
            <a:pPr marL="457200" indent="-457200" algn="just">
              <a:buFont typeface="+mj-lt"/>
              <a:buAutoNum type="arabicPeriod"/>
            </a:pPr>
            <a:r>
              <a:rPr lang="it-IT" dirty="0"/>
              <a:t>Alterazioni del sensorio (letargia, irritabilità, stupore, coma)</a:t>
            </a:r>
          </a:p>
          <a:p>
            <a:pPr marL="457200" indent="-457200" algn="just">
              <a:buFont typeface="+mj-lt"/>
              <a:buAutoNum type="arabicPeriod"/>
            </a:pPr>
            <a:r>
              <a:rPr lang="it-IT" dirty="0"/>
              <a:t>Convulsioni</a:t>
            </a:r>
          </a:p>
          <a:p>
            <a:pPr marL="457200" indent="-457200" algn="just">
              <a:buFont typeface="+mj-lt"/>
              <a:buAutoNum type="arabicPeriod"/>
            </a:pPr>
            <a:r>
              <a:rPr lang="it-IT" dirty="0"/>
              <a:t>Segni oculari ( degenerazione retinica, movimenti anormali…)</a:t>
            </a:r>
          </a:p>
          <a:p>
            <a:pPr marL="457200" indent="-457200" algn="just">
              <a:buFont typeface="+mj-lt"/>
              <a:buAutoNum type="arabicPeriod"/>
            </a:pPr>
            <a:r>
              <a:rPr lang="it-IT" dirty="0"/>
              <a:t>Microcefalia o macrocefalia</a:t>
            </a:r>
          </a:p>
        </p:txBody>
      </p:sp>
    </p:spTree>
    <p:extLst>
      <p:ext uri="{BB962C8B-B14F-4D97-AF65-F5344CB8AC3E}">
        <p14:creationId xmlns:p14="http://schemas.microsoft.com/office/powerpoint/2010/main" val="3121063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17130E-4F7B-C18E-16C8-AABF51620DA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5B7461E-A74D-14F8-2C48-56319E307B49}"/>
              </a:ext>
            </a:extLst>
          </p:cNvPr>
          <p:cNvSpPr>
            <a:spLocks noGrp="1"/>
          </p:cNvSpPr>
          <p:nvPr>
            <p:ph idx="1"/>
          </p:nvPr>
        </p:nvSpPr>
        <p:spPr/>
        <p:txBody>
          <a:bodyPr/>
          <a:lstStyle/>
          <a:p>
            <a:pPr algn="just"/>
            <a:r>
              <a:rPr lang="it-IT" dirty="0"/>
              <a:t>Anche se si tratta di malattie rare, nel loro complesso raggiungono un’incidenza superiore a 1 su 800 nati vivi. E’ dunque molto probabile per un operatore sanitario e per un insegnante della scuola primaria, incontrare un bambino affetto da una di queste patologie</a:t>
            </a:r>
          </a:p>
          <a:p>
            <a:pPr marL="0" indent="0" algn="just">
              <a:buNone/>
            </a:pPr>
            <a:endParaRPr lang="it-IT" dirty="0"/>
          </a:p>
          <a:p>
            <a:pPr algn="just"/>
            <a:r>
              <a:rPr lang="it-IT" dirty="0"/>
              <a:t>Tra le malattie metaboliche ricordiamo: la fenilchetonuria, l’</a:t>
            </a:r>
            <a:r>
              <a:rPr lang="it-IT" dirty="0" err="1"/>
              <a:t>omocistinuria</a:t>
            </a:r>
            <a:r>
              <a:rPr lang="it-IT" dirty="0"/>
              <a:t>, le mucopolisaccaridosi, la malattia di Wilson, le adrenoleucodistrofie, la malattia di Huntington</a:t>
            </a:r>
          </a:p>
        </p:txBody>
      </p:sp>
    </p:spTree>
    <p:extLst>
      <p:ext uri="{BB962C8B-B14F-4D97-AF65-F5344CB8AC3E}">
        <p14:creationId xmlns:p14="http://schemas.microsoft.com/office/powerpoint/2010/main" val="20205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6EAA1D1-D07F-D25B-8216-390C5E4716AC}"/>
              </a:ext>
            </a:extLst>
          </p:cNvPr>
          <p:cNvSpPr>
            <a:spLocks noGrp="1"/>
          </p:cNvSpPr>
          <p:nvPr>
            <p:ph type="title"/>
          </p:nvPr>
        </p:nvSpPr>
        <p:spPr/>
        <p:txBody>
          <a:bodyPr/>
          <a:lstStyle/>
          <a:p>
            <a:endParaRPr lang="it-IT" dirty="0"/>
          </a:p>
        </p:txBody>
      </p:sp>
      <p:sp>
        <p:nvSpPr>
          <p:cNvPr id="3" name="Segnaposto contenuto 2">
            <a:extLst>
              <a:ext uri="{FF2B5EF4-FFF2-40B4-BE49-F238E27FC236}">
                <a16:creationId xmlns:a16="http://schemas.microsoft.com/office/drawing/2014/main" id="{DF1A618D-7EC0-F5D7-4575-661D6985E618}"/>
              </a:ext>
            </a:extLst>
          </p:cNvPr>
          <p:cNvSpPr>
            <a:spLocks noGrp="1"/>
          </p:cNvSpPr>
          <p:nvPr>
            <p:ph idx="1"/>
          </p:nvPr>
        </p:nvSpPr>
        <p:spPr/>
        <p:txBody>
          <a:bodyPr/>
          <a:lstStyle/>
          <a:p>
            <a:pPr algn="just"/>
            <a:r>
              <a:rPr lang="it-IT" dirty="0"/>
              <a:t>La fenilchetonuria è una malattia autosomica recessiva. L’alterazione genica presente determina una accumulo di fenilalanina con alterazione della sintesi di numerosi neurotrasmettitori. Ciò comporta una grave disabilità intellettiva, convulsioni e disturbi del comportamento. La diagnosi precoce permette di introdurre una dieta priva di fenilalanina, evitando l’instaurarsi di alterazioni del sistema nervoso</a:t>
            </a:r>
          </a:p>
          <a:p>
            <a:pPr algn="just"/>
            <a:r>
              <a:rPr lang="it-IT" dirty="0"/>
              <a:t>L’</a:t>
            </a:r>
            <a:r>
              <a:rPr lang="it-IT" dirty="0" err="1"/>
              <a:t>omocistinuria</a:t>
            </a:r>
            <a:r>
              <a:rPr lang="it-IT" dirty="0"/>
              <a:t> è una malattia dovuta ad accumulo di omocisteina; esordisce in età scolare con segni oculari, disabilità intellettiva, convulsioni ed episodi di ischemia cerebrale</a:t>
            </a:r>
          </a:p>
        </p:txBody>
      </p:sp>
    </p:spTree>
    <p:extLst>
      <p:ext uri="{BB962C8B-B14F-4D97-AF65-F5344CB8AC3E}">
        <p14:creationId xmlns:p14="http://schemas.microsoft.com/office/powerpoint/2010/main" val="1497105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919D41-D16F-947C-44CF-3DAD05BCE0C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600A407-8967-58F1-E53B-0A58D3D97351}"/>
              </a:ext>
            </a:extLst>
          </p:cNvPr>
          <p:cNvSpPr>
            <a:spLocks noGrp="1"/>
          </p:cNvSpPr>
          <p:nvPr>
            <p:ph idx="1"/>
          </p:nvPr>
        </p:nvSpPr>
        <p:spPr/>
        <p:txBody>
          <a:bodyPr/>
          <a:lstStyle/>
          <a:p>
            <a:pPr algn="just"/>
            <a:r>
              <a:rPr lang="it-IT" dirty="0"/>
              <a:t>Le mucopolisaccaridosi, malattie autosomiche recessive, dipendono dalla carenza degli enzimi preposti alla degradazione dei </a:t>
            </a:r>
            <a:r>
              <a:rPr lang="it-IT" dirty="0" err="1"/>
              <a:t>glicosaminoglinani</a:t>
            </a:r>
            <a:r>
              <a:rPr lang="it-IT" dirty="0"/>
              <a:t>, costituenti del tessuto connettivo. Si caratterizzano per disturbi dello scheletro, al sistema nervoso(grave disabilità intellettiva, disturbi del comportamento) e all’occhio</a:t>
            </a:r>
          </a:p>
        </p:txBody>
      </p:sp>
    </p:spTree>
    <p:extLst>
      <p:ext uri="{BB962C8B-B14F-4D97-AF65-F5344CB8AC3E}">
        <p14:creationId xmlns:p14="http://schemas.microsoft.com/office/powerpoint/2010/main" val="3601301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341E8A-CA84-B89D-7CBF-53AC78A3033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8C15792-7F9C-9256-4D49-F501C7771D9C}"/>
              </a:ext>
            </a:extLst>
          </p:cNvPr>
          <p:cNvSpPr>
            <a:spLocks noGrp="1"/>
          </p:cNvSpPr>
          <p:nvPr>
            <p:ph idx="1"/>
          </p:nvPr>
        </p:nvSpPr>
        <p:spPr/>
        <p:txBody>
          <a:bodyPr/>
          <a:lstStyle/>
          <a:p>
            <a:pPr algn="just"/>
            <a:r>
              <a:rPr lang="it-IT" dirty="0"/>
              <a:t>La malattia di Wilson è dovuta ad un accumulo del rame soprattutto nei gangli della base per un deficit genetico di una proteina che trasporta il rame. È una malattia ereditaria che ha un’incidenza di 1 su 100000 nati. I sintomi neurologici compaiono in genere tra i 3 e i 9 anni e comprendono disturbi del movimento, disturbi del linguaggio, disturbi psichiatrici (sintomi psicotici o depressivi), un progressivo deterioramento cognitivo, un danno diffuso del fegato. La terapia utilizza sostanze che favoriscono l’escrezione del rame o la riduzione del suo assorbimento</a:t>
            </a:r>
          </a:p>
          <a:p>
            <a:endParaRPr lang="it-IT" dirty="0"/>
          </a:p>
        </p:txBody>
      </p:sp>
    </p:spTree>
    <p:extLst>
      <p:ext uri="{BB962C8B-B14F-4D97-AF65-F5344CB8AC3E}">
        <p14:creationId xmlns:p14="http://schemas.microsoft.com/office/powerpoint/2010/main" val="1592337671"/>
      </p:ext>
    </p:extLst>
  </p:cSld>
  <p:clrMapOvr>
    <a:masterClrMapping/>
  </p:clrMapOvr>
</p:sld>
</file>

<file path=ppt/theme/theme1.xml><?xml version="1.0" encoding="utf-8"?>
<a:theme xmlns:a="http://schemas.openxmlformats.org/drawingml/2006/main" name="Scia di vapore">
  <a:themeElements>
    <a:clrScheme name="Vapor Trail">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FE1EB5C7-81A8-4CBA-AE6E-B3BF73DC3895}"/>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1B8130809C45D8469AFE2B64E5D35F1B" ma:contentTypeVersion="2" ma:contentTypeDescription="Creare un nuovo documento." ma:contentTypeScope="" ma:versionID="25eb082416f2a72465a96281bc9ef287">
  <xsd:schema xmlns:xsd="http://www.w3.org/2001/XMLSchema" xmlns:xs="http://www.w3.org/2001/XMLSchema" xmlns:p="http://schemas.microsoft.com/office/2006/metadata/properties" xmlns:ns3="0ab757e4-817a-4a67-9072-6cceeaf2ea91" targetNamespace="http://schemas.microsoft.com/office/2006/metadata/properties" ma:root="true" ma:fieldsID="d4ffb0b905551e5efb7fb0809e9b4773" ns3:_="">
    <xsd:import namespace="0ab757e4-817a-4a67-9072-6cceeaf2ea91"/>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b757e4-817a-4a67-9072-6cceeaf2ea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081D3FA-5D7D-4917-81BA-23B2C48CA56D}">
  <ds:schemaRefs>
    <ds:schemaRef ds:uri="http://schemas.microsoft.com/sharepoint/v3/contenttype/forms"/>
  </ds:schemaRefs>
</ds:datastoreItem>
</file>

<file path=customXml/itemProps2.xml><?xml version="1.0" encoding="utf-8"?>
<ds:datastoreItem xmlns:ds="http://schemas.openxmlformats.org/officeDocument/2006/customXml" ds:itemID="{EEAC0FB5-BDBE-4CE0-B8A1-45132A5CDF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ab757e4-817a-4a67-9072-6cceeaf2ea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C873979-39B5-4320-9C8E-92D1CF242E92}">
  <ds:schemaRefs>
    <ds:schemaRef ds:uri="http://schemas.openxmlformats.org/package/2006/metadata/core-properties"/>
    <ds:schemaRef ds:uri="http://www.w3.org/XML/1998/namespace"/>
    <ds:schemaRef ds:uri="0ab757e4-817a-4a67-9072-6cceeaf2ea91"/>
    <ds:schemaRef ds:uri="http://schemas.microsoft.com/office/2006/documentManagement/types"/>
    <ds:schemaRef ds:uri="http://purl.org/dc/dcmitype/"/>
    <ds:schemaRef ds:uri="http://purl.org/dc/elements/1.1/"/>
    <ds:schemaRef ds:uri="http://schemas.microsoft.com/office/2006/metadata/properties"/>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TM04033937[[fn=Scia di vapore]]</Template>
  <TotalTime>203</TotalTime>
  <Words>1007</Words>
  <Application>Microsoft Office PowerPoint</Application>
  <PresentationFormat>Widescreen</PresentationFormat>
  <Paragraphs>40</Paragraphs>
  <Slides>13</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13</vt:i4>
      </vt:variant>
    </vt:vector>
  </HeadingPairs>
  <TitlesOfParts>
    <vt:vector size="16" baseType="lpstr">
      <vt:lpstr>Arial</vt:lpstr>
      <vt:lpstr>Century Gothic</vt:lpstr>
      <vt:lpstr>Scia di vapore</vt:lpstr>
      <vt:lpstr>Le malattie metaboliche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malattie metaboliche</dc:title>
  <dc:creator>giorgia.dimassimo@unimc.it</dc:creator>
  <cp:lastModifiedBy>giorgia.dimassimo@unimc.it</cp:lastModifiedBy>
  <cp:revision>8</cp:revision>
  <dcterms:created xsi:type="dcterms:W3CDTF">2023-03-12T19:08:16Z</dcterms:created>
  <dcterms:modified xsi:type="dcterms:W3CDTF">2023-03-15T18:13:48Z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0x0101001B8130809C45D8469AFE2B64E5D35F1B</vt:lpwstr>
  </property>
</Properties>
</file>