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9" r:id="rId13"/>
    <p:sldId id="263" r:id="rId14"/>
    <p:sldId id="264" r:id="rId15"/>
    <p:sldId id="265" r:id="rId16"/>
    <p:sldId id="266" r:id="rId17"/>
    <p:sldId id="274" r:id="rId18"/>
    <p:sldId id="270" r:id="rId19"/>
    <p:sldId id="271" r:id="rId20"/>
    <p:sldId id="278" r:id="rId21"/>
    <p:sldId id="272" r:id="rId22"/>
    <p:sldId id="277" r:id="rId23"/>
    <p:sldId id="273" r:id="rId24"/>
    <p:sldId id="276" r:id="rId25"/>
    <p:sldId id="275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1CE94-CA64-061D-A44B-F749CBD00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disabilità intellettiva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C37F9C-548B-FB8F-3E6E-F6F97CBE9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Dott.ssa Giorgia Di Massimo</a:t>
            </a:r>
          </a:p>
          <a:p>
            <a:r>
              <a:rPr lang="it-IT" dirty="0"/>
              <a:t>UNIMC, 16 Marzo 2023</a:t>
            </a:r>
          </a:p>
        </p:txBody>
      </p:sp>
    </p:spTree>
    <p:extLst>
      <p:ext uri="{BB962C8B-B14F-4D97-AF65-F5344CB8AC3E}">
        <p14:creationId xmlns:p14="http://schemas.microsoft.com/office/powerpoint/2010/main" val="179974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97EDE-28D8-F555-8B77-A933CF8D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940FBE-D456-25B1-5905-9601D429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In base al QI, la disabilità intellettiva viene definita:</a:t>
            </a:r>
          </a:p>
          <a:p>
            <a:r>
              <a:rPr lang="it-IT" sz="2400" dirty="0"/>
              <a:t> lieve se il QI è compreso tra 69 e 50</a:t>
            </a:r>
          </a:p>
          <a:p>
            <a:pPr algn="just"/>
            <a:r>
              <a:rPr lang="it-IT" sz="2400" dirty="0"/>
              <a:t>Moderata se il QI è compreso tra 49 e 35</a:t>
            </a:r>
          </a:p>
          <a:p>
            <a:pPr algn="just"/>
            <a:r>
              <a:rPr lang="it-IT" sz="2400" dirty="0"/>
              <a:t>Grave se il QI è compreso tra 34 e 20</a:t>
            </a:r>
          </a:p>
          <a:p>
            <a:pPr algn="just"/>
            <a:r>
              <a:rPr lang="it-IT" sz="2400" dirty="0"/>
              <a:t>Gravissima se QI &lt; 20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Oltre alla scala WISH possono essere usati altri strumenti standardizzati per misurare le funzioni neuropsicologiche (NEPSY) e gli apprendimenti</a:t>
            </a:r>
          </a:p>
        </p:txBody>
      </p:sp>
    </p:spTree>
    <p:extLst>
      <p:ext uri="{BB962C8B-B14F-4D97-AF65-F5344CB8AC3E}">
        <p14:creationId xmlns:p14="http://schemas.microsoft.com/office/powerpoint/2010/main" val="119076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358D6-F3D7-9EE3-45E8-279E3887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6A3B06-E5EA-410F-B11B-7521183F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Per quanto riguarda il deficit del funzionamento adattivo di questi bambini, quello che impedisce il raggiungimento di normali livelli di autonomia, possiamo dire che si articola in tre ambiti: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L’ambito concettuale (riguarda soprattutto gli apprendimenti scolastici)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L’ambito sociale (che riguarda le abilità cognitive, comunicative ed emozionali di tipo sociale)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L’ambito pratico (cura del sé, gestione del denaro, gestione di questioni lavorativo…)</a:t>
            </a:r>
          </a:p>
        </p:txBody>
      </p:sp>
    </p:spTree>
    <p:extLst>
      <p:ext uri="{BB962C8B-B14F-4D97-AF65-F5344CB8AC3E}">
        <p14:creationId xmlns:p14="http://schemas.microsoft.com/office/powerpoint/2010/main" val="23988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70257-BF2C-8B06-F011-A7B256AA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FA8189-865C-4C43-46E3-00877BD2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Complessivamente, in base ai deficit intellettivi ed adattivi presenti, possiamo identificare 3 livelli di disabilità:</a:t>
            </a:r>
          </a:p>
          <a:p>
            <a:pPr algn="just"/>
            <a:r>
              <a:rPr lang="it-IT" sz="2400" dirty="0"/>
              <a:t>La disabilità intellettiva lieve: costituisce l’85% dei casi. I bambini appartenenti a questo gruppo presentano competenze cognitive simili a quelle della popolazione generale. La diagnosi in genere è posta in età scolare. L’autonomia personale in contesti di vita conosciuti è sufficiente. Tuttavia, le difficoltà e le frustrazioni che incontrano  nella vita favoriscono lo sviluppo di patologie affettive (disturbi d’ansia, disturbi del tono dell’umore </a:t>
            </a:r>
            <a:r>
              <a:rPr lang="it-IT" sz="2400" dirty="0" err="1"/>
              <a:t>ecc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48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DF0F5-D890-5B4F-DA98-88BC2ACC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0FB5E-7B45-3A35-B260-17DD6226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La disabilità intellettiva media: riguarda il 10% dei soggetti. La diagnosi viene in genere posta in età prescolare per la presenza di importanti alterazioni dello sviluppo psicomotorio e del linguaggio. Questi bambini raggiungono con difficoltà gli apprendimenti di base  e necessitano di un sostegno scolastico</a:t>
            </a:r>
          </a:p>
          <a:p>
            <a:pPr algn="just"/>
            <a:r>
              <a:rPr lang="it-IT" sz="2400" dirty="0"/>
              <a:t>La disabilità intellettiva grave e gravissima: interessa il 5% dei bambini con deficit cognitivo. Dipende sempre da una o più cause organiche e si associa in genere a patologie neurologiche concomitanti (problemi motori, deficit sensoriali, epilessia …). La diagnosi è di solito precoce. Hanno bisogno di un’assistenza continuativa per tutta la vita anche per necessità primarie (alimentazione, deambulazione, igiene personale </a:t>
            </a:r>
            <a:r>
              <a:rPr lang="it-IT" sz="2400" dirty="0" err="1"/>
              <a:t>ecc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767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B54A4-DBD4-9CCB-71F2-4A45E9DD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3A5A91-735B-3B6D-25C2-786978C1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Negli ultimi decenni il trattamento della disabilità intellettiva si è modificato notevolmente. I bambini non vengono più allontanati dalla famiglia o inseriti in scuole speciali. Inoltre, per ogni soggetto sono previsti piani di intervento riabilitativo integrati. </a:t>
            </a:r>
          </a:p>
          <a:p>
            <a:pPr algn="just"/>
            <a:r>
              <a:rPr lang="it-IT" sz="2400" dirty="0"/>
              <a:t>Molta attenzione è dedicata agli interventi terapeutici sui fattori che causano il disturbo di base</a:t>
            </a:r>
          </a:p>
          <a:p>
            <a:pPr algn="just"/>
            <a:r>
              <a:rPr lang="it-IT" sz="2400" dirty="0"/>
              <a:t>Questi interventi e l’integrazione dei bambini con disabilità nella scuola dell’obbligo, hanno determinato ricadute significative sullo sviluppo intellettivo che risulta sicuramente superiore rispetto ai soggetti istituzionalizzati</a:t>
            </a:r>
          </a:p>
        </p:txBody>
      </p:sp>
    </p:spTree>
    <p:extLst>
      <p:ext uri="{BB962C8B-B14F-4D97-AF65-F5344CB8AC3E}">
        <p14:creationId xmlns:p14="http://schemas.microsoft.com/office/powerpoint/2010/main" val="2654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5DDA3-0829-B773-A93A-81D9437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Sindromi con anomalie cromosomiche e genetiche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E8AB55-A2BC-7268-3BB2-1E4ABAC3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Sindrome di down (trattata a parte)</a:t>
            </a:r>
          </a:p>
          <a:p>
            <a:pPr algn="just"/>
            <a:r>
              <a:rPr lang="it-IT" sz="2400" dirty="0"/>
              <a:t>Sindrome dell’x fragile (trattata a parte)</a:t>
            </a:r>
          </a:p>
          <a:p>
            <a:pPr algn="just"/>
            <a:r>
              <a:rPr lang="it-IT" sz="2400" dirty="0"/>
              <a:t>Sindrome di </a:t>
            </a:r>
            <a:r>
              <a:rPr lang="it-IT" sz="2400" dirty="0" err="1"/>
              <a:t>Rett</a:t>
            </a:r>
            <a:endParaRPr lang="it-IT" sz="2400" dirty="0"/>
          </a:p>
          <a:p>
            <a:pPr algn="just"/>
            <a:r>
              <a:rPr lang="it-IT" sz="2400" dirty="0"/>
              <a:t>Sindrome di Prader-</a:t>
            </a:r>
            <a:r>
              <a:rPr lang="it-IT" sz="2400" dirty="0" err="1"/>
              <a:t>willi</a:t>
            </a:r>
            <a:endParaRPr lang="it-IT" sz="2400" dirty="0"/>
          </a:p>
          <a:p>
            <a:pPr algn="just"/>
            <a:r>
              <a:rPr lang="it-IT" sz="2400" dirty="0"/>
              <a:t>Sindrome di Klinefelter </a:t>
            </a:r>
          </a:p>
          <a:p>
            <a:pPr algn="just"/>
            <a:r>
              <a:rPr lang="it-IT" sz="2400" dirty="0"/>
              <a:t>Sindrome di Turner </a:t>
            </a:r>
          </a:p>
        </p:txBody>
      </p:sp>
    </p:spTree>
    <p:extLst>
      <p:ext uri="{BB962C8B-B14F-4D97-AF65-F5344CB8AC3E}">
        <p14:creationId xmlns:p14="http://schemas.microsoft.com/office/powerpoint/2010/main" val="296115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BD492-2D53-AC79-6EE6-6185FF5E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rett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30C2E-AB58-4A9C-C4F6-8F8C63BEB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La sindrome di </a:t>
            </a:r>
            <a:r>
              <a:rPr lang="it-IT" sz="2400" dirty="0" err="1"/>
              <a:t>Rett</a:t>
            </a:r>
            <a:r>
              <a:rPr lang="it-IT" sz="2400" dirty="0"/>
              <a:t>: malattia neurodegenerativa che colpisce prevalentemente il sesso femminile. Lo sviluppo psicomotorio è normale fino agli 8 mesi di vita circa, con successiva perdita delle funzioni acquisite: la capacità di utilizzo volontario degli arti superiori viene perduta e la bambina perde interesse nei confronti dell’interazione sociale; gradualmente si manifestano tratti d’isolamento simili all’autismo, vi sono crescenti difficoltà deambulatorie e si definisce un quadro con una disabilità intellettiva estrema che interessa tutte le aree funzionali. Spesso si associa epilessia. E’ causata da un’alterazione genetica che interessa il cromosoma X </a:t>
            </a:r>
          </a:p>
        </p:txBody>
      </p:sp>
    </p:spTree>
    <p:extLst>
      <p:ext uri="{BB962C8B-B14F-4D97-AF65-F5344CB8AC3E}">
        <p14:creationId xmlns:p14="http://schemas.microsoft.com/office/powerpoint/2010/main" val="3456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F3CFE-D51E-A829-3CC2-60C6CEC4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RETT</a:t>
            </a:r>
          </a:p>
        </p:txBody>
      </p:sp>
      <p:sp>
        <p:nvSpPr>
          <p:cNvPr id="8" name="AutoShape 10" descr="Sindrome di Rett: cause, sintomi, complicanze e prevenzione. - Quotidiano  Sanitario AssoCareNews.it">
            <a:extLst>
              <a:ext uri="{FF2B5EF4-FFF2-40B4-BE49-F238E27FC236}">
                <a16:creationId xmlns:a16="http://schemas.microsoft.com/office/drawing/2014/main" id="{12EA3CD2-E06F-28CA-ECDD-E109B42117F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85801" y="2152227"/>
            <a:ext cx="10131425" cy="3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AutoShape 12" descr="Sindrome di Rett: cause, sintomi, complicanze e prevenzione. - Quotidiano  Sanitario AssoCareNews.it">
            <a:extLst>
              <a:ext uri="{FF2B5EF4-FFF2-40B4-BE49-F238E27FC236}">
                <a16:creationId xmlns:a16="http://schemas.microsoft.com/office/drawing/2014/main" id="{8C030FAE-7935-65C2-5ED4-A050A631E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4" descr="Sindrome di Rett: cause, sintomi, complicanze e prevenzione. - Quotidiano  Sanitario AssoCareNews.it">
            <a:extLst>
              <a:ext uri="{FF2B5EF4-FFF2-40B4-BE49-F238E27FC236}">
                <a16:creationId xmlns:a16="http://schemas.microsoft.com/office/drawing/2014/main" id="{3F7466E3-9958-503B-6CA5-6E4CE5EC9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6" descr="Sindrome di Rett: cause, sintomi, complicanze e prevenzione. - Quotidiano  Sanitario AssoCareNews.it">
            <a:extLst>
              <a:ext uri="{FF2B5EF4-FFF2-40B4-BE49-F238E27FC236}">
                <a16:creationId xmlns:a16="http://schemas.microsoft.com/office/drawing/2014/main" id="{0482DAA3-514D-85AB-212F-6DC0A915E2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0478CDB-1759-CDE4-D47B-DA79B15D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41E55-698B-EDC3-437A-7B40962F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prader-willi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CA07CF-3958-1AB8-D590-6B275858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La sindrome di Prader-Willi  è causata dall’assenza di una porzione del cromosoma 15 di origine paterna. Sono presenti disabilità intellettiva, rallentamento della crescita, bassa statura, tendenza all’obesità, </a:t>
            </a:r>
            <a:r>
              <a:rPr lang="it-IT" sz="2400" dirty="0" err="1"/>
              <a:t>iperfagia</a:t>
            </a:r>
            <a:r>
              <a:rPr lang="it-IT" sz="2400" dirty="0"/>
              <a:t>, ipoplasia genitale. Lo sviluppo del linguaggio è problematico e vi sono disturbi di apprendimento. Questi soggetti possono presentare deficit </a:t>
            </a:r>
            <a:r>
              <a:rPr lang="it-IT" sz="2400" dirty="0" err="1"/>
              <a:t>attentivi</a:t>
            </a:r>
            <a:r>
              <a:rPr lang="it-IT" sz="2400" dirty="0"/>
              <a:t> e iperattività, labilità emotiva, facilità di passaggio all’atto, scoppi improvvisi d’ira, autolesionismo. </a:t>
            </a:r>
          </a:p>
        </p:txBody>
      </p:sp>
    </p:spTree>
    <p:extLst>
      <p:ext uri="{BB962C8B-B14F-4D97-AF65-F5344CB8AC3E}">
        <p14:creationId xmlns:p14="http://schemas.microsoft.com/office/powerpoint/2010/main" val="199366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A1418-3817-3308-39A3-359C6607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Sindrome di Prader Willi: caratteristiche, aspetti emotivi e comportamentali">
            <a:extLst>
              <a:ext uri="{FF2B5EF4-FFF2-40B4-BE49-F238E27FC236}">
                <a16:creationId xmlns:a16="http://schemas.microsoft.com/office/drawing/2014/main" id="{60D0E69A-821C-ED18-7144-703554E93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68" y="2141538"/>
            <a:ext cx="6488288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4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689117D-CDC0-1E84-C73E-33C1C4F8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4069D-1883-BF3D-98EE-57147293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I disturbi dello sviluppo intellettivo comprendono un gruppo eterogeneo e numeroso di situazioni che si caratterizzano per la presenza di disabilità intellettiva. </a:t>
            </a:r>
          </a:p>
          <a:p>
            <a:endParaRPr lang="it-IT" sz="2400" dirty="0"/>
          </a:p>
          <a:p>
            <a:pPr algn="just"/>
            <a:r>
              <a:rPr lang="it-IT" sz="2400" dirty="0"/>
              <a:t>Gli elementi presenti in questi disturbi sono 3: deficit delle funzioni intellettive; difficoltà di adattamento all’ambiente; insorgenza in età evolutiva (rimanendo poi relativamente stabili in età adulta)</a:t>
            </a:r>
          </a:p>
        </p:txBody>
      </p:sp>
    </p:spTree>
    <p:extLst>
      <p:ext uri="{BB962C8B-B14F-4D97-AF65-F5344CB8AC3E}">
        <p14:creationId xmlns:p14="http://schemas.microsoft.com/office/powerpoint/2010/main" val="395012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DBF66-FFBB-F97F-401C-D248115B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klinefelter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B85E0-BD5E-CFFF-0CFA-6494649C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La sindrome di Klinefelter è determinata dalla presenza di un cromosoma sessuale X in più (47,</a:t>
            </a:r>
            <a:r>
              <a:rPr lang="it-IT" sz="2400"/>
              <a:t>XXY) negli </a:t>
            </a:r>
            <a:r>
              <a:rPr lang="it-IT" sz="2400" dirty="0"/>
              <a:t>individui di </a:t>
            </a:r>
            <a:r>
              <a:rPr lang="it-IT" sz="2400"/>
              <a:t>sesso maschile. </a:t>
            </a:r>
            <a:r>
              <a:rPr lang="it-IT" sz="2400" dirty="0"/>
              <a:t>L’incidenza è di 1-2 su 1000 nati vivi. Questi bambini presentano nei primi anni di vita una crescita </a:t>
            </a:r>
            <a:r>
              <a:rPr lang="it-IT" sz="2400" dirty="0" err="1"/>
              <a:t>accellerata</a:t>
            </a:r>
            <a:r>
              <a:rPr lang="it-IT" sz="2400" dirty="0"/>
              <a:t> e raggiungono un’altezza maggiore rispetto a quella dei genitori di circa 10 cm. E’ presente scarso sviluppo degli organi genitali. Lo sviluppo del linguaggio è rallentato. Possono essere presenti disturbi della letto-scrittura, della coordinazione motoria e dell’attenzione; sono possibili difficoltà di interazione sociale con ridotta autostima e insicurezza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0028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33C98-6417-B021-0F2C-52B5D2F6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klinefelter</a:t>
            </a:r>
            <a:endParaRPr lang="it-IT" b="1" dirty="0"/>
          </a:p>
        </p:txBody>
      </p:sp>
      <p:pic>
        <p:nvPicPr>
          <p:cNvPr id="1028" name="Picture 4" descr="Sindrome di Klinefelter: cause, sintomi e trattamento">
            <a:extLst>
              <a:ext uri="{FF2B5EF4-FFF2-40B4-BE49-F238E27FC236}">
                <a16:creationId xmlns:a16="http://schemas.microsoft.com/office/drawing/2014/main" id="{8E616235-7BD8-E758-1CD6-0B869F4A6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1631926"/>
            <a:ext cx="5708725" cy="48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B7742-F53F-95FB-7BE1-8A91EA4A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turner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7AD109-73D2-423B-B15A-851EE502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La sindrome di Turner è determinata dall’assenza di un cromosoma x (45,x0). Colpisce il sesso femminile (1 bambina ogni 2000-5000 nate vive).  Queste bambine presentano basso peso alla nascita e scarso sviluppo genitale in adolescenza. Il 10% circa presenta disabilità intellettiva. Tendono ad essere iperattive durante l’infanzia e </a:t>
            </a:r>
            <a:r>
              <a:rPr lang="it-IT" sz="2400" dirty="0" err="1"/>
              <a:t>ipoattive</a:t>
            </a:r>
            <a:r>
              <a:rPr lang="it-IT" sz="2400" dirty="0"/>
              <a:t> in adolescenza.</a:t>
            </a:r>
          </a:p>
        </p:txBody>
      </p:sp>
    </p:spTree>
    <p:extLst>
      <p:ext uri="{BB962C8B-B14F-4D97-AF65-F5344CB8AC3E}">
        <p14:creationId xmlns:p14="http://schemas.microsoft.com/office/powerpoint/2010/main" val="210480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420E4-EA3D-C660-C03B-7DC96FE2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sindrome di </a:t>
            </a:r>
            <a:r>
              <a:rPr lang="it-IT" b="1" dirty="0" err="1"/>
              <a:t>turner</a:t>
            </a:r>
            <a:endParaRPr lang="it-IT" b="1" dirty="0"/>
          </a:p>
        </p:txBody>
      </p:sp>
      <p:pic>
        <p:nvPicPr>
          <p:cNvPr id="2050" name="Picture 2" descr="Sindrome di Turner: cariotipo, cause, sintomi e segni caratteristici |  MEDICINA ONLINE">
            <a:extLst>
              <a:ext uri="{FF2B5EF4-FFF2-40B4-BE49-F238E27FC236}">
                <a16:creationId xmlns:a16="http://schemas.microsoft.com/office/drawing/2014/main" id="{9B835CF2-00DD-0B26-3475-9D32C2780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635700"/>
            <a:ext cx="6664960" cy="47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A539122-17BB-1C10-F3CC-51500020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6019D-5EA8-82B4-71FE-F10C7CE77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Il soggetto con disabilità intellettiva presenta limitazioni in numerose aree di funzionamento: comunicazione, cura di sé, azioni di vita quotidiana e domestica, abilità sociale, autonomia economica, funzionamento scolastico e lavorativo</a:t>
            </a:r>
          </a:p>
          <a:p>
            <a:r>
              <a:rPr lang="it-IT" sz="2400" dirty="0"/>
              <a:t>Le disabilità intellettive colpiscono dall’ 1 al 3% della popolazione</a:t>
            </a:r>
          </a:p>
          <a:p>
            <a:pPr algn="just"/>
            <a:r>
              <a:rPr lang="it-IT" sz="2400" dirty="0"/>
              <a:t>Sono la conseguenza di diversi processi patologici che possono essere suddivisi in due gruppi: un gruppo con cause organiche e un gruppo a eziologia sconosciuta</a:t>
            </a:r>
          </a:p>
        </p:txBody>
      </p:sp>
    </p:spTree>
    <p:extLst>
      <p:ext uri="{BB962C8B-B14F-4D97-AF65-F5344CB8AC3E}">
        <p14:creationId xmlns:p14="http://schemas.microsoft.com/office/powerpoint/2010/main" val="130297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395B2-64B8-E8AF-6B33-69F329D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5FD00-B9D1-3830-D330-A90BBDAC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Il gruppo con cause organiche è formato da: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patologie genetiche (10% delle condizioni): sindrome di Down, sindrome X fragile, sindrome di Turner, sindrome di Klinefelter, sindrome di </a:t>
            </a:r>
            <a:r>
              <a:rPr lang="it-IT" sz="2400" dirty="0" err="1"/>
              <a:t>Rett</a:t>
            </a:r>
            <a:r>
              <a:rPr lang="it-IT" sz="2400" dirty="0"/>
              <a:t>, sindrome di Prader-Willi…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Malformazioni congenite (circa il 30%): malformazioni sistema nervoso centrale, malformazioni multiple…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Affezioni perinatali acquisite (10%): infezioni materne in gravidanza (rosolia, toxoplasmosi), teratogenesi medicamentosa, teratogenesi tossica (alcolismo materno), cause fisiche come esposizione raggi X…</a:t>
            </a:r>
          </a:p>
        </p:txBody>
      </p:sp>
    </p:spTree>
    <p:extLst>
      <p:ext uri="{BB962C8B-B14F-4D97-AF65-F5344CB8AC3E}">
        <p14:creationId xmlns:p14="http://schemas.microsoft.com/office/powerpoint/2010/main" val="1849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6576B10-265F-67FF-F5E5-6B7A952F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6400DE9-82FC-59F7-C3BE-22BAD088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lain" startAt="4"/>
            </a:pPr>
            <a:r>
              <a:rPr lang="it-IT" sz="2400" dirty="0"/>
              <a:t>Fattori perinatali (5% circa): traumatismi ostetrici, anossia, infezioni…</a:t>
            </a:r>
          </a:p>
          <a:p>
            <a:pPr marL="457200" indent="-457200">
              <a:buAutoNum type="arabicPlain" startAt="4"/>
            </a:pPr>
            <a:endParaRPr lang="it-IT" sz="2400" dirty="0"/>
          </a:p>
          <a:p>
            <a:pPr marL="457200" indent="-457200">
              <a:buAutoNum type="arabicPlain" startAt="5"/>
            </a:pPr>
            <a:r>
              <a:rPr lang="it-IT" sz="2400" dirty="0"/>
              <a:t>Fattori post-natali (5% circa): tumori, traumi, meningoencefaliti…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98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4BE8B-4E3A-7F4D-82FE-5CF5D627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363E2-D089-8891-E3A5-76110376B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Per circa il 40% dei bambini, la causa di disabilità intellettiva rimane sconosciuta</a:t>
            </a:r>
          </a:p>
          <a:p>
            <a:r>
              <a:rPr lang="it-IT" sz="2400" dirty="0"/>
              <a:t>Sono bambini senza anomalie genetiche, metaboliche o strutturali</a:t>
            </a:r>
          </a:p>
          <a:p>
            <a:pPr algn="just"/>
            <a:r>
              <a:rPr lang="it-IT" sz="2400" dirty="0"/>
              <a:t>Gravi e precoci carenze di cure materne insieme alle insufficienti stimolazioni ambientali sembrano essere implicate nella genesi della disabilità intellettiva non organica</a:t>
            </a:r>
          </a:p>
          <a:p>
            <a:pPr marL="0" indent="0" algn="just">
              <a:buNone/>
            </a:pP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36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B09E3-C6AF-F88D-E003-BF15C07F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9CF0B8-BAFA-FC93-99BB-4D0C8116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La diagnosi si avvale di un’adeguata valutazione clinica (ricerca di eventuali condizioni sindromiche associate), di una valutazione cognitiva, neuropsicologica e linguistica; di una valutazione delle componenti emotive e relazionali, di una valutazione psicopatologica</a:t>
            </a:r>
          </a:p>
          <a:p>
            <a:pPr algn="just"/>
            <a:r>
              <a:rPr lang="it-IT" sz="2400" dirty="0"/>
              <a:t>Devono essere effettuate indagini genetiche, metaboliche, neurofisiologiche (Elettroencefalogramma…), neuroradiologiche</a:t>
            </a:r>
          </a:p>
          <a:p>
            <a:pPr algn="just"/>
            <a:r>
              <a:rPr lang="it-IT" sz="2400" dirty="0"/>
              <a:t>I deficit più facili da identificare sono le insufficienze psicomotorie (capacità di manipolare oggetti, di mantenere la stazione seduta </a:t>
            </a:r>
            <a:r>
              <a:rPr lang="it-IT" sz="2400" dirty="0" err="1"/>
              <a:t>ecc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04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27534-060E-0A9D-7DCC-7FFEF0AA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49892-D4E7-C3A1-7EC0-A0F384163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sz="1800" dirty="0"/>
          </a:p>
          <a:p>
            <a:pPr algn="just"/>
            <a:r>
              <a:rPr lang="it-IT" sz="2400" dirty="0"/>
              <a:t>Spesso i bambini con deficit intellettivi vengono identificati a causa di un ritardo nello sviluppo del linguaggio; successivamente, per difficoltà ad accedere al pensiero astratto e ad elementi di consapevolezza</a:t>
            </a:r>
          </a:p>
          <a:p>
            <a:pPr algn="just"/>
            <a:r>
              <a:rPr lang="it-IT" sz="2400" dirty="0"/>
              <a:t>Con l’ingresso nella scuola primaria, questi bambini evidenziano disturbi nell’apprendimento della letto-scrittura e della matematica; possono associarsi mancanza di autonomia, disturbi affettivi (ansia, inibizione, insicurezza…) e disturbi della condotta (iperattività, auto e/o </a:t>
            </a:r>
            <a:r>
              <a:rPr lang="it-IT" sz="2400" dirty="0" err="1"/>
              <a:t>eteroaggressività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69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B395A-4B44-BE2C-A042-B428EAC9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7EF72-2729-1BC8-A6DD-6972B3E6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/>
              <a:t>Per quanto riguarda la valutazione del deficit intellettivo, possono essere usati test standardizzati . La scala più utilizzata è la </a:t>
            </a:r>
            <a:r>
              <a:rPr lang="it-IT" sz="2400" i="1" dirty="0" err="1"/>
              <a:t>Wechsler</a:t>
            </a:r>
            <a:r>
              <a:rPr lang="it-IT" sz="2400" i="1" dirty="0"/>
              <a:t> Intelligence Scale For Children </a:t>
            </a:r>
            <a:r>
              <a:rPr lang="it-IT" sz="2400" dirty="0"/>
              <a:t>(WISC). Si parla di disabilità intellettiva se il QI è &lt; 70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18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8130809C45D8469AFE2B64E5D35F1B" ma:contentTypeVersion="2" ma:contentTypeDescription="Creare un nuovo documento." ma:contentTypeScope="" ma:versionID="25eb082416f2a72465a96281bc9ef287">
  <xsd:schema xmlns:xsd="http://www.w3.org/2001/XMLSchema" xmlns:xs="http://www.w3.org/2001/XMLSchema" xmlns:p="http://schemas.microsoft.com/office/2006/metadata/properties" xmlns:ns3="0ab757e4-817a-4a67-9072-6cceeaf2ea91" targetNamespace="http://schemas.microsoft.com/office/2006/metadata/properties" ma:root="true" ma:fieldsID="d4ffb0b905551e5efb7fb0809e9b4773" ns3:_="">
    <xsd:import namespace="0ab757e4-817a-4a67-9072-6cceeaf2ea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757e4-817a-4a67-9072-6cceeaf2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36ADF-1CB4-4EF7-BFC7-C498C0279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757e4-817a-4a67-9072-6cceeaf2e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9DB283-FC35-4FC5-BEBD-4DC730833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751AF-987B-45E0-BACF-D949B83EAFF2}">
  <ds:schemaRefs>
    <ds:schemaRef ds:uri="http://schemas.microsoft.com/office/2006/documentManagement/types"/>
    <ds:schemaRef ds:uri="0ab757e4-817a-4a67-9072-6cceeaf2ea9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367</TotalTime>
  <Words>1320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Celestiale</vt:lpstr>
      <vt:lpstr>La disabilità intellettiva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Sindromi con anomalie cromosomiche e genetiche </vt:lpstr>
      <vt:lpstr>Sindrome di rett</vt:lpstr>
      <vt:lpstr>SINDROME DI RETT</vt:lpstr>
      <vt:lpstr>Sindrome di prader-willi</vt:lpstr>
      <vt:lpstr>Presentazione standard di PowerPoint</vt:lpstr>
      <vt:lpstr>Sindrome di klinefelter</vt:lpstr>
      <vt:lpstr>sindrome di klinefelter</vt:lpstr>
      <vt:lpstr>Sindrome di turner</vt:lpstr>
      <vt:lpstr>sindrome di turner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disabilità intellettiva</dc:title>
  <dc:creator>giorgia.dimassimo@unimc.it</dc:creator>
  <cp:lastModifiedBy>giorgia.dimassimo@unimc.it</cp:lastModifiedBy>
  <cp:revision>2</cp:revision>
  <dcterms:created xsi:type="dcterms:W3CDTF">2023-03-15T10:22:40Z</dcterms:created>
  <dcterms:modified xsi:type="dcterms:W3CDTF">2023-03-15T17:18:53Z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0x0101001B8130809C45D8469AFE2B64E5D35F1B</vt:lpwstr>
  </property>
</Properties>
</file>