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9" r:id="rId11"/>
    <p:sldId id="266" r:id="rId12"/>
    <p:sldId id="272" r:id="rId13"/>
    <p:sldId id="268" r:id="rId14"/>
    <p:sldId id="270" r:id="rId15"/>
    <p:sldId id="273" r:id="rId16"/>
    <p:sldId id="274"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3/15/2023</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23A1CC3-2375-41D4-9E03-427CAF2A4C1A}"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F16868-8199-4C2C-A5B1-63AEE139F88E}"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AD9FF7F-6988-44CC-821B-644E70CD2F73}"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C12C299-16B2-4475-990D-751901EACC14}"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3/15/2023</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34E6425-0181-43F2-84FC-787E803FD2F8}"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3/15/2023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6E86A4C-8E40-4F87-A4F0-01A0687C5742}"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it-IT"/>
              <a:t>Fare clic sull'icona per inserire un'immagine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5E72C73-2D91-4E12-BA25-F0AA0C03599B}"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3/15/2023</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wGHDXD5OGX4?feature=oembed"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9D8g_5raGlc?feature=oembed"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fc1jLHTSX4s?feature=oembed"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XuDnX_IYbfA?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B68DAB-9D7F-4344-CCEC-BE1202181BCE}"/>
              </a:ext>
            </a:extLst>
          </p:cNvPr>
          <p:cNvSpPr>
            <a:spLocks noGrp="1"/>
          </p:cNvSpPr>
          <p:nvPr>
            <p:ph type="ctrTitle"/>
          </p:nvPr>
        </p:nvSpPr>
        <p:spPr/>
        <p:txBody>
          <a:bodyPr/>
          <a:lstStyle/>
          <a:p>
            <a:r>
              <a:rPr lang="it-IT" dirty="0"/>
              <a:t>Neuropsichiatria infantile</a:t>
            </a:r>
          </a:p>
        </p:txBody>
      </p:sp>
      <p:sp>
        <p:nvSpPr>
          <p:cNvPr id="3" name="Sottotitolo 2">
            <a:extLst>
              <a:ext uri="{FF2B5EF4-FFF2-40B4-BE49-F238E27FC236}">
                <a16:creationId xmlns:a16="http://schemas.microsoft.com/office/drawing/2014/main" id="{779CC91F-F530-9CED-29E3-3430481678D4}"/>
              </a:ext>
            </a:extLst>
          </p:cNvPr>
          <p:cNvSpPr>
            <a:spLocks noGrp="1"/>
          </p:cNvSpPr>
          <p:nvPr>
            <p:ph type="subTitle" idx="1"/>
          </p:nvPr>
        </p:nvSpPr>
        <p:spPr/>
        <p:txBody>
          <a:bodyPr/>
          <a:lstStyle/>
          <a:p>
            <a:r>
              <a:rPr lang="it-IT" dirty="0"/>
              <a:t>Dott.ssa Giorgia Di Massimo</a:t>
            </a:r>
          </a:p>
          <a:p>
            <a:r>
              <a:rPr lang="it-IT" dirty="0"/>
              <a:t>UNIMC, </a:t>
            </a:r>
            <a:r>
              <a:rPr lang="it-IT"/>
              <a:t>2 Marzo 2023</a:t>
            </a:r>
            <a:endParaRPr lang="it-IT" dirty="0"/>
          </a:p>
          <a:p>
            <a:endParaRPr lang="it-IT" dirty="0"/>
          </a:p>
        </p:txBody>
      </p:sp>
    </p:spTree>
    <p:extLst>
      <p:ext uri="{BB962C8B-B14F-4D97-AF65-F5344CB8AC3E}">
        <p14:creationId xmlns:p14="http://schemas.microsoft.com/office/powerpoint/2010/main" val="3990899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60CE08-F092-1631-1544-EC4127739653}"/>
              </a:ext>
            </a:extLst>
          </p:cNvPr>
          <p:cNvSpPr>
            <a:spLocks noGrp="1"/>
          </p:cNvSpPr>
          <p:nvPr>
            <p:ph type="title"/>
          </p:nvPr>
        </p:nvSpPr>
        <p:spPr/>
        <p:txBody>
          <a:bodyPr/>
          <a:lstStyle/>
          <a:p>
            <a:pPr algn="ctr"/>
            <a:r>
              <a:rPr lang="it-IT" b="1" dirty="0"/>
              <a:t>NORMATIVA</a:t>
            </a:r>
          </a:p>
        </p:txBody>
      </p:sp>
      <p:sp>
        <p:nvSpPr>
          <p:cNvPr id="3" name="Segnaposto contenuto 2">
            <a:extLst>
              <a:ext uri="{FF2B5EF4-FFF2-40B4-BE49-F238E27FC236}">
                <a16:creationId xmlns:a16="http://schemas.microsoft.com/office/drawing/2014/main" id="{1592D8E4-8517-41FE-37C6-74F5184417BE}"/>
              </a:ext>
            </a:extLst>
          </p:cNvPr>
          <p:cNvSpPr>
            <a:spLocks noGrp="1"/>
          </p:cNvSpPr>
          <p:nvPr>
            <p:ph idx="1"/>
          </p:nvPr>
        </p:nvSpPr>
        <p:spPr/>
        <p:txBody>
          <a:bodyPr>
            <a:normAutofit/>
          </a:bodyPr>
          <a:lstStyle/>
          <a:p>
            <a:pPr algn="just"/>
            <a:r>
              <a:rPr lang="it-IT" dirty="0"/>
              <a:t>Legge n.104 del 5/02/1992: E’ divenuta il punto di riferimento normativo dell’integrazione scolastica e sociale delle persone con disabilità; l’integrazione è momento fondamentale per la tutela della dignità umana della persona con disabilità; questa legge impegna lo stato a rimuovere le condizioni che ne impediscono lo sviluppo.</a:t>
            </a:r>
          </a:p>
          <a:p>
            <a:pPr algn="just"/>
            <a:r>
              <a:rPr lang="it-IT" dirty="0"/>
              <a:t>La legge n. 170 dell’8/10/2010 riconosce i disturbi specifici dell’apprendimento (DSA) e richiama il sistema nazionale dell’istruzione a sviluppare modalità didattiche per permettere, negli allievi con DSA, il raggiungimento degli obiettivi formativi. Quindi richiede di fornire didattiche personalizzate che tengano conto delle caratteristiche specifiche del soggetto, mediante opportune strategie educative.</a:t>
            </a:r>
          </a:p>
          <a:p>
            <a:endParaRPr lang="it-IT" dirty="0"/>
          </a:p>
        </p:txBody>
      </p:sp>
    </p:spTree>
    <p:extLst>
      <p:ext uri="{BB962C8B-B14F-4D97-AF65-F5344CB8AC3E}">
        <p14:creationId xmlns:p14="http://schemas.microsoft.com/office/powerpoint/2010/main" val="981999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5BBF90-EC62-AE6D-43A2-D30C146A662F}"/>
              </a:ext>
            </a:extLst>
          </p:cNvPr>
          <p:cNvSpPr>
            <a:spLocks noGrp="1"/>
          </p:cNvSpPr>
          <p:nvPr>
            <p:ph type="title"/>
          </p:nvPr>
        </p:nvSpPr>
        <p:spPr/>
        <p:txBody>
          <a:bodyPr/>
          <a:lstStyle/>
          <a:p>
            <a:pPr algn="ctr"/>
            <a:r>
              <a:rPr lang="it-IT" b="1" dirty="0"/>
              <a:t>NORMATIVA</a:t>
            </a:r>
          </a:p>
        </p:txBody>
      </p:sp>
      <p:sp>
        <p:nvSpPr>
          <p:cNvPr id="3" name="Segnaposto contenuto 2">
            <a:extLst>
              <a:ext uri="{FF2B5EF4-FFF2-40B4-BE49-F238E27FC236}">
                <a16:creationId xmlns:a16="http://schemas.microsoft.com/office/drawing/2014/main" id="{2C92AB79-5400-69C3-7977-D6B37F694510}"/>
              </a:ext>
            </a:extLst>
          </p:cNvPr>
          <p:cNvSpPr>
            <a:spLocks noGrp="1"/>
          </p:cNvSpPr>
          <p:nvPr>
            <p:ph idx="1"/>
          </p:nvPr>
        </p:nvSpPr>
        <p:spPr/>
        <p:txBody>
          <a:bodyPr/>
          <a:lstStyle/>
          <a:p>
            <a:pPr algn="just"/>
            <a:r>
              <a:rPr lang="it-IT" dirty="0"/>
              <a:t>Direttiva ministeriale del 27/12/2012: </a:t>
            </a:r>
            <a:r>
              <a:rPr lang="it-IT" i="1" dirty="0"/>
              <a:t>strumenti d’intervento per alunni con bisogni educativi speciali </a:t>
            </a:r>
            <a:r>
              <a:rPr lang="it-IT" dirty="0"/>
              <a:t>(BES). Si rivolge agli alunni con disabilità certificata (legge 104/92), ad alunni con disturbi evolutivi specifici (DSA, ADHD </a:t>
            </a:r>
            <a:r>
              <a:rPr lang="it-IT" dirty="0" err="1"/>
              <a:t>ecc</a:t>
            </a:r>
            <a:r>
              <a:rPr lang="it-IT" dirty="0"/>
              <a:t>) e ad alunni in condizioni di svantaggio socio/culturale</a:t>
            </a:r>
          </a:p>
          <a:p>
            <a:pPr marL="0" indent="0" algn="just">
              <a:buNone/>
            </a:pPr>
            <a:r>
              <a:rPr lang="it-IT" dirty="0"/>
              <a:t>La scuola deve quindi tener conto del profilo di difficoltà specifico per ciascun alunno e deve cercare di agevolare nel miglior modo possibile il suo apprendimento</a:t>
            </a:r>
          </a:p>
        </p:txBody>
      </p:sp>
    </p:spTree>
    <p:extLst>
      <p:ext uri="{BB962C8B-B14F-4D97-AF65-F5344CB8AC3E}">
        <p14:creationId xmlns:p14="http://schemas.microsoft.com/office/powerpoint/2010/main" val="3132301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17E64B-0786-9436-FC24-20AA5FB47E3C}"/>
              </a:ext>
            </a:extLst>
          </p:cNvPr>
          <p:cNvSpPr>
            <a:spLocks noGrp="1"/>
          </p:cNvSpPr>
          <p:nvPr>
            <p:ph type="title"/>
          </p:nvPr>
        </p:nvSpPr>
        <p:spPr/>
        <p:txBody>
          <a:bodyPr/>
          <a:lstStyle/>
          <a:p>
            <a:endParaRPr lang="it-IT"/>
          </a:p>
        </p:txBody>
      </p:sp>
      <p:pic>
        <p:nvPicPr>
          <p:cNvPr id="4" name="Segnaposto contenuto 8">
            <a:extLst>
              <a:ext uri="{FF2B5EF4-FFF2-40B4-BE49-F238E27FC236}">
                <a16:creationId xmlns:a16="http://schemas.microsoft.com/office/drawing/2014/main" id="{EB42B206-335A-AF6B-40DF-D30582385E25}"/>
              </a:ext>
            </a:extLst>
          </p:cNvPr>
          <p:cNvPicPr>
            <a:picLocks noGrp="1" noChangeAspect="1"/>
          </p:cNvPicPr>
          <p:nvPr>
            <p:ph idx="1"/>
          </p:nvPr>
        </p:nvPicPr>
        <p:blipFill>
          <a:blip r:embed="rId2"/>
          <a:stretch>
            <a:fillRect/>
          </a:stretch>
        </p:blipFill>
        <p:spPr>
          <a:xfrm>
            <a:off x="2805952" y="2262392"/>
            <a:ext cx="5244353" cy="4329727"/>
          </a:xfrm>
        </p:spPr>
      </p:pic>
    </p:spTree>
    <p:extLst>
      <p:ext uri="{BB962C8B-B14F-4D97-AF65-F5344CB8AC3E}">
        <p14:creationId xmlns:p14="http://schemas.microsoft.com/office/powerpoint/2010/main" val="3682363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48AB09-7F61-81E1-05F7-C930AF900147}"/>
              </a:ext>
            </a:extLst>
          </p:cNvPr>
          <p:cNvSpPr>
            <a:spLocks noGrp="1"/>
          </p:cNvSpPr>
          <p:nvPr>
            <p:ph type="title"/>
          </p:nvPr>
        </p:nvSpPr>
        <p:spPr/>
        <p:txBody>
          <a:bodyPr/>
          <a:lstStyle/>
          <a:p>
            <a:pPr algn="ctr"/>
            <a:r>
              <a:rPr lang="it-IT" b="1" dirty="0"/>
              <a:t>CONSIDERAZIONI</a:t>
            </a:r>
          </a:p>
        </p:txBody>
      </p:sp>
      <p:sp>
        <p:nvSpPr>
          <p:cNvPr id="3" name="Segnaposto contenuto 2">
            <a:extLst>
              <a:ext uri="{FF2B5EF4-FFF2-40B4-BE49-F238E27FC236}">
                <a16:creationId xmlns:a16="http://schemas.microsoft.com/office/drawing/2014/main" id="{E10C5745-C6CB-2533-9B04-D69AD0713DCE}"/>
              </a:ext>
            </a:extLst>
          </p:cNvPr>
          <p:cNvSpPr>
            <a:spLocks noGrp="1"/>
          </p:cNvSpPr>
          <p:nvPr>
            <p:ph idx="1"/>
          </p:nvPr>
        </p:nvSpPr>
        <p:spPr/>
        <p:txBody>
          <a:bodyPr/>
          <a:lstStyle/>
          <a:p>
            <a:pPr marL="0" indent="0" algn="just">
              <a:buNone/>
            </a:pPr>
            <a:r>
              <a:rPr lang="it-IT" dirty="0"/>
              <a:t>In base alle normative citate, possiamo tracciare la storia di un percorso che, partendo dai principi costituzionalmente indicati, ha garantito, in prima battuta, il diritto allo studio delle persone con disabilità attraverso l’esperienza delle scuole speciali e delle classi differenziali. Ben presto però emersero i limiti di tale interpretazione del diritto allo studio, soprattutto in termini di alienazione ed emarginazione sociale. Successivamente si è passati ad un inserimento formale, ma non sostanziale, nei contesti «comuni» di classe, permanendo una mancanza di integrazione. Sono stati quindi necessari ulteriori numerosi interventi legislativi per arrivare al processo di integrazione e poi di inclusione degli alunni con disabilità, per promuovere uguaglianza e favorire lo sviluppo delle risorse di ognuno ed il raggiungimento degli obiettivi formativi.</a:t>
            </a:r>
          </a:p>
        </p:txBody>
      </p:sp>
    </p:spTree>
    <p:extLst>
      <p:ext uri="{BB962C8B-B14F-4D97-AF65-F5344CB8AC3E}">
        <p14:creationId xmlns:p14="http://schemas.microsoft.com/office/powerpoint/2010/main" val="629860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07E606-2CBF-2160-D188-7DE088BC9D7A}"/>
              </a:ext>
            </a:extLst>
          </p:cNvPr>
          <p:cNvSpPr>
            <a:spLocks noGrp="1"/>
          </p:cNvSpPr>
          <p:nvPr>
            <p:ph type="title"/>
          </p:nvPr>
        </p:nvSpPr>
        <p:spPr/>
        <p:txBody>
          <a:bodyPr/>
          <a:lstStyle/>
          <a:p>
            <a:endParaRPr lang="it-IT"/>
          </a:p>
        </p:txBody>
      </p:sp>
      <p:pic>
        <p:nvPicPr>
          <p:cNvPr id="4" name="Elementi multimediali online 3" title="I BES (bisogni educativi speciali): tutto quello che devi sapere">
            <a:hlinkClick r:id="" action="ppaction://media"/>
            <a:extLst>
              <a:ext uri="{FF2B5EF4-FFF2-40B4-BE49-F238E27FC236}">
                <a16:creationId xmlns:a16="http://schemas.microsoft.com/office/drawing/2014/main" id="{167A0206-F8B3-15BF-7AC8-51B794DA3036}"/>
              </a:ext>
            </a:extLst>
          </p:cNvPr>
          <p:cNvPicPr>
            <a:picLocks noGrp="1" noRot="1" noChangeAspect="1"/>
          </p:cNvPicPr>
          <p:nvPr>
            <p:ph idx="1"/>
            <a:videoFile r:link="rId1"/>
          </p:nvPr>
        </p:nvPicPr>
        <p:blipFill>
          <a:blip r:embed="rId3"/>
          <a:stretch>
            <a:fillRect/>
          </a:stretch>
        </p:blipFill>
        <p:spPr>
          <a:xfrm>
            <a:off x="2267364" y="2052918"/>
            <a:ext cx="7898612" cy="4634753"/>
          </a:xfrm>
          <a:prstGeom prst="rect">
            <a:avLst/>
          </a:prstGeom>
        </p:spPr>
      </p:pic>
    </p:spTree>
    <p:extLst>
      <p:ext uri="{BB962C8B-B14F-4D97-AF65-F5344CB8AC3E}">
        <p14:creationId xmlns:p14="http://schemas.microsoft.com/office/powerpoint/2010/main" val="2783883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D85AA7-2C3D-0ECD-579C-65028440790B}"/>
              </a:ext>
            </a:extLst>
          </p:cNvPr>
          <p:cNvSpPr>
            <a:spLocks noGrp="1"/>
          </p:cNvSpPr>
          <p:nvPr>
            <p:ph type="title"/>
          </p:nvPr>
        </p:nvSpPr>
        <p:spPr/>
        <p:txBody>
          <a:bodyPr/>
          <a:lstStyle/>
          <a:p>
            <a:endParaRPr lang="it-IT"/>
          </a:p>
        </p:txBody>
      </p:sp>
      <p:pic>
        <p:nvPicPr>
          <p:cNvPr id="4" name="Elementi multimediali online 3" title="Inclusione Scolastica - Introduzione">
            <a:hlinkClick r:id="" action="ppaction://media"/>
            <a:extLst>
              <a:ext uri="{FF2B5EF4-FFF2-40B4-BE49-F238E27FC236}">
                <a16:creationId xmlns:a16="http://schemas.microsoft.com/office/drawing/2014/main" id="{29EAC4FD-0788-EC7D-117F-1307B6BBC007}"/>
              </a:ext>
            </a:extLst>
          </p:cNvPr>
          <p:cNvPicPr>
            <a:picLocks noGrp="1" noRot="1" noChangeAspect="1"/>
          </p:cNvPicPr>
          <p:nvPr>
            <p:ph idx="1"/>
            <a:videoFile r:link="rId1"/>
          </p:nvPr>
        </p:nvPicPr>
        <p:blipFill>
          <a:blip r:embed="rId3"/>
          <a:stretch>
            <a:fillRect/>
          </a:stretch>
        </p:blipFill>
        <p:spPr>
          <a:xfrm>
            <a:off x="2544763" y="2603500"/>
            <a:ext cx="6046787" cy="3416300"/>
          </a:xfrm>
          <a:prstGeom prst="rect">
            <a:avLst/>
          </a:prstGeom>
        </p:spPr>
      </p:pic>
    </p:spTree>
    <p:extLst>
      <p:ext uri="{BB962C8B-B14F-4D97-AF65-F5344CB8AC3E}">
        <p14:creationId xmlns:p14="http://schemas.microsoft.com/office/powerpoint/2010/main" val="38656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18E54-5036-B226-E6A1-06FBF27AA5B8}"/>
              </a:ext>
            </a:extLst>
          </p:cNvPr>
          <p:cNvSpPr>
            <a:spLocks noGrp="1"/>
          </p:cNvSpPr>
          <p:nvPr>
            <p:ph type="title"/>
          </p:nvPr>
        </p:nvSpPr>
        <p:spPr/>
        <p:txBody>
          <a:bodyPr/>
          <a:lstStyle/>
          <a:p>
            <a:endParaRPr lang="it-IT"/>
          </a:p>
        </p:txBody>
      </p:sp>
      <p:pic>
        <p:nvPicPr>
          <p:cNvPr id="4" name="Elementi multimediali online 3" title="Inclusione Scolastica - Legge 104">
            <a:hlinkClick r:id="" action="ppaction://media"/>
            <a:extLst>
              <a:ext uri="{FF2B5EF4-FFF2-40B4-BE49-F238E27FC236}">
                <a16:creationId xmlns:a16="http://schemas.microsoft.com/office/drawing/2014/main" id="{5C81053B-AAAF-ECD9-C1EE-77923B3BE3D2}"/>
              </a:ext>
            </a:extLst>
          </p:cNvPr>
          <p:cNvPicPr>
            <a:picLocks noGrp="1" noRot="1" noChangeAspect="1"/>
          </p:cNvPicPr>
          <p:nvPr>
            <p:ph idx="1"/>
            <a:videoFile r:link="rId1"/>
          </p:nvPr>
        </p:nvPicPr>
        <p:blipFill>
          <a:blip r:embed="rId3"/>
          <a:stretch>
            <a:fillRect/>
          </a:stretch>
        </p:blipFill>
        <p:spPr>
          <a:xfrm>
            <a:off x="2544763" y="2603500"/>
            <a:ext cx="6046787" cy="3416300"/>
          </a:xfrm>
          <a:prstGeom prst="rect">
            <a:avLst/>
          </a:prstGeom>
        </p:spPr>
      </p:pic>
    </p:spTree>
    <p:extLst>
      <p:ext uri="{BB962C8B-B14F-4D97-AF65-F5344CB8AC3E}">
        <p14:creationId xmlns:p14="http://schemas.microsoft.com/office/powerpoint/2010/main" val="115937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BF9482-A1BF-CE50-6A0E-88A6822BA54B}"/>
              </a:ext>
            </a:extLst>
          </p:cNvPr>
          <p:cNvSpPr>
            <a:spLocks noGrp="1"/>
          </p:cNvSpPr>
          <p:nvPr>
            <p:ph type="title"/>
          </p:nvPr>
        </p:nvSpPr>
        <p:spPr/>
        <p:txBody>
          <a:bodyPr/>
          <a:lstStyle/>
          <a:p>
            <a:endParaRPr lang="it-IT"/>
          </a:p>
        </p:txBody>
      </p:sp>
      <p:pic>
        <p:nvPicPr>
          <p:cNvPr id="4" name="Elementi multimediali online 3" title="Inclusione Scolastica - DSA e BES">
            <a:hlinkClick r:id="" action="ppaction://media"/>
            <a:extLst>
              <a:ext uri="{FF2B5EF4-FFF2-40B4-BE49-F238E27FC236}">
                <a16:creationId xmlns:a16="http://schemas.microsoft.com/office/drawing/2014/main" id="{500A42BB-B108-84B9-AD12-804A48A2A515}"/>
              </a:ext>
            </a:extLst>
          </p:cNvPr>
          <p:cNvPicPr>
            <a:picLocks noGrp="1" noRot="1" noChangeAspect="1"/>
          </p:cNvPicPr>
          <p:nvPr>
            <p:ph idx="1"/>
            <a:videoFile r:link="rId1"/>
          </p:nvPr>
        </p:nvPicPr>
        <p:blipFill>
          <a:blip r:embed="rId3"/>
          <a:stretch>
            <a:fillRect/>
          </a:stretch>
        </p:blipFill>
        <p:spPr>
          <a:xfrm>
            <a:off x="2544763" y="2603500"/>
            <a:ext cx="6046787" cy="3416300"/>
          </a:xfrm>
          <a:prstGeom prst="rect">
            <a:avLst/>
          </a:prstGeom>
        </p:spPr>
      </p:pic>
    </p:spTree>
    <p:extLst>
      <p:ext uri="{BB962C8B-B14F-4D97-AF65-F5344CB8AC3E}">
        <p14:creationId xmlns:p14="http://schemas.microsoft.com/office/powerpoint/2010/main" val="329291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F7CA84-A6E3-E748-BF1E-811E5799D364}"/>
              </a:ext>
            </a:extLst>
          </p:cNvPr>
          <p:cNvSpPr>
            <a:spLocks noGrp="1"/>
          </p:cNvSpPr>
          <p:nvPr>
            <p:ph type="title"/>
          </p:nvPr>
        </p:nvSpPr>
        <p:spPr/>
        <p:txBody>
          <a:bodyPr/>
          <a:lstStyle/>
          <a:p>
            <a:br>
              <a:rPr lang="it-IT" dirty="0"/>
            </a:br>
            <a:r>
              <a:rPr lang="it-IT" dirty="0"/>
              <a:t>Come è strutturato il corso di N.I</a:t>
            </a:r>
            <a:br>
              <a:rPr lang="it-IT" dirty="0"/>
            </a:br>
            <a:endParaRPr lang="it-IT" dirty="0"/>
          </a:p>
        </p:txBody>
      </p:sp>
      <p:sp>
        <p:nvSpPr>
          <p:cNvPr id="3" name="Segnaposto contenuto 2">
            <a:extLst>
              <a:ext uri="{FF2B5EF4-FFF2-40B4-BE49-F238E27FC236}">
                <a16:creationId xmlns:a16="http://schemas.microsoft.com/office/drawing/2014/main" id="{D85D1BD9-DFB8-905F-9099-735888F007D8}"/>
              </a:ext>
            </a:extLst>
          </p:cNvPr>
          <p:cNvSpPr>
            <a:spLocks noGrp="1"/>
          </p:cNvSpPr>
          <p:nvPr>
            <p:ph idx="1"/>
          </p:nvPr>
        </p:nvSpPr>
        <p:spPr/>
        <p:txBody>
          <a:bodyPr/>
          <a:lstStyle/>
          <a:p>
            <a:r>
              <a:rPr lang="it-IT" dirty="0"/>
              <a:t>Cos’è la neuropsichiatria dell’età evolutiva </a:t>
            </a:r>
          </a:p>
          <a:p>
            <a:r>
              <a:rPr lang="it-IT" dirty="0"/>
              <a:t>Importanza dello studio della N.I. per gli insegnanti</a:t>
            </a:r>
          </a:p>
          <a:p>
            <a:r>
              <a:rPr lang="it-IT" dirty="0"/>
              <a:t>Principali tappe sviluppo psicomotorio</a:t>
            </a:r>
          </a:p>
          <a:p>
            <a:r>
              <a:rPr lang="it-IT"/>
              <a:t>L’attaccamento</a:t>
            </a:r>
            <a:endParaRPr lang="it-IT" dirty="0"/>
          </a:p>
          <a:p>
            <a:r>
              <a:rPr lang="it-IT" dirty="0"/>
              <a:t>Strutture e funzioni del sistema nervoso</a:t>
            </a:r>
          </a:p>
          <a:p>
            <a:r>
              <a:rPr lang="it-IT" dirty="0"/>
              <a:t>Le malattie neurologiche</a:t>
            </a:r>
          </a:p>
          <a:p>
            <a:r>
              <a:rPr lang="it-IT" dirty="0"/>
              <a:t>I disturbi del </a:t>
            </a:r>
            <a:r>
              <a:rPr lang="it-IT" dirty="0" err="1"/>
              <a:t>neurosviluppo</a:t>
            </a:r>
            <a:endParaRPr lang="it-IT" dirty="0"/>
          </a:p>
          <a:p>
            <a:r>
              <a:rPr lang="it-IT" dirty="0"/>
              <a:t>Le malattie psichiatriche</a:t>
            </a:r>
          </a:p>
        </p:txBody>
      </p:sp>
    </p:spTree>
    <p:extLst>
      <p:ext uri="{BB962C8B-B14F-4D97-AF65-F5344CB8AC3E}">
        <p14:creationId xmlns:p14="http://schemas.microsoft.com/office/powerpoint/2010/main" val="1171195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6562F9-9C8A-76BA-791F-9CD5516847DC}"/>
              </a:ext>
            </a:extLst>
          </p:cNvPr>
          <p:cNvSpPr>
            <a:spLocks noGrp="1"/>
          </p:cNvSpPr>
          <p:nvPr>
            <p:ph type="title"/>
          </p:nvPr>
        </p:nvSpPr>
        <p:spPr/>
        <p:txBody>
          <a:bodyPr/>
          <a:lstStyle/>
          <a:p>
            <a:pPr algn="ctr"/>
            <a:r>
              <a:rPr lang="it-IT" dirty="0"/>
              <a:t>Cos’è la neuropsichiatria infantile</a:t>
            </a:r>
          </a:p>
        </p:txBody>
      </p:sp>
      <p:sp>
        <p:nvSpPr>
          <p:cNvPr id="3" name="Segnaposto contenuto 2">
            <a:extLst>
              <a:ext uri="{FF2B5EF4-FFF2-40B4-BE49-F238E27FC236}">
                <a16:creationId xmlns:a16="http://schemas.microsoft.com/office/drawing/2014/main" id="{C0CDC0C0-607F-93ED-C52B-5DD579447AE2}"/>
              </a:ext>
            </a:extLst>
          </p:cNvPr>
          <p:cNvSpPr>
            <a:spLocks noGrp="1"/>
          </p:cNvSpPr>
          <p:nvPr>
            <p:ph idx="1"/>
          </p:nvPr>
        </p:nvSpPr>
        <p:spPr/>
        <p:txBody>
          <a:bodyPr>
            <a:normAutofit/>
          </a:bodyPr>
          <a:lstStyle/>
          <a:p>
            <a:pPr algn="just"/>
            <a:r>
              <a:rPr lang="it-IT" dirty="0"/>
              <a:t>Disciplina complessa in bilico tra le scienze mediche e quelle umanistiche, che si occupa di problemi neurologici e psichiatrici dell’età evolutiva</a:t>
            </a:r>
          </a:p>
          <a:p>
            <a:pPr algn="just"/>
            <a:endParaRPr lang="it-IT" dirty="0"/>
          </a:p>
          <a:p>
            <a:pPr algn="just"/>
            <a:endParaRPr lang="it-IT" dirty="0"/>
          </a:p>
          <a:p>
            <a:pPr algn="just"/>
            <a:r>
              <a:rPr lang="it-IT" dirty="0"/>
              <a:t>Vede convergere diversi settori della medicina (pediatria, neurologia, psichiatria…), della psicologia (psicologia dello sviluppo, neuropsicologia…) e della pedagogia</a:t>
            </a:r>
          </a:p>
        </p:txBody>
      </p:sp>
    </p:spTree>
    <p:extLst>
      <p:ext uri="{BB962C8B-B14F-4D97-AF65-F5344CB8AC3E}">
        <p14:creationId xmlns:p14="http://schemas.microsoft.com/office/powerpoint/2010/main" val="298717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94E3ED-30D1-87B3-862B-28204341C83F}"/>
              </a:ext>
            </a:extLst>
          </p:cNvPr>
          <p:cNvSpPr>
            <a:spLocks noGrp="1"/>
          </p:cNvSpPr>
          <p:nvPr>
            <p:ph type="title"/>
          </p:nvPr>
        </p:nvSpPr>
        <p:spPr/>
        <p:txBody>
          <a:bodyPr/>
          <a:lstStyle/>
          <a:p>
            <a:r>
              <a:rPr lang="it-IT" dirty="0"/>
              <a:t>Il settore educativo e la N.I.</a:t>
            </a:r>
          </a:p>
        </p:txBody>
      </p:sp>
      <p:sp>
        <p:nvSpPr>
          <p:cNvPr id="3" name="Segnaposto contenuto 2">
            <a:extLst>
              <a:ext uri="{FF2B5EF4-FFF2-40B4-BE49-F238E27FC236}">
                <a16:creationId xmlns:a16="http://schemas.microsoft.com/office/drawing/2014/main" id="{E451D4ED-200B-A066-1992-1C2C6EFD72B5}"/>
              </a:ext>
            </a:extLst>
          </p:cNvPr>
          <p:cNvSpPr>
            <a:spLocks noGrp="1"/>
          </p:cNvSpPr>
          <p:nvPr>
            <p:ph idx="1"/>
          </p:nvPr>
        </p:nvSpPr>
        <p:spPr/>
        <p:txBody>
          <a:bodyPr>
            <a:normAutofit lnSpcReduction="10000"/>
          </a:bodyPr>
          <a:lstStyle/>
          <a:p>
            <a:endParaRPr lang="it-IT" dirty="0"/>
          </a:p>
          <a:p>
            <a:pPr algn="just"/>
            <a:r>
              <a:rPr lang="it-IT" dirty="0"/>
              <a:t>Oltre al settore medico, il settore educativo è interessato alla N.I. : i bambini e i ragazzi con problemi neurologici o psichiatrici trascorrono la maggior parte del loro tempo nelle aule scolastiche e non negli ambulatori medici</a:t>
            </a:r>
          </a:p>
          <a:p>
            <a:pPr algn="just"/>
            <a:r>
              <a:rPr lang="it-IT" dirty="0"/>
              <a:t>Gli operatori scolastici devono possedere nozioni chiare ed esaustive sulle patologie che colpiscono l’età evolutiva così da poter integrare in maniera corretta la loro attività educativa, evitando confusione ed errori</a:t>
            </a:r>
          </a:p>
          <a:p>
            <a:pPr algn="just"/>
            <a:r>
              <a:rPr lang="it-IT" dirty="0"/>
              <a:t>Fondamentale è la collaborazione tra medici, operatori sanitari, insegnanti e genitori per facilitare l’inclusione e la formazione scolastica dei bambini con tali problematiche, nel rispetto dei diversi ruoli</a:t>
            </a:r>
          </a:p>
          <a:p>
            <a:pPr algn="just"/>
            <a:endParaRPr lang="it-IT" dirty="0"/>
          </a:p>
          <a:p>
            <a:endParaRPr lang="it-IT" dirty="0"/>
          </a:p>
        </p:txBody>
      </p:sp>
    </p:spTree>
    <p:extLst>
      <p:ext uri="{BB962C8B-B14F-4D97-AF65-F5344CB8AC3E}">
        <p14:creationId xmlns:p14="http://schemas.microsoft.com/office/powerpoint/2010/main" val="4294594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697108-1DF0-9852-1811-0923E646BD42}"/>
              </a:ext>
            </a:extLst>
          </p:cNvPr>
          <p:cNvSpPr>
            <a:spLocks noGrp="1"/>
          </p:cNvSpPr>
          <p:nvPr>
            <p:ph type="title"/>
          </p:nvPr>
        </p:nvSpPr>
        <p:spPr/>
        <p:txBody>
          <a:bodyPr/>
          <a:lstStyle/>
          <a:p>
            <a:r>
              <a:rPr lang="it-IT" dirty="0"/>
              <a:t>Come si arriva ad una visita di N.I.</a:t>
            </a:r>
          </a:p>
        </p:txBody>
      </p:sp>
      <p:sp>
        <p:nvSpPr>
          <p:cNvPr id="3" name="Segnaposto contenuto 2">
            <a:extLst>
              <a:ext uri="{FF2B5EF4-FFF2-40B4-BE49-F238E27FC236}">
                <a16:creationId xmlns:a16="http://schemas.microsoft.com/office/drawing/2014/main" id="{6AED00EC-153E-9573-19B0-55B4ED7E441B}"/>
              </a:ext>
            </a:extLst>
          </p:cNvPr>
          <p:cNvSpPr>
            <a:spLocks noGrp="1"/>
          </p:cNvSpPr>
          <p:nvPr>
            <p:ph idx="1"/>
          </p:nvPr>
        </p:nvSpPr>
        <p:spPr/>
        <p:txBody>
          <a:bodyPr>
            <a:normAutofit lnSpcReduction="10000"/>
          </a:bodyPr>
          <a:lstStyle/>
          <a:p>
            <a:pPr algn="just"/>
            <a:r>
              <a:rPr lang="it-IT" dirty="0"/>
              <a:t>Il neonatologo la suggerisce perché presenti problemi congeniti (malformazioni cerebrali, paralisi cerebrali infantili </a:t>
            </a:r>
            <a:r>
              <a:rPr lang="it-IT" dirty="0" err="1"/>
              <a:t>ecc</a:t>
            </a:r>
            <a:r>
              <a:rPr lang="it-IT" dirty="0"/>
              <a:t>) </a:t>
            </a:r>
          </a:p>
          <a:p>
            <a:pPr algn="just"/>
            <a:r>
              <a:rPr lang="it-IT" dirty="0"/>
              <a:t>Il pediatra richiede un approfondimento (epilessia, enuresi, cefalea </a:t>
            </a:r>
            <a:r>
              <a:rPr lang="it-IT" dirty="0" err="1"/>
              <a:t>ecc</a:t>
            </a:r>
            <a:r>
              <a:rPr lang="it-IT" dirty="0"/>
              <a:t>)</a:t>
            </a:r>
          </a:p>
          <a:p>
            <a:pPr algn="just"/>
            <a:r>
              <a:rPr lang="it-IT" dirty="0"/>
              <a:t>Insegnanti segnalano ai genitori problematiche (disturbi del linguaggio, disturbi della condotta, disturbi dell’apprendimento, deficit di attenzione/iperattività </a:t>
            </a:r>
            <a:r>
              <a:rPr lang="it-IT" dirty="0" err="1"/>
              <a:t>ecc</a:t>
            </a:r>
            <a:r>
              <a:rPr lang="it-IT" dirty="0"/>
              <a:t>) che interferiscono significativamente con il rendimento scolastico e la socializzazione</a:t>
            </a:r>
          </a:p>
          <a:p>
            <a:pPr algn="just"/>
            <a:r>
              <a:rPr lang="it-IT" dirty="0"/>
              <a:t>Per i genitori la necessità di visita può comportare sensi di colpa, imbarazzo, vissuti di fallimento educativo; il neuropsichiatra può essere visto come giudice e non come collaboratore alla ricerca di strategie per risolvere problemi. Fondamentale instaurare clima di collaborazione</a:t>
            </a:r>
          </a:p>
          <a:p>
            <a:endParaRPr lang="it-IT" dirty="0"/>
          </a:p>
        </p:txBody>
      </p:sp>
    </p:spTree>
    <p:extLst>
      <p:ext uri="{BB962C8B-B14F-4D97-AF65-F5344CB8AC3E}">
        <p14:creationId xmlns:p14="http://schemas.microsoft.com/office/powerpoint/2010/main" val="89548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147C0D-C71D-B114-CA95-2E60A9EE950C}"/>
              </a:ext>
            </a:extLst>
          </p:cNvPr>
          <p:cNvSpPr>
            <a:spLocks noGrp="1"/>
          </p:cNvSpPr>
          <p:nvPr>
            <p:ph type="title"/>
          </p:nvPr>
        </p:nvSpPr>
        <p:spPr/>
        <p:txBody>
          <a:bodyPr/>
          <a:lstStyle/>
          <a:p>
            <a:r>
              <a:rPr lang="it-IT" dirty="0"/>
              <a:t>Esito della prima visita di N.I.</a:t>
            </a:r>
          </a:p>
        </p:txBody>
      </p:sp>
      <p:sp>
        <p:nvSpPr>
          <p:cNvPr id="3" name="Segnaposto contenuto 2">
            <a:extLst>
              <a:ext uri="{FF2B5EF4-FFF2-40B4-BE49-F238E27FC236}">
                <a16:creationId xmlns:a16="http://schemas.microsoft.com/office/drawing/2014/main" id="{386A01B9-F08C-A9C2-86FE-719D025ADD8C}"/>
              </a:ext>
            </a:extLst>
          </p:cNvPr>
          <p:cNvSpPr>
            <a:spLocks noGrp="1"/>
          </p:cNvSpPr>
          <p:nvPr>
            <p:ph idx="1"/>
          </p:nvPr>
        </p:nvSpPr>
        <p:spPr/>
        <p:txBody>
          <a:bodyPr>
            <a:normAutofit fontScale="92500"/>
          </a:bodyPr>
          <a:lstStyle/>
          <a:p>
            <a:pPr algn="just"/>
            <a:r>
              <a:rPr lang="it-IT" dirty="0"/>
              <a:t>Se il bimbo non presenta alcun problema neuropsichiatrico , l’iter si conclude</a:t>
            </a:r>
          </a:p>
          <a:p>
            <a:pPr algn="just"/>
            <a:r>
              <a:rPr lang="it-IT" dirty="0"/>
              <a:t>Se definita una diagnosi (es cefalea), il medico suggerisce una terapia ed eventualmente un controllo successivo</a:t>
            </a:r>
          </a:p>
          <a:p>
            <a:pPr algn="just"/>
            <a:r>
              <a:rPr lang="it-IT" dirty="0"/>
              <a:t>Nella maggior parte dei casi, per porre diagnosi di un d. </a:t>
            </a:r>
            <a:r>
              <a:rPr lang="it-IT" dirty="0" err="1"/>
              <a:t>neuropsichiatico</a:t>
            </a:r>
            <a:r>
              <a:rPr lang="it-IT" dirty="0"/>
              <a:t>, è necessario un percorso che richiede varie valutazioni (valutazione del linguaggio, dello sviluppo intellettivo, delle funzioni neuropsicologiche </a:t>
            </a:r>
            <a:r>
              <a:rPr lang="it-IT" dirty="0" err="1"/>
              <a:t>ecc</a:t>
            </a:r>
            <a:r>
              <a:rPr lang="it-IT" dirty="0"/>
              <a:t>) , l’intervento di differenti specialisti (psicologi, logopedisti, fisiatri, oculisti </a:t>
            </a:r>
            <a:r>
              <a:rPr lang="it-IT" dirty="0" err="1"/>
              <a:t>ecc</a:t>
            </a:r>
            <a:r>
              <a:rPr lang="it-IT" dirty="0"/>
              <a:t>), varie indagini strumentali (EEG, RMN, TAC…). </a:t>
            </a:r>
          </a:p>
          <a:p>
            <a:pPr algn="just"/>
            <a:r>
              <a:rPr lang="it-IT" dirty="0"/>
              <a:t>L’ipotesi diagnostica ha quindi bisogno di conferma e la diagnosi viene posta grazie ad una equipe multidisciplinare (ICD: </a:t>
            </a:r>
            <a:r>
              <a:rPr lang="it-IT" i="1" dirty="0"/>
              <a:t>Classificazione internazionale delle malattie)</a:t>
            </a:r>
            <a:endParaRPr lang="it-IT" dirty="0"/>
          </a:p>
        </p:txBody>
      </p:sp>
    </p:spTree>
    <p:extLst>
      <p:ext uri="{BB962C8B-B14F-4D97-AF65-F5344CB8AC3E}">
        <p14:creationId xmlns:p14="http://schemas.microsoft.com/office/powerpoint/2010/main" val="18420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A5043F-BEFD-F0B6-A241-D1EE14665A7D}"/>
              </a:ext>
            </a:extLst>
          </p:cNvPr>
          <p:cNvSpPr>
            <a:spLocks noGrp="1"/>
          </p:cNvSpPr>
          <p:nvPr>
            <p:ph type="title"/>
          </p:nvPr>
        </p:nvSpPr>
        <p:spPr/>
        <p:txBody>
          <a:bodyPr/>
          <a:lstStyle/>
          <a:p>
            <a:pPr algn="ctr"/>
            <a:r>
              <a:rPr lang="it-IT" b="1" dirty="0"/>
              <a:t>LA DIAGNOSI</a:t>
            </a:r>
          </a:p>
        </p:txBody>
      </p:sp>
      <p:sp>
        <p:nvSpPr>
          <p:cNvPr id="3" name="Segnaposto contenuto 2">
            <a:extLst>
              <a:ext uri="{FF2B5EF4-FFF2-40B4-BE49-F238E27FC236}">
                <a16:creationId xmlns:a16="http://schemas.microsoft.com/office/drawing/2014/main" id="{B4CF0564-03FE-3937-0C02-A9C8BC98FB53}"/>
              </a:ext>
            </a:extLst>
          </p:cNvPr>
          <p:cNvSpPr>
            <a:spLocks noGrp="1"/>
          </p:cNvSpPr>
          <p:nvPr>
            <p:ph idx="1"/>
          </p:nvPr>
        </p:nvSpPr>
        <p:spPr/>
        <p:txBody>
          <a:bodyPr>
            <a:normAutofit/>
          </a:bodyPr>
          <a:lstStyle/>
          <a:p>
            <a:pPr algn="just"/>
            <a:r>
              <a:rPr lang="it-IT" dirty="0"/>
              <a:t>La diagnosi permette di comprendere meglio le cause, il decorso e l’evoluzione della malattia; fornisce indicazioni sul tipo di trattamento (farmacologico, riabilitativo </a:t>
            </a:r>
            <a:r>
              <a:rPr lang="it-IT" dirty="0" err="1"/>
              <a:t>ecc</a:t>
            </a:r>
            <a:r>
              <a:rPr lang="it-IT" dirty="0"/>
              <a:t>)</a:t>
            </a:r>
          </a:p>
          <a:p>
            <a:pPr algn="just"/>
            <a:r>
              <a:rPr lang="it-IT" dirty="0"/>
              <a:t>Ogni bambino con una patologia presenta un caso a sé e l’equipe multidisciplinare progetta un itinerario terapeutico e riabilitativo specifico in base alle specifiche valutazioni effettuate (psicologiche, logopediche, psicopatologiche </a:t>
            </a:r>
            <a:r>
              <a:rPr lang="it-IT" dirty="0" err="1"/>
              <a:t>ecc</a:t>
            </a:r>
            <a:r>
              <a:rPr lang="it-IT" dirty="0"/>
              <a:t>)</a:t>
            </a:r>
          </a:p>
          <a:p>
            <a:pPr algn="just"/>
            <a:r>
              <a:rPr lang="it-IT" dirty="0"/>
              <a:t>Pertanto, dalla diagnosi di malattia e quindi dalla rappresentazione di un quadro generale di disfunzione, si passa ad una descrizione funzionale del soggetto, fondamentale per il progetto riabilitativo e per poter predisporre una didattica personalizzata ed individualizzata</a:t>
            </a:r>
            <a:endParaRPr lang="it-IT" b="1" dirty="0">
              <a:solidFill>
                <a:schemeClr val="accent1">
                  <a:lumMod val="50000"/>
                </a:schemeClr>
              </a:solidFill>
            </a:endParaRPr>
          </a:p>
        </p:txBody>
      </p:sp>
    </p:spTree>
    <p:extLst>
      <p:ext uri="{BB962C8B-B14F-4D97-AF65-F5344CB8AC3E}">
        <p14:creationId xmlns:p14="http://schemas.microsoft.com/office/powerpoint/2010/main" val="556628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001D66-12AF-F54F-0EDF-5E6B527BC78A}"/>
              </a:ext>
            </a:extLst>
          </p:cNvPr>
          <p:cNvSpPr>
            <a:spLocks noGrp="1"/>
          </p:cNvSpPr>
          <p:nvPr>
            <p:ph type="title"/>
          </p:nvPr>
        </p:nvSpPr>
        <p:spPr/>
        <p:txBody>
          <a:bodyPr/>
          <a:lstStyle/>
          <a:p>
            <a:pPr algn="ctr"/>
            <a:r>
              <a:rPr lang="it-IT" dirty="0"/>
              <a:t>LA RESTITUZIONE</a:t>
            </a:r>
          </a:p>
        </p:txBody>
      </p:sp>
      <p:sp>
        <p:nvSpPr>
          <p:cNvPr id="3" name="Segnaposto contenuto 2">
            <a:extLst>
              <a:ext uri="{FF2B5EF4-FFF2-40B4-BE49-F238E27FC236}">
                <a16:creationId xmlns:a16="http://schemas.microsoft.com/office/drawing/2014/main" id="{455DEB21-7BFF-B7FB-BC4D-0C86D05F396E}"/>
              </a:ext>
            </a:extLst>
          </p:cNvPr>
          <p:cNvSpPr>
            <a:spLocks noGrp="1"/>
          </p:cNvSpPr>
          <p:nvPr>
            <p:ph idx="1"/>
          </p:nvPr>
        </p:nvSpPr>
        <p:spPr/>
        <p:txBody>
          <a:bodyPr/>
          <a:lstStyle/>
          <a:p>
            <a:pPr algn="just"/>
            <a:r>
              <a:rPr lang="it-IT" dirty="0"/>
              <a:t>La restituzione è il momento finale dell’itinerario iniziato con la richiesta di visita neuropsichiatrica</a:t>
            </a:r>
          </a:p>
          <a:p>
            <a:pPr algn="just"/>
            <a:r>
              <a:rPr lang="it-IT" dirty="0"/>
              <a:t>Il medico spiega ai genitori i risultati delle valutazioni effettuate e il loro significato</a:t>
            </a:r>
          </a:p>
          <a:p>
            <a:pPr algn="just"/>
            <a:r>
              <a:rPr lang="it-IT" dirty="0"/>
              <a:t>Nella lettera di restituzione sono descritte le valutazioni eseguite, la diagnosi conclusiva e il progetto terapeutico/riabilitativo proposto</a:t>
            </a:r>
          </a:p>
          <a:p>
            <a:pPr algn="just"/>
            <a:r>
              <a:rPr lang="it-IT" dirty="0"/>
              <a:t>Importante che siano date indicazioni utili per raccordare ambito sanitario e scolastico per armonizzare al meglio l’intervento terapeutico/riabilitativo con quello scolastico</a:t>
            </a:r>
          </a:p>
          <a:p>
            <a:pPr marL="0" indent="0">
              <a:buNone/>
            </a:pPr>
            <a:endParaRPr lang="it-IT" dirty="0"/>
          </a:p>
        </p:txBody>
      </p:sp>
    </p:spTree>
    <p:extLst>
      <p:ext uri="{BB962C8B-B14F-4D97-AF65-F5344CB8AC3E}">
        <p14:creationId xmlns:p14="http://schemas.microsoft.com/office/powerpoint/2010/main" val="298221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22B344-ADCA-A590-2401-83BBF7724BF1}"/>
              </a:ext>
            </a:extLst>
          </p:cNvPr>
          <p:cNvSpPr>
            <a:spLocks noGrp="1"/>
          </p:cNvSpPr>
          <p:nvPr>
            <p:ph type="title"/>
          </p:nvPr>
        </p:nvSpPr>
        <p:spPr/>
        <p:txBody>
          <a:bodyPr/>
          <a:lstStyle/>
          <a:p>
            <a:pPr algn="ctr"/>
            <a:r>
              <a:rPr lang="it-IT" b="1" dirty="0"/>
              <a:t>NORMATIVA </a:t>
            </a:r>
          </a:p>
        </p:txBody>
      </p:sp>
      <p:sp>
        <p:nvSpPr>
          <p:cNvPr id="3" name="Segnaposto contenuto 2">
            <a:extLst>
              <a:ext uri="{FF2B5EF4-FFF2-40B4-BE49-F238E27FC236}">
                <a16:creationId xmlns:a16="http://schemas.microsoft.com/office/drawing/2014/main" id="{D7980C64-ACAF-397A-E3A9-3B9F3FD0CCF7}"/>
              </a:ext>
            </a:extLst>
          </p:cNvPr>
          <p:cNvSpPr>
            <a:spLocks noGrp="1"/>
          </p:cNvSpPr>
          <p:nvPr>
            <p:ph idx="1"/>
          </p:nvPr>
        </p:nvSpPr>
        <p:spPr/>
        <p:txBody>
          <a:bodyPr>
            <a:normAutofit fontScale="92500" lnSpcReduction="20000"/>
          </a:bodyPr>
          <a:lstStyle/>
          <a:p>
            <a:pPr algn="just"/>
            <a:r>
              <a:rPr lang="it-IT" dirty="0"/>
              <a:t>Lo stato Italiano ha emanato leggi e direttive per permettere agli individui con disabilità di migliorare il proprio sviluppo cognitivo, la propria autonomia e qualità di vita</a:t>
            </a:r>
          </a:p>
          <a:p>
            <a:pPr algn="just"/>
            <a:r>
              <a:rPr lang="it-IT" dirty="0"/>
              <a:t>Art. 3, art.34 e art.38 della costituzione ci dicono che il diritto allo studio è un principio garantito costituzionalmente, strettamente coniugato al principio di uguaglianza</a:t>
            </a:r>
          </a:p>
          <a:p>
            <a:pPr algn="just"/>
            <a:r>
              <a:rPr lang="it-IT" dirty="0"/>
              <a:t>Legge 118/71 disponeva che l’istruzione dell’obbligo dovesse avvenire nelle classi «normali»  della scuola pubblica, superando il modello delle scuole speciali, che tuttavia non aboliva. Non vi era ancora una uguaglianza sostanziale, ma solo formale</a:t>
            </a:r>
          </a:p>
          <a:p>
            <a:pPr algn="just"/>
            <a:r>
              <a:rPr lang="it-IT" dirty="0"/>
              <a:t>Legge 517/77 stabilisce presupposti, condizioni, strumenti e finalità per l’integrazione scolastica degli alunni con disabilità e prevede l’introduzione dell’insegnante specializzato per le attività di sostegno</a:t>
            </a:r>
          </a:p>
        </p:txBody>
      </p:sp>
    </p:spTree>
    <p:extLst>
      <p:ext uri="{BB962C8B-B14F-4D97-AF65-F5344CB8AC3E}">
        <p14:creationId xmlns:p14="http://schemas.microsoft.com/office/powerpoint/2010/main" val="2519369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unioni ione">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TM02900722[[fn=Sala riunioni ione]]</Template>
  <TotalTime>573</TotalTime>
  <Words>1101</Words>
  <Application>Microsoft Office PowerPoint</Application>
  <PresentationFormat>Widescreen</PresentationFormat>
  <Paragraphs>54</Paragraphs>
  <Slides>17</Slides>
  <Notes>0</Notes>
  <HiddenSlides>0</HiddenSlides>
  <MMClips>4</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Century Gothic</vt:lpstr>
      <vt:lpstr>Wingdings 3</vt:lpstr>
      <vt:lpstr>Riunioni ione</vt:lpstr>
      <vt:lpstr>Neuropsichiatria infantile</vt:lpstr>
      <vt:lpstr> Come è strutturato il corso di N.I </vt:lpstr>
      <vt:lpstr>Cos’è la neuropsichiatria infantile</vt:lpstr>
      <vt:lpstr>Il settore educativo e la N.I.</vt:lpstr>
      <vt:lpstr>Come si arriva ad una visita di N.I.</vt:lpstr>
      <vt:lpstr>Esito della prima visita di N.I.</vt:lpstr>
      <vt:lpstr>LA DIAGNOSI</vt:lpstr>
      <vt:lpstr>LA RESTITUZIONE</vt:lpstr>
      <vt:lpstr>NORMATIVA </vt:lpstr>
      <vt:lpstr>NORMATIVA</vt:lpstr>
      <vt:lpstr>NORMATIVA</vt:lpstr>
      <vt:lpstr>Presentazione standard di PowerPoint</vt:lpstr>
      <vt:lpstr>CONSIDERAZIONI</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Neuropsichiatria infantile</dc:title>
  <dc:creator>simone sbaffoni</dc:creator>
  <cp:lastModifiedBy>giorgia.dimassimo@unimc.it</cp:lastModifiedBy>
  <cp:revision>48</cp:revision>
  <dcterms:created xsi:type="dcterms:W3CDTF">2023-02-25T13:58:07Z</dcterms:created>
  <dcterms:modified xsi:type="dcterms:W3CDTF">2023-03-15T09:27:36Z</dcterms:modified>
</cp:coreProperties>
</file>