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0"/>
  </p:notesMasterIdLst>
  <p:sldIdLst>
    <p:sldId id="256" r:id="rId3"/>
    <p:sldId id="279" r:id="rId4"/>
    <p:sldId id="280" r:id="rId5"/>
    <p:sldId id="281" r:id="rId6"/>
    <p:sldId id="282" r:id="rId7"/>
    <p:sldId id="283" r:id="rId8"/>
    <p:sldId id="285" r:id="rId9"/>
    <p:sldId id="286" r:id="rId10"/>
    <p:sldId id="288" r:id="rId11"/>
    <p:sldId id="257" r:id="rId12"/>
    <p:sldId id="258" r:id="rId13"/>
    <p:sldId id="259" r:id="rId14"/>
    <p:sldId id="260" r:id="rId15"/>
    <p:sldId id="268" r:id="rId16"/>
    <p:sldId id="269" r:id="rId17"/>
    <p:sldId id="270" r:id="rId18"/>
    <p:sldId id="271" r:id="rId19"/>
    <p:sldId id="272" r:id="rId20"/>
    <p:sldId id="289" r:id="rId21"/>
    <p:sldId id="294" r:id="rId22"/>
    <p:sldId id="296" r:id="rId23"/>
    <p:sldId id="295" r:id="rId24"/>
    <p:sldId id="297" r:id="rId25"/>
    <p:sldId id="298" r:id="rId26"/>
    <p:sldId id="299" r:id="rId27"/>
    <p:sldId id="300" r:id="rId28"/>
    <p:sldId id="301" r:id="rId29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buClr>
                <a:srgbClr val="F8F8F8"/>
              </a:buClr>
              <a:buSzPct val="100000"/>
              <a:buFont typeface="Arial" charset="0"/>
              <a:buNone/>
              <a:defRPr/>
            </a:pPr>
            <a:endParaRPr lang="it-IT" altLang="it-IT" sz="1800" smtClean="0"/>
          </a:p>
        </p:txBody>
      </p:sp>
      <p:sp>
        <p:nvSpPr>
          <p:cNvPr id="2662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8F8F8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buClr>
                <a:srgbClr val="F8F8F8"/>
              </a:buClr>
              <a:buSzPct val="100000"/>
              <a:buFont typeface="Arial" charset="0"/>
              <a:buNone/>
              <a:defRPr/>
            </a:pPr>
            <a:endParaRPr lang="it-IT" altLang="it-IT" sz="18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26630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</a:lstStyle>
          <a:p>
            <a:pPr>
              <a:defRPr/>
            </a:pPr>
            <a:fld id="{E0529638-3532-D24C-B64A-DF944598A702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87579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7513AE0C-90C6-8140-BDF4-5773D4AD1341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9856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C6CDB609-5383-E44D-93AE-0AADA3C9FA7C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18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1690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4182AFC5-C08E-1346-86A8-3661201F026D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10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2940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4961D0E2-AB74-0C4B-86EA-E023DE7AB324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11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201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EF429444-3651-374A-8586-C241078A251D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12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8342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5CF9CBFF-21B0-EC45-A201-4CEE91105ED5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13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974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C7375F9F-5380-F048-BDFA-5DF1031D7207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14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8176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D629A2F1-FE14-0F41-AE9F-8F460B1E3DCF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15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4762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E313657F-BCA2-D24D-8097-15392973D4FD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16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755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fld id="{276B4F52-40F9-E94E-A4E9-D44E0EB952D8}" type="slidenum">
              <a:rPr lang="en-GB" altLang="it-IT">
                <a:latin typeface="Arial" charset="0"/>
                <a:ea typeface="MS Gothic" charset="-128"/>
              </a:rPr>
              <a:pPr>
                <a:spcBef>
                  <a:spcPct val="0"/>
                </a:spcBef>
                <a:buFont typeface="Arial" charset="0"/>
                <a:buNone/>
              </a:pPr>
              <a:t>17</a:t>
            </a:fld>
            <a:endParaRPr lang="en-GB" altLang="it-IT">
              <a:latin typeface="Arial" charset="0"/>
              <a:ea typeface="MS Gothic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  <a:ea typeface="MS Gothic" charset="-128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it-IT" altLang="it-IT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388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46086-4A0B-D941-8BA1-B5C0B5B194C1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9009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6C992-8AB2-9B44-9220-3003D5DD9AC5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25887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437313" y="304800"/>
            <a:ext cx="2017712" cy="56356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5903913" cy="56356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860F0-BCA5-FB4F-9C95-A2FE5DE39239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6143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625E5-499D-C141-85BA-4904FD64BEBD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211371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EDDB3-923D-6541-82BA-B6BEFB991201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37332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693FC-F51A-5842-BC52-0D63C0D0AD26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80330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1EB6D-4296-FF40-874C-90EDDC8A3DED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083462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25747-B5AC-364F-8883-2E9B03F7BA11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028162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19EC6-CBA3-4E4F-951B-6248377AB0B8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327528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697CD-58D8-5D4F-B219-BB89623E44BD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764760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A1791-1D73-FC44-A0B2-C94231CE092A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64643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BCD42-6993-F644-A58A-77B938898C44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12955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0B522-BEC1-4B4A-9248-628F17943284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470316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C9A33-CC0A-2E44-9593-4FBD3A43E9E9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863459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7813" y="1219200"/>
            <a:ext cx="2055812" cy="49085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8213" cy="49085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E6DD6-73FD-4A4E-9F3A-300EB601CE02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70460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312025" cy="120015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9726B-CA87-244E-80BB-EE14AB16F7A3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54661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1D339-39BA-2641-A071-7F934B24E6A2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27412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08413" cy="4645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6613" y="1295400"/>
            <a:ext cx="3808412" cy="4645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AA798-4DAB-D442-9ABD-95407126A153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20100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C91CC-AEA6-1142-BBFA-FF8FE08ED240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312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BDADE-84A4-CF40-A13D-6F0C901A6625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80152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968CD-3775-3A48-BA5A-554FCAEB042A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91211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9CF0-99E7-9845-8C9C-1CED0C593FEF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17817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F25C8-B1E3-054F-8A96-457F46F3C986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</p:spTree>
    <p:extLst>
      <p:ext uri="{BB962C8B-B14F-4D97-AF65-F5344CB8AC3E}">
        <p14:creationId xmlns:p14="http://schemas.microsoft.com/office/powerpoint/2010/main" val="186811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99"/>
            </a:gs>
            <a:gs pos="50000">
              <a:srgbClr val="001746"/>
            </a:gs>
            <a:gs pos="100000">
              <a:srgbClr val="0033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7997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Cliccate per modificare il formato del testo del titolo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69225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Cliccate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1000" y="6015038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808080"/>
              </a:buClr>
              <a:buSzPct val="100000"/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808080"/>
                </a:solidFill>
                <a:latin typeface="Tahoma" charset="0"/>
              </a:defRPr>
            </a:lvl1pPr>
          </a:lstStyle>
          <a:p>
            <a:endParaRPr lang="it-IT" altLang="it-IT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015038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808080"/>
              </a:buClr>
              <a:buSzPct val="100000"/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808080"/>
                </a:solidFill>
                <a:latin typeface="Tahoma" charset="0"/>
              </a:defRPr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858000" y="6015038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808080"/>
              </a:buClr>
              <a:buSzPct val="100000"/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808080"/>
                </a:solidFill>
                <a:latin typeface="Tahoma" charset="0"/>
                <a:ea typeface="MS Gothic" charset="-128"/>
              </a:defRPr>
            </a:lvl1pPr>
          </a:lstStyle>
          <a:p>
            <a:pPr>
              <a:defRPr/>
            </a:pPr>
            <a:fld id="{AF6E8B26-CC53-B747-9028-93F94512BC23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  <p:grpSp>
        <p:nvGrpSpPr>
          <p:cNvPr id="1031" name="Group 6"/>
          <p:cNvGrpSpPr>
            <a:grpSpLocks/>
          </p:cNvGrpSpPr>
          <p:nvPr/>
        </p:nvGrpSpPr>
        <p:grpSpPr bwMode="auto">
          <a:xfrm>
            <a:off x="177800" y="230188"/>
            <a:ext cx="201613" cy="6502400"/>
            <a:chOff x="112" y="145"/>
            <a:chExt cx="127" cy="4096"/>
          </a:xfrm>
        </p:grpSpPr>
        <p:sp>
          <p:nvSpPr>
            <p:cNvPr id="1044" name="Rectangle 7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045" name="Rectangle 8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032" name="Group 9"/>
          <p:cNvGrpSpPr>
            <a:grpSpLocks/>
          </p:cNvGrpSpPr>
          <p:nvPr/>
        </p:nvGrpSpPr>
        <p:grpSpPr bwMode="auto">
          <a:xfrm>
            <a:off x="8794750" y="223838"/>
            <a:ext cx="196850" cy="6402387"/>
            <a:chOff x="5540" y="141"/>
            <a:chExt cx="124" cy="4033"/>
          </a:xfrm>
        </p:grpSpPr>
        <p:sp>
          <p:nvSpPr>
            <p:cNvPr id="1042" name="Rectangle 10"/>
            <p:cNvSpPr>
              <a:spLocks noChangeArrowheads="1"/>
            </p:cNvSpPr>
            <p:nvPr/>
          </p:nvSpPr>
          <p:spPr bwMode="auto">
            <a:xfrm rot="10800000" flipH="1" flipV="1">
              <a:off x="5623" y="143"/>
              <a:ext cx="43" cy="3989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043" name="Rectangle 11"/>
            <p:cNvSpPr>
              <a:spLocks noChangeArrowheads="1"/>
            </p:cNvSpPr>
            <p:nvPr/>
          </p:nvSpPr>
          <p:spPr bwMode="auto">
            <a:xfrm rot="10800000" flipV="1">
              <a:off x="5541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033" name="Group 12"/>
          <p:cNvGrpSpPr>
            <a:grpSpLocks/>
          </p:cNvGrpSpPr>
          <p:nvPr/>
        </p:nvGrpSpPr>
        <p:grpSpPr bwMode="auto">
          <a:xfrm>
            <a:off x="411163" y="6475413"/>
            <a:ext cx="8685212" cy="228600"/>
            <a:chOff x="259" y="4079"/>
            <a:chExt cx="5471" cy="144"/>
          </a:xfrm>
        </p:grpSpPr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 rot="5400000" flipV="1">
              <a:off x="2970" y="1367"/>
              <a:ext cx="48" cy="5472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041" name="Rectangle 14"/>
            <p:cNvSpPr>
              <a:spLocks noChangeArrowheads="1"/>
            </p:cNvSpPr>
            <p:nvPr/>
          </p:nvSpPr>
          <p:spPr bwMode="auto">
            <a:xfrm rot="5400000" flipV="1">
              <a:off x="2912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034" name="Group 15"/>
          <p:cNvGrpSpPr>
            <a:grpSpLocks/>
          </p:cNvGrpSpPr>
          <p:nvPr/>
        </p:nvGrpSpPr>
        <p:grpSpPr bwMode="auto">
          <a:xfrm>
            <a:off x="74613" y="176213"/>
            <a:ext cx="8743950" cy="160337"/>
            <a:chOff x="47" y="111"/>
            <a:chExt cx="5508" cy="101"/>
          </a:xfrm>
        </p:grpSpPr>
        <p:sp>
          <p:nvSpPr>
            <p:cNvPr id="1038" name="Rectangle 16"/>
            <p:cNvSpPr>
              <a:spLocks noChangeArrowheads="1"/>
            </p:cNvSpPr>
            <p:nvPr/>
          </p:nvSpPr>
          <p:spPr bwMode="auto">
            <a:xfrm rot="5400000" flipV="1">
              <a:off x="2851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039" name="Rectangle 17"/>
            <p:cNvSpPr>
              <a:spLocks noChangeArrowheads="1"/>
            </p:cNvSpPr>
            <p:nvPr/>
          </p:nvSpPr>
          <p:spPr bwMode="auto">
            <a:xfrm rot="5400000" flipV="1">
              <a:off x="2771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035" name="Group 18"/>
          <p:cNvGrpSpPr>
            <a:grpSpLocks/>
          </p:cNvGrpSpPr>
          <p:nvPr/>
        </p:nvGrpSpPr>
        <p:grpSpPr bwMode="auto">
          <a:xfrm>
            <a:off x="69850" y="176213"/>
            <a:ext cx="8743950" cy="160337"/>
            <a:chOff x="44" y="111"/>
            <a:chExt cx="5508" cy="101"/>
          </a:xfrm>
        </p:grpSpPr>
        <p:sp>
          <p:nvSpPr>
            <p:cNvPr id="1036" name="Rectangle 19"/>
            <p:cNvSpPr>
              <a:spLocks noChangeArrowheads="1"/>
            </p:cNvSpPr>
            <p:nvPr/>
          </p:nvSpPr>
          <p:spPr bwMode="auto">
            <a:xfrm rot="5400000" flipV="1">
              <a:off x="2848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037" name="Rectangle 20"/>
            <p:cNvSpPr>
              <a:spLocks noChangeArrowheads="1"/>
            </p:cNvSpPr>
            <p:nvPr/>
          </p:nvSpPr>
          <p:spPr bwMode="auto">
            <a:xfrm rot="5400000" flipV="1">
              <a:off x="2779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+mj-lt"/>
          <a:ea typeface="+mj-ea"/>
          <a:cs typeface="MS Gothic" charset="0"/>
        </a:defRPr>
      </a:lvl1pPr>
      <a:lvl2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2pPr>
      <a:lvl3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3pPr>
      <a:lvl4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4pPr>
      <a:lvl5pPr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5pPr>
      <a:lvl6pPr marL="4572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6pPr>
      <a:lvl7pPr marL="9144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7pPr>
      <a:lvl8pPr marL="1371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8pPr>
      <a:lvl9pPr marL="18288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9pPr>
    </p:titleStyle>
    <p:bodyStyle>
      <a:lvl1pPr marL="339725" indent="-339725" algn="l" defTabSz="449263" rtl="0" eaLnBrk="1" fontAlgn="base" hangingPunct="1">
        <a:lnSpc>
          <a:spcPct val="102000"/>
        </a:lnSpc>
        <a:spcBef>
          <a:spcPts val="800"/>
        </a:spcBef>
        <a:spcAft>
          <a:spcPct val="0"/>
        </a:spcAft>
        <a:buClr>
          <a:srgbClr val="6699FF"/>
        </a:buClr>
        <a:buSzPct val="100000"/>
        <a:buFont typeface="Tahoma" charset="0"/>
        <a:buChar char="•"/>
        <a:defRPr sz="3200">
          <a:solidFill>
            <a:srgbClr val="F8F8F8"/>
          </a:solidFill>
          <a:latin typeface="+mn-lt"/>
          <a:ea typeface="+mn-ea"/>
          <a:cs typeface="MS Gothic" charset="0"/>
        </a:defRPr>
      </a:lvl1pPr>
      <a:lvl2pPr marL="739775" indent="-282575" algn="l" defTabSz="449263" rtl="0" eaLnBrk="1" fontAlgn="base" hangingPunct="1">
        <a:lnSpc>
          <a:spcPct val="102000"/>
        </a:lnSpc>
        <a:spcBef>
          <a:spcPts val="700"/>
        </a:spcBef>
        <a:spcAft>
          <a:spcPct val="0"/>
        </a:spcAft>
        <a:buClr>
          <a:srgbClr val="00FFFF"/>
        </a:buClr>
        <a:buSzPct val="100000"/>
        <a:buFont typeface="Tahoma" charset="0"/>
        <a:buChar char="–"/>
        <a:defRPr sz="2800">
          <a:solidFill>
            <a:srgbClr val="F8F8F8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1" fontAlgn="base" hangingPunct="1">
        <a:lnSpc>
          <a:spcPct val="102000"/>
        </a:lnSpc>
        <a:spcBef>
          <a:spcPts val="600"/>
        </a:spcBef>
        <a:spcAft>
          <a:spcPct val="0"/>
        </a:spcAft>
        <a:buClr>
          <a:srgbClr val="6699FF"/>
        </a:buClr>
        <a:buSzPct val="100000"/>
        <a:buFont typeface="Tahoma" charset="0"/>
        <a:buChar char="•"/>
        <a:defRPr sz="2400">
          <a:solidFill>
            <a:srgbClr val="F8F8F8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–"/>
        <a:defRPr sz="2000">
          <a:solidFill>
            <a:srgbClr val="F8F8F8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  <a:cs typeface="MS Gothic" charset="0"/>
        </a:defRPr>
      </a:lvl5pPr>
      <a:lvl6pPr marL="25146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99"/>
            </a:gs>
            <a:gs pos="50000">
              <a:srgbClr val="001746"/>
            </a:gs>
            <a:gs pos="100000">
              <a:srgbClr val="0033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312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Cliccate per modificare il formato del testo del titolo</a:t>
            </a:r>
          </a:p>
        </p:txBody>
      </p:sp>
      <p:grpSp>
        <p:nvGrpSpPr>
          <p:cNvPr id="13315" name="Group 2"/>
          <p:cNvGrpSpPr>
            <a:grpSpLocks/>
          </p:cNvGrpSpPr>
          <p:nvPr/>
        </p:nvGrpSpPr>
        <p:grpSpPr bwMode="auto">
          <a:xfrm>
            <a:off x="177800" y="230188"/>
            <a:ext cx="201613" cy="6502400"/>
            <a:chOff x="112" y="145"/>
            <a:chExt cx="127" cy="4096"/>
          </a:xfrm>
        </p:grpSpPr>
        <p:sp>
          <p:nvSpPr>
            <p:cNvPr id="13329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3330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3316" name="Group 5"/>
          <p:cNvGrpSpPr>
            <a:grpSpLocks/>
          </p:cNvGrpSpPr>
          <p:nvPr/>
        </p:nvGrpSpPr>
        <p:grpSpPr bwMode="auto">
          <a:xfrm>
            <a:off x="8794750" y="223838"/>
            <a:ext cx="196850" cy="6402387"/>
            <a:chOff x="5540" y="141"/>
            <a:chExt cx="124" cy="4033"/>
          </a:xfrm>
        </p:grpSpPr>
        <p:sp>
          <p:nvSpPr>
            <p:cNvPr id="13327" name="Rectangle 6"/>
            <p:cNvSpPr>
              <a:spLocks noChangeArrowheads="1"/>
            </p:cNvSpPr>
            <p:nvPr/>
          </p:nvSpPr>
          <p:spPr bwMode="auto">
            <a:xfrm rot="10800000" flipH="1" flipV="1">
              <a:off x="5623" y="143"/>
              <a:ext cx="43" cy="3989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3328" name="Rectangle 7"/>
            <p:cNvSpPr>
              <a:spLocks noChangeArrowheads="1"/>
            </p:cNvSpPr>
            <p:nvPr/>
          </p:nvSpPr>
          <p:spPr bwMode="auto">
            <a:xfrm rot="10800000" flipV="1">
              <a:off x="5541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3317" name="Group 8"/>
          <p:cNvGrpSpPr>
            <a:grpSpLocks/>
          </p:cNvGrpSpPr>
          <p:nvPr/>
        </p:nvGrpSpPr>
        <p:grpSpPr bwMode="auto">
          <a:xfrm>
            <a:off x="411163" y="6475413"/>
            <a:ext cx="8685212" cy="228600"/>
            <a:chOff x="259" y="4079"/>
            <a:chExt cx="5471" cy="144"/>
          </a:xfrm>
        </p:grpSpPr>
        <p:sp>
          <p:nvSpPr>
            <p:cNvPr id="13325" name="Rectangle 9"/>
            <p:cNvSpPr>
              <a:spLocks noChangeArrowheads="1"/>
            </p:cNvSpPr>
            <p:nvPr/>
          </p:nvSpPr>
          <p:spPr bwMode="auto">
            <a:xfrm rot="5400000" flipV="1">
              <a:off x="2970" y="1367"/>
              <a:ext cx="48" cy="5472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3326" name="Rectangle 10"/>
            <p:cNvSpPr>
              <a:spLocks noChangeArrowheads="1"/>
            </p:cNvSpPr>
            <p:nvPr/>
          </p:nvSpPr>
          <p:spPr bwMode="auto">
            <a:xfrm rot="5400000" flipV="1">
              <a:off x="2912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grpSp>
        <p:nvGrpSpPr>
          <p:cNvPr id="13318" name="Group 11"/>
          <p:cNvGrpSpPr>
            <a:grpSpLocks/>
          </p:cNvGrpSpPr>
          <p:nvPr/>
        </p:nvGrpSpPr>
        <p:grpSpPr bwMode="auto">
          <a:xfrm>
            <a:off x="74613" y="176213"/>
            <a:ext cx="8743950" cy="160337"/>
            <a:chOff x="47" y="111"/>
            <a:chExt cx="5508" cy="101"/>
          </a:xfrm>
        </p:grpSpPr>
        <p:sp>
          <p:nvSpPr>
            <p:cNvPr id="13323" name="Rectangle 12"/>
            <p:cNvSpPr>
              <a:spLocks noChangeArrowheads="1"/>
            </p:cNvSpPr>
            <p:nvPr/>
          </p:nvSpPr>
          <p:spPr bwMode="auto">
            <a:xfrm rot="5400000" flipV="1">
              <a:off x="2851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  <p:sp>
          <p:nvSpPr>
            <p:cNvPr id="13324" name="Rectangle 13"/>
            <p:cNvSpPr>
              <a:spLocks noChangeArrowheads="1"/>
            </p:cNvSpPr>
            <p:nvPr/>
          </p:nvSpPr>
          <p:spPr bwMode="auto">
            <a:xfrm rot="5400000" flipV="1">
              <a:off x="2771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5pPr>
              <a:lvl6pPr marL="25146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6pPr>
              <a:lvl7pPr marL="29718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7pPr>
              <a:lvl8pPr marL="34290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8pPr>
              <a:lvl9pPr marL="3886200" indent="-228600" defTabSz="449263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8F8F8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ea typeface="MS Gothic" charset="-128"/>
                </a:defRPr>
              </a:lvl9pPr>
            </a:lstStyle>
            <a:p>
              <a:pPr eaLnBrk="1" hangingPunct="1">
                <a:lnSpc>
                  <a:spcPct val="87000"/>
                </a:lnSpc>
                <a:buClr>
                  <a:srgbClr val="F8F8F8"/>
                </a:buClr>
                <a:buSzPct val="100000"/>
                <a:buFont typeface="Arial" charset="0"/>
                <a:buNone/>
                <a:defRPr/>
              </a:pPr>
              <a:endParaRPr lang="it-IT" altLang="it-IT" sz="1800" smtClean="0"/>
            </a:p>
          </p:txBody>
        </p:sp>
      </p:grpSp>
      <p:sp>
        <p:nvSpPr>
          <p:cNvPr id="2062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381000" y="6015038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808080"/>
              </a:buClr>
              <a:buSzPct val="100000"/>
              <a:buFont typeface="Tahoma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808080"/>
                </a:solidFill>
                <a:latin typeface="Tahoma" charset="0"/>
              </a:defRPr>
            </a:lvl1pPr>
          </a:lstStyle>
          <a:p>
            <a:endParaRPr lang="it-IT" altLang="it-IT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015038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808080"/>
              </a:buClr>
              <a:buSzPct val="100000"/>
              <a:buFont typeface="Tahoma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808080"/>
                </a:solidFill>
                <a:latin typeface="Tahoma" charset="0"/>
              </a:defRPr>
            </a:lvl1pPr>
          </a:lstStyle>
          <a:p>
            <a:endParaRPr lang="it-IT" altLang="it-IT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6858000" y="6015038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808080"/>
              </a:buClr>
              <a:buSzPct val="100000"/>
              <a:buFont typeface="Tahoma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808080"/>
                </a:solidFill>
                <a:latin typeface="Tahoma" charset="0"/>
                <a:ea typeface="MS Gothic" charset="-128"/>
              </a:defRPr>
            </a:lvl1pPr>
          </a:lstStyle>
          <a:p>
            <a:pPr>
              <a:defRPr/>
            </a:pPr>
            <a:fld id="{919F20C1-3D52-914A-A838-36B764FE4A90}" type="slidenum">
              <a:rPr lang="en-GB" altLang="it-IT"/>
              <a:pPr>
                <a:defRPr/>
              </a:pPr>
              <a:t>‹n.›</a:t>
            </a:fld>
            <a:endParaRPr lang="en-GB" altLang="it-IT"/>
          </a:p>
        </p:txBody>
      </p:sp>
      <p:sp>
        <p:nvSpPr>
          <p:cNvPr id="13322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Cliccate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+mj-lt"/>
          <a:ea typeface="+mj-ea"/>
          <a:cs typeface="MS Gothic" charset="0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  <a:cs typeface="MS Gothic" charset="0"/>
        </a:defRPr>
      </a:lvl5pPr>
      <a:lvl6pPr marL="4572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6pPr>
      <a:lvl7pPr marL="9144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7pPr>
      <a:lvl8pPr marL="1371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8pPr>
      <a:lvl9pPr marL="18288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Tahoma" charset="0"/>
        <a:defRPr sz="3600">
          <a:solidFill>
            <a:srgbClr val="FFFFFF"/>
          </a:solidFill>
          <a:latin typeface="Tahoma" charset="0"/>
          <a:ea typeface="MS Gothic" charset="-128"/>
        </a:defRPr>
      </a:lvl9pPr>
    </p:titleStyle>
    <p:bodyStyle>
      <a:lvl1pPr marL="339725" indent="-339725" algn="l" defTabSz="449263" rtl="0" eaLnBrk="0" fontAlgn="base" hangingPunct="0">
        <a:lnSpc>
          <a:spcPct val="102000"/>
        </a:lnSpc>
        <a:spcBef>
          <a:spcPts val="800"/>
        </a:spcBef>
        <a:spcAft>
          <a:spcPct val="0"/>
        </a:spcAft>
        <a:buClr>
          <a:srgbClr val="6699FF"/>
        </a:buClr>
        <a:buSzPct val="100000"/>
        <a:buFont typeface="Tahoma" charset="0"/>
        <a:buChar char="•"/>
        <a:defRPr sz="3200">
          <a:solidFill>
            <a:srgbClr val="F8F8F8"/>
          </a:solidFill>
          <a:latin typeface="+mn-lt"/>
          <a:ea typeface="+mn-ea"/>
          <a:cs typeface="MS Gothic" charset="0"/>
        </a:defRPr>
      </a:lvl1pPr>
      <a:lvl2pPr marL="739775" indent="-282575" algn="l" defTabSz="449263" rtl="0" eaLnBrk="0" fontAlgn="base" hangingPunct="0">
        <a:lnSpc>
          <a:spcPct val="102000"/>
        </a:lnSpc>
        <a:spcBef>
          <a:spcPts val="700"/>
        </a:spcBef>
        <a:spcAft>
          <a:spcPct val="0"/>
        </a:spcAft>
        <a:buClr>
          <a:srgbClr val="00FFFF"/>
        </a:buClr>
        <a:buSzPct val="100000"/>
        <a:buFont typeface="Tahoma" charset="0"/>
        <a:buChar char="–"/>
        <a:defRPr sz="2800">
          <a:solidFill>
            <a:srgbClr val="F8F8F8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600"/>
        </a:spcBef>
        <a:spcAft>
          <a:spcPct val="0"/>
        </a:spcAft>
        <a:buClr>
          <a:srgbClr val="6699FF"/>
        </a:buClr>
        <a:buSzPct val="100000"/>
        <a:buFont typeface="Tahoma" charset="0"/>
        <a:buChar char="•"/>
        <a:defRPr sz="2400">
          <a:solidFill>
            <a:srgbClr val="F8F8F8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–"/>
        <a:defRPr sz="2000">
          <a:solidFill>
            <a:srgbClr val="F8F8F8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  <a:cs typeface="MS Gothic" charset="0"/>
        </a:defRPr>
      </a:lvl5pPr>
      <a:lvl6pPr marL="2514600" indent="-228600" algn="l" defTabSz="449263" rtl="0" fontAlgn="base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500"/>
        </a:spcBef>
        <a:spcAft>
          <a:spcPct val="0"/>
        </a:spcAft>
        <a:buClr>
          <a:srgbClr val="0099CC"/>
        </a:buClr>
        <a:buSzPct val="100000"/>
        <a:buFont typeface="Tahoma" charset="0"/>
        <a:buChar char="»"/>
        <a:defRPr sz="2000">
          <a:solidFill>
            <a:srgbClr val="F8F8F8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229600" cy="93503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>
                <a:srgbClr val="FFFF00"/>
              </a:buClr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400" b="1">
                <a:solidFill>
                  <a:srgbClr val="FFFF00"/>
                </a:solidFill>
                <a:latin typeface="Times New Roman" charset="0"/>
              </a:rPr>
              <a:t>Medicina sociale …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5876925"/>
            <a:ext cx="8229600" cy="5365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ts val="400"/>
              </a:spcBef>
              <a:buFont typeface="Times New Roman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it-IT" sz="1600" b="1">
                <a:solidFill>
                  <a:srgbClr val="FF9900"/>
                </a:solidFill>
                <a:latin typeface="Times New Roman" charset="0"/>
              </a:rPr>
              <a:t>Prof. Giovanna Tassoni</a:t>
            </a:r>
          </a:p>
          <a:p>
            <a:pPr algn="ctr" eaLnBrk="1" hangingPunct="1">
              <a:lnSpc>
                <a:spcPct val="80000"/>
              </a:lnSpc>
              <a:spcBef>
                <a:spcPts val="250"/>
              </a:spcBef>
              <a:buFont typeface="Times New Roman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it-IT" sz="1600" b="1">
                <a:solidFill>
                  <a:srgbClr val="FF9900"/>
                </a:solidFill>
                <a:latin typeface="Times New Roman" charset="0"/>
              </a:rPr>
              <a:t>Istituto di Medicina legale – Università degli Studi di Macerata</a:t>
            </a:r>
            <a:r>
              <a:rPr lang="en-GB" altLang="it-IT" sz="1000" b="1">
                <a:solidFill>
                  <a:srgbClr val="FF9900"/>
                </a:solidFill>
              </a:rPr>
              <a:t> 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084763"/>
            <a:ext cx="620712" cy="64770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276475"/>
            <a:ext cx="1728788" cy="261302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989138"/>
            <a:ext cx="1905000" cy="2922587"/>
          </a:xfrm>
          <a:prstGeom prst="rect">
            <a:avLst/>
          </a:prstGeom>
          <a:noFill/>
          <a:ln w="936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941888"/>
            <a:ext cx="9525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68313" y="5876925"/>
            <a:ext cx="822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300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Prof. ……………….</a:t>
            </a:r>
          </a:p>
          <a:p>
            <a:pPr algn="ctr" eaLnBrk="1" hangingPunct="1">
              <a:lnSpc>
                <a:spcPct val="80000"/>
              </a:lnSpc>
              <a:spcBef>
                <a:spcPts val="225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Istituto di Medicina legale – Università degli Studi di Macerata</a:t>
            </a:r>
            <a:r>
              <a:rPr lang="en-GB" altLang="it-IT" sz="900">
                <a:solidFill>
                  <a:srgbClr val="FF9933"/>
                </a:solidFill>
              </a:rPr>
              <a:t> 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516563"/>
            <a:ext cx="620712" cy="6477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39750" y="836613"/>
            <a:ext cx="800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title"/>
          </p:nvPr>
        </p:nvSpPr>
        <p:spPr>
          <a:xfrm>
            <a:off x="571500" y="857250"/>
            <a:ext cx="7315200" cy="11906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8F8F8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>
                <a:solidFill>
                  <a:srgbClr val="F8F8F8"/>
                </a:solidFill>
              </a:rPr>
              <a:t>Rilevazioni socio-demografiche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357313" y="2143125"/>
            <a:ext cx="5791200" cy="2936875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100000"/>
              </a:lnSpc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Istat (censimenti)</a:t>
            </a:r>
            <a:r>
              <a:rPr lang="ar-SA" altLang="it-IT" b="1"/>
              <a:t>‏</a:t>
            </a:r>
            <a:endParaRPr lang="en-GB" altLang="it-IT" b="1"/>
          </a:p>
          <a:p>
            <a:pPr marL="0" indent="0" algn="ctr" eaLnBrk="1" hangingPunct="1">
              <a:lnSpc>
                <a:spcPct val="100000"/>
              </a:lnSpc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Anagrafe</a:t>
            </a:r>
          </a:p>
          <a:p>
            <a:pPr marL="0" indent="0" algn="ctr" eaLnBrk="1" hangingPunct="1">
              <a:lnSpc>
                <a:spcPct val="100000"/>
              </a:lnSpc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Registro di stato civile</a:t>
            </a:r>
          </a:p>
          <a:p>
            <a:pPr marL="0" indent="0" algn="ctr" eaLnBrk="1" hangingPunct="1">
              <a:lnSpc>
                <a:spcPct val="100000"/>
              </a:lnSpc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Scheda di morte</a:t>
            </a:r>
          </a:p>
          <a:p>
            <a:pPr marL="0" indent="0" algn="ctr" eaLnBrk="1" hangingPunct="1">
              <a:lnSpc>
                <a:spcPct val="100000"/>
              </a:lnSpc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Denuncia malattie infettive(importanza informativa e operativa)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639763" y="539750"/>
            <a:ext cx="7280275" cy="1644650"/>
          </a:xfrm>
        </p:spPr>
        <p:txBody>
          <a:bodyPr lIns="0" tIns="0" rIns="0" bIns="0" anchor="ctr" anchorCtr="0"/>
          <a:lstStyle/>
          <a:p>
            <a:pPr eaLnBrk="1" hangingPunct="1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Rilevazioni del sistema sanitario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49413"/>
            <a:ext cx="8229600" cy="4435475"/>
          </a:xfrm>
        </p:spPr>
        <p:txBody>
          <a:bodyPr anchor="ctr"/>
          <a:lstStyle/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1) Schede di accettazione-dimissioni ospedaliera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2)Registri di patologia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941888"/>
            <a:ext cx="9525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68313" y="5876925"/>
            <a:ext cx="822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300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Prof. ……………….</a:t>
            </a:r>
          </a:p>
          <a:p>
            <a:pPr algn="ctr" eaLnBrk="1" hangingPunct="1">
              <a:lnSpc>
                <a:spcPct val="80000"/>
              </a:lnSpc>
              <a:spcBef>
                <a:spcPts val="225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Istituto di Medicina legale – Università degli Studi di Macerata</a:t>
            </a:r>
            <a:r>
              <a:rPr lang="en-GB" altLang="it-IT" sz="900">
                <a:solidFill>
                  <a:srgbClr val="FF9933"/>
                </a:solidFill>
              </a:rPr>
              <a:t> </a:t>
            </a: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516563"/>
            <a:ext cx="620712" cy="6477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39750" y="836613"/>
            <a:ext cx="800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2716213" y="763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/>
          </p:nvPr>
        </p:nvSpPr>
        <p:spPr>
          <a:xfrm>
            <a:off x="1331913" y="1196975"/>
            <a:ext cx="5791200" cy="4398963"/>
          </a:xfrm>
        </p:spPr>
        <p:txBody>
          <a:bodyPr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smtClean="0">
                <a:solidFill>
                  <a:srgbClr val="F8F8F8"/>
                </a:solidFill>
                <a:cs typeface="+mj-cs"/>
              </a:rPr>
              <a:t>Rilevazioni del sistema sanitario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smtClean="0">
                <a:solidFill>
                  <a:srgbClr val="F8F8F8"/>
                </a:solidFill>
                <a:cs typeface="+mj-cs"/>
              </a:rPr>
              <a:t>-schede di accettazione-dimissione ospedaliera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smtClean="0">
                <a:solidFill>
                  <a:srgbClr val="F8F8F8"/>
                </a:solidFill>
                <a:cs typeface="+mj-cs"/>
              </a:rPr>
              <a:t>-registri di patologia-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smtClean="0">
                <a:solidFill>
                  <a:srgbClr val="F8F8F8"/>
                </a:solidFill>
                <a:cs typeface="+mj-cs"/>
              </a:rPr>
              <a:t>-registro dei tumori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smtClean="0">
                <a:solidFill>
                  <a:srgbClr val="F8F8F8"/>
                </a:solidFill>
                <a:cs typeface="+mj-cs"/>
              </a:rPr>
              <a:t>-registri di incidenza per il diabete mellito di tipo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941888"/>
            <a:ext cx="9525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468313" y="5876925"/>
            <a:ext cx="822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300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Prof. ……………….</a:t>
            </a:r>
          </a:p>
          <a:p>
            <a:pPr algn="ctr" eaLnBrk="1" hangingPunct="1">
              <a:lnSpc>
                <a:spcPct val="80000"/>
              </a:lnSpc>
              <a:spcBef>
                <a:spcPts val="225"/>
              </a:spcBef>
              <a:buFont typeface="Times New Roman" charset="0"/>
              <a:buNone/>
            </a:pPr>
            <a:r>
              <a:rPr lang="en-GB" altLang="it-IT" sz="1200">
                <a:solidFill>
                  <a:srgbClr val="FF9933"/>
                </a:solidFill>
                <a:latin typeface="Times New Roman" charset="0"/>
              </a:rPr>
              <a:t>Istituto di Medicina legale – Università degli Studi di Macerata</a:t>
            </a:r>
            <a:r>
              <a:rPr lang="en-GB" altLang="it-IT" sz="900">
                <a:solidFill>
                  <a:srgbClr val="FF9933"/>
                </a:solidFill>
              </a:rPr>
              <a:t> 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516563"/>
            <a:ext cx="620712" cy="6477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539750" y="836613"/>
            <a:ext cx="8001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02000"/>
              </a:lnSpc>
              <a:spcBef>
                <a:spcPts val="8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3200">
                <a:solidFill>
                  <a:srgbClr val="F8F8F8"/>
                </a:solidFill>
                <a:latin typeface="Tahoma" charset="0"/>
                <a:ea typeface="MS Gothic" charset="-128"/>
              </a:defRPr>
            </a:lvl1pPr>
            <a:lvl2pPr marL="742950" indent="-285750">
              <a:lnSpc>
                <a:spcPct val="102000"/>
              </a:lnSpc>
              <a:spcBef>
                <a:spcPts val="700"/>
              </a:spcBef>
              <a:buClr>
                <a:srgbClr val="00FFFF"/>
              </a:buClr>
              <a:buSzPct val="100000"/>
              <a:buFont typeface="Tahoma" charset="0"/>
              <a:buChar char="–"/>
              <a:defRPr sz="2800">
                <a:solidFill>
                  <a:srgbClr val="F8F8F8"/>
                </a:solidFill>
                <a:latin typeface="Tahoma" charset="0"/>
                <a:ea typeface="MS Gothic" charset="-128"/>
              </a:defRPr>
            </a:lvl2pPr>
            <a:lvl3pPr marL="1143000" indent="-228600">
              <a:lnSpc>
                <a:spcPct val="102000"/>
              </a:lnSpc>
              <a:spcBef>
                <a:spcPts val="600"/>
              </a:spcBef>
              <a:buClr>
                <a:srgbClr val="6699FF"/>
              </a:buClr>
              <a:buSzPct val="100000"/>
              <a:buFont typeface="Tahoma" charset="0"/>
              <a:buChar char="•"/>
              <a:defRPr sz="2400">
                <a:solidFill>
                  <a:srgbClr val="F8F8F8"/>
                </a:solidFill>
                <a:latin typeface="Tahoma" charset="0"/>
                <a:ea typeface="MS Gothic" charset="-128"/>
              </a:defRPr>
            </a:lvl3pPr>
            <a:lvl4pPr marL="16002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–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4pPr>
            <a:lvl5pPr marL="2057400" indent="-228600">
              <a:lnSpc>
                <a:spcPct val="102000"/>
              </a:lnSpc>
              <a:spcBef>
                <a:spcPts val="500"/>
              </a:spcBef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99CC"/>
              </a:buClr>
              <a:buSzPct val="100000"/>
              <a:buFont typeface="Tahoma" charset="0"/>
              <a:buChar char="»"/>
              <a:defRPr sz="2000">
                <a:solidFill>
                  <a:srgbClr val="F8F8F8"/>
                </a:solidFill>
                <a:latin typeface="Tahoma" charset="0"/>
                <a:ea typeface="MS Gothic" charset="-128"/>
              </a:defRPr>
            </a:lvl9pPr>
          </a:lstStyle>
          <a:p>
            <a:pPr eaLnBrk="1" hangingPunct="1">
              <a:lnSpc>
                <a:spcPct val="87000"/>
              </a:lnSpc>
              <a:spcBef>
                <a:spcPct val="0"/>
              </a:spcBef>
              <a:buClr>
                <a:srgbClr val="F8F8F8"/>
              </a:buClr>
              <a:buFont typeface="Arial" charset="0"/>
              <a:buNone/>
            </a:pPr>
            <a:endParaRPr lang="it-IT" altLang="it-IT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>
          <a:xfrm>
            <a:off x="720725" y="788988"/>
            <a:ext cx="7315200" cy="11906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8F8F8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>
                <a:solidFill>
                  <a:srgbClr val="F8F8F8"/>
                </a:solidFill>
              </a:rPr>
              <a:t>Sistema informativo sanitario (legge 833/78)</a:t>
            </a:r>
            <a:r>
              <a:rPr lang="ar-SA" altLang="it-IT" b="1">
                <a:solidFill>
                  <a:srgbClr val="F8F8F8"/>
                </a:solidFill>
              </a:rPr>
              <a:t>‏</a:t>
            </a:r>
            <a:endParaRPr lang="en-GB" altLang="it-IT" b="1">
              <a:solidFill>
                <a:srgbClr val="F8F8F8"/>
              </a:solidFill>
            </a:endParaRP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403350" y="2205038"/>
            <a:ext cx="5791200" cy="3614737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3600" b="1"/>
              <a:t>Livello locale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3600" b="1"/>
              <a:t>Livello regionale (osservatorio epidemiologico regionale)</a:t>
            </a:r>
            <a:r>
              <a:rPr lang="ar-SA" altLang="it-IT" sz="3600" b="1"/>
              <a:t>‏</a:t>
            </a:r>
            <a:endParaRPr lang="en-GB" altLang="it-IT" sz="3600" b="1"/>
          </a:p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3600" b="1"/>
              <a:t>Livello centrale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604838" y="698500"/>
            <a:ext cx="7315200" cy="1101725"/>
          </a:xfrm>
        </p:spPr>
        <p:txBody>
          <a:bodyPr lIns="0" tIns="0" rIns="0" bIns="0" anchor="ctr" anchorCtr="0"/>
          <a:lstStyle/>
          <a:p>
            <a:pPr eaLnBrk="1" hangingPunct="1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Tassi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49413"/>
            <a:ext cx="8229600" cy="4435475"/>
          </a:xfrm>
        </p:spPr>
        <p:txBody>
          <a:bodyPr anchor="ctr"/>
          <a:lstStyle/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Rapporto esistente, in un tempo definito fra il numero di casi o di eventi osservati e la popolazione che li ha generati moltiplicato per una costante K multiplo di 10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Tasso= N/PxK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subTitle"/>
          </p:nvPr>
        </p:nvSpPr>
        <p:spPr>
          <a:xfrm>
            <a:off x="457200" y="1649413"/>
            <a:ext cx="8229600" cy="4435475"/>
          </a:xfrm>
        </p:spPr>
        <p:txBody>
          <a:bodyPr lIns="0" tIns="0" rIns="0" bIns="0" anchor="ctr" anchorCtr="0"/>
          <a:lstStyle/>
          <a:p>
            <a:pPr algn="ctr" eaLnBrk="1" hangingPunct="1">
              <a:lnSpc>
                <a:spcPct val="101000"/>
              </a:lnSpc>
              <a:spcBef>
                <a:spcPts val="7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smtClean="0">
                <a:solidFill>
                  <a:srgbClr val="F8F8F8"/>
                </a:solidFill>
                <a:cs typeface="+mj-cs"/>
              </a:rPr>
              <a:t>Tassi si dividono in:</a:t>
            </a:r>
          </a:p>
          <a:p>
            <a:pPr algn="ctr" eaLnBrk="1" hangingPunct="1">
              <a:lnSpc>
                <a:spcPct val="101000"/>
              </a:lnSpc>
              <a:spcBef>
                <a:spcPts val="7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smtClean="0">
                <a:solidFill>
                  <a:srgbClr val="F8F8F8"/>
                </a:solidFill>
                <a:cs typeface="+mj-cs"/>
              </a:rPr>
              <a:t>a) grezzi</a:t>
            </a:r>
          </a:p>
          <a:p>
            <a:pPr algn="ctr" eaLnBrk="1" hangingPunct="1">
              <a:lnSpc>
                <a:spcPct val="101000"/>
              </a:lnSpc>
              <a:spcBef>
                <a:spcPts val="7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smtClean="0">
                <a:solidFill>
                  <a:srgbClr val="F8F8F8"/>
                </a:solidFill>
                <a:cs typeface="+mj-cs"/>
              </a:rPr>
              <a:t>b) specifici</a:t>
            </a:r>
          </a:p>
          <a:p>
            <a:pPr algn="ctr" eaLnBrk="1" hangingPunct="1">
              <a:lnSpc>
                <a:spcPct val="101000"/>
              </a:lnSpc>
              <a:spcBef>
                <a:spcPts val="7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smtClean="0">
                <a:solidFill>
                  <a:srgbClr val="F8F8F8"/>
                </a:solidFill>
                <a:cs typeface="+mj-cs"/>
              </a:rPr>
              <a:t>c) corretti</a:t>
            </a:r>
          </a:p>
          <a:p>
            <a:pPr algn="ctr" eaLnBrk="1" hangingPunct="1">
              <a:lnSpc>
                <a:spcPct val="101000"/>
              </a:lnSpc>
              <a:spcBef>
                <a:spcPts val="700"/>
              </a:spcBef>
              <a:buClr>
                <a:srgbClr val="6699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800" smtClean="0">
              <a:solidFill>
                <a:srgbClr val="F8F8F8"/>
              </a:solidFill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539750"/>
            <a:ext cx="7315200" cy="1101725"/>
          </a:xfrm>
        </p:spPr>
        <p:txBody>
          <a:bodyPr lIns="0" tIns="0" rIns="0" bIns="0" anchor="ctr" anchorCtr="0"/>
          <a:lstStyle/>
          <a:p>
            <a:pPr eaLnBrk="1" hangingPunct="1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Principali tassi grezzi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49413"/>
            <a:ext cx="8229600" cy="4435475"/>
          </a:xfrm>
        </p:spPr>
        <p:txBody>
          <a:bodyPr anchor="ctr"/>
          <a:lstStyle/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Tasso di mortalità (disuguaglianze della salute, indice dello stato di salute di una popolazione, efficacia di terapie, misure preventive etc)</a:t>
            </a:r>
            <a:r>
              <a:rPr lang="ar-SA" altLang="it-IT" sz="2800"/>
              <a:t>‏</a:t>
            </a:r>
            <a:endParaRPr lang="it-IT" altLang="it-IT" sz="2800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800" u="sng"/>
              <a:t>n. Morti   </a:t>
            </a:r>
            <a:r>
              <a:rPr lang="it-IT" altLang="it-IT" sz="2800"/>
              <a:t> x K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800"/>
              <a:t>popolazione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 sz="2800" u="sng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800" u="sng"/>
              <a:t> </a:t>
            </a:r>
            <a:endParaRPr lang="en-GB" altLang="it-IT" sz="2800" u="sng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it-IT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784225" y="698500"/>
            <a:ext cx="7315200" cy="1101725"/>
          </a:xfrm>
        </p:spPr>
        <p:txBody>
          <a:bodyPr lIns="0" tIns="0" rIns="0" bIns="0" anchor="ctr" anchorCtr="0"/>
          <a:lstStyle/>
          <a:p>
            <a:pPr eaLnBrk="1" hangingPunct="1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Principali tassi specifici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49413"/>
            <a:ext cx="8229600" cy="4435475"/>
          </a:xfrm>
        </p:spPr>
        <p:txBody>
          <a:bodyPr anchor="ctr"/>
          <a:lstStyle/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Tasso di mortalità Infantile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 (indice di salute delle condizioni socio-ambientali)</a:t>
            </a:r>
            <a:r>
              <a:rPr lang="ar-SA" altLang="it-IT" sz="2800"/>
              <a:t>‏</a:t>
            </a:r>
            <a:endParaRPr lang="en-GB" altLang="it-IT" sz="2800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n. Bambini morti entro1 anno</a:t>
            </a:r>
            <a:r>
              <a:rPr lang="en-GB" altLang="it-IT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x k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numero bambini nati vivi nell</a:t>
            </a:r>
            <a:r>
              <a:rPr lang="ja-JP" alt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’</a:t>
            </a:r>
            <a:r>
              <a:rPr lang="en-GB" altLang="ja-JP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anno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it-IT" sz="2800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Tasso di morbosità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519113"/>
            <a:ext cx="7315200" cy="1101725"/>
          </a:xfrm>
        </p:spPr>
        <p:txBody>
          <a:bodyPr lIns="0" tIns="0" rIns="0" bIns="0" anchor="ctr" anchorCtr="0"/>
          <a:lstStyle/>
          <a:p>
            <a:pPr eaLnBrk="1" hangingPunct="1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Misure di morbosità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49413"/>
            <a:ext cx="8229600" cy="4435475"/>
          </a:xfrm>
        </p:spPr>
        <p:txBody>
          <a:bodyPr anchor="ctr"/>
          <a:lstStyle/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Morbosità: frequenza di un evento malattia in una popolazione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it-IT" sz="2800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Prevalenza:(Numero di casi di malattia al tempot /ammontare della popolazione al tempo t)xK</a:t>
            </a:r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it-IT" sz="2800"/>
          </a:p>
          <a:p>
            <a:pPr marL="0" indent="0" algn="ctr" eaLnBrk="1" hangingPunct="1">
              <a:lnSpc>
                <a:spcPct val="101000"/>
              </a:lnSpc>
              <a:spcBef>
                <a:spcPts val="7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/>
              <a:t>Incidenza: (numero di nuovi casi in un periodo/popolazione a rischio in quel periodo)xK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Durata di una malattia: periodo che intercorre tra l’inizio della malattia e la guarigione</a:t>
            </a:r>
            <a:br>
              <a:rPr lang="it-IT" altLang="it-IT"/>
            </a:br>
            <a:r>
              <a:rPr lang="it-IT" altLang="it-IT"/>
              <a:t/>
            </a:r>
            <a:br>
              <a:rPr lang="it-IT" altLang="it-IT"/>
            </a:br>
            <a:r>
              <a:rPr lang="it-IT" altLang="it-IT"/>
              <a:t>prevalenza= incidenza x durata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ctrTitle"/>
          </p:nvPr>
        </p:nvSpPr>
        <p:spPr>
          <a:xfrm>
            <a:off x="500063" y="1357313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it-IT" b="1">
                <a:solidFill>
                  <a:srgbClr val="F8F8F8"/>
                </a:solidFill>
              </a:rPr>
              <a:t>Epidemiologia</a:t>
            </a:r>
            <a:endParaRPr lang="it-IT" altLang="it-IT"/>
          </a:p>
        </p:txBody>
      </p:sp>
      <p:sp>
        <p:nvSpPr>
          <p:cNvPr id="29698" name="Sottotitolo 2"/>
          <p:cNvSpPr>
            <a:spLocks noGrp="1"/>
          </p:cNvSpPr>
          <p:nvPr>
            <p:ph type="subTitle" idx="1"/>
          </p:nvPr>
        </p:nvSpPr>
        <p:spPr>
          <a:xfrm>
            <a:off x="1285875" y="2214563"/>
            <a:ext cx="6400800" cy="1752600"/>
          </a:xfrm>
        </p:spPr>
        <p:txBody>
          <a:bodyPr/>
          <a:lstStyle/>
          <a:p>
            <a:pPr eaLnBrk="1" hangingPunct="1"/>
            <a:r>
              <a:rPr lang="en-GB" altLang="it-IT" sz="2400" b="1"/>
              <a:t>Disciplina delle scienze mediche che ha per oggetto lo studio delle condizioni di salute e di malattia delle popolazioni umane in relazione con i fattori genetici, ambientali e comportamentali. Con il fine di individuare i fattori positivi di benessere e quelli causali delle malattie,le loro modalità di intervento e le condizioni che ne favoriscono od ostacolano l</a:t>
            </a:r>
            <a:r>
              <a:rPr lang="ja-JP" altLang="en-GB" sz="2400" b="1"/>
              <a:t>’</a:t>
            </a:r>
            <a:r>
              <a:rPr lang="en-GB" altLang="ja-JP" sz="2400" b="1"/>
              <a:t>azione</a:t>
            </a:r>
          </a:p>
          <a:p>
            <a:pPr eaLnBrk="1" hangingPunct="1"/>
            <a:endParaRPr lang="it-IT" altLang="it-IT"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olo 1"/>
          <p:cNvSpPr>
            <a:spLocks noGrp="1"/>
          </p:cNvSpPr>
          <p:nvPr>
            <p:ph type="title"/>
          </p:nvPr>
        </p:nvSpPr>
        <p:spPr>
          <a:xfrm>
            <a:off x="684213" y="549275"/>
            <a:ext cx="7312025" cy="1200150"/>
          </a:xfrm>
        </p:spPr>
        <p:txBody>
          <a:bodyPr/>
          <a:lstStyle/>
          <a:p>
            <a:r>
              <a:rPr lang="it-IT" altLang="it-IT"/>
              <a:t>Studi epidemiologici</a:t>
            </a:r>
          </a:p>
        </p:txBody>
      </p:sp>
      <p:sp>
        <p:nvSpPr>
          <p:cNvPr id="71682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Tahoma" charset="0"/>
              <a:buNone/>
            </a:pPr>
            <a:r>
              <a:rPr lang="it-IT" altLang="it-IT"/>
              <a:t>Studi osservazionali:</a:t>
            </a:r>
          </a:p>
          <a:p>
            <a:pPr marL="0" indent="0">
              <a:buFont typeface="Tahoma" charset="0"/>
              <a:buNone/>
            </a:pPr>
            <a:r>
              <a:rPr lang="it-IT" altLang="it-IT"/>
              <a:t>Studi analitici</a:t>
            </a:r>
          </a:p>
          <a:p>
            <a:pPr marL="0" indent="0">
              <a:buFont typeface="Tahoma" charset="0"/>
              <a:buNone/>
            </a:pPr>
            <a:r>
              <a:rPr lang="it-IT" altLang="it-IT"/>
              <a:t>Studi descrittivi</a:t>
            </a:r>
          </a:p>
          <a:p>
            <a:pPr marL="0" indent="0">
              <a:buFont typeface="Tahoma" charset="0"/>
              <a:buNone/>
            </a:pPr>
            <a:endParaRPr lang="it-IT" altLang="it-IT"/>
          </a:p>
        </p:txBody>
      </p:sp>
      <p:sp>
        <p:nvSpPr>
          <p:cNvPr id="71683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altLang="it-IT"/>
              <a:t>Studi sperimentali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olo 1"/>
          <p:cNvSpPr>
            <a:spLocks noGrp="1"/>
          </p:cNvSpPr>
          <p:nvPr>
            <p:ph type="title"/>
          </p:nvPr>
        </p:nvSpPr>
        <p:spPr>
          <a:xfrm>
            <a:off x="611188" y="620713"/>
            <a:ext cx="7312025" cy="1200150"/>
          </a:xfrm>
        </p:spPr>
        <p:txBody>
          <a:bodyPr/>
          <a:lstStyle/>
          <a:p>
            <a:r>
              <a:rPr lang="it-IT" altLang="it-IT"/>
              <a:t>Studi analitici</a:t>
            </a:r>
          </a:p>
        </p:txBody>
      </p:sp>
      <p:sp>
        <p:nvSpPr>
          <p:cNvPr id="72706" name="Segnaposto contenuto 2"/>
          <p:cNvSpPr>
            <a:spLocks noGrp="1"/>
          </p:cNvSpPr>
          <p:nvPr>
            <p:ph sz="half" idx="1"/>
          </p:nvPr>
        </p:nvSpPr>
        <p:spPr>
          <a:xfrm>
            <a:off x="395288" y="1557338"/>
            <a:ext cx="8424862" cy="4522787"/>
          </a:xfrm>
        </p:spPr>
        <p:txBody>
          <a:bodyPr/>
          <a:lstStyle/>
          <a:p>
            <a:pPr marL="0" indent="0">
              <a:buFont typeface="Tahoma" charset="0"/>
              <a:buNone/>
            </a:pPr>
            <a:r>
              <a:rPr lang="it-IT" altLang="it-IT"/>
              <a:t>Studi trasversali: descrive la prevalenza</a:t>
            </a:r>
          </a:p>
          <a:p>
            <a:pPr marL="0" indent="0">
              <a:buFont typeface="Tahoma" charset="0"/>
              <a:buNone/>
            </a:pPr>
            <a:r>
              <a:rPr lang="it-IT" altLang="it-IT"/>
              <a:t>Studi caso controllo: indaga sul ruolo causale di fattori ipotetici</a:t>
            </a:r>
          </a:p>
          <a:p>
            <a:pPr marL="0" indent="0">
              <a:buFont typeface="Tahoma" charset="0"/>
              <a:buNone/>
            </a:pPr>
            <a:r>
              <a:rPr lang="it-IT" altLang="it-IT"/>
              <a:t>Studi longitudinali: rileva l’incidenza di un fenomeno</a:t>
            </a:r>
          </a:p>
        </p:txBody>
      </p:sp>
      <p:sp>
        <p:nvSpPr>
          <p:cNvPr id="72707" name="Segnaposto contenuto 3"/>
          <p:cNvSpPr>
            <a:spLocks noGrp="1"/>
          </p:cNvSpPr>
          <p:nvPr>
            <p:ph sz="half" idx="2"/>
          </p:nvPr>
        </p:nvSpPr>
        <p:spPr>
          <a:xfrm>
            <a:off x="9756775" y="476250"/>
            <a:ext cx="4037013" cy="4522788"/>
          </a:xfrm>
        </p:spPr>
        <p:txBody>
          <a:bodyPr/>
          <a:lstStyle/>
          <a:p>
            <a:pPr marL="0" indent="0">
              <a:buFont typeface="Tahoma" charset="0"/>
              <a:buNone/>
            </a:pPr>
            <a:endParaRPr lang="it-IT" alt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olo 1"/>
          <p:cNvSpPr>
            <a:spLocks noGrp="1"/>
          </p:cNvSpPr>
          <p:nvPr>
            <p:ph type="title"/>
          </p:nvPr>
        </p:nvSpPr>
        <p:spPr>
          <a:xfrm>
            <a:off x="906463" y="404813"/>
            <a:ext cx="7312025" cy="1200150"/>
          </a:xfrm>
        </p:spPr>
        <p:txBody>
          <a:bodyPr/>
          <a:lstStyle/>
          <a:p>
            <a:r>
              <a:rPr lang="it-IT" altLang="it-IT"/>
              <a:t>Studi trasversali</a:t>
            </a:r>
            <a:br>
              <a:rPr lang="it-IT" altLang="it-IT"/>
            </a:br>
            <a:endParaRPr lang="it-IT" altLang="it-IT"/>
          </a:p>
        </p:txBody>
      </p:sp>
      <p:sp>
        <p:nvSpPr>
          <p:cNvPr id="73730" name="Segnaposto contenuto 2"/>
          <p:cNvSpPr>
            <a:spLocks noGrp="1"/>
          </p:cNvSpPr>
          <p:nvPr>
            <p:ph sz="half" idx="1"/>
          </p:nvPr>
        </p:nvSpPr>
        <p:spPr>
          <a:xfrm>
            <a:off x="541338" y="1412875"/>
            <a:ext cx="8423275" cy="4522788"/>
          </a:xfrm>
        </p:spPr>
        <p:txBody>
          <a:bodyPr/>
          <a:lstStyle/>
          <a:p>
            <a:r>
              <a:rPr lang="it-IT" altLang="it-IT" sz="1600"/>
              <a:t>Descrivono prevalenza di fenomeni o condizioni della popolazione</a:t>
            </a:r>
          </a:p>
          <a:p>
            <a:r>
              <a:rPr lang="it-IT" altLang="it-IT" sz="1600" b="1"/>
              <a:t>Obiettivi:</a:t>
            </a:r>
          </a:p>
          <a:p>
            <a:r>
              <a:rPr lang="it-IT" altLang="it-IT" sz="1600"/>
              <a:t>Descrivere prevalenza malattia</a:t>
            </a:r>
          </a:p>
          <a:p>
            <a:r>
              <a:rPr lang="it-IT" altLang="it-IT" sz="1600"/>
              <a:t>Descrivere distribuzione fattori di rischio conosciuti nella popolazione</a:t>
            </a:r>
          </a:p>
          <a:p>
            <a:r>
              <a:rPr lang="it-IT" altLang="it-IT" sz="1600"/>
              <a:t>Studiare domanda e offerta di prestazioni o utilizzo strutture sanitarie</a:t>
            </a:r>
          </a:p>
          <a:p>
            <a:r>
              <a:rPr lang="it-IT" altLang="it-IT" sz="1600" b="1"/>
              <a:t>Vantaggi</a:t>
            </a:r>
          </a:p>
          <a:p>
            <a:r>
              <a:rPr lang="it-IT" altLang="it-IT" sz="1600"/>
              <a:t>Descrivono selettivamente lo stato della popolazione</a:t>
            </a:r>
          </a:p>
          <a:p>
            <a:r>
              <a:rPr lang="it-IT" altLang="it-IT" sz="1600"/>
              <a:t>Servono a pianificare ed organizzare servizi sanitari</a:t>
            </a:r>
          </a:p>
          <a:p>
            <a:r>
              <a:rPr lang="it-IT" altLang="it-IT" sz="1600"/>
              <a:t>Facili da eseguire, di breve durata e necessitano poche risorse</a:t>
            </a:r>
          </a:p>
          <a:p>
            <a:r>
              <a:rPr lang="it-IT" altLang="it-IT" sz="1600" b="1"/>
              <a:t>Svantaggi</a:t>
            </a:r>
          </a:p>
          <a:p>
            <a:r>
              <a:rPr lang="it-IT" altLang="it-IT" sz="1600"/>
              <a:t>Non sono adatti a studiare malattie poco frequenti</a:t>
            </a:r>
          </a:p>
          <a:p>
            <a:r>
              <a:rPr lang="it-IT" altLang="it-IT" sz="1600"/>
              <a:t>Evidenziano l’associazione tra fattore e malattia  senza informare sul possibile rapporto di causalità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olo 1"/>
          <p:cNvSpPr>
            <a:spLocks noGrp="1"/>
          </p:cNvSpPr>
          <p:nvPr>
            <p:ph type="title"/>
          </p:nvPr>
        </p:nvSpPr>
        <p:spPr>
          <a:xfrm>
            <a:off x="684213" y="412750"/>
            <a:ext cx="7312025" cy="1071563"/>
          </a:xfrm>
        </p:spPr>
        <p:txBody>
          <a:bodyPr/>
          <a:lstStyle/>
          <a:p>
            <a:r>
              <a:rPr lang="it-IT" altLang="it-IT"/>
              <a:t>Studi caso-controllo</a:t>
            </a:r>
          </a:p>
        </p:txBody>
      </p:sp>
      <p:sp>
        <p:nvSpPr>
          <p:cNvPr id="74754" name="Segnaposto contenuto 2"/>
          <p:cNvSpPr>
            <a:spLocks noGrp="1"/>
          </p:cNvSpPr>
          <p:nvPr>
            <p:ph sz="half" idx="1"/>
          </p:nvPr>
        </p:nvSpPr>
        <p:spPr>
          <a:xfrm>
            <a:off x="684213" y="925513"/>
            <a:ext cx="8459787" cy="4522787"/>
          </a:xfrm>
        </p:spPr>
        <p:txBody>
          <a:bodyPr/>
          <a:lstStyle/>
          <a:p>
            <a:r>
              <a:rPr lang="it-IT" altLang="it-IT" sz="2000"/>
              <a:t>Servono a studiare il ruolo causale o di rischio svolto nel passato di ipotetici fattori legati ad una malattia.</a:t>
            </a:r>
          </a:p>
          <a:p>
            <a:r>
              <a:rPr lang="it-IT" altLang="it-IT" sz="2000" b="1"/>
              <a:t>Obiettivi</a:t>
            </a:r>
          </a:p>
          <a:p>
            <a:r>
              <a:rPr lang="it-IT" altLang="it-IT" sz="2000"/>
              <a:t>Valutare il ruolo che certi fattori hanno svolto nell’insorgenza di una malattia.</a:t>
            </a:r>
          </a:p>
          <a:p>
            <a:r>
              <a:rPr lang="it-IT" altLang="it-IT" sz="2000"/>
              <a:t>Odds ratio:  </a:t>
            </a:r>
            <a:r>
              <a:rPr lang="it-IT" altLang="it-IT" sz="2000" u="sng"/>
              <a:t>casi malati esposti x controlli non malati non esposti </a:t>
            </a:r>
          </a:p>
          <a:p>
            <a:r>
              <a:rPr lang="it-IT" altLang="it-IT" sz="2000"/>
              <a:t>                  casi malati non esposti x controlli non malati esposti</a:t>
            </a:r>
          </a:p>
          <a:p>
            <a:r>
              <a:rPr lang="it-IT" altLang="it-IT" sz="2000"/>
              <a:t>&gt;1 fattore causale o di rischio </a:t>
            </a:r>
          </a:p>
          <a:p>
            <a:r>
              <a:rPr lang="it-IT" altLang="it-IT" sz="2000"/>
              <a:t>= 1 non fattore di rischio o causale</a:t>
            </a:r>
          </a:p>
          <a:p>
            <a:r>
              <a:rPr lang="it-IT" altLang="it-IT" sz="2000"/>
              <a:t>&lt;1 fattore di protezione</a:t>
            </a:r>
          </a:p>
          <a:p>
            <a:r>
              <a:rPr lang="it-IT" altLang="it-IT" sz="2000" b="1"/>
              <a:t>Vantaggi:</a:t>
            </a:r>
          </a:p>
          <a:p>
            <a:r>
              <a:rPr lang="it-IT" altLang="it-IT" sz="2000"/>
              <a:t>facili da eseguire</a:t>
            </a:r>
          </a:p>
          <a:p>
            <a:r>
              <a:rPr lang="it-IT" altLang="it-IT" sz="2000"/>
              <a:t>Si possono studiare più fattori</a:t>
            </a:r>
          </a:p>
          <a:p>
            <a:endParaRPr lang="it-IT" altLang="it-IT" sz="2000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olo 1"/>
          <p:cNvSpPr>
            <a:spLocks noGrp="1"/>
          </p:cNvSpPr>
          <p:nvPr>
            <p:ph type="title"/>
          </p:nvPr>
        </p:nvSpPr>
        <p:spPr>
          <a:xfrm>
            <a:off x="684213" y="404813"/>
            <a:ext cx="7312025" cy="1200150"/>
          </a:xfrm>
        </p:spPr>
        <p:txBody>
          <a:bodyPr/>
          <a:lstStyle/>
          <a:p>
            <a:r>
              <a:rPr lang="it-IT" altLang="it-IT"/>
              <a:t>Studi longitudinali o di corte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46100" y="1196975"/>
            <a:ext cx="8569325" cy="4522788"/>
          </a:xfrm>
        </p:spPr>
        <p:txBody>
          <a:bodyPr/>
          <a:lstStyle/>
          <a:p>
            <a:pPr>
              <a:buFont typeface="Tahoma" panose="020B0604030504040204" pitchFamily="34" charset="0"/>
              <a:buChar char="•"/>
              <a:defRPr/>
            </a:pPr>
            <a:r>
              <a:rPr lang="it-IT" sz="1600" dirty="0" smtClean="0"/>
              <a:t>Servono per rilevare l’incidenza di malattia o fenomeni in soggetti detti coorte osservati per un determinato periodo di tempo.</a:t>
            </a:r>
          </a:p>
          <a:p>
            <a:pPr>
              <a:buFont typeface="Tahoma" panose="020B0604030504040204" pitchFamily="34" charset="0"/>
              <a:buChar char="•"/>
              <a:defRPr/>
            </a:pPr>
            <a:r>
              <a:rPr lang="it-IT" sz="1600" b="1" dirty="0" smtClean="0"/>
              <a:t>Obiettivi</a:t>
            </a:r>
            <a:endParaRPr lang="it-IT" sz="1600" dirty="0" smtClean="0"/>
          </a:p>
          <a:p>
            <a:pPr>
              <a:buFont typeface="Tahoma" panose="020B0604030504040204" pitchFamily="34" charset="0"/>
              <a:buChar char="•"/>
              <a:defRPr/>
            </a:pPr>
            <a:r>
              <a:rPr lang="it-IT" sz="1600" dirty="0" smtClean="0"/>
              <a:t>Calcolare l’incidenza di fattori di rischio</a:t>
            </a:r>
          </a:p>
          <a:p>
            <a:pPr>
              <a:buFont typeface="Tahoma" panose="020B0604030504040204" pitchFamily="34" charset="0"/>
              <a:buChar char="•"/>
              <a:defRPr/>
            </a:pPr>
            <a:r>
              <a:rPr lang="it-IT" sz="1600" dirty="0" smtClean="0"/>
              <a:t>Rischio relativo: </a:t>
            </a:r>
            <a:r>
              <a:rPr lang="it-IT" sz="1600" u="sng" dirty="0" smtClean="0"/>
              <a:t>Incidenza esposti</a:t>
            </a:r>
          </a:p>
          <a:p>
            <a:pPr>
              <a:buFont typeface="Tahoma" panose="020B0604030504040204" pitchFamily="34" charset="0"/>
              <a:buChar char="•"/>
              <a:defRPr/>
            </a:pPr>
            <a:r>
              <a:rPr lang="it-IT" sz="1600" dirty="0"/>
              <a:t> </a:t>
            </a:r>
            <a:r>
              <a:rPr lang="it-IT" sz="1600" dirty="0" smtClean="0"/>
              <a:t>                      Incidenza non esposti</a:t>
            </a:r>
          </a:p>
          <a:p>
            <a:pPr>
              <a:buFont typeface="Tahoma" panose="020B0604030504040204" pitchFamily="34" charset="0"/>
              <a:buChar char="•"/>
              <a:defRPr/>
            </a:pPr>
            <a:endParaRPr lang="it-IT" sz="1600" dirty="0"/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 smtClean="0"/>
              <a:t>RR&gt;1  indica quante volte i soggetti esposti sono a rischio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/>
              <a:t> </a:t>
            </a:r>
            <a:r>
              <a:rPr lang="it-IT" sz="1600" dirty="0" smtClean="0"/>
              <a:t>    =1 stesso rischio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/>
              <a:t> </a:t>
            </a:r>
            <a:r>
              <a:rPr lang="it-IT" sz="1600" dirty="0" smtClean="0"/>
              <a:t>     &lt; fattore protettivo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b="1" dirty="0" smtClean="0"/>
              <a:t>Vantaggi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 smtClean="0"/>
              <a:t>Calcolare ruolo fattori su incidenza malattie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 smtClean="0"/>
              <a:t>Studio obiettivo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b="1" dirty="0" smtClean="0"/>
              <a:t>Liniti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r>
              <a:rPr lang="it-IT" sz="1600" dirty="0" smtClean="0"/>
              <a:t>Fattori di rischio rilevati dopo tempi lunghi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it-IT" sz="1600" dirty="0" smtClean="0"/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it-IT" sz="1600" dirty="0"/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it-IT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olo 1"/>
          <p:cNvSpPr>
            <a:spLocks noGrp="1"/>
          </p:cNvSpPr>
          <p:nvPr>
            <p:ph type="title"/>
          </p:nvPr>
        </p:nvSpPr>
        <p:spPr>
          <a:xfrm>
            <a:off x="684213" y="404813"/>
            <a:ext cx="7312025" cy="1200150"/>
          </a:xfrm>
        </p:spPr>
        <p:txBody>
          <a:bodyPr/>
          <a:lstStyle/>
          <a:p>
            <a:r>
              <a:rPr lang="en-GB" altLang="it-IT" b="1">
                <a:solidFill>
                  <a:srgbClr val="F8F8F8"/>
                </a:solidFill>
              </a:rPr>
              <a:t>Fattori di rischio</a:t>
            </a:r>
            <a:endParaRPr lang="it-IT" alt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27088" y="1484313"/>
            <a:ext cx="7993062" cy="4522787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 err="1"/>
              <a:t>Probabilità</a:t>
            </a:r>
            <a:r>
              <a:rPr lang="en-GB" altLang="it-IT" b="1" dirty="0"/>
              <a:t> di </a:t>
            </a:r>
            <a:r>
              <a:rPr lang="en-GB" altLang="it-IT" b="1" dirty="0" err="1"/>
              <a:t>insorgenza</a:t>
            </a:r>
            <a:r>
              <a:rPr lang="en-GB" altLang="it-IT" b="1" dirty="0"/>
              <a:t> di </a:t>
            </a:r>
            <a:r>
              <a:rPr lang="en-GB" altLang="it-IT" b="1" dirty="0" err="1"/>
              <a:t>malattia</a:t>
            </a:r>
            <a:endParaRPr lang="en-GB" altLang="it-IT" b="1" dirty="0"/>
          </a:p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 err="1"/>
              <a:t>Basati</a:t>
            </a:r>
            <a:r>
              <a:rPr lang="en-GB" altLang="it-IT" b="1" dirty="0"/>
              <a:t> </a:t>
            </a:r>
            <a:r>
              <a:rPr lang="en-GB" altLang="it-IT" b="1" dirty="0" err="1"/>
              <a:t>su</a:t>
            </a:r>
            <a:r>
              <a:rPr lang="en-GB" altLang="it-IT" b="1" dirty="0"/>
              <a:t> </a:t>
            </a:r>
            <a:r>
              <a:rPr lang="en-GB" altLang="it-IT" b="1" dirty="0" err="1"/>
              <a:t>studi</a:t>
            </a:r>
            <a:r>
              <a:rPr lang="en-GB" altLang="it-IT" b="1" dirty="0"/>
              <a:t> </a:t>
            </a:r>
            <a:r>
              <a:rPr lang="en-GB" altLang="it-IT" b="1" dirty="0" err="1"/>
              <a:t>epidemiologici</a:t>
            </a:r>
            <a:endParaRPr lang="en-GB" altLang="it-IT" b="1" dirty="0"/>
          </a:p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 err="1"/>
              <a:t>Suddivisi</a:t>
            </a:r>
            <a:r>
              <a:rPr lang="en-GB" altLang="it-IT" b="1" dirty="0"/>
              <a:t> in</a:t>
            </a:r>
          </a:p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/>
              <a:t>-</a:t>
            </a:r>
            <a:r>
              <a:rPr lang="en-GB" altLang="it-IT" b="1" dirty="0" err="1"/>
              <a:t>predisponenti</a:t>
            </a:r>
            <a:endParaRPr lang="en-GB" altLang="it-IT" b="1" dirty="0"/>
          </a:p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 err="1"/>
              <a:t>Precipitanti</a:t>
            </a:r>
            <a:endParaRPr lang="en-GB" altLang="it-IT" b="1" dirty="0"/>
          </a:p>
          <a:p>
            <a:pPr marL="0" indent="0" algn="ctr" eaLnBrk="1" hangingPunct="1">
              <a:lnSpc>
                <a:spcPct val="100000"/>
              </a:lnSpc>
              <a:buFont typeface="Tahoma" panose="020B060403050404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it-IT" b="1" dirty="0" err="1"/>
              <a:t>rinforzanti</a:t>
            </a:r>
            <a:endParaRPr lang="en-GB" altLang="it-IT" b="1" dirty="0"/>
          </a:p>
          <a:p>
            <a:pPr>
              <a:buFont typeface="Tahoma" panose="020B060403050404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olo 1"/>
          <p:cNvSpPr>
            <a:spLocks noGrp="1"/>
          </p:cNvSpPr>
          <p:nvPr>
            <p:ph type="title"/>
          </p:nvPr>
        </p:nvSpPr>
        <p:spPr>
          <a:xfrm>
            <a:off x="838200" y="434975"/>
            <a:ext cx="7312025" cy="1200150"/>
          </a:xfrm>
        </p:spPr>
        <p:txBody>
          <a:bodyPr/>
          <a:lstStyle/>
          <a:p>
            <a:r>
              <a:rPr lang="en-GB" altLang="it-IT" b="1">
                <a:solidFill>
                  <a:srgbClr val="F8F8F8"/>
                </a:solidFill>
              </a:rPr>
              <a:t>Fattore causale:</a:t>
            </a:r>
            <a:endParaRPr lang="it-IT" alt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47825"/>
            <a:ext cx="7693025" cy="4522788"/>
          </a:xfrm>
        </p:spPr>
        <p:txBody>
          <a:bodyPr/>
          <a:lstStyle/>
          <a:p>
            <a:pPr>
              <a:buFont typeface="Tahoma" panose="020B0604030504040204" pitchFamily="34" charset="0"/>
              <a:buChar char="•"/>
              <a:defRPr/>
            </a:pPr>
            <a:r>
              <a:rPr lang="en-GB" altLang="it-IT" b="1" dirty="0"/>
              <a:t>la </a:t>
            </a:r>
            <a:r>
              <a:rPr lang="en-GB" altLang="it-IT" b="1" dirty="0" err="1"/>
              <a:t>sua</a:t>
            </a:r>
            <a:r>
              <a:rPr lang="en-GB" altLang="it-IT" b="1" dirty="0"/>
              <a:t> </a:t>
            </a:r>
            <a:r>
              <a:rPr lang="en-GB" altLang="it-IT" b="1" dirty="0" err="1"/>
              <a:t>presenza</a:t>
            </a:r>
            <a:r>
              <a:rPr lang="en-GB" altLang="it-IT" b="1" dirty="0"/>
              <a:t> </a:t>
            </a:r>
            <a:r>
              <a:rPr lang="en-GB" altLang="it-IT" b="1" dirty="0" err="1"/>
              <a:t>determina</a:t>
            </a:r>
            <a:r>
              <a:rPr lang="en-GB" altLang="it-IT" b="1" dirty="0"/>
              <a:t> </a:t>
            </a:r>
            <a:r>
              <a:rPr lang="en-GB" altLang="it-IT" b="1" dirty="0" err="1" smtClean="0"/>
              <a:t>l‘evento</a:t>
            </a:r>
            <a:endParaRPr lang="en-GB" altLang="it-IT" b="1" dirty="0" smtClean="0"/>
          </a:p>
          <a:p>
            <a:pPr>
              <a:buFont typeface="Tahoma" panose="020B0604030504040204" pitchFamily="34" charset="0"/>
              <a:buChar char="•"/>
              <a:defRPr/>
            </a:pPr>
            <a:endParaRPr lang="en-GB" altLang="it-IT" b="1" dirty="0"/>
          </a:p>
          <a:p>
            <a:pPr marL="530225" indent="-530225" eaLnBrk="1" hangingPunct="1">
              <a:lnSpc>
                <a:spcPct val="100000"/>
              </a:lnSpc>
              <a:spcBef>
                <a:spcPts val="900"/>
              </a:spcBef>
              <a:buFont typeface="Arial" charset="0"/>
              <a:buChar char="•"/>
              <a:tabLst>
                <a:tab pos="530225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  <a:tab pos="9513888" algn="l"/>
              </a:tabLst>
              <a:defRPr/>
            </a:pPr>
            <a:r>
              <a:rPr lang="en-GB" b="1" dirty="0"/>
              <a:t>1)</a:t>
            </a:r>
            <a:r>
              <a:rPr lang="en-GB" b="1" dirty="0" err="1"/>
              <a:t>Necessario</a:t>
            </a:r>
            <a:endParaRPr lang="en-GB" b="1" dirty="0"/>
          </a:p>
          <a:p>
            <a:pPr marL="530225" indent="-530225" eaLnBrk="1" hangingPunct="1">
              <a:lnSpc>
                <a:spcPct val="100000"/>
              </a:lnSpc>
              <a:spcBef>
                <a:spcPts val="900"/>
              </a:spcBef>
              <a:buFont typeface="Arial" charset="0"/>
              <a:buChar char="•"/>
              <a:tabLst>
                <a:tab pos="530225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  <a:tab pos="9513888" algn="l"/>
              </a:tabLst>
              <a:defRPr/>
            </a:pPr>
            <a:r>
              <a:rPr lang="en-GB" b="1" dirty="0"/>
              <a:t>2) </a:t>
            </a:r>
            <a:r>
              <a:rPr lang="en-GB" b="1" dirty="0" err="1"/>
              <a:t>Sufficiente</a:t>
            </a:r>
            <a:endParaRPr lang="en-GB" b="1" dirty="0"/>
          </a:p>
          <a:p>
            <a:pPr marL="530225" indent="-530225" eaLnBrk="1" hangingPunct="1">
              <a:lnSpc>
                <a:spcPct val="100000"/>
              </a:lnSpc>
              <a:spcBef>
                <a:spcPts val="900"/>
              </a:spcBef>
              <a:buFont typeface="Arial" charset="0"/>
              <a:buChar char="•"/>
              <a:tabLst>
                <a:tab pos="530225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  <a:tab pos="9513888" algn="l"/>
              </a:tabLst>
              <a:defRPr/>
            </a:pPr>
            <a:r>
              <a:rPr lang="en-GB" b="1" dirty="0"/>
              <a:t>3) </a:t>
            </a:r>
            <a:r>
              <a:rPr lang="en-GB" b="1" dirty="0" err="1"/>
              <a:t>Concausa</a:t>
            </a:r>
            <a:endParaRPr lang="en-GB" b="1" dirty="0"/>
          </a:p>
          <a:p>
            <a:pPr>
              <a:buFont typeface="Tahoma" panose="020B0604030504040204" pitchFamily="34" charset="0"/>
              <a:buChar char="•"/>
              <a:defRPr/>
            </a:pPr>
            <a:endParaRPr lang="en-GB" altLang="it-IT" b="1" dirty="0" smtClean="0"/>
          </a:p>
          <a:p>
            <a:pPr>
              <a:buFont typeface="Tahoma" panose="020B0604030504040204" pitchFamily="34" charset="0"/>
              <a:buChar char="•"/>
              <a:defRPr/>
            </a:pPr>
            <a:endParaRPr lang="en-GB" b="1" dirty="0"/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olo 1"/>
          <p:cNvSpPr>
            <a:spLocks noGrp="1"/>
          </p:cNvSpPr>
          <p:nvPr>
            <p:ph type="title"/>
          </p:nvPr>
        </p:nvSpPr>
        <p:spPr>
          <a:xfrm>
            <a:off x="838200" y="434975"/>
            <a:ext cx="7312025" cy="1200150"/>
          </a:xfrm>
        </p:spPr>
        <p:txBody>
          <a:bodyPr/>
          <a:lstStyle/>
          <a:p>
            <a:r>
              <a:rPr lang="it-IT" altLang="it-IT"/>
              <a:t>Criteri per la determinazione della causalità</a:t>
            </a:r>
          </a:p>
        </p:txBody>
      </p:sp>
      <p:sp>
        <p:nvSpPr>
          <p:cNvPr id="78850" name="Segnaposto contenuto 2"/>
          <p:cNvSpPr>
            <a:spLocks noGrp="1"/>
          </p:cNvSpPr>
          <p:nvPr>
            <p:ph sz="half" idx="1"/>
          </p:nvPr>
        </p:nvSpPr>
        <p:spPr>
          <a:xfrm>
            <a:off x="420688" y="1989138"/>
            <a:ext cx="8147050" cy="4522787"/>
          </a:xfrm>
        </p:spPr>
        <p:txBody>
          <a:bodyPr/>
          <a:lstStyle/>
          <a:p>
            <a:r>
              <a:rPr lang="it-IT" altLang="it-IT"/>
              <a:t>1) Plausibilità biologica</a:t>
            </a:r>
          </a:p>
          <a:p>
            <a:r>
              <a:rPr lang="it-IT" altLang="it-IT"/>
              <a:t>2) Gradiente causa-effetto</a:t>
            </a:r>
          </a:p>
          <a:p>
            <a:r>
              <a:rPr lang="it-IT" altLang="it-IT"/>
              <a:t>3) Forza dell’associazione</a:t>
            </a:r>
          </a:p>
          <a:p>
            <a:r>
              <a:rPr lang="it-IT" altLang="it-IT"/>
              <a:t>4) Rischio relativo</a:t>
            </a:r>
          </a:p>
          <a:p>
            <a:endParaRPr lang="it-IT" alt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Epidemiologia è divisa in:</a:t>
            </a:r>
          </a:p>
          <a:p>
            <a:pPr algn="ctr" eaLnBrk="1" hangingPunct="1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Classica : studio dei fattori di rischio </a:t>
            </a:r>
          </a:p>
          <a:p>
            <a:pPr algn="ctr" eaLnBrk="1" hangingPunct="1"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Clinica: studio della malattia  per migliorare diagnosi, terapia e prognosi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1000"/>
              </a:lnSpc>
              <a:buClr>
                <a:srgbClr val="6600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/>
              <a:t>L'epidemiologia si differenzia dalla clinica medica per due aspetti:</a:t>
            </a:r>
          </a:p>
          <a:p>
            <a:pPr lvl="1" algn="just" eaLnBrk="1" hangingPunct="1">
              <a:lnSpc>
                <a:spcPct val="117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400">
                <a:latin typeface="Comic Sans MS" charset="0"/>
                <a:ea typeface="ＭＳ Ｐゴシック" charset="-128"/>
              </a:rPr>
              <a:t>Gli epidemiologi studiano un gruppo di soggetti, non i singoli individui;</a:t>
            </a:r>
          </a:p>
          <a:p>
            <a:pPr lvl="1" algn="just" eaLnBrk="1" hangingPunct="1">
              <a:lnSpc>
                <a:spcPct val="117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400">
                <a:latin typeface="Comic Sans MS" charset="0"/>
                <a:ea typeface="ＭＳ Ｐゴシック" charset="-128"/>
              </a:rPr>
              <a:t>Gli epidemiologi studiano una popolazione sana ed una malata e cercano di trovare le differenze cruciali tra i sani e i malati.</a:t>
            </a:r>
          </a:p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olo 1"/>
          <p:cNvSpPr>
            <a:spLocks noGrp="1"/>
          </p:cNvSpPr>
          <p:nvPr>
            <p:ph type="ctrTitle"/>
          </p:nvPr>
        </p:nvSpPr>
        <p:spPr>
          <a:xfrm>
            <a:off x="500063" y="92868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it-IT"/>
              <a:t>L'epidemiologo</a:t>
            </a:r>
            <a:endParaRPr lang="it-IT" altLang="it-IT"/>
          </a:p>
        </p:txBody>
      </p:sp>
      <p:sp>
        <p:nvSpPr>
          <p:cNvPr id="32770" name="Sottotitolo 2"/>
          <p:cNvSpPr>
            <a:spLocks noGrp="1"/>
          </p:cNvSpPr>
          <p:nvPr>
            <p:ph type="subTitle" idx="1"/>
          </p:nvPr>
        </p:nvSpPr>
        <p:spPr>
          <a:xfrm>
            <a:off x="1357313" y="1857375"/>
            <a:ext cx="6400800" cy="1752600"/>
          </a:xfrm>
        </p:spPr>
        <p:txBody>
          <a:bodyPr/>
          <a:lstStyle/>
          <a:p>
            <a:pPr lvl="1" eaLnBrk="1" hangingPunct="1">
              <a:lnSpc>
                <a:spcPct val="101000"/>
              </a:lnSpc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Descrive il fenomeno oggetto di studio, ricorrendo ad appropriate misure di esposizione e di insorgenza di malattia;</a:t>
            </a:r>
          </a:p>
          <a:p>
            <a:pPr lvl="1" eaLnBrk="1" hangingPunct="1">
              <a:lnSpc>
                <a:spcPct val="101000"/>
              </a:lnSpc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Osserva il fenomeno oggetto di studio;</a:t>
            </a:r>
          </a:p>
          <a:p>
            <a:pPr lvl="1" eaLnBrk="1" hangingPunct="1">
              <a:lnSpc>
                <a:spcPct val="101000"/>
              </a:lnSpc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Studia la distribuzione nel tempo e nello spazio del fenomeno;</a:t>
            </a:r>
          </a:p>
          <a:p>
            <a:pPr lvl="1" eaLnBrk="1" hangingPunct="1">
              <a:lnSpc>
                <a:spcPct val="101000"/>
              </a:lnSpc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Formula ipotesi circa le sue cause, sulla base delle caratteristiche osservate o sulla base di osservazioni </a:t>
            </a:r>
            <a:r>
              <a:rPr lang="en-GB" altLang="it-IT" sz="2600"/>
              <a:t>cliniche e/o di laboratorio;</a:t>
            </a:r>
          </a:p>
          <a:p>
            <a:pPr eaLnBrk="1" hangingPunct="1"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endParaRPr lang="it-IT" alt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it-IT"/>
              <a:t>L'epidemiologo</a:t>
            </a:r>
            <a:endParaRPr lang="it-IT" altLang="it-IT"/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101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Disegna e conduce studi appropriati a saggiare la bontà delle ipotesi formulate, preoccupandosi di valutare attentamente la qualità dei dati raccolti;</a:t>
            </a:r>
          </a:p>
          <a:p>
            <a:pPr lvl="1" eaLnBrk="1" hangingPunct="1">
              <a:lnSpc>
                <a:spcPct val="101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Analizza i dati raccolti e interpreta i risultati ottenuti, considerando attentamente le possibili fonti di distorsione e concludendo circa la plausibilità o meno di una relazione causale;</a:t>
            </a:r>
          </a:p>
          <a:p>
            <a:pPr lvl="1" eaLnBrk="1" hangingPunct="1">
              <a:lnSpc>
                <a:spcPct val="101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Stima l'impatto dell'utilizzazione, a fini preventivi, dei risultati ;</a:t>
            </a:r>
          </a:p>
          <a:p>
            <a:pPr lvl="1" eaLnBrk="1" hangingPunct="1">
              <a:lnSpc>
                <a:spcPct val="101000"/>
              </a:lnSpc>
              <a:spcBef>
                <a:spcPts val="600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r>
              <a:rPr lang="en-GB" altLang="it-IT" sz="2400"/>
              <a:t>Valuta l'impatto reale, sulla popolazione, delle misure adottate.</a:t>
            </a:r>
          </a:p>
          <a:p>
            <a:pPr eaLnBrk="1" hangingPunct="1">
              <a:tabLst>
                <a:tab pos="846138" algn="l"/>
                <a:tab pos="1295400" algn="l"/>
                <a:tab pos="1744663" algn="l"/>
                <a:tab pos="2193925" algn="l"/>
                <a:tab pos="2643188" algn="l"/>
                <a:tab pos="3092450" algn="l"/>
                <a:tab pos="3541713" algn="l"/>
                <a:tab pos="3990975" algn="l"/>
                <a:tab pos="4440238" algn="l"/>
                <a:tab pos="4889500" algn="l"/>
                <a:tab pos="5338763" algn="l"/>
                <a:tab pos="5788025" algn="l"/>
                <a:tab pos="6237288" algn="l"/>
                <a:tab pos="6686550" algn="l"/>
                <a:tab pos="7135813" algn="l"/>
                <a:tab pos="7585075" algn="l"/>
                <a:tab pos="8034338" algn="l"/>
                <a:tab pos="8483600" algn="l"/>
                <a:tab pos="8932863" algn="l"/>
                <a:tab pos="9382125" algn="l"/>
              </a:tabLst>
            </a:pPr>
            <a:endParaRPr lang="it-IT" alt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it-IT" b="1">
                <a:solidFill>
                  <a:srgbClr val="F8F8F8"/>
                </a:solidFill>
              </a:rPr>
              <a:t>Campione statistico</a:t>
            </a:r>
            <a:endParaRPr lang="it-IT" altLang="it-IT"/>
          </a:p>
        </p:txBody>
      </p:sp>
      <p:sp>
        <p:nvSpPr>
          <p:cNvPr id="3481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Omogeneità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Numerosità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9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Scelta a caso</a:t>
            </a:r>
          </a:p>
          <a:p>
            <a:pPr marL="0" indent="0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it-IT" b="1">
                <a:solidFill>
                  <a:srgbClr val="F8F8F8"/>
                </a:solidFill>
              </a:rPr>
              <a:t>Fasi di uno studio epidemiologico</a:t>
            </a:r>
            <a:endParaRPr lang="it-IT" altLang="it-IT"/>
          </a:p>
        </p:txBody>
      </p:sp>
      <p:sp>
        <p:nvSpPr>
          <p:cNvPr id="3584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b="1"/>
              <a:t>-</a:t>
            </a:r>
            <a:r>
              <a:rPr lang="en-GB" altLang="it-IT" sz="2800" b="1"/>
              <a:t>definizione degli obiettivi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b="1"/>
              <a:t>-Valutazione del modello di studio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b="1"/>
              <a:t>-identificazione della popolazione e campionamento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b="1"/>
              <a:t>-definizione delle variabili da studiare e scelta dei metodi di rilevazione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b="1"/>
              <a:t>-determinazione delle risorse occorrenti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 typeface="Tahoma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it-IT" sz="2800" b="1"/>
              <a:t>-esecuzione dell</a:t>
            </a:r>
            <a:r>
              <a:rPr lang="ja-JP" altLang="en-GB" sz="2800" b="1"/>
              <a:t>’</a:t>
            </a:r>
            <a:r>
              <a:rPr lang="en-GB" altLang="ja-JP" sz="2800" b="1"/>
              <a:t>indagine e valutazione dei risultati</a:t>
            </a:r>
          </a:p>
          <a:p>
            <a:pPr marL="0" indent="0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alt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Fonte dei dati</a:t>
            </a:r>
          </a:p>
        </p:txBody>
      </p:sp>
      <p:sp>
        <p:nvSpPr>
          <p:cNvPr id="3686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Fonti di dati ufficiali: disposizione di leggi o ammistrative</a:t>
            </a:r>
          </a:p>
          <a:p>
            <a:pPr eaLnBrk="1" hangingPunct="1"/>
            <a:r>
              <a:rPr lang="it-IT" altLang="it-IT"/>
              <a:t>Fonti di dati non ufficiali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8F8F8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8F8F8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dicinasociale 3 " id="{DE8DB4D3-933A-2547-9981-02169D521DF1}" vid="{CCF3B1FD-648F-7E46-857C-E24FD682E08A}"/>
    </a:ext>
  </a:extLst>
</a:theme>
</file>

<file path=ppt/theme/theme2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8F8F8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8F8F8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dicinasociale 3 " id="{DE8DB4D3-933A-2547-9981-02169D521DF1}" vid="{F15A2EAA-CAED-CA44-B010-6941F6A1BFA1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medicinasociale 3 a</Template>
  <TotalTime>20175</TotalTime>
  <Words>1006</Words>
  <Application>Microsoft Macintosh PowerPoint</Application>
  <PresentationFormat>Presentazione su schermo (4:3)</PresentationFormat>
  <Paragraphs>166</Paragraphs>
  <Slides>27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27</vt:i4>
      </vt:variant>
    </vt:vector>
  </HeadingPairs>
  <TitlesOfParts>
    <vt:vector size="36" baseType="lpstr">
      <vt:lpstr>MS Gothic</vt:lpstr>
      <vt:lpstr>ＭＳ Ｐゴシック</vt:lpstr>
      <vt:lpstr>Wingdings</vt:lpstr>
      <vt:lpstr>Arial</vt:lpstr>
      <vt:lpstr>Comic Sans MS</vt:lpstr>
      <vt:lpstr>Tahoma</vt:lpstr>
      <vt:lpstr>Times New Roman</vt:lpstr>
      <vt:lpstr>Tema di Office</vt:lpstr>
      <vt:lpstr>1_Tema di Office</vt:lpstr>
      <vt:lpstr>Medicina sociale …</vt:lpstr>
      <vt:lpstr>Epidemiologia</vt:lpstr>
      <vt:lpstr>Presentazione di PowerPoint</vt:lpstr>
      <vt:lpstr>Presentazione di PowerPoint</vt:lpstr>
      <vt:lpstr>L'epidemiologo</vt:lpstr>
      <vt:lpstr>L'epidemiologo</vt:lpstr>
      <vt:lpstr>Campione statistico</vt:lpstr>
      <vt:lpstr>Fasi di uno studio epidemiologico</vt:lpstr>
      <vt:lpstr>Fonte dei dati</vt:lpstr>
      <vt:lpstr>Rilevazioni socio-demografiche</vt:lpstr>
      <vt:lpstr>Rilevazioni del sistema sanitario</vt:lpstr>
      <vt:lpstr>Presentazione di PowerPoint</vt:lpstr>
      <vt:lpstr>Sistema informativo sanitario (legge 833/78)‏</vt:lpstr>
      <vt:lpstr>Tassi</vt:lpstr>
      <vt:lpstr>Presentazione di PowerPoint</vt:lpstr>
      <vt:lpstr>Principali tassi grezzi</vt:lpstr>
      <vt:lpstr>Principali tassi specifici</vt:lpstr>
      <vt:lpstr>Misure di morbosità</vt:lpstr>
      <vt:lpstr>Durata di una malattia: periodo che intercorre tra l’inizio della malattia e la guarigione  prevalenza= incidenza x durata</vt:lpstr>
      <vt:lpstr>Studi epidemiologici</vt:lpstr>
      <vt:lpstr>Studi analitici</vt:lpstr>
      <vt:lpstr>Studi trasversali </vt:lpstr>
      <vt:lpstr>Studi caso-controllo</vt:lpstr>
      <vt:lpstr>Studi longitudinali o di corte</vt:lpstr>
      <vt:lpstr>Fattori di rischio</vt:lpstr>
      <vt:lpstr>Fattore causale:</vt:lpstr>
      <vt:lpstr>Criteri per la determinazione della causalità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Medicina sociale …</dc:title>
  <dc:creator>Utente di Microsoft Office</dc:creator>
  <cp:lastModifiedBy>Utente di Microsoft Office</cp:lastModifiedBy>
  <cp:revision>1</cp:revision>
  <dcterms:created xsi:type="dcterms:W3CDTF">2022-10-25T09:33:27Z</dcterms:created>
  <dcterms:modified xsi:type="dcterms:W3CDTF">2022-11-08T09:49:19Z</dcterms:modified>
</cp:coreProperties>
</file>