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86" r:id="rId3"/>
    <p:sldId id="387" r:id="rId4"/>
    <p:sldId id="277" r:id="rId5"/>
    <p:sldId id="280" r:id="rId6"/>
    <p:sldId id="384" r:id="rId7"/>
    <p:sldId id="385" r:id="rId8"/>
    <p:sldId id="27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E2470-7B73-2638-9982-A510FE47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5484DD-AB75-F237-5C97-8FFBAE522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D8CF35-CEE3-EBF0-0C89-CE0D3698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AE56CD-151D-49AA-159D-C0926C25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F39D4-E834-7BC4-F1BE-E32FF21D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40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35276-BCC7-6B80-27A7-B02D1298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339B4F-BAC2-2C3C-6441-3154D4BF2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7BBEC-567B-1E3D-1609-2896CD4B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9C31B9-87DD-B5CE-1E17-C0D91976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0106B3-924A-C92F-AF5E-7970D243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08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7463AF-015E-F6A6-B5D9-021058154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FBB029-0237-5C1F-2A88-688DF7884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E3CF26-8F09-DB8F-A78F-EAAFD5E6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EDF01B-A745-7F9D-2D2A-B781456A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7E8127-DF0E-89A8-FCF6-50AAAD26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6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5E5C2-6151-0970-1AB2-458DA097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AAF2D-CA2D-BC3D-314D-4CD416E3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847B78-6E16-7983-9EEB-DC75ED68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918345-A948-E148-EADB-91B2C10E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14B27C-4129-DC46-1817-E91436E6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4201D-848C-2EF4-4F9B-EBC6477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77218F-9750-26B4-AD07-C2254880D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DAFF5B-E4C8-D6AE-1001-C715DE4C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520162-AA97-8AA9-1BC3-B74FE622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BECCE1-1ECE-9DBD-FB07-A0CF8E86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29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FFA1F2-F31B-66E9-CBEC-849335C2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147E3-09E6-05B4-683C-6D9058FB0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5A19A2-9784-C7F5-7D54-9BA33ACB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2A730B-F49C-64FF-88BD-51E8AC20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F5041-D750-A9F1-54C7-0DB95BFB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E2F0FD-9AB9-DC2A-6314-D0C7B5D1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56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CFF5F-4312-C724-2A77-2544EDBE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7CD4FA-C6F3-3785-45FC-0E2412B4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DF902E-7084-1FE1-76F1-FB0751303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9AD94E-5F29-E0E5-FAA3-2A335E81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C4BCDE-BBCC-A89B-5F25-F95374C71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6B2AA7-07C6-B5BC-AA49-C0960BE0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00735E-18C1-1D34-7B03-E7E35C92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4B1B24-E03A-D9EF-DE28-F3CA8273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9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50E3CF-44B8-3476-16FA-888926A6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F4244B-B6DB-C3EC-FDC8-C5315307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23DE31-154A-A4D7-4CF9-84380A9D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F04B5B-A4DD-BA6B-448C-A4D097E8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8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C0D9AB-B2C9-6DCD-46EF-B5F31E85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688B84-1626-7474-8DBD-46ABFEE1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97CBAB-7AEC-E025-E344-16FFDB45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56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3DAD7-C8EE-3B16-BA81-12F41535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2E240C-6BA6-6D16-0B7C-A277EB923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0B49E4-BE01-D652-59A5-E870DB55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1BD0AB-88CC-513F-1BBC-DA31E281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F93643-B1BA-C9FD-9B56-9E677323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5F98DB-1F80-A1B6-D99C-D427C7C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08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7EC1B-6FEA-7E52-599D-0794DF73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C1280E-2495-C70A-3B41-0086083CF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E8CC5D-AAFF-E672-10F6-55DD3753F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C47990-6446-28F5-5BE2-0447EF50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B53E1-D97C-7788-FC7F-C21D2713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8A093F-DA85-4803-86D6-F3E66F17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99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EA1DEA6-5AC9-4B19-CFFE-0014E457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A70B5-126A-9474-FB64-08E929B8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BE860A-BF96-EAA8-F26E-4CDFCE966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D41E1-8021-4D20-950C-54BB6B593C1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B3654F-1044-4495-7427-0A5B7D5E4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E3F58E-E882-C20E-AC28-405F0393F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FB2D-C483-4AB8-A80A-A64E8EBD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66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6 giugno 1963: il celebre discorso di John Fitzgerald Kennedy a Berlino">
            <a:extLst>
              <a:ext uri="{FF2B5EF4-FFF2-40B4-BE49-F238E27FC236}">
                <a16:creationId xmlns:a16="http://schemas.microsoft.com/office/drawing/2014/main" id="{E9E905D0-DB5E-1A83-04E0-D082D20B4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07" b="24059"/>
          <a:stretch/>
        </p:blipFill>
        <p:spPr bwMode="auto">
          <a:xfrm>
            <a:off x="6656072" y="362940"/>
            <a:ext cx="4956808" cy="309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A47D76-6FBB-7C5A-C943-0FC9EA640AA6}"/>
              </a:ext>
            </a:extLst>
          </p:cNvPr>
          <p:cNvSpPr txBox="1"/>
          <p:nvPr/>
        </p:nvSpPr>
        <p:spPr>
          <a:xfrm>
            <a:off x="304800" y="178752"/>
            <a:ext cx="59029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0" i="0" dirty="0">
                <a:effectLst/>
                <a:latin typeface="Garamond" panose="02020404030301010803" pitchFamily="18" charset="0"/>
              </a:rPr>
              <a:t>26 giugno 1963</a:t>
            </a:r>
          </a:p>
          <a:p>
            <a:pPr algn="just"/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algn="just"/>
            <a:r>
              <a:rPr lang="it-IT" sz="2200" b="0" i="0" dirty="0">
                <a:effectLst/>
                <a:latin typeface="Garamond" panose="02020404030301010803" pitchFamily="18" charset="0"/>
              </a:rPr>
              <a:t>John Fitzgerald Kennedy è in visita ufficiale a Berlino Ovest e durante il discorso tenuto a Rudolph Wilde </a:t>
            </a:r>
            <a:r>
              <a:rPr lang="it-IT" sz="2200" b="0" i="0" dirty="0" err="1">
                <a:effectLst/>
                <a:latin typeface="Garamond" panose="02020404030301010803" pitchFamily="18" charset="0"/>
              </a:rPr>
              <a:t>Platz</a:t>
            </a:r>
            <a:r>
              <a:rPr lang="it-IT" sz="2200" b="0" i="0" dirty="0">
                <a:effectLst/>
                <a:latin typeface="Garamond" panose="02020404030301010803" pitchFamily="18" charset="0"/>
              </a:rPr>
              <a:t>, di fronte al municipio che ospitava la sede del sindaco e del governo cittadino, pronuncia la celebre frase “</a:t>
            </a:r>
            <a:r>
              <a:rPr lang="it-IT" sz="2200" b="0" i="0" dirty="0" err="1">
                <a:effectLst/>
                <a:latin typeface="Garamond" panose="02020404030301010803" pitchFamily="18" charset="0"/>
              </a:rPr>
              <a:t>Ich</a:t>
            </a:r>
            <a:r>
              <a:rPr lang="it-IT" sz="2200" b="0" i="0" dirty="0">
                <a:effectLst/>
                <a:latin typeface="Garamond" panose="02020404030301010803" pitchFamily="18" charset="0"/>
              </a:rPr>
              <a:t> bin </a:t>
            </a:r>
            <a:r>
              <a:rPr lang="it-IT" sz="2200" b="0" i="0" dirty="0" err="1">
                <a:effectLst/>
                <a:latin typeface="Garamond" panose="02020404030301010803" pitchFamily="18" charset="0"/>
              </a:rPr>
              <a:t>ein</a:t>
            </a:r>
            <a:r>
              <a:rPr lang="it-IT" sz="2200" b="0" i="0" dirty="0">
                <a:effectLst/>
                <a:latin typeface="Garamond" panose="02020404030301010803" pitchFamily="18" charset="0"/>
              </a:rPr>
              <a:t> Berliner” (Io sono un berlinese).</a:t>
            </a:r>
            <a:endParaRPr lang="it-IT" sz="2200" dirty="0">
              <a:latin typeface="Garamond" panose="020204040303010108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E7F822-8766-23A7-2A8C-B263B42CF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992" r="1295"/>
          <a:stretch/>
        </p:blipFill>
        <p:spPr>
          <a:xfrm>
            <a:off x="304800" y="3639145"/>
            <a:ext cx="8474712" cy="2796283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B4651EED-BE87-D847-DF69-C01674854962}"/>
              </a:ext>
            </a:extLst>
          </p:cNvPr>
          <p:cNvSpPr/>
          <p:nvPr/>
        </p:nvSpPr>
        <p:spPr>
          <a:xfrm>
            <a:off x="2839720" y="2854961"/>
            <a:ext cx="416560" cy="696082"/>
          </a:xfrm>
          <a:prstGeom prst="downArrow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F739C52F-539B-6E08-A06B-060F19A9D81B}"/>
              </a:ext>
            </a:extLst>
          </p:cNvPr>
          <p:cNvSpPr/>
          <p:nvPr/>
        </p:nvSpPr>
        <p:spPr>
          <a:xfrm rot="16200000">
            <a:off x="8924638" y="4780550"/>
            <a:ext cx="416560" cy="343597"/>
          </a:xfrm>
          <a:prstGeom prst="downArrow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885E99-AAB1-C2A0-1848-29063C5D5147}"/>
              </a:ext>
            </a:extLst>
          </p:cNvPr>
          <p:cNvSpPr txBox="1"/>
          <p:nvPr/>
        </p:nvSpPr>
        <p:spPr>
          <a:xfrm>
            <a:off x="9396157" y="3694293"/>
            <a:ext cx="2614235" cy="307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it-IT" b="1" dirty="0">
                <a:latin typeface="Garamond" panose="02020404030301010803" pitchFamily="18" charset="0"/>
              </a:rPr>
              <a:t>LA CITTADINANZA ROMANA SI ACQUISTAVA ANCHE COLLETTIVAMENTE, QUANDO LO STATO ROMANO LA CONCEDEVA AD UNA COMUNITÀ POLITICA </a:t>
            </a:r>
          </a:p>
        </p:txBody>
      </p:sp>
    </p:spTree>
    <p:extLst>
      <p:ext uri="{BB962C8B-B14F-4D97-AF65-F5344CB8AC3E}">
        <p14:creationId xmlns:p14="http://schemas.microsoft.com/office/powerpoint/2010/main" val="36660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B0E488-36D5-A454-B512-BFEAC0F95B6D}"/>
              </a:ext>
            </a:extLst>
          </p:cNvPr>
          <p:cNvSpPr txBox="1"/>
          <p:nvPr/>
        </p:nvSpPr>
        <p:spPr>
          <a:xfrm>
            <a:off x="853440" y="153969"/>
            <a:ext cx="10731500" cy="187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300" dirty="0">
                <a:latin typeface="Garamond" panose="02020404030301010803" pitchFamily="18" charset="0"/>
              </a:rPr>
              <a:t>Un cittadino romano:</a:t>
            </a:r>
          </a:p>
          <a:p>
            <a:pPr algn="just"/>
            <a:endParaRPr lang="it-IT" sz="300" dirty="0"/>
          </a:p>
          <a:p>
            <a:pPr marL="285750" indent="-285750" algn="just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latin typeface="Garamond" panose="02020404030301010803" pitchFamily="18" charset="0"/>
              </a:rPr>
              <a:t>godeva di pieni diritti politici</a:t>
            </a:r>
          </a:p>
          <a:p>
            <a:pPr marL="285750" indent="-285750" algn="just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latin typeface="Garamond" panose="02020404030301010803" pitchFamily="18" charset="0"/>
              </a:rPr>
              <a:t>poteva essere condannato a morte solo da un’assemblea cittadina e non da un singolo magistrato</a:t>
            </a:r>
          </a:p>
          <a:p>
            <a:pPr marL="285750" indent="-285750" algn="just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latin typeface="Garamond" panose="02020404030301010803" pitchFamily="18" charset="0"/>
              </a:rPr>
              <a:t>non poteva essere sottoposto a tortura fisica o fustigazione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F4C302-3313-E7AB-1240-7271C147CA65}"/>
              </a:ext>
            </a:extLst>
          </p:cNvPr>
          <p:cNvSpPr txBox="1"/>
          <p:nvPr/>
        </p:nvSpPr>
        <p:spPr>
          <a:xfrm>
            <a:off x="607060" y="2005956"/>
            <a:ext cx="109778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Atti degli Apostoli, 22-30</a:t>
            </a:r>
          </a:p>
          <a:p>
            <a:pPr algn="just"/>
            <a:r>
              <a:rPr lang="it-I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Fino a queste parole erano stati ad ascoltarlo, ma allora alzarono la voce gridando: «Toglilo di mezzo; non deve più vivere!». E poiché continuavano a urlare, a gettar via i mantelli e a lanciar polvere in aria, il tribuno ordinò di portarlo nella fortezza, prescrivendo di interrogarlo a colpi di flagello al fine di sapere per quale motivo gli gridavano contro in tal modo.</a:t>
            </a:r>
            <a:b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 quando l'ebbero legato con le cinghie, Paolo disse al centurione che gli stava accanto: «Potete voi flagellare un cittadino romano, non ancora giudicato?». Udito ciò, il centurione corse a riferire al tribuno: «Che cosa stai per fare? Quell'uomo è un romano!».  Allora il tribuno si recò da Paolo e gli domandò: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«Dimmi, tu sei cittadino romano?». Rispose: «Sì». Replicò il tribuno: «Io questa cittadinanza l'ho acquistata a caro prezzo». Paolo disse: «Io, invece, lo sono di nascita!».  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subito si allontanarono da lui quelli che dovevano interrogarlo. Anche il tribuno ebbe paura, rendendosi conto che Paolo era cittadino romano e che lui lo aveva messo in catene.</a:t>
            </a:r>
            <a:b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giorno seguente, volendo conoscere la realtà dei fatti, cioè il motivo per cui veniva accusato dai Giudei, gli fece togliere le catene e ordinò che si riunissero i sommi sacerdoti e tutto il sinedrio; vi fece condurre Paolo e lo presentò davanti a loro.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0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E.it - Mappare l'Arte in Italia">
            <a:extLst>
              <a:ext uri="{FF2B5EF4-FFF2-40B4-BE49-F238E27FC236}">
                <a16:creationId xmlns:a16="http://schemas.microsoft.com/office/drawing/2014/main" id="{A1AC7043-B5BA-D9EE-FF06-0C0EF8A0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" y="45974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 martirio di San Paolo, c.1656-59 da Mattia Preti">
            <a:extLst>
              <a:ext uri="{FF2B5EF4-FFF2-40B4-BE49-F238E27FC236}">
                <a16:creationId xmlns:a16="http://schemas.microsoft.com/office/drawing/2014/main" id="{EB8E5CBC-0C73-9641-E7F6-DD6B3D7FC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74997"/>
            <a:ext cx="5111750" cy="48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8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1F6BD8-7668-21F7-043E-C498E4B979B4}"/>
              </a:ext>
            </a:extLst>
          </p:cNvPr>
          <p:cNvSpPr txBox="1"/>
          <p:nvPr/>
        </p:nvSpPr>
        <p:spPr>
          <a:xfrm>
            <a:off x="457200" y="5715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Garamond" panose="02020404030301010803" pitchFamily="18" charset="0"/>
              </a:rPr>
              <a:t>LA NUOVA GESTIONE DEI TERRITORI CONQUISTATI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BEE27E-8A62-7DC9-BF1C-84DB08C6A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" r="1115" b="6228"/>
          <a:stretch/>
        </p:blipFill>
        <p:spPr>
          <a:xfrm>
            <a:off x="348105" y="1120120"/>
            <a:ext cx="7030169" cy="449833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ACD4D9F-1E38-5D4A-60DD-0FDAE6A88821}"/>
              </a:ext>
            </a:extLst>
          </p:cNvPr>
          <p:cNvSpPr/>
          <p:nvPr/>
        </p:nvSpPr>
        <p:spPr>
          <a:xfrm>
            <a:off x="5345608" y="5433982"/>
            <a:ext cx="2032666" cy="278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850BE4-1498-5093-F079-C873E5C66063}"/>
              </a:ext>
            </a:extLst>
          </p:cNvPr>
          <p:cNvSpPr txBox="1"/>
          <p:nvPr/>
        </p:nvSpPr>
        <p:spPr>
          <a:xfrm>
            <a:off x="7772400" y="1445281"/>
            <a:ext cx="44196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200" b="0" i="0" u="none" strike="noStrike" baseline="0" dirty="0">
                <a:solidFill>
                  <a:srgbClr val="030303"/>
                </a:solidFill>
                <a:latin typeface="+mj-lt"/>
              </a:rPr>
              <a:t>Quattro categorie o statuti:</a:t>
            </a:r>
          </a:p>
          <a:p>
            <a:pPr algn="l"/>
            <a:endParaRPr lang="it-IT" sz="1600" b="0" i="0" u="none" strike="noStrike" baseline="0" dirty="0">
              <a:solidFill>
                <a:srgbClr val="030303"/>
              </a:solidFill>
              <a:latin typeface="+mj-lt"/>
            </a:endParaRPr>
          </a:p>
          <a:p>
            <a:pPr marL="457200" indent="-457200" algn="l">
              <a:buAutoNum type="arabicParenR"/>
            </a:pPr>
            <a:r>
              <a:rPr lang="it-IT" sz="2200" b="0" i="0" u="none" strike="noStrike" baseline="0" dirty="0">
                <a:solidFill>
                  <a:srgbClr val="030303"/>
                </a:solidFill>
                <a:latin typeface="+mj-lt"/>
              </a:rPr>
              <a:t>MUNICIPIO (</a:t>
            </a:r>
            <a:r>
              <a:rPr lang="it-IT" sz="2200" b="0" i="1" u="none" strike="noStrike" baseline="0" dirty="0">
                <a:solidFill>
                  <a:srgbClr val="030303"/>
                </a:solidFill>
                <a:latin typeface="+mj-lt"/>
              </a:rPr>
              <a:t>municipium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+mj-lt"/>
              </a:rPr>
              <a:t>)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+mj-lt"/>
            </a:endParaRPr>
          </a:p>
          <a:p>
            <a:pPr marL="457200" indent="-457200" algn="l">
              <a:buAutoNum type="arabicParenR"/>
            </a:pPr>
            <a:r>
              <a:rPr lang="it-IT" sz="2200" b="0" i="0" u="none" strike="noStrike" baseline="0" dirty="0">
                <a:solidFill>
                  <a:srgbClr val="030303"/>
                </a:solidFill>
                <a:latin typeface="+mj-lt"/>
              </a:rPr>
              <a:t>POPOLAZIONE ALLEATA 	(</a:t>
            </a:r>
            <a:r>
              <a:rPr lang="it-IT" sz="2200" b="0" i="1" u="none" strike="noStrike" baseline="0" dirty="0">
                <a:solidFill>
                  <a:srgbClr val="030303"/>
                </a:solidFill>
                <a:latin typeface="+mj-lt"/>
              </a:rPr>
              <a:t>civitas </a:t>
            </a:r>
            <a:r>
              <a:rPr lang="it-IT" sz="2200" b="0" i="1" u="none" strike="noStrike" baseline="0" dirty="0" err="1">
                <a:solidFill>
                  <a:srgbClr val="030303"/>
                </a:solidFill>
                <a:latin typeface="+mj-lt"/>
              </a:rPr>
              <a:t>foederata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+mj-lt"/>
              </a:rPr>
              <a:t>) 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+mj-lt"/>
            </a:endParaRPr>
          </a:p>
          <a:p>
            <a:pPr marL="457200" indent="-457200" algn="l">
              <a:buAutoNum type="arabicParenR"/>
            </a:pPr>
            <a:r>
              <a:rPr lang="it-IT" sz="2200" b="0" i="0" u="none" strike="noStrike" baseline="0" dirty="0">
                <a:solidFill>
                  <a:srgbClr val="030303"/>
                </a:solidFill>
                <a:latin typeface="+mj-lt"/>
              </a:rPr>
              <a:t>COLONIA 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+mj-lt"/>
            </a:endParaRPr>
          </a:p>
          <a:p>
            <a:pPr marL="457200" indent="-457200" algn="l">
              <a:buAutoNum type="arabicParenR"/>
            </a:pPr>
            <a:r>
              <a:rPr lang="it-IT" sz="2200" b="0" i="0" u="none" strike="noStrike" baseline="0" dirty="0">
                <a:solidFill>
                  <a:srgbClr val="030303"/>
                </a:solidFill>
                <a:latin typeface="+mj-lt"/>
              </a:rPr>
              <a:t>COMUNITÀ SENZA DIRITTO DI VOTO (</a:t>
            </a:r>
            <a:r>
              <a:rPr lang="it-IT" sz="2200" b="0" i="1" u="none" strike="noStrike" baseline="0" dirty="0">
                <a:solidFill>
                  <a:srgbClr val="030303"/>
                </a:solidFill>
                <a:latin typeface="+mj-lt"/>
              </a:rPr>
              <a:t>civitas sine suffragio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+mj-lt"/>
              </a:rPr>
              <a:t>)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81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44EFD8-EA4F-A897-90AF-51B65EAA6A23}"/>
              </a:ext>
            </a:extLst>
          </p:cNvPr>
          <p:cNvSpPr txBox="1"/>
          <p:nvPr/>
        </p:nvSpPr>
        <p:spPr>
          <a:xfrm>
            <a:off x="4627880" y="276458"/>
            <a:ext cx="6974199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1) </a:t>
            </a:r>
            <a:r>
              <a:rPr lang="it-IT" sz="21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MUNICIPIUM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: era sottoposto al dominio romano, ma aveva una certa autonomia interna poiché l'amministrazione restava in mano agli abitanti</a:t>
            </a:r>
            <a:r>
              <a:rPr lang="it-IT" sz="2100" dirty="0">
                <a:solidFill>
                  <a:srgbClr val="030303"/>
                </a:solidFill>
                <a:latin typeface="Garamond" panose="02020404030301010803" pitchFamily="18" charset="0"/>
              </a:rPr>
              <a:t> (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potevano eleggere proprie magistrature e osservare leggi proprie); questi erano soggetti alla giurisdizione legale romana, prestavano servizio militare, versavano </a:t>
            </a:r>
            <a:r>
              <a:rPr lang="it-IT" sz="2100" dirty="0">
                <a:solidFill>
                  <a:srgbClr val="030303"/>
                </a:solidFill>
                <a:latin typeface="Garamond" panose="02020404030301010803" pitchFamily="18" charset="0"/>
              </a:rPr>
              <a:t>un tributo 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e non avevano facoltà decisionale in politica estera. I </a:t>
            </a:r>
            <a:r>
              <a:rPr lang="it-IT" sz="21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municipes</a:t>
            </a:r>
            <a:r>
              <a:rPr lang="it-IT" sz="2100" dirty="0">
                <a:solidFill>
                  <a:srgbClr val="030303"/>
                </a:solidFill>
                <a:latin typeface="Garamond" panose="02020404030301010803" pitchFamily="18" charset="0"/>
              </a:rPr>
              <a:t> (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ossia coloro che sono tenuti a </a:t>
            </a:r>
            <a:r>
              <a:rPr lang="it-IT" sz="21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munus</a:t>
            </a:r>
            <a:r>
              <a:rPr lang="it-IT" sz="21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capere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, ovvero «assumere un obbligo») godevano della </a:t>
            </a:r>
            <a:r>
              <a:rPr lang="it-IT" sz="21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civitas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(ossia la cittadinanza piena), del tutto equiparati ai cittadini di Roma: beneficiavano dell'elettorato attivo e passivo (</a:t>
            </a:r>
            <a:r>
              <a:rPr lang="it-IT" sz="21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 </a:t>
            </a:r>
            <a:r>
              <a:rPr lang="it-IT" sz="21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suffragii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 , del diritto di svolgere attività commerciali (</a:t>
            </a:r>
            <a:r>
              <a:rPr lang="it-IT" sz="21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 </a:t>
            </a:r>
            <a:r>
              <a:rPr lang="it-IT" sz="21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commercii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), di contrarre matrimonio con cittadini romani (</a:t>
            </a:r>
            <a:r>
              <a:rPr lang="it-IT" sz="21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 </a:t>
            </a:r>
            <a:r>
              <a:rPr lang="it-IT" sz="21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conubii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), di trasferirsi a Roma (</a:t>
            </a:r>
            <a:r>
              <a:rPr lang="it-IT" sz="21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 </a:t>
            </a:r>
            <a:r>
              <a:rPr lang="it-IT" sz="21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migrandi</a:t>
            </a:r>
            <a:r>
              <a:rPr lang="it-IT" sz="21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).</a:t>
            </a:r>
          </a:p>
          <a:p>
            <a:pPr algn="just"/>
            <a:endParaRPr lang="it-IT" sz="20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algn="just"/>
            <a:r>
              <a:rPr lang="it-IT" sz="2100" dirty="0">
                <a:solidFill>
                  <a:srgbClr val="030303"/>
                </a:solidFill>
                <a:latin typeface="Garamond" panose="02020404030301010803" pitchFamily="18" charset="0"/>
              </a:rPr>
              <a:t>Aulo Gellio, </a:t>
            </a:r>
            <a:r>
              <a:rPr lang="it-IT" sz="2100" i="1" dirty="0" err="1">
                <a:solidFill>
                  <a:srgbClr val="030303"/>
                </a:solidFill>
                <a:latin typeface="Garamond" panose="02020404030301010803" pitchFamily="18" charset="0"/>
              </a:rPr>
              <a:t>Noctes</a:t>
            </a:r>
            <a:r>
              <a:rPr lang="it-IT" sz="2100" i="1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100" i="1" dirty="0" err="1">
                <a:solidFill>
                  <a:srgbClr val="030303"/>
                </a:solidFill>
                <a:latin typeface="Garamond" panose="02020404030301010803" pitchFamily="18" charset="0"/>
              </a:rPr>
              <a:t>Atticae</a:t>
            </a:r>
            <a:r>
              <a:rPr lang="it-IT" sz="2100" dirty="0">
                <a:solidFill>
                  <a:srgbClr val="030303"/>
                </a:solidFill>
                <a:latin typeface="Garamond" panose="02020404030301010803" pitchFamily="18" charset="0"/>
              </a:rPr>
              <a:t>, XVI, 13,6-7: I </a:t>
            </a:r>
            <a:r>
              <a:rPr lang="it-IT" sz="2100" i="1" dirty="0" err="1">
                <a:solidFill>
                  <a:srgbClr val="030303"/>
                </a:solidFill>
                <a:latin typeface="Garamond" panose="02020404030301010803" pitchFamily="18" charset="0"/>
              </a:rPr>
              <a:t>municipes</a:t>
            </a:r>
            <a:r>
              <a:rPr lang="it-IT" sz="2100" dirty="0">
                <a:solidFill>
                  <a:srgbClr val="030303"/>
                </a:solidFill>
                <a:latin typeface="Garamond" panose="02020404030301010803" pitchFamily="18" charset="0"/>
              </a:rPr>
              <a:t> dunque sono cittadini romani dei municipi, che usufruiscono di proprie leggi e di un proprio diritto, che condividono con il popolo romano soltanto il “servizio” onorario (e dall’assunzione di questo </a:t>
            </a:r>
            <a:r>
              <a:rPr lang="it-IT" sz="2100" i="1" dirty="0" err="1">
                <a:solidFill>
                  <a:srgbClr val="030303"/>
                </a:solidFill>
                <a:latin typeface="Garamond" panose="02020404030301010803" pitchFamily="18" charset="0"/>
              </a:rPr>
              <a:t>munus</a:t>
            </a:r>
            <a:r>
              <a:rPr lang="it-IT" sz="2100" dirty="0">
                <a:solidFill>
                  <a:srgbClr val="030303"/>
                </a:solidFill>
                <a:latin typeface="Garamond" panose="02020404030301010803" pitchFamily="18" charset="0"/>
              </a:rPr>
              <a:t> trassero evidentemente il nome)</a:t>
            </a:r>
            <a:endParaRPr lang="it-IT" sz="21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algn="just"/>
            <a:endParaRPr lang="it-IT" sz="14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72CC2A-DF97-E884-A1E9-EB4E281AC00B}"/>
              </a:ext>
            </a:extLst>
          </p:cNvPr>
          <p:cNvSpPr txBox="1"/>
          <p:nvPr/>
        </p:nvSpPr>
        <p:spPr>
          <a:xfrm>
            <a:off x="589921" y="795041"/>
            <a:ext cx="36569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200" b="0" i="0" u="sng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Quattro categorie o statuti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:</a:t>
            </a:r>
          </a:p>
          <a:p>
            <a:pPr algn="l"/>
            <a:endParaRPr lang="it-IT" sz="16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MUNICIPIO (</a:t>
            </a:r>
            <a:r>
              <a:rPr lang="it-IT" sz="2200" b="1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municipium</a:t>
            </a:r>
            <a:r>
              <a:rPr lang="it-IT" sz="22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POPOLAZIONE ALLEATA (</a:t>
            </a:r>
            <a:r>
              <a:rPr lang="it-IT" sz="220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civitas </a:t>
            </a:r>
            <a:r>
              <a:rPr lang="it-IT" sz="220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foederata</a:t>
            </a: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 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COLONIA 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COMUNITÀ SENZA DIRITTO DI VOTO (</a:t>
            </a:r>
            <a:r>
              <a:rPr lang="it-IT" sz="220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civitas sine suffragio</a:t>
            </a: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</a:t>
            </a:r>
            <a:endParaRPr 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4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6C2786-5ADA-389C-52E9-578A57E0C272}"/>
              </a:ext>
            </a:extLst>
          </p:cNvPr>
          <p:cNvSpPr txBox="1"/>
          <p:nvPr/>
        </p:nvSpPr>
        <p:spPr>
          <a:xfrm>
            <a:off x="5354320" y="502129"/>
            <a:ext cx="65328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2) </a:t>
            </a:r>
            <a:r>
              <a:rPr lang="it-IT" sz="2400" b="1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CIVITAS FOEDERATA</a:t>
            </a:r>
            <a:r>
              <a:rPr lang="it-IT" sz="24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era una popolazione con la quale Roma aveva stretto un trattato (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foedus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 di alleanza; manteneva l'indipendenza, ma si impegnava a </a:t>
            </a:r>
            <a:r>
              <a:rPr lang="it-IT" sz="24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fornire truppe ausiliarie 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(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auxilia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 che combattevano a fianco dell'esercito romano.</a:t>
            </a:r>
          </a:p>
          <a:p>
            <a:pPr algn="just"/>
            <a:endParaRPr lang="it-IT" sz="1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algn="just"/>
            <a:endParaRPr lang="it-IT" sz="1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algn="just"/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4) </a:t>
            </a:r>
            <a:r>
              <a:rPr lang="it-IT" sz="24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COMUNITÀ SENZA DIRITTO DI VOTO 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(</a:t>
            </a:r>
            <a:r>
              <a:rPr lang="it-IT" sz="2400" b="1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civitates</a:t>
            </a:r>
            <a:r>
              <a:rPr lang="it-IT" sz="2400" b="1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sine suffragio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 erano città autonome che conservavano le loro istituzioni tradizionali, ma alle quali era stato accordato il </a:t>
            </a:r>
            <a:r>
              <a:rPr lang="it-IT" sz="24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diritto di commercio e matrimonio con i cittadini dell'Urbe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; non potevano, però, promuovere in proprio alcuna iniziativa di politica estera e gli abitanti </a:t>
            </a:r>
            <a:r>
              <a:rPr lang="it-IT" sz="24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prestavano obbligatoriamente servizio militare per Roma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, agli ordini di ufficiali romani.</a:t>
            </a: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334BD7-803A-D19A-C174-E239906974E6}"/>
              </a:ext>
            </a:extLst>
          </p:cNvPr>
          <p:cNvSpPr txBox="1"/>
          <p:nvPr/>
        </p:nvSpPr>
        <p:spPr>
          <a:xfrm>
            <a:off x="559441" y="1069360"/>
            <a:ext cx="426655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200" b="0" i="0" u="sng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Quattro categorie o statuti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:</a:t>
            </a:r>
          </a:p>
          <a:p>
            <a:pPr algn="l"/>
            <a:endParaRPr lang="it-IT" sz="16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MUNICIPIO (</a:t>
            </a:r>
            <a:r>
              <a:rPr lang="it-IT" sz="22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municipium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POPOLAZIONE ALLEATA (</a:t>
            </a:r>
            <a:r>
              <a:rPr lang="it-IT" sz="2200" b="1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civitas </a:t>
            </a:r>
            <a:r>
              <a:rPr lang="it-IT" sz="2200" b="1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foederata</a:t>
            </a:r>
            <a:r>
              <a:rPr lang="it-IT" sz="22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 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COLONIA 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COMUNITÀ SENZA DIRITTO DI VOTO (</a:t>
            </a:r>
            <a:r>
              <a:rPr lang="it-IT" sz="2200" b="1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civitas sine suffragio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</a:t>
            </a:r>
            <a:endParaRPr 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1143B3-33C4-4A31-0037-EDF3B8069736}"/>
              </a:ext>
            </a:extLst>
          </p:cNvPr>
          <p:cNvSpPr txBox="1"/>
          <p:nvPr/>
        </p:nvSpPr>
        <p:spPr>
          <a:xfrm>
            <a:off x="772801" y="858562"/>
            <a:ext cx="365695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200" b="0" i="0" u="sng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Quattro categorie o statuti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:</a:t>
            </a:r>
          </a:p>
          <a:p>
            <a:pPr algn="l"/>
            <a:endParaRPr lang="it-IT" sz="16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MUNICIPIO (</a:t>
            </a:r>
            <a:r>
              <a:rPr lang="it-IT" sz="220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municipium</a:t>
            </a: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POPOLAZIONE ALLEATA (</a:t>
            </a:r>
            <a:r>
              <a:rPr lang="it-IT" sz="220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civitas </a:t>
            </a:r>
            <a:r>
              <a:rPr lang="it-IT" sz="220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foederata</a:t>
            </a: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 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COLONIA</a:t>
            </a:r>
            <a:r>
              <a:rPr lang="it-IT" sz="22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</a:p>
          <a:p>
            <a:pPr marL="457200" indent="-457200" algn="l">
              <a:buAutoNum type="arabicParenR"/>
            </a:pPr>
            <a:endParaRPr lang="it-IT" sz="2200" b="0" i="0" u="none" strike="noStrike" baseline="0" dirty="0">
              <a:solidFill>
                <a:srgbClr val="030303"/>
              </a:solidFill>
              <a:latin typeface="Garamond" panose="02020404030301010803" pitchFamily="18" charset="0"/>
            </a:endParaRPr>
          </a:p>
          <a:p>
            <a:pPr marL="457200" indent="-457200" algn="l">
              <a:buAutoNum type="arabicParenR"/>
            </a:pP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COMUNITÀ SENZA DIRITTO DI VOTO (</a:t>
            </a:r>
            <a:r>
              <a:rPr lang="it-IT" sz="220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civitas sine suffragio</a:t>
            </a:r>
            <a:r>
              <a:rPr lang="it-IT" sz="220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</a:t>
            </a:r>
            <a:endParaRPr lang="it-IT" sz="2200" dirty="0"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207625-1FE4-523F-0231-4295689DA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64" t="4132" r="6079"/>
          <a:stretch/>
        </p:blipFill>
        <p:spPr>
          <a:xfrm>
            <a:off x="5668639" y="2494280"/>
            <a:ext cx="5661289" cy="2142133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2C36CF-BD9D-331E-D80A-3BA18D990405}"/>
              </a:ext>
            </a:extLst>
          </p:cNvPr>
          <p:cNvSpPr txBox="1"/>
          <p:nvPr/>
        </p:nvSpPr>
        <p:spPr>
          <a:xfrm>
            <a:off x="6257919" y="11811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COLONIE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, erano di due tipi: </a:t>
            </a:r>
          </a:p>
        </p:txBody>
      </p:sp>
    </p:spTree>
    <p:extLst>
      <p:ext uri="{BB962C8B-B14F-4D97-AF65-F5344CB8AC3E}">
        <p14:creationId xmlns:p14="http://schemas.microsoft.com/office/powerpoint/2010/main" val="378948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60115C-CF71-9C10-1C91-1A86AD37116D}"/>
              </a:ext>
            </a:extLst>
          </p:cNvPr>
          <p:cNvSpPr txBox="1"/>
          <p:nvPr/>
        </p:nvSpPr>
        <p:spPr>
          <a:xfrm>
            <a:off x="330200" y="214987"/>
            <a:ext cx="11099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A) di diritto latino (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coloniae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Latinae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 gli abitanti godevano di tre diritti: di commercio (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commerci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), di matrimonio (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conubii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), di trasferimento in Roma (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migrandi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); era invece precluso loro il diritto di accesso alle magistrature di Roma (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honorum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). Potevano esercitare il diritto di </a:t>
            </a:r>
            <a:r>
              <a:rPr lang="it-IT" sz="2400" dirty="0">
                <a:solidFill>
                  <a:srgbClr val="030303"/>
                </a:solidFill>
                <a:latin typeface="Garamond" panose="02020404030301010803" pitchFamily="18" charset="0"/>
              </a:rPr>
              <a:t>voto (</a:t>
            </a:r>
            <a:r>
              <a:rPr lang="it-IT" sz="2400" i="1" dirty="0">
                <a:solidFill>
                  <a:srgbClr val="030303"/>
                </a:solidFill>
                <a:latin typeface="Garamond" panose="02020404030301010803" pitchFamily="18" charset="0"/>
              </a:rPr>
              <a:t>ius</a:t>
            </a:r>
            <a:r>
              <a:rPr lang="it-IT" sz="240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i="1" dirty="0" err="1">
                <a:solidFill>
                  <a:srgbClr val="030303"/>
                </a:solidFill>
                <a:latin typeface="Garamond" panose="02020404030301010803" pitchFamily="18" charset="0"/>
              </a:rPr>
              <a:t>suffragii</a:t>
            </a:r>
            <a:r>
              <a:rPr lang="it-IT" sz="2400" dirty="0">
                <a:solidFill>
                  <a:srgbClr val="030303"/>
                </a:solidFill>
                <a:latin typeface="Garamond" panose="02020404030301010803" pitchFamily="18" charset="0"/>
              </a:rPr>
              <a:t>) nei comizi tributi 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solo se si fossero trovati nell'Urbe (venivano inclusi in una sola tribù, scelta a sorte di volta in volta). Potevano però ottenere la piena cittadinanza individualmente, grazie al favore di un magistrato romano oppure in virtù dei servizi resi. </a:t>
            </a:r>
            <a:r>
              <a:rPr lang="it-IT" sz="2400" b="1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La latinità o IUS LATII perde il significato di determinazione etnica 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per andare a costituire una sorta di anticamera della concessione della piena cittadinanza.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DDF27B-1058-14B6-63C6-2F13D8C791ED}"/>
              </a:ext>
            </a:extLst>
          </p:cNvPr>
          <p:cNvSpPr txBox="1"/>
          <p:nvPr/>
        </p:nvSpPr>
        <p:spPr>
          <a:xfrm>
            <a:off x="198120" y="3910245"/>
            <a:ext cx="789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lphaUcParenR" startAt="2"/>
            </a:pP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di diritto romano (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coloniae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civium</a:t>
            </a:r>
            <a:r>
              <a:rPr lang="it-IT" sz="2400" i="1" dirty="0">
                <a:solidFill>
                  <a:srgbClr val="030303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Romanorum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), gli abitanti erano cittadini a pieno titolo e godevano di tutti </a:t>
            </a:r>
            <a:r>
              <a:rPr lang="it-IT" sz="2400" dirty="0">
                <a:solidFill>
                  <a:srgbClr val="030303"/>
                </a:solidFill>
                <a:latin typeface="Garamond" panose="02020404030301010803" pitchFamily="18" charset="0"/>
              </a:rPr>
              <a:t>i 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diritti connessi alla cittadinanza (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ius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commercii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, ius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migrandi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, ius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conubii</a:t>
            </a:r>
            <a:r>
              <a:rPr lang="it-IT" sz="2400" b="0" i="1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, ius </a:t>
            </a:r>
            <a:r>
              <a:rPr lang="it-IT" sz="2400" b="0" i="1" u="none" strike="noStrike" baseline="0" dirty="0" err="1">
                <a:solidFill>
                  <a:srgbClr val="030303"/>
                </a:solidFill>
                <a:latin typeface="Garamond" panose="02020404030301010803" pitchFamily="18" charset="0"/>
              </a:rPr>
              <a:t>suffragii</a:t>
            </a:r>
            <a:r>
              <a:rPr lang="it-IT" sz="2400" b="0" i="0" u="none" strike="noStrike" baseline="0" dirty="0">
                <a:solidFill>
                  <a:srgbClr val="030303"/>
                </a:solidFill>
                <a:latin typeface="Garamond" panose="02020404030301010803" pitchFamily="18" charset="0"/>
              </a:rPr>
              <a:t>). Erano estensioni della madrepatria, ovvero comunità di cittadini residenti lontano dall'Urbe.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582692-8011-3EAB-B11E-56E6B2155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465" t="3223"/>
          <a:stretch/>
        </p:blipFill>
        <p:spPr>
          <a:xfrm>
            <a:off x="8534400" y="3399442"/>
            <a:ext cx="3459480" cy="3243571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60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965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Garamond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Giovanni Almagno</dc:creator>
  <cp:lastModifiedBy>Giovanni Almagno</cp:lastModifiedBy>
  <cp:revision>4</cp:revision>
  <dcterms:created xsi:type="dcterms:W3CDTF">2024-10-21T21:06:54Z</dcterms:created>
  <dcterms:modified xsi:type="dcterms:W3CDTF">2024-10-23T07:47:53Z</dcterms:modified>
</cp:coreProperties>
</file>