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9"/>
  </p:notesMasterIdLst>
  <p:sldIdLst>
    <p:sldId id="256" r:id="rId3"/>
    <p:sldId id="257" r:id="rId4"/>
    <p:sldId id="258" r:id="rId5"/>
    <p:sldId id="259" r:id="rId6"/>
    <p:sldId id="260" r:id="rId7"/>
    <p:sldId id="262" r:id="rId8"/>
    <p:sldId id="261" r:id="rId9"/>
    <p:sldId id="263" r:id="rId10"/>
    <p:sldId id="264" r:id="rId11"/>
    <p:sldId id="265" r:id="rId12"/>
    <p:sldId id="266" r:id="rId13"/>
    <p:sldId id="267" r:id="rId14"/>
    <p:sldId id="273" r:id="rId15"/>
    <p:sldId id="275" r:id="rId16"/>
    <p:sldId id="277" r:id="rId17"/>
    <p:sldId id="278" r:id="rId18"/>
    <p:sldId id="279" r:id="rId19"/>
    <p:sldId id="280" r:id="rId20"/>
    <p:sldId id="276" r:id="rId21"/>
    <p:sldId id="274"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2C333-9106-43D3-B241-7EF2027209A9}" type="datetimeFigureOut">
              <a:rPr lang="it-IT" smtClean="0"/>
              <a:t>21/03/24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52946A-413E-4960-A4F4-D312DBC59589}" type="slidenum">
              <a:rPr lang="it-IT" smtClean="0"/>
              <a:t>‹N›</a:t>
            </a:fld>
            <a:endParaRPr lang="it-IT"/>
          </a:p>
        </p:txBody>
      </p:sp>
    </p:spTree>
    <p:extLst>
      <p:ext uri="{BB962C8B-B14F-4D97-AF65-F5344CB8AC3E}">
        <p14:creationId xmlns:p14="http://schemas.microsoft.com/office/powerpoint/2010/main" val="1566736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giurcost.org/decisioni/1960/0058s-60.html" TargetMode="External"/><Relationship Id="rId2" Type="http://schemas.openxmlformats.org/officeDocument/2006/relationships/slide" Target="../slides/slide19.xml"/><Relationship Id="rId1" Type="http://schemas.openxmlformats.org/officeDocument/2006/relationships/notesMaster" Target="../notesMasters/notesMaster1.xml"/><Relationship Id="rId6" Type="http://schemas.openxmlformats.org/officeDocument/2006/relationships/hyperlink" Target="http://www.giurcost.org/decisioni/1961/0015o-61.html" TargetMode="External"/><Relationship Id="rId5" Type="http://schemas.openxmlformats.org/officeDocument/2006/relationships/hyperlink" Target="http://www.giurcost.org/decisioni/1972/0012s-72.html" TargetMode="External"/><Relationship Id="rId4" Type="http://schemas.openxmlformats.org/officeDocument/2006/relationships/hyperlink" Target="http://www.giurcost.org/decisioni/1963/0085s-63.html" TargetMode="Externa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www.giurcost.org/decisioni/1960/0058s-60.html" TargetMode="External"/><Relationship Id="rId3" Type="http://schemas.openxmlformats.org/officeDocument/2006/relationships/hyperlink" Target="http://www.giurcost.org/decisioni/1995/0149s-95.htm" TargetMode="External"/><Relationship Id="rId7" Type="http://schemas.openxmlformats.org/officeDocument/2006/relationships/hyperlink" Target="http://www.giurcost.org/decisioni/1993/0195s-93.html"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www.giurcost.org/decisioni/1989/0203s-89.html" TargetMode="External"/><Relationship Id="rId5" Type="http://schemas.openxmlformats.org/officeDocument/2006/relationships/hyperlink" Target="http://www.giurcost.org/decisioni/1963/0085s-63.html" TargetMode="External"/><Relationship Id="rId4" Type="http://schemas.openxmlformats.org/officeDocument/2006/relationships/hyperlink" Target="http://www.giurcost.org/decisioni/1979/0117s-79.htm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55FDC5D-081F-48A3-B769-2A07499F9BE4}" type="slidenum">
              <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513"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4"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1920954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22A49B-BCA8-4A33-A712-8FC3DA5434BC}" type="slidenum">
              <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553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38"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2243143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792CB2-96C8-4B92-A456-62CCD0D5AD8B}" type="slidenum">
              <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656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35855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BCC7B4-479E-424F-B452-BA76D21A2E72}" type="slidenum">
              <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758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758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1839948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ABDAEA-EC22-4988-BB42-2649F3D21DAB}" type="slidenum">
              <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alt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860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p>
        </p:txBody>
      </p:sp>
    </p:spTree>
    <p:extLst>
      <p:ext uri="{BB962C8B-B14F-4D97-AF65-F5344CB8AC3E}">
        <p14:creationId xmlns:p14="http://schemas.microsoft.com/office/powerpoint/2010/main" val="2505313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b="0" i="0" kern="1200" dirty="0">
                <a:solidFill>
                  <a:schemeClr val="tx1"/>
                </a:solidFill>
                <a:effectLst/>
                <a:latin typeface="+mn-lt"/>
                <a:ea typeface="+mn-ea"/>
                <a:cs typeface="+mn-cs"/>
              </a:rPr>
              <a:t>SENTENZA N. 117</a:t>
            </a:r>
          </a:p>
          <a:p>
            <a:r>
              <a:rPr lang="it-IT" sz="1200" b="0" i="0" kern="1200" dirty="0">
                <a:solidFill>
                  <a:schemeClr val="tx1"/>
                </a:solidFill>
                <a:effectLst/>
                <a:latin typeface="+mn-lt"/>
                <a:ea typeface="+mn-ea"/>
                <a:cs typeface="+mn-cs"/>
              </a:rPr>
              <a:t>ANNO 1979</a:t>
            </a:r>
          </a:p>
          <a:p>
            <a:r>
              <a:rPr lang="it-IT" sz="1200" b="0" i="0" kern="1200" dirty="0">
                <a:solidFill>
                  <a:schemeClr val="tx1"/>
                </a:solidFill>
                <a:effectLst/>
                <a:latin typeface="+mn-lt"/>
                <a:ea typeface="+mn-ea"/>
                <a:cs typeface="+mn-cs"/>
              </a:rPr>
              <a:t> </a:t>
            </a:r>
          </a:p>
          <a:p>
            <a:r>
              <a:rPr lang="it-IT" sz="1200" b="0" i="0" kern="1200" dirty="0">
                <a:solidFill>
                  <a:schemeClr val="tx1"/>
                </a:solidFill>
                <a:effectLst/>
                <a:latin typeface="+mn-lt"/>
                <a:ea typeface="+mn-ea"/>
                <a:cs typeface="+mn-cs"/>
              </a:rPr>
              <a:t>REPUBBLICA ITALIANA</a:t>
            </a:r>
          </a:p>
          <a:p>
            <a:r>
              <a:rPr lang="it-IT" sz="1200" b="0" i="0" kern="1200" dirty="0">
                <a:solidFill>
                  <a:schemeClr val="tx1"/>
                </a:solidFill>
                <a:effectLst/>
                <a:latin typeface="+mn-lt"/>
                <a:ea typeface="+mn-ea"/>
                <a:cs typeface="+mn-cs"/>
              </a:rPr>
              <a:t>IN NOME DEL POPOLO ITALIANO</a:t>
            </a:r>
          </a:p>
          <a:p>
            <a:r>
              <a:rPr lang="it-IT" sz="1200" b="0" i="0" kern="1200" dirty="0">
                <a:solidFill>
                  <a:schemeClr val="tx1"/>
                </a:solidFill>
                <a:effectLst/>
                <a:latin typeface="+mn-lt"/>
                <a:ea typeface="+mn-ea"/>
                <a:cs typeface="+mn-cs"/>
              </a:rPr>
              <a:t>LA CORTE COSTITUZIONALE</a:t>
            </a:r>
          </a:p>
          <a:p>
            <a:r>
              <a:rPr lang="it-IT" sz="1200" b="0" i="0" kern="1200" dirty="0">
                <a:solidFill>
                  <a:schemeClr val="tx1"/>
                </a:solidFill>
                <a:effectLst/>
                <a:latin typeface="+mn-lt"/>
                <a:ea typeface="+mn-ea"/>
                <a:cs typeface="+mn-cs"/>
              </a:rPr>
              <a:t>composta dai signori giudici:</a:t>
            </a:r>
          </a:p>
          <a:p>
            <a:r>
              <a:rPr lang="it-IT" sz="1200" b="0" i="0" kern="1200" dirty="0">
                <a:solidFill>
                  <a:schemeClr val="tx1"/>
                </a:solidFill>
                <a:effectLst/>
                <a:latin typeface="+mn-lt"/>
                <a:ea typeface="+mn-ea"/>
                <a:cs typeface="+mn-cs"/>
              </a:rPr>
              <a:t>Avv. Leonetto AMADEI , Presidente</a:t>
            </a:r>
          </a:p>
          <a:p>
            <a:r>
              <a:rPr lang="it-IT" sz="1200" b="0" i="0" kern="1200" dirty="0">
                <a:solidFill>
                  <a:schemeClr val="tx1"/>
                </a:solidFill>
                <a:effectLst/>
                <a:latin typeface="+mn-lt"/>
                <a:ea typeface="+mn-ea"/>
                <a:cs typeface="+mn-cs"/>
              </a:rPr>
              <a:t>Prof. Edoardo VOLTERRA</a:t>
            </a:r>
          </a:p>
          <a:p>
            <a:r>
              <a:rPr lang="it-IT" sz="1200" b="0" i="0" kern="1200" dirty="0">
                <a:solidFill>
                  <a:schemeClr val="tx1"/>
                </a:solidFill>
                <a:effectLst/>
                <a:latin typeface="+mn-lt"/>
                <a:ea typeface="+mn-ea"/>
                <a:cs typeface="+mn-cs"/>
              </a:rPr>
              <a:t>Prof. Guido ASTUTI</a:t>
            </a:r>
          </a:p>
          <a:p>
            <a:r>
              <a:rPr lang="it-IT" sz="1200" b="0" i="0" kern="1200" dirty="0">
                <a:solidFill>
                  <a:schemeClr val="tx1"/>
                </a:solidFill>
                <a:effectLst/>
                <a:latin typeface="+mn-lt"/>
                <a:ea typeface="+mn-ea"/>
                <a:cs typeface="+mn-cs"/>
              </a:rPr>
              <a:t>Dott. Michele ROSSANO</a:t>
            </a:r>
          </a:p>
          <a:p>
            <a:r>
              <a:rPr lang="it-IT" sz="1200" b="0" i="0" kern="1200" dirty="0">
                <a:solidFill>
                  <a:schemeClr val="tx1"/>
                </a:solidFill>
                <a:effectLst/>
                <a:latin typeface="+mn-lt"/>
                <a:ea typeface="+mn-ea"/>
                <a:cs typeface="+mn-cs"/>
              </a:rPr>
              <a:t>Prof. Antonino DE STEFANO</a:t>
            </a:r>
          </a:p>
          <a:p>
            <a:r>
              <a:rPr lang="it-IT" sz="1200" b="0" i="0" kern="1200" dirty="0">
                <a:solidFill>
                  <a:schemeClr val="tx1"/>
                </a:solidFill>
                <a:effectLst/>
                <a:latin typeface="+mn-lt"/>
                <a:ea typeface="+mn-ea"/>
                <a:cs typeface="+mn-cs"/>
              </a:rPr>
              <a:t>Prof. Leopoldo ELIA</a:t>
            </a:r>
          </a:p>
          <a:p>
            <a:r>
              <a:rPr lang="it-IT" sz="1200" b="0" i="0" kern="1200" dirty="0">
                <a:solidFill>
                  <a:schemeClr val="tx1"/>
                </a:solidFill>
                <a:effectLst/>
                <a:latin typeface="+mn-lt"/>
                <a:ea typeface="+mn-ea"/>
                <a:cs typeface="+mn-cs"/>
              </a:rPr>
              <a:t>Prof. Guglielmo ROEHRSSEN</a:t>
            </a:r>
          </a:p>
          <a:p>
            <a:r>
              <a:rPr lang="it-IT" sz="1200" b="0" i="0" kern="1200" dirty="0">
                <a:solidFill>
                  <a:schemeClr val="tx1"/>
                </a:solidFill>
                <a:effectLst/>
                <a:latin typeface="+mn-lt"/>
                <a:ea typeface="+mn-ea"/>
                <a:cs typeface="+mn-cs"/>
              </a:rPr>
              <a:t>Avv. Oronzo REALE</a:t>
            </a:r>
          </a:p>
          <a:p>
            <a:r>
              <a:rPr lang="it-IT" sz="1200" b="0" i="0" kern="1200" dirty="0">
                <a:solidFill>
                  <a:schemeClr val="tx1"/>
                </a:solidFill>
                <a:effectLst/>
                <a:latin typeface="+mn-lt"/>
                <a:ea typeface="+mn-ea"/>
                <a:cs typeface="+mn-cs"/>
              </a:rPr>
              <a:t>Dott. Brunetto BUCCIARELLI DUCCI</a:t>
            </a:r>
          </a:p>
          <a:p>
            <a:r>
              <a:rPr lang="it-IT" sz="1200" b="0" i="0" kern="1200" dirty="0">
                <a:solidFill>
                  <a:schemeClr val="tx1"/>
                </a:solidFill>
                <a:effectLst/>
                <a:latin typeface="+mn-lt"/>
                <a:ea typeface="+mn-ea"/>
                <a:cs typeface="+mn-cs"/>
              </a:rPr>
              <a:t>Avv. Alberto MALAGUGINI</a:t>
            </a:r>
          </a:p>
          <a:p>
            <a:r>
              <a:rPr lang="it-IT" sz="1200" b="0" i="0" kern="1200" dirty="0">
                <a:solidFill>
                  <a:schemeClr val="tx1"/>
                </a:solidFill>
                <a:effectLst/>
                <a:latin typeface="+mn-lt"/>
                <a:ea typeface="+mn-ea"/>
                <a:cs typeface="+mn-cs"/>
              </a:rPr>
              <a:t>Prof. Livio PALADIN</a:t>
            </a:r>
          </a:p>
          <a:p>
            <a:r>
              <a:rPr lang="it-IT" sz="1200" b="0" i="0" kern="1200" dirty="0">
                <a:solidFill>
                  <a:schemeClr val="tx1"/>
                </a:solidFill>
                <a:effectLst/>
                <a:latin typeface="+mn-lt"/>
                <a:ea typeface="+mn-ea"/>
                <a:cs typeface="+mn-cs"/>
              </a:rPr>
              <a:t>Dott. Arnaldo MACCARONE</a:t>
            </a:r>
          </a:p>
          <a:p>
            <a:r>
              <a:rPr lang="it-IT" sz="1200" b="0" i="0" kern="1200" dirty="0">
                <a:solidFill>
                  <a:schemeClr val="tx1"/>
                </a:solidFill>
                <a:effectLst/>
                <a:latin typeface="+mn-lt"/>
                <a:ea typeface="+mn-ea"/>
                <a:cs typeface="+mn-cs"/>
              </a:rPr>
              <a:t>Prof. Antonio LA PERGOLA</a:t>
            </a:r>
          </a:p>
          <a:p>
            <a:r>
              <a:rPr lang="it-IT" sz="1200" b="0" i="0" kern="1200" dirty="0">
                <a:solidFill>
                  <a:schemeClr val="tx1"/>
                </a:solidFill>
                <a:effectLst/>
                <a:latin typeface="+mn-lt"/>
                <a:ea typeface="+mn-ea"/>
                <a:cs typeface="+mn-cs"/>
              </a:rPr>
              <a:t>Prof. Virgilio ANDRIOLI,</a:t>
            </a:r>
          </a:p>
          <a:p>
            <a:r>
              <a:rPr lang="it-IT" sz="1200" b="0" i="0" kern="1200" dirty="0">
                <a:solidFill>
                  <a:schemeClr val="tx1"/>
                </a:solidFill>
                <a:effectLst/>
                <a:latin typeface="+mn-lt"/>
                <a:ea typeface="+mn-ea"/>
                <a:cs typeface="+mn-cs"/>
              </a:rPr>
              <a:t>ha pronunciato la seguente</a:t>
            </a:r>
          </a:p>
          <a:p>
            <a:r>
              <a:rPr lang="it-IT" sz="1200" b="0" i="0" kern="1200" dirty="0">
                <a:solidFill>
                  <a:schemeClr val="tx1"/>
                </a:solidFill>
                <a:effectLst/>
                <a:latin typeface="+mn-lt"/>
                <a:ea typeface="+mn-ea"/>
                <a:cs typeface="+mn-cs"/>
              </a:rPr>
              <a:t>SENTENZA</a:t>
            </a:r>
          </a:p>
          <a:p>
            <a:r>
              <a:rPr lang="it-IT" sz="1200" b="0" i="0" kern="1200" dirty="0">
                <a:solidFill>
                  <a:schemeClr val="tx1"/>
                </a:solidFill>
                <a:effectLst/>
                <a:latin typeface="+mn-lt"/>
                <a:ea typeface="+mn-ea"/>
                <a:cs typeface="+mn-cs"/>
              </a:rPr>
              <a:t>nel giudizio di legittimità costituzionale dell'art. 366, cpv., del codice penale, promosso con ordinanza emessa il 25 novembre 1976 dal pretore di Torino, nel procedimento penale a carico di Branca Paolo ed altro, iscritta al n. 346 del registro ordinanze 1977 e pubblicata nella Gazzetta Ufficiale della Repubblica n. 265 del 28 settembre 1977;</a:t>
            </a:r>
          </a:p>
          <a:p>
            <a:r>
              <a:rPr lang="it-IT" sz="1200" b="0" i="0" kern="1200" dirty="0">
                <a:solidFill>
                  <a:schemeClr val="tx1"/>
                </a:solidFill>
                <a:effectLst/>
                <a:latin typeface="+mn-lt"/>
                <a:ea typeface="+mn-ea"/>
                <a:cs typeface="+mn-cs"/>
              </a:rPr>
              <a:t>udito nella camera di consiglio del 5 aprile 1979 il Giudice relatore Leopoldo Elia.</a:t>
            </a:r>
          </a:p>
          <a:p>
            <a:r>
              <a:rPr lang="it-IT" sz="1200" b="0" i="1" kern="1200" dirty="0">
                <a:solidFill>
                  <a:schemeClr val="tx1"/>
                </a:solidFill>
                <a:effectLst/>
                <a:latin typeface="+mn-lt"/>
                <a:ea typeface="+mn-ea"/>
                <a:cs typeface="+mn-cs"/>
              </a:rPr>
              <a:t>Ritenuto in fatto</a:t>
            </a:r>
            <a:endParaRPr lang="it-IT" sz="1200" b="0" i="0" kern="1200" dirty="0">
              <a:solidFill>
                <a:schemeClr val="tx1"/>
              </a:solidFill>
              <a:effectLst/>
              <a:latin typeface="+mn-lt"/>
              <a:ea typeface="+mn-ea"/>
              <a:cs typeface="+mn-cs"/>
            </a:endParaRPr>
          </a:p>
          <a:p>
            <a:r>
              <a:rPr lang="it-IT" sz="1200" b="0" i="0" kern="1200" dirty="0">
                <a:solidFill>
                  <a:schemeClr val="tx1"/>
                </a:solidFill>
                <a:effectLst/>
                <a:latin typeface="+mn-lt"/>
                <a:ea typeface="+mn-ea"/>
                <a:cs typeface="+mn-cs"/>
              </a:rPr>
              <a:t>Con ordinanza emessa il 25 novembre 1976 il pretore di Torino sollevava questione di costituzionalità dell'art. 366, cpv., del codice penale, che prevede come reato contro l'amministrazione della giustizia, fra l'altro, il rifiuto del teste di prestare giuramento, per contrasto con gli articoli 2, 3, primo comma, 19, 21, primo comma, della Costituzione.</a:t>
            </a:r>
          </a:p>
          <a:p>
            <a:r>
              <a:rPr lang="it-IT" sz="1200" b="0" i="0" kern="1200" dirty="0">
                <a:solidFill>
                  <a:schemeClr val="tx1"/>
                </a:solidFill>
                <a:effectLst/>
                <a:latin typeface="+mn-lt"/>
                <a:ea typeface="+mn-ea"/>
                <a:cs typeface="+mn-cs"/>
              </a:rPr>
              <a:t>Nel caso di specie i testimoni avevano rifiutato di prestare giuramento professandosi atei e dichiarando di non poter accettare la formula di rito limitatamente alle parole "davanti a Dio". Non ritenendo dubbia la rilevanza della questione proposta, perché la eliminazione di tale parte della formula ridimensionerebbe anche l'ipotesi di reato prevista con norma in bianco e punita dall'art. 366, cpv., del codice penale, il pretore considerava la medesima anche non manifestamente infondata. Il teste, prestando giuramento, non potrebbe non aderire all'intera formula enunziata in precedenza dal giudice; e non sarebbe dubbio che la coscienza dell'ateo viene coartata quando questi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costretto a giurare in nome di valori che non riconosce. Ciò contrasterebbe, ad avviso del pretore, con l'art. 19 della Costituzione, che garantisce non solo la libertà di professare una religione, </a:t>
            </a:r>
            <a:r>
              <a:rPr lang="it-IT" sz="1200" b="0" i="0" kern="1200" dirty="0" err="1">
                <a:solidFill>
                  <a:schemeClr val="tx1"/>
                </a:solidFill>
                <a:effectLst/>
                <a:latin typeface="+mn-lt"/>
                <a:ea typeface="+mn-ea"/>
                <a:cs typeface="+mn-cs"/>
              </a:rPr>
              <a:t>sibbene</a:t>
            </a:r>
            <a:r>
              <a:rPr lang="it-IT" sz="1200" b="0" i="0" kern="1200" dirty="0">
                <a:solidFill>
                  <a:schemeClr val="tx1"/>
                </a:solidFill>
                <a:effectLst/>
                <a:latin typeface="+mn-lt"/>
                <a:ea typeface="+mn-ea"/>
                <a:cs typeface="+mn-cs"/>
              </a:rPr>
              <a:t> anche quella di non professare alcuna religione; con l'art. 21, primo comma, dovendo l'ateo manifestare un pensiero che non gli appartiene; con l'art. 3, primo comma, trovandosi l'ateo stesso ad essere discriminato per motivi religiosi; con l'art. 2 della Costituzione, dovendosi considerare la libertà di coscienza un diritto inviolabile.</a:t>
            </a:r>
          </a:p>
          <a:p>
            <a:r>
              <a:rPr lang="it-IT" sz="1200" b="0" i="0" kern="1200" dirty="0">
                <a:solidFill>
                  <a:schemeClr val="tx1"/>
                </a:solidFill>
                <a:effectLst/>
                <a:latin typeface="+mn-lt"/>
                <a:ea typeface="+mn-ea"/>
                <a:cs typeface="+mn-cs"/>
              </a:rPr>
              <a:t>Le precedenti sentenze della Corte sul tema non sarebbero persuasive, perché, in sostanza, trascurerebbero di valutare a fondo i motivi di dubbio evidenziati.</a:t>
            </a:r>
          </a:p>
          <a:p>
            <a:r>
              <a:rPr lang="it-IT" sz="1200" b="0" i="0" kern="1200" dirty="0">
                <a:solidFill>
                  <a:schemeClr val="tx1"/>
                </a:solidFill>
                <a:effectLst/>
                <a:latin typeface="+mn-lt"/>
                <a:ea typeface="+mn-ea"/>
                <a:cs typeface="+mn-cs"/>
              </a:rPr>
              <a:t>L'ordinanza, regolarmente notificata e comunicata, veniva pubblicata nella Gazzetta Ufficiale del 28 settembre 1977, n. 265.</a:t>
            </a:r>
          </a:p>
          <a:p>
            <a:r>
              <a:rPr lang="it-IT" sz="1200" b="0" i="0" kern="1200" dirty="0">
                <a:solidFill>
                  <a:schemeClr val="tx1"/>
                </a:solidFill>
                <a:effectLst/>
                <a:latin typeface="+mn-lt"/>
                <a:ea typeface="+mn-ea"/>
                <a:cs typeface="+mn-cs"/>
              </a:rPr>
              <a:t>Nessuno si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costituito nel giudizio innanzi a questa Corte.</a:t>
            </a:r>
          </a:p>
          <a:p>
            <a:r>
              <a:rPr lang="it-IT" sz="1200" b="0" i="1" kern="1200" dirty="0">
                <a:solidFill>
                  <a:schemeClr val="tx1"/>
                </a:solidFill>
                <a:effectLst/>
                <a:latin typeface="+mn-lt"/>
                <a:ea typeface="+mn-ea"/>
                <a:cs typeface="+mn-cs"/>
              </a:rPr>
              <a:t>Considerato in diritto</a:t>
            </a:r>
            <a:endParaRPr lang="it-IT" sz="1200" b="0" i="0" kern="1200" dirty="0">
              <a:solidFill>
                <a:schemeClr val="tx1"/>
              </a:solidFill>
              <a:effectLst/>
              <a:latin typeface="+mn-lt"/>
              <a:ea typeface="+mn-ea"/>
              <a:cs typeface="+mn-cs"/>
            </a:endParaRPr>
          </a:p>
          <a:p>
            <a:r>
              <a:rPr lang="it-IT" sz="1200" b="0" i="0" kern="1200" dirty="0">
                <a:solidFill>
                  <a:schemeClr val="tx1"/>
                </a:solidFill>
                <a:effectLst/>
                <a:latin typeface="+mn-lt"/>
                <a:ea typeface="+mn-ea"/>
                <a:cs typeface="+mn-cs"/>
              </a:rPr>
              <a:t>1. - Nonostante il pretore di Torino abbia indicato nell'art. 366, secondo comma, del codice penale, la norma impugnata, dallo stesso dispositivo dell'ordinanza di rimessione si rileva che la questione di legittimità sollevata investe direttamente l'art. 251 del codice di procedura civile, secondo comma: infatti l'art. 366, cpv., del codice penale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denunziato "nella parte in cui, rinviando al giuramento previsto dall'art. 251 del codice di procedura civile, richiama le espressioni relative al significato religioso dell'atto ed alla responsabilità che con esso si assume davanti a Dio". Inoltre dal contesto dell'ordinanza emerge con chiarezza che la disposizione più direttamente investita (in quanto la sua eventuale dichiarazione di illegittimità costituzionale condiziona, attraverso il ridimensionamento del precetto contenuto nell'art. 366, secondo comma, codice penale, l'esito del giudizio)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proprio l'art. 251, codice di procedura civile, nel suo secondo comma, e </a:t>
            </a:r>
            <a:r>
              <a:rPr lang="it-IT" sz="1200" b="0" i="0" kern="1200" dirty="0" err="1">
                <a:solidFill>
                  <a:schemeClr val="tx1"/>
                </a:solidFill>
                <a:effectLst/>
                <a:latin typeface="+mn-lt"/>
                <a:ea typeface="+mn-ea"/>
                <a:cs typeface="+mn-cs"/>
              </a:rPr>
              <a:t>cioé</a:t>
            </a:r>
            <a:r>
              <a:rPr lang="it-IT" sz="1200" b="0" i="0" kern="1200" dirty="0">
                <a:solidFill>
                  <a:schemeClr val="tx1"/>
                </a:solidFill>
                <a:effectLst/>
                <a:latin typeface="+mn-lt"/>
                <a:ea typeface="+mn-ea"/>
                <a:cs typeface="+mn-cs"/>
              </a:rPr>
              <a:t> in relazione alle espressioni di carattere religioso incluse nella formula del giuramento.</a:t>
            </a:r>
          </a:p>
          <a:p>
            <a:r>
              <a:rPr lang="it-IT" sz="1200" b="0" i="0" kern="1200" dirty="0">
                <a:solidFill>
                  <a:schemeClr val="tx1"/>
                </a:solidFill>
                <a:effectLst/>
                <a:latin typeface="+mn-lt"/>
                <a:ea typeface="+mn-ea"/>
                <a:cs typeface="+mn-cs"/>
              </a:rPr>
              <a:t>É pure da rilevare che la questione sollevata attiene soltanto al rifiuto di giurare "con quella specifica formula" e non già al rifiuto di prestare giuramento "con qualsiasi formula ed in qualsiasi modo" (sentenza n. 85 del 1963). Mentre rimangono al di fuori del presente giudizio sia la formula del giuramento decisorio (ex art. 238, codice di procedura civile), evidentemente non ricollegabile al rifiuto di uffici legalmente dovuti, sia le formule dei giuramenti che, non costituendo atti da qualificare obbligatori, rappresentano piuttosto </a:t>
            </a:r>
            <a:r>
              <a:rPr lang="it-IT" sz="1200" b="0" i="1" kern="1200" dirty="0" err="1">
                <a:solidFill>
                  <a:schemeClr val="tx1"/>
                </a:solidFill>
                <a:effectLst/>
                <a:latin typeface="+mn-lt"/>
                <a:ea typeface="+mn-ea"/>
                <a:cs typeface="+mn-cs"/>
              </a:rPr>
              <a:t>condiciones</a:t>
            </a:r>
            <a:r>
              <a:rPr lang="it-IT" sz="1200" b="0" i="1" kern="1200" dirty="0">
                <a:solidFill>
                  <a:schemeClr val="tx1"/>
                </a:solidFill>
                <a:effectLst/>
                <a:latin typeface="+mn-lt"/>
                <a:ea typeface="+mn-ea"/>
                <a:cs typeface="+mn-cs"/>
              </a:rPr>
              <a:t> </a:t>
            </a:r>
            <a:r>
              <a:rPr lang="it-IT" sz="1200" b="0" i="1" kern="1200" dirty="0" err="1">
                <a:solidFill>
                  <a:schemeClr val="tx1"/>
                </a:solidFill>
                <a:effectLst/>
                <a:latin typeface="+mn-lt"/>
                <a:ea typeface="+mn-ea"/>
                <a:cs typeface="+mn-cs"/>
              </a:rPr>
              <a:t>juris</a:t>
            </a:r>
            <a:r>
              <a:rPr lang="it-IT" sz="1200" b="0" i="0" kern="1200" dirty="0">
                <a:solidFill>
                  <a:schemeClr val="tx1"/>
                </a:solidFill>
                <a:effectLst/>
                <a:latin typeface="+mn-lt"/>
                <a:ea typeface="+mn-ea"/>
                <a:cs typeface="+mn-cs"/>
              </a:rPr>
              <a:t> per l'assunzione di pubblici uffici.</a:t>
            </a:r>
          </a:p>
          <a:p>
            <a:r>
              <a:rPr lang="it-IT" sz="1200" b="0" i="0" kern="1200" dirty="0">
                <a:solidFill>
                  <a:schemeClr val="tx1"/>
                </a:solidFill>
                <a:effectLst/>
                <a:latin typeface="+mn-lt"/>
                <a:ea typeface="+mn-ea"/>
                <a:cs typeface="+mn-cs"/>
              </a:rPr>
              <a:t>2. - Nel merito la questione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fondata. Allorché questa Corte la risolse in senso negativo con la </a:t>
            </a:r>
            <a:r>
              <a:rPr lang="it-IT" sz="1200" b="0" i="0" u="sng" kern="1200" dirty="0">
                <a:solidFill>
                  <a:schemeClr val="tx1"/>
                </a:solidFill>
                <a:effectLst/>
                <a:latin typeface="+mn-lt"/>
                <a:ea typeface="+mn-ea"/>
                <a:cs typeface="+mn-cs"/>
                <a:hlinkClick r:id="rId3"/>
              </a:rPr>
              <a:t>sentenza n. 58 del 1960</a:t>
            </a:r>
            <a:r>
              <a:rPr lang="it-IT" sz="1200" b="0" i="0" kern="1200" dirty="0">
                <a:solidFill>
                  <a:schemeClr val="tx1"/>
                </a:solidFill>
                <a:effectLst/>
                <a:latin typeface="+mn-lt"/>
                <a:ea typeface="+mn-ea"/>
                <a:cs typeface="+mn-cs"/>
              </a:rPr>
              <a:t>, un punto fondamentale della motivazione verteva sulla natura del giuramento: affermandosi che "nel sistema adottato dal legislatore italiano, il giuramento non ha quel carattere prevalente di religiosità che si vorrebbe ad esso attribuire".</a:t>
            </a:r>
          </a:p>
          <a:p>
            <a:r>
              <a:rPr lang="it-IT" sz="1200" b="0" i="0" kern="1200" dirty="0">
                <a:solidFill>
                  <a:schemeClr val="tx1"/>
                </a:solidFill>
                <a:effectLst/>
                <a:latin typeface="+mn-lt"/>
                <a:ea typeface="+mn-ea"/>
                <a:cs typeface="+mn-cs"/>
              </a:rPr>
              <a:t>Ora, essendo il carattere del giuramento qualificato in via primaria dal contenuto della formula proposta a chi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tenuto a pronunziarlo, non si può negare che una parte delle espressioni previste a questo fine dall'art. 251 del codice di procedura civile e dall'art. 449, secondo comma, del codice di procedura penale, sottoposto allora all'esame della Corte, rivesta un significato sicuramente religioso. Il richiamo alla responsabilità che il testimone assume davanti a Dio non ha certo carattere confessionista o confessionale - nel senso di essere ricollegabile ad una specifica confessione (cattolica, protestante e così via) - ma nel linguaggio comune evoca un impegno di veridicità da assumere nei confronti di un Essere soprannaturale e supremo, di natura trascendente, dotato di quella onnipotenza e onniscienza, messe in rilievo in una delle formule, quella con asseverazione religiosa, adottata nell'ordinamento processuale della Repubblica federale tedesca: infine, di un Dio che legge nel cuore dell'uomo e giudica i suoi comportamenti.</a:t>
            </a:r>
          </a:p>
          <a:p>
            <a:r>
              <a:rPr lang="it-IT" sz="1200" b="0" i="0" kern="1200" dirty="0">
                <a:solidFill>
                  <a:schemeClr val="tx1"/>
                </a:solidFill>
                <a:effectLst/>
                <a:latin typeface="+mn-lt"/>
                <a:ea typeface="+mn-ea"/>
                <a:cs typeface="+mn-cs"/>
              </a:rPr>
              <a:t>Né si può dire che il carattere religioso dell'atto viene meno perché ciò che si richiede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la semplice consapevolezza intellettuale di valori evocati e di responsabilità ad essi riferite; valori, non condivisi dall'ateo, che ispirano una parte della formula. In realtà il momento conoscitivo, o meglio, della consapevolezza in tanto può essere ragionevolmente richiamato in quanto presupponga quell'adesione anche di natura volitiva in che consiste propriamente la fede nella Divinità. Altrimenti, se non credesse in Dio, non si vede quale responsabilità e verso chi potrebbe assumere il soggetto tenuto a giurare. É vero che la formula dell'art. 251 del codice di procedura civile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ricalcata su quella del giuramento previsto dal canone 1316 del codice di diritto canonico, nella quale si invoca Dio a testimone della verità di ciò che si afferma: ma il risultato finale, a impegno assunto,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dissimile da quello previsto nel successivo canone 1317, giacché il giurante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tenuto a mantenere la sua promessa di veridicità anche per aver contratto un obbligo di natura religiosa.</a:t>
            </a:r>
          </a:p>
          <a:p>
            <a:r>
              <a:rPr lang="it-IT" sz="1200" b="0" i="0" kern="1200" dirty="0">
                <a:solidFill>
                  <a:schemeClr val="tx1"/>
                </a:solidFill>
                <a:effectLst/>
                <a:latin typeface="+mn-lt"/>
                <a:ea typeface="+mn-ea"/>
                <a:cs typeface="+mn-cs"/>
              </a:rPr>
              <a:t>Perciò non importa soffermarsi sulla prevalenza (o sulla residualità) del carattere religioso della formula e, di riflesso, del giuramento: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sufficiente prendere atto che, in una sua parte, la formula ha significato religioso.</a:t>
            </a:r>
          </a:p>
          <a:p>
            <a:r>
              <a:rPr lang="it-IT" sz="1200" b="0" i="0" kern="1200" dirty="0">
                <a:solidFill>
                  <a:schemeClr val="tx1"/>
                </a:solidFill>
                <a:effectLst/>
                <a:latin typeface="+mn-lt"/>
                <a:ea typeface="+mn-ea"/>
                <a:cs typeface="+mn-cs"/>
              </a:rPr>
              <a:t>3. - La </a:t>
            </a:r>
            <a:r>
              <a:rPr lang="it-IT" sz="1200" b="0" i="0" u="sng" kern="1200" dirty="0">
                <a:solidFill>
                  <a:schemeClr val="tx1"/>
                </a:solidFill>
                <a:effectLst/>
                <a:latin typeface="+mn-lt"/>
                <a:ea typeface="+mn-ea"/>
                <a:cs typeface="+mn-cs"/>
                <a:hlinkClick r:id="rId3"/>
              </a:rPr>
              <a:t>sentenza n. 58 del 1960</a:t>
            </a:r>
            <a:r>
              <a:rPr lang="it-IT" sz="1200" b="0" i="0" kern="1200" dirty="0">
                <a:solidFill>
                  <a:schemeClr val="tx1"/>
                </a:solidFill>
                <a:effectLst/>
                <a:latin typeface="+mn-lt"/>
                <a:ea typeface="+mn-ea"/>
                <a:cs typeface="+mn-cs"/>
              </a:rPr>
              <a:t> partiva inoltre dalla premessa che, anche a voler raffrontare la fattispecie prevista nell'art. 449, secondo comma, del codice di procedura penale, al parametro dell'art. 19 della Costituzione, "la situazione del non credente fosse fuori della previsione dell'art. 449" e dello stesso art. 19 Cost., giacché "l'ateismo comincia dove finisce la vita religiosa". Ma l'opinione prevalente fa ormai rientrare la tutela della c.d. libertà di coscienza dei non credenti in quella della più ampia libertà in materia religiosa assicurata dall'art. 19, il quale garantirebbe altresì (analogamente a quanto avviene per altre libertà: ad es. gli articoli 18 e 21 Cost.) la corrispondente libertà "negativa". Ma anche chi ricomprende la libertà di opinione religiosa del non credente in quella di manifestazione del pensiero garantita dall'art. 21 Cost. (norma parimenti richiamata come parametro di giudizio nell'ordinanza del pretore di Torino) perviene poi alle stesse conclusioni pratiche, e </a:t>
            </a:r>
            <a:r>
              <a:rPr lang="it-IT" sz="1200" b="0" i="0" kern="1200" dirty="0" err="1">
                <a:solidFill>
                  <a:schemeClr val="tx1"/>
                </a:solidFill>
                <a:effectLst/>
                <a:latin typeface="+mn-lt"/>
                <a:ea typeface="+mn-ea"/>
                <a:cs typeface="+mn-cs"/>
              </a:rPr>
              <a:t>cioé</a:t>
            </a:r>
            <a:r>
              <a:rPr lang="it-IT" sz="1200" b="0" i="0" kern="1200" dirty="0">
                <a:solidFill>
                  <a:schemeClr val="tx1"/>
                </a:solidFill>
                <a:effectLst/>
                <a:latin typeface="+mn-lt"/>
                <a:ea typeface="+mn-ea"/>
                <a:cs typeface="+mn-cs"/>
              </a:rPr>
              <a:t> che il nostro ordinamento costituzionale esclude ogni differenziazione di tutela della libera esplicazione sia della fede religiosa sia dell'ateismo, non assumendo rilievo le caratteristiche proprie di quest'ultimo sul piano teorico.</a:t>
            </a:r>
          </a:p>
          <a:p>
            <a:r>
              <a:rPr lang="it-IT" sz="1200" b="0" i="0" kern="1200" dirty="0">
                <a:solidFill>
                  <a:schemeClr val="tx1"/>
                </a:solidFill>
                <a:effectLst/>
                <a:latin typeface="+mn-lt"/>
                <a:ea typeface="+mn-ea"/>
                <a:cs typeface="+mn-cs"/>
              </a:rPr>
              <a:t>Si tratta dunque di accertare se la formula di giuramento prevista dall'art. 251, secondo comma, del codice di procedura civile tutela in egual modo la libertà del credente e del non credente. E a nulla rileva, nell'ordinamento costituzionale odierno, l'osservazione del Guardasigilli dell'epoca (relazione al progetto di codice di procedura penale del 1929), che motivava tra l'altro le disposizioni sulla formula di giuramento con l'inciso "gli atei rappresentando una microscopica e trascurabile minoranza"; in realtà gli artt. 19 e 21 Cost. tutelano innanzitutto l'opinione religiosa propria della persona, essendo indifferente che essa si iscriva o meno in quella di una minoranza.</a:t>
            </a:r>
          </a:p>
          <a:p>
            <a:r>
              <a:rPr lang="it-IT" sz="1200" b="0" i="0" kern="1200" dirty="0">
                <a:solidFill>
                  <a:schemeClr val="tx1"/>
                </a:solidFill>
                <a:effectLst/>
                <a:latin typeface="+mn-lt"/>
                <a:ea typeface="+mn-ea"/>
                <a:cs typeface="+mn-cs"/>
              </a:rPr>
              <a:t>4. - La libertà di coscienza, riferita alla professione sia di fede religiosa sia di opinione in materia religiosa,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rispettata sol perché l'ordinamento statuale non impone a chicchessia atti di culto (anche a voler escludere - </a:t>
            </a:r>
            <a:r>
              <a:rPr lang="it-IT" sz="1200" b="0" i="0" u="sng" kern="1200" dirty="0" err="1">
                <a:solidFill>
                  <a:schemeClr val="tx1"/>
                </a:solidFill>
                <a:effectLst/>
                <a:latin typeface="+mn-lt"/>
                <a:ea typeface="+mn-ea"/>
                <a:cs typeface="+mn-cs"/>
                <a:hlinkClick r:id="rId4"/>
              </a:rPr>
              <a:t>sent</a:t>
            </a:r>
            <a:r>
              <a:rPr lang="it-IT" sz="1200" b="0" i="0" u="sng" kern="1200" dirty="0">
                <a:solidFill>
                  <a:schemeClr val="tx1"/>
                </a:solidFill>
                <a:effectLst/>
                <a:latin typeface="+mn-lt"/>
                <a:ea typeface="+mn-ea"/>
                <a:cs typeface="+mn-cs"/>
                <a:hlinkClick r:id="rId4"/>
              </a:rPr>
              <a:t>. n. 85 del 1963</a:t>
            </a:r>
            <a:r>
              <a:rPr lang="it-IT" sz="1200" b="0" i="0" kern="1200" dirty="0">
                <a:solidFill>
                  <a:schemeClr val="tx1"/>
                </a:solidFill>
                <a:effectLst/>
                <a:latin typeface="+mn-lt"/>
                <a:ea typeface="+mn-ea"/>
                <a:cs typeface="+mn-cs"/>
              </a:rPr>
              <a:t> - che la prestazione del giuramento si risolva in atto di culto in senso proprio); la libertà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violata, infatti, anche quando sia imposto al soggetto il compimento di atti con significato religioso.</a:t>
            </a:r>
          </a:p>
          <a:p>
            <a:r>
              <a:rPr lang="it-IT" sz="1200" b="0" i="0" kern="1200" dirty="0">
                <a:solidFill>
                  <a:schemeClr val="tx1"/>
                </a:solidFill>
                <a:effectLst/>
                <a:latin typeface="+mn-lt"/>
                <a:ea typeface="+mn-ea"/>
                <a:cs typeface="+mn-cs"/>
              </a:rPr>
              <a:t>Con la formula di giuramento prevista dall'art. 251, secondo comma, del codice di procedura civile, il testimone non credente subisce una lesione della sua libertà di coscienza da due punti di vista, distinti ma collegati: in primo luogo egli si manifesta credente di fronte al giudice ed in generale a tutti i presenti mentre credente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inoltre, la sua convinzione di non credente comporta, più che una intenzione ed un proposito di non vincolarsi verso la Divinità, una necessità di ridurre, ma in interiore </a:t>
            </a:r>
            <a:r>
              <a:rPr lang="it-IT" sz="1200" b="0" i="1" kern="1200" dirty="0" err="1">
                <a:solidFill>
                  <a:schemeClr val="tx1"/>
                </a:solidFill>
                <a:effectLst/>
                <a:latin typeface="+mn-lt"/>
                <a:ea typeface="+mn-ea"/>
                <a:cs typeface="+mn-cs"/>
              </a:rPr>
              <a:t>homine</a:t>
            </a:r>
            <a:r>
              <a:rPr lang="it-IT" sz="1200" b="0" i="0" kern="1200" dirty="0">
                <a:solidFill>
                  <a:schemeClr val="tx1"/>
                </a:solidFill>
                <a:effectLst/>
                <a:latin typeface="+mn-lt"/>
                <a:ea typeface="+mn-ea"/>
                <a:cs typeface="+mn-cs"/>
              </a:rPr>
              <a:t>, il contenuto normale della formula per ciò che concerne l'obbligo di natura religiosa. Tale riduzione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molto vicina ad una riserva mentale indotta ("atto interiore imposto": </a:t>
            </a:r>
            <a:r>
              <a:rPr lang="it-IT" sz="1200" b="0" i="0" u="sng" kern="1200" dirty="0" err="1">
                <a:solidFill>
                  <a:schemeClr val="tx1"/>
                </a:solidFill>
                <a:effectLst/>
                <a:latin typeface="+mn-lt"/>
                <a:ea typeface="+mn-ea"/>
                <a:cs typeface="+mn-cs"/>
                <a:hlinkClick r:id="rId3"/>
              </a:rPr>
              <a:t>sent</a:t>
            </a:r>
            <a:r>
              <a:rPr lang="it-IT" sz="1200" b="0" i="0" u="sng" kern="1200" dirty="0">
                <a:solidFill>
                  <a:schemeClr val="tx1"/>
                </a:solidFill>
                <a:effectLst/>
                <a:latin typeface="+mn-lt"/>
                <a:ea typeface="+mn-ea"/>
                <a:cs typeface="+mn-cs"/>
                <a:hlinkClick r:id="rId3"/>
              </a:rPr>
              <a:t>. n. 58 del 1960</a:t>
            </a:r>
            <a:r>
              <a:rPr lang="it-IT" sz="1200" b="0" i="0" kern="1200" dirty="0">
                <a:solidFill>
                  <a:schemeClr val="tx1"/>
                </a:solidFill>
                <a:effectLst/>
                <a:latin typeface="+mn-lt"/>
                <a:ea typeface="+mn-ea"/>
                <a:cs typeface="+mn-cs"/>
              </a:rPr>
              <a:t>) e dà luogo ad una non assunzione di impegno nell'intimo della coscienza, che rimane del tutto irrilevante dal punto di vista del diritto.</a:t>
            </a:r>
          </a:p>
          <a:p>
            <a:r>
              <a:rPr lang="it-IT" sz="1200" b="0" i="0" kern="1200" dirty="0">
                <a:solidFill>
                  <a:schemeClr val="tx1"/>
                </a:solidFill>
                <a:effectLst/>
                <a:latin typeface="+mn-lt"/>
                <a:ea typeface="+mn-ea"/>
                <a:cs typeface="+mn-cs"/>
              </a:rPr>
              <a:t>I tentativi di dare rilievo giuridico a questa auto-esenzione dall'impegno di veridicità, nei confronti di un essere divino cui non si crede, non appaiono invero convincenti.</a:t>
            </a:r>
          </a:p>
          <a:p>
            <a:r>
              <a:rPr lang="it-IT" sz="1200" b="0" i="0" kern="1200" dirty="0">
                <a:solidFill>
                  <a:schemeClr val="tx1"/>
                </a:solidFill>
                <a:effectLst/>
                <a:latin typeface="+mn-lt"/>
                <a:ea typeface="+mn-ea"/>
                <a:cs typeface="+mn-cs"/>
              </a:rPr>
              <a:t>Si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detto che dall'art. 251, secondo comma, del codice di procedura civile (come pure dall'art. 449, secondo comma, del codice di procedura penale) discende soltanto l'invito a giurare, mentre l'obbligo o la costrizione nascono dall'art. 366 del codice penale e garantiscono solamente l'impegno di veridicità. Ma la formulazione e lo spirito di quest'ultimo precetto non confortano questa opinione perché la previsione del reato e delle pene si connettono al rifiuto di prestare il giuramento "richiesto", e </a:t>
            </a:r>
            <a:r>
              <a:rPr lang="it-IT" sz="1200" b="0" i="0" kern="1200" dirty="0" err="1">
                <a:solidFill>
                  <a:schemeClr val="tx1"/>
                </a:solidFill>
                <a:effectLst/>
                <a:latin typeface="+mn-lt"/>
                <a:ea typeface="+mn-ea"/>
                <a:cs typeface="+mn-cs"/>
              </a:rPr>
              <a:t>cioé</a:t>
            </a:r>
            <a:r>
              <a:rPr lang="it-IT" sz="1200" b="0" i="0" kern="1200" dirty="0">
                <a:solidFill>
                  <a:schemeClr val="tx1"/>
                </a:solidFill>
                <a:effectLst/>
                <a:latin typeface="+mn-lt"/>
                <a:ea typeface="+mn-ea"/>
                <a:cs typeface="+mn-cs"/>
              </a:rPr>
              <a:t> quello caratterizzato da una formula parzialmente sacrale.</a:t>
            </a:r>
          </a:p>
          <a:p>
            <a:r>
              <a:rPr lang="it-IT" sz="1200" b="0" i="0" kern="1200" dirty="0">
                <a:solidFill>
                  <a:schemeClr val="tx1"/>
                </a:solidFill>
                <a:effectLst/>
                <a:latin typeface="+mn-lt"/>
                <a:ea typeface="+mn-ea"/>
                <a:cs typeface="+mn-cs"/>
              </a:rPr>
              <a:t>Si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anche sostenuto che, essendo valido il giuramento prestato dal testimone con una formula che non contiene menzione del vincolo religioso, sarebbe sufficiente che il testimone non credente (ed anche quello credente, ove lo voglia) espunga con apposita dichiarazione il riferimento alla Divinità, dopo che la formula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stata letta per intero e prima della prestazione del giuramento; ma, anche accettata la premessa relativa alla validità dell'atto così realizzato, rimane quantomeno dubbio che la disciplina relativa alla conservazione degli effetti dei singoli atti possa riflettersi direttamente su quella dei comportamenti del giudice e del testimone; tra l'altro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affatto sicuro che la "facoltà" di espungere, con apposita dichiarazione, il riferimento alla Divinità, possa conciliarsi con la natura formale dell'</a:t>
            </a:r>
            <a:r>
              <a:rPr lang="it-IT" sz="1200" b="0" i="0" kern="1200" dirty="0" err="1">
                <a:solidFill>
                  <a:schemeClr val="tx1"/>
                </a:solidFill>
                <a:effectLst/>
                <a:latin typeface="+mn-lt"/>
                <a:ea typeface="+mn-ea"/>
                <a:cs typeface="+mn-cs"/>
              </a:rPr>
              <a:t>atto.Inoltre</a:t>
            </a:r>
            <a:r>
              <a:rPr lang="it-IT" sz="1200" b="0" i="0" kern="1200" dirty="0">
                <a:solidFill>
                  <a:schemeClr val="tx1"/>
                </a:solidFill>
                <a:effectLst/>
                <a:latin typeface="+mn-lt"/>
                <a:ea typeface="+mn-ea"/>
                <a:cs typeface="+mn-cs"/>
              </a:rPr>
              <a:t>, l'ipotesi prospettata desta perplessità perché il suo realizzarsi potrebbe pregiudicare, in qualche modo, quel "diritto a non rivelare le proprie convinzioni", cui ebbe a fare riferimento questa Corte nella </a:t>
            </a:r>
            <a:r>
              <a:rPr lang="it-IT" sz="1200" b="0" i="0" u="sng" kern="1200" dirty="0" err="1">
                <a:solidFill>
                  <a:schemeClr val="tx1"/>
                </a:solidFill>
                <a:effectLst/>
                <a:latin typeface="+mn-lt"/>
                <a:ea typeface="+mn-ea"/>
                <a:cs typeface="+mn-cs"/>
                <a:hlinkClick r:id="rId5"/>
              </a:rPr>
              <a:t>sent</a:t>
            </a:r>
            <a:r>
              <a:rPr lang="it-IT" sz="1200" b="0" i="0" u="sng" kern="1200" dirty="0">
                <a:solidFill>
                  <a:schemeClr val="tx1"/>
                </a:solidFill>
                <a:effectLst/>
                <a:latin typeface="+mn-lt"/>
                <a:ea typeface="+mn-ea"/>
                <a:cs typeface="+mn-cs"/>
                <a:hlinkClick r:id="rId5"/>
              </a:rPr>
              <a:t>. n. 12 del 1972</a:t>
            </a:r>
            <a:r>
              <a:rPr lang="it-IT" sz="1200" b="0" i="0" kern="1200" dirty="0">
                <a:solidFill>
                  <a:schemeClr val="tx1"/>
                </a:solidFill>
                <a:effectLst/>
                <a:latin typeface="+mn-lt"/>
                <a:ea typeface="+mn-ea"/>
                <a:cs typeface="+mn-cs"/>
              </a:rPr>
              <a:t> (punto 2 del considerato in diritto). Comunque, l'indicazione dottrinale, cui si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da ultimo fatto cenno, non ha trovato riscontri nella giurisprudenza, che, in tema di rifiuto del giuramento, motivato per il carattere religioso della formula,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pervenuta a non applicare l'art. 366, primo comma, del codice penale, utilizzando i disposti degli artt. 51 e 384 del codice penale relativi a talune cause di non punibilità.</a:t>
            </a:r>
          </a:p>
          <a:p>
            <a:r>
              <a:rPr lang="it-IT" sz="1200" b="0" i="0" kern="1200" dirty="0">
                <a:solidFill>
                  <a:schemeClr val="tx1"/>
                </a:solidFill>
                <a:effectLst/>
                <a:latin typeface="+mn-lt"/>
                <a:ea typeface="+mn-ea"/>
                <a:cs typeface="+mn-cs"/>
              </a:rPr>
              <a:t>La riprova che la questione (in apparenza modesta, attinente com'</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a mere formule) mantiene un suo rilievo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fornita non soltanto dal riproporsi, a quasi un ventennio di distanza, della questione di legittimità costituzionale, ma dalla diffusa consapevolezza, nella dottrina e nella giurisprudenza, che in taluni casi l'imposizione della formula di giuramento prevista nei codici di rito (ma non nelle ipotesi ex artt. 193 del codice di procedura civile e 161 disposizioni di attuazione del codice di procedura civile) provoca turbamenti, casi di coscienza, conflitti di lealtà tra doveri del cittadino e fedeltà alle convinzioni del non credente.</a:t>
            </a:r>
          </a:p>
          <a:p>
            <a:r>
              <a:rPr lang="it-IT" sz="1200" b="0" i="0" kern="1200" dirty="0">
                <a:solidFill>
                  <a:schemeClr val="tx1"/>
                </a:solidFill>
                <a:effectLst/>
                <a:latin typeface="+mn-lt"/>
                <a:ea typeface="+mn-ea"/>
                <a:cs typeface="+mn-cs"/>
              </a:rPr>
              <a:t>Del resto il diritto comparato - specie per ciò che riguarda i paesi più sensibili alla tutela dei diritti umani - dimostra che la legislazione e la giurisprudenza (ed in primo luogo quella costituzionale) hanno fornito varie soluzioni al problema (formule di giuramento diversificate, formule prive di riferimenti alla Divinità, dichiarazioni simili alla promessa solenne prevista per il periodo di prova dei vincitori dei nostri concorsi statali). E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senza significato che la legge 30 giugno 1876, n. 3184, mentre toglieva il ritualismo di carattere confessionistico dei giuramenti, non laicizzava, come pure si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ritenuto, le formule di questi atti ma prescriveva che nell'ammonizione del giudice ai testimoni o ai periti prima della prestazione del giuramento, si attirasse l'attenzione "sul vincolo religioso che i credenti contraggono dinanzi a Dio" (c.d. compromesso </a:t>
            </a:r>
            <a:r>
              <a:rPr lang="it-IT" sz="1200" b="0" i="0" kern="1200" dirty="0" err="1">
                <a:solidFill>
                  <a:schemeClr val="tx1"/>
                </a:solidFill>
                <a:effectLst/>
                <a:latin typeface="+mn-lt"/>
                <a:ea typeface="+mn-ea"/>
                <a:cs typeface="+mn-cs"/>
              </a:rPr>
              <a:t>Vigliani</a:t>
            </a:r>
            <a:r>
              <a:rPr lang="it-IT" sz="1200" b="0" i="0" kern="1200" dirty="0">
                <a:solidFill>
                  <a:schemeClr val="tx1"/>
                </a:solidFill>
                <a:effectLst/>
                <a:latin typeface="+mn-lt"/>
                <a:ea typeface="+mn-ea"/>
                <a:cs typeface="+mn-cs"/>
              </a:rPr>
              <a:t>).</a:t>
            </a:r>
          </a:p>
          <a:p>
            <a:r>
              <a:rPr lang="it-IT" sz="1200" b="0" i="0" kern="1200" dirty="0">
                <a:solidFill>
                  <a:schemeClr val="tx1"/>
                </a:solidFill>
                <a:effectLst/>
                <a:latin typeface="+mn-lt"/>
                <a:ea typeface="+mn-ea"/>
                <a:cs typeface="+mn-cs"/>
              </a:rPr>
              <a:t>5. - In effetti, come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stato sostenuto in dottrina, il risultato da raggiungere consiste nello spronare il credente verso la verità, senza ferire in nulla lo scrupolo del non credente.</a:t>
            </a:r>
          </a:p>
          <a:p>
            <a:r>
              <a:rPr lang="it-IT" sz="1200" b="0" i="0" kern="1200" dirty="0">
                <a:solidFill>
                  <a:schemeClr val="tx1"/>
                </a:solidFill>
                <a:effectLst/>
                <a:latin typeface="+mn-lt"/>
                <a:ea typeface="+mn-ea"/>
                <a:cs typeface="+mn-cs"/>
              </a:rPr>
              <a:t>Di ciò si era data carico anche la precedente giurisprudenza di questa Corte (cit. </a:t>
            </a:r>
            <a:r>
              <a:rPr lang="it-IT" sz="1200" b="0" i="0" u="sng" kern="1200" dirty="0" err="1">
                <a:solidFill>
                  <a:schemeClr val="tx1"/>
                </a:solidFill>
                <a:effectLst/>
                <a:latin typeface="+mn-lt"/>
                <a:ea typeface="+mn-ea"/>
                <a:cs typeface="+mn-cs"/>
                <a:hlinkClick r:id="rId3"/>
              </a:rPr>
              <a:t>sent</a:t>
            </a:r>
            <a:r>
              <a:rPr lang="it-IT" sz="1200" b="0" i="0" u="sng" kern="1200" dirty="0">
                <a:solidFill>
                  <a:schemeClr val="tx1"/>
                </a:solidFill>
                <a:effectLst/>
                <a:latin typeface="+mn-lt"/>
                <a:ea typeface="+mn-ea"/>
                <a:cs typeface="+mn-cs"/>
                <a:hlinkClick r:id="rId3"/>
              </a:rPr>
              <a:t>. 58 del 1960</a:t>
            </a:r>
            <a:r>
              <a:rPr lang="it-IT" sz="1200" b="0" i="0" kern="1200" dirty="0">
                <a:solidFill>
                  <a:schemeClr val="tx1"/>
                </a:solidFill>
                <a:effectLst/>
                <a:latin typeface="+mn-lt"/>
                <a:ea typeface="+mn-ea"/>
                <a:cs typeface="+mn-cs"/>
              </a:rPr>
              <a:t> e </a:t>
            </a:r>
            <a:r>
              <a:rPr lang="it-IT" sz="1200" b="0" i="0" u="sng" kern="1200" dirty="0" err="1">
                <a:solidFill>
                  <a:schemeClr val="tx1"/>
                </a:solidFill>
                <a:effectLst/>
                <a:latin typeface="+mn-lt"/>
                <a:ea typeface="+mn-ea"/>
                <a:cs typeface="+mn-cs"/>
                <a:hlinkClick r:id="rId6"/>
              </a:rPr>
              <a:t>ord</a:t>
            </a:r>
            <a:r>
              <a:rPr lang="it-IT" sz="1200" b="0" i="0" u="sng" kern="1200" dirty="0">
                <a:solidFill>
                  <a:schemeClr val="tx1"/>
                </a:solidFill>
                <a:effectLst/>
                <a:latin typeface="+mn-lt"/>
                <a:ea typeface="+mn-ea"/>
                <a:cs typeface="+mn-cs"/>
                <a:hlinkClick r:id="rId6"/>
              </a:rPr>
              <a:t>. n. 15 del 1961</a:t>
            </a:r>
            <a:r>
              <a:rPr lang="it-IT" sz="1200" b="0" i="0" kern="1200" dirty="0">
                <a:solidFill>
                  <a:schemeClr val="tx1"/>
                </a:solidFill>
                <a:effectLst/>
                <a:latin typeface="+mn-lt"/>
                <a:ea typeface="+mn-ea"/>
                <a:cs typeface="+mn-cs"/>
              </a:rPr>
              <a:t>) quando aveva sì affermato la inscindibilità della formula del giuramento ex art. 449 del codice di procedura penale - il solenne atto confermativo del giurante riferendosi a tutto quanto detto dal presidente o dal pretore - ma aveva altresì ritenuto che le espressioni di carattere religioso vanno intese come un richiamo alla responsabilità assunta dal credente, e da lui solo, al cospetto di Dio; e si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aggiunto in dottrina che in tanto l'individuo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invitato col giuramento a ribadire pubblicamente e solennemente la sua fede nell'esistenza di Dio e della legge divina in quanto egli sia un credente.</a:t>
            </a:r>
          </a:p>
          <a:p>
            <a:r>
              <a:rPr lang="it-IT" sz="1200" b="0" i="0" kern="1200" dirty="0">
                <a:solidFill>
                  <a:schemeClr val="tx1"/>
                </a:solidFill>
                <a:effectLst/>
                <a:latin typeface="+mn-lt"/>
                <a:ea typeface="+mn-ea"/>
                <a:cs typeface="+mn-cs"/>
              </a:rPr>
              <a:t>Queste considerazioni, ferma la premessa della inscindibilità della formula e della responsabilità in essa evocata che si determina allorché il testimone pronuncia l'espressione "Lo giuro", alludono ad un dato senza dubbio esistente: la compresenza nella formula di valori distinti, anche se non alternativi, richiamati sia nell'ammonizione del giudice che nella formula da lui pronunziata. Altro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l'importanza religiosa del giuramento, collegata alla responsabilità da assumere davanti a Dio, altro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l'importanza morale dell'atto, connessa alla responsabilità da contrarre davanti agli uomini: ciò ha consentito di valorizzare (con il risultato di escludere il contrasto con la Costituzione di questa normativa) la </a:t>
            </a:r>
            <a:r>
              <a:rPr lang="it-IT" sz="1200" b="0" i="0" kern="1200" dirty="0" err="1">
                <a:solidFill>
                  <a:schemeClr val="tx1"/>
                </a:solidFill>
                <a:effectLst/>
                <a:latin typeface="+mn-lt"/>
                <a:ea typeface="+mn-ea"/>
                <a:cs typeface="+mn-cs"/>
              </a:rPr>
              <a:t>autoesenzione</a:t>
            </a:r>
            <a:r>
              <a:rPr lang="it-IT" sz="1200" b="0" i="0" kern="1200" dirty="0">
                <a:solidFill>
                  <a:schemeClr val="tx1"/>
                </a:solidFill>
                <a:effectLst/>
                <a:latin typeface="+mn-lt"/>
                <a:ea typeface="+mn-ea"/>
                <a:cs typeface="+mn-cs"/>
              </a:rPr>
              <a:t> dall'impegno di carattere religioso da parte del non credente. Peraltro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da ribadire come la distinzione o, meglio, la scindibilità dei valori richiamati nella formula sia, a tutt'oggi, di natura puramente psicologica, realizzandosi nella coscienza del non credente. Ma dal punto di vista giuridico (e </a:t>
            </a:r>
            <a:r>
              <a:rPr lang="it-IT" sz="1200" b="0" i="0" kern="1200" dirty="0" err="1">
                <a:solidFill>
                  <a:schemeClr val="tx1"/>
                </a:solidFill>
                <a:effectLst/>
                <a:latin typeface="+mn-lt"/>
                <a:ea typeface="+mn-ea"/>
                <a:cs typeface="+mn-cs"/>
              </a:rPr>
              <a:t>cioénelle</a:t>
            </a:r>
            <a:r>
              <a:rPr lang="it-IT" sz="1200" b="0" i="0" kern="1200" dirty="0">
                <a:solidFill>
                  <a:schemeClr val="tx1"/>
                </a:solidFill>
                <a:effectLst/>
                <a:latin typeface="+mn-lt"/>
                <a:ea typeface="+mn-ea"/>
                <a:cs typeface="+mn-cs"/>
              </a:rPr>
              <a:t> manifestazioni esteriori che sono le sole a contare come esercizio della libertà di coscienza) la separabilità dei valori e dei vincoli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affatto virtuale, o meglio potenziale, mancando nelle formule di ammonizione e di giuramento gli elementi semantici e concettuali idonei a renderla reale ed attuale. Fanno difetto, ad esempio, le espressioni limitative del vincolo religioso che si sono menzionate come caratteristiche della legge 30 giugno 1876.</a:t>
            </a:r>
          </a:p>
          <a:p>
            <a:r>
              <a:rPr lang="it-IT" sz="1200" b="0" i="0" kern="1200" dirty="0">
                <a:solidFill>
                  <a:schemeClr val="tx1"/>
                </a:solidFill>
                <a:effectLst/>
                <a:latin typeface="+mn-lt"/>
                <a:ea typeface="+mn-ea"/>
                <a:cs typeface="+mn-cs"/>
              </a:rPr>
              <a:t>Da ultimo, le disposizioni che prevedono la prestazione del giuramento con la formula prescritta nell'art. 251, secondo comma, del codice di procedura civile, sono viziate, per ciò che concerne i testimoni non credenti, da sicura contraddittorietà perché contrasta con la ratio dell'istituto costringere qualcuno a giurare al fine di vincolarlo nei confronti di un essere di cui disconosce l'esistenza.</a:t>
            </a:r>
          </a:p>
          <a:p>
            <a:r>
              <a:rPr lang="it-IT" sz="1200" b="0" i="0" kern="1200" dirty="0">
                <a:solidFill>
                  <a:schemeClr val="tx1"/>
                </a:solidFill>
                <a:effectLst/>
                <a:latin typeface="+mn-lt"/>
                <a:ea typeface="+mn-ea"/>
                <a:cs typeface="+mn-cs"/>
              </a:rPr>
              <a:t>6. - Compete al legislatore decidere in quali fattispecie rafforzare il significato del giuramento con un appello rivolto a chi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tenuto a prestarlo perché si ispiri ai valori che più onora nell'intimo della sua coscienza e, dunque, a quelli religiosi ed etici; a patto che resti illesa la libertà di coscienza di tutti coloro che devono giurare.</a:t>
            </a:r>
          </a:p>
          <a:p>
            <a:r>
              <a:rPr lang="it-IT" sz="1200" b="0" i="0" kern="1200" dirty="0">
                <a:solidFill>
                  <a:schemeClr val="tx1"/>
                </a:solidFill>
                <a:effectLst/>
                <a:latin typeface="+mn-lt"/>
                <a:ea typeface="+mn-ea"/>
                <a:cs typeface="+mn-cs"/>
              </a:rPr>
              <a:t>Tale risultato costituzionalmente corretto non si consegue, tuttavia, con l'uso delle formule di ammonizione e di giuramento previste nell'art. 251, secondo comma, del codice di procedura civile, per i motivi già esposti. In particolare, esse si pongono in contrasto con l'art. 19 Cost. in quanto il legislatore non ha provveduto a limitare ai credenti l'impegno di veridicità contratto dinanzi a Dio.</a:t>
            </a:r>
          </a:p>
          <a:p>
            <a:r>
              <a:rPr lang="it-IT" sz="1200" b="0" i="0" kern="1200" dirty="0">
                <a:solidFill>
                  <a:schemeClr val="tx1"/>
                </a:solidFill>
                <a:effectLst/>
                <a:latin typeface="+mn-lt"/>
                <a:ea typeface="+mn-ea"/>
                <a:cs typeface="+mn-cs"/>
              </a:rPr>
              <a:t>Di conseguenza deve dichiararsi la illegittimità costituzionale dell'art. 251, secondo comma, del codice di procedura civile, nella parte in cui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contenuto l'inciso "se credente" dopo le parole "Il giudice istruttore ammonisce il testimone sulla importanza religiosa..." e dopo le parole "consapevole della responsabilità che con il giuramento assumete davanti a Dio...".</a:t>
            </a:r>
          </a:p>
          <a:p>
            <a:r>
              <a:rPr lang="it-IT" sz="1200" b="0" i="0" kern="1200" dirty="0">
                <a:solidFill>
                  <a:schemeClr val="tx1"/>
                </a:solidFill>
                <a:effectLst/>
                <a:latin typeface="+mn-lt"/>
                <a:ea typeface="+mn-ea"/>
                <a:cs typeface="+mn-cs"/>
              </a:rPr>
              <a:t>Va inoltre considerato che dalla presente declaratoria di illegittimità costituzionale consegue, a norma dell'art. 27 della legge 11 marzo 1953, n. 87, identica declaratoria, per la stessa parte e nei medesimi termini, degli artt. 316, secondo comma, 329, primo comma, e 449, secondo comma, del codice di procedura penale; e la declaratoria deve estendersi anche all'art. 142, primo comma, del codice di procedura penale, nella parte in cui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contenuto l'inciso "se credente" dopo le parole "del vincolo religioso che con esso contrae davanti a Dio".</a:t>
            </a:r>
          </a:p>
          <a:p>
            <a:r>
              <a:rPr lang="it-IT" sz="1200" b="0" i="0" kern="1200" dirty="0">
                <a:solidFill>
                  <a:schemeClr val="tx1"/>
                </a:solidFill>
                <a:effectLst/>
                <a:latin typeface="+mn-lt"/>
                <a:ea typeface="+mn-ea"/>
                <a:cs typeface="+mn-cs"/>
              </a:rPr>
              <a:t>A seguito della dichiarazione di illegittimità costituzionale degli artt. 251, secondo comma, del codice di procedura civile e 316, secondo comma, 329, primo comma, e 449, secondo comma, del codice di procedura penale, deve ritenersi superata, in questa sede, ogni questione proposta in ordine all'articolo 366, secondo comma, del codice penale.</a:t>
            </a:r>
          </a:p>
          <a:p>
            <a:r>
              <a:rPr lang="it-IT" sz="1200" b="0" i="0" kern="1200" dirty="0">
                <a:solidFill>
                  <a:schemeClr val="tx1"/>
                </a:solidFill>
                <a:effectLst/>
                <a:latin typeface="+mn-lt"/>
                <a:ea typeface="+mn-ea"/>
                <a:cs typeface="+mn-cs"/>
              </a:rPr>
              <a:t>PER QUESTI MOTIVI</a:t>
            </a:r>
          </a:p>
          <a:p>
            <a:r>
              <a:rPr lang="it-IT" sz="1200" b="0" i="0" kern="1200" dirty="0">
                <a:solidFill>
                  <a:schemeClr val="tx1"/>
                </a:solidFill>
                <a:effectLst/>
                <a:latin typeface="+mn-lt"/>
                <a:ea typeface="+mn-ea"/>
                <a:cs typeface="+mn-cs"/>
              </a:rPr>
              <a:t>LA CORTE COSTITUZIONALE</a:t>
            </a:r>
          </a:p>
          <a:p>
            <a:r>
              <a:rPr lang="it-IT" sz="1200" b="0" i="0" kern="1200" dirty="0">
                <a:solidFill>
                  <a:schemeClr val="tx1"/>
                </a:solidFill>
                <a:effectLst/>
                <a:latin typeface="+mn-lt"/>
                <a:ea typeface="+mn-ea"/>
                <a:cs typeface="+mn-cs"/>
              </a:rPr>
              <a:t>a) dichiara la illegittimità costituzionale dell'art. 251, secondo comma, del codice di procedura civile, nella parte in cui, dopo le parole "il giudice istruttore ammonisce il testimone sulla importanza religiosa..." e dopo le parole "consapevole della responsabilità che con il giuramento assumete davanti a Dio..."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contenuto l'inciso "se credente";</a:t>
            </a:r>
          </a:p>
          <a:p>
            <a:r>
              <a:rPr lang="it-IT" sz="1200" b="0" i="0" kern="1200" dirty="0">
                <a:solidFill>
                  <a:schemeClr val="tx1"/>
                </a:solidFill>
                <a:effectLst/>
                <a:latin typeface="+mn-lt"/>
                <a:ea typeface="+mn-ea"/>
                <a:cs typeface="+mn-cs"/>
              </a:rPr>
              <a:t>b) dichiara, a norma dell'art. 27 della legge 11 marzo 1953, n. 87, la illegittimità costituzionale, nella stessa parte e nei medesimi termini di cui alla lett. a) di questo dispositivo, degli artt. 316, secondo comma, 329, primo comma, e 449, secondo comma, del codice di procedura penale;</a:t>
            </a:r>
          </a:p>
          <a:p>
            <a:r>
              <a:rPr lang="it-IT" sz="1200" b="0" i="0" kern="1200" dirty="0">
                <a:solidFill>
                  <a:schemeClr val="tx1"/>
                </a:solidFill>
                <a:effectLst/>
                <a:latin typeface="+mn-lt"/>
                <a:ea typeface="+mn-ea"/>
                <a:cs typeface="+mn-cs"/>
              </a:rPr>
              <a:t>c) dichiara, a norma dell'art. 27 della legge 11 marzo 1953, n. 87, la illegittimità costituzionale dell'art. 142, primo comma, del codice di procedura penale, nella parte in cui, dopo le parole "del vincolo religioso che con esso contrae dinanzi a Dio..." non </a:t>
            </a:r>
            <a:r>
              <a:rPr lang="it-IT" sz="1200" b="0" i="0" kern="1200" dirty="0" err="1">
                <a:solidFill>
                  <a:schemeClr val="tx1"/>
                </a:solidFill>
                <a:effectLst/>
                <a:latin typeface="+mn-lt"/>
                <a:ea typeface="+mn-ea"/>
                <a:cs typeface="+mn-cs"/>
              </a:rPr>
              <a:t>é</a:t>
            </a:r>
            <a:r>
              <a:rPr lang="it-IT" sz="1200" b="0" i="0" kern="1200" dirty="0">
                <a:solidFill>
                  <a:schemeClr val="tx1"/>
                </a:solidFill>
                <a:effectLst/>
                <a:latin typeface="+mn-lt"/>
                <a:ea typeface="+mn-ea"/>
                <a:cs typeface="+mn-cs"/>
              </a:rPr>
              <a:t> contenuto l'inciso "se credente".</a:t>
            </a:r>
          </a:p>
          <a:p>
            <a:r>
              <a:rPr lang="it-IT" sz="1200" b="0" i="0" kern="1200" dirty="0">
                <a:solidFill>
                  <a:schemeClr val="tx1"/>
                </a:solidFill>
                <a:effectLst/>
                <a:latin typeface="+mn-lt"/>
                <a:ea typeface="+mn-ea"/>
                <a:cs typeface="+mn-cs"/>
              </a:rPr>
              <a:t>Così deciso in Roma, in camera di consiglio, nella sede della Corte costituzionale, Palazzo</a:t>
            </a:r>
          </a:p>
          <a:p>
            <a:r>
              <a:rPr lang="it-IT" sz="1200" b="0" i="0" kern="1200" dirty="0">
                <a:solidFill>
                  <a:schemeClr val="tx1"/>
                </a:solidFill>
                <a:effectLst/>
                <a:latin typeface="+mn-lt"/>
                <a:ea typeface="+mn-ea"/>
                <a:cs typeface="+mn-cs"/>
              </a:rPr>
              <a:t>Leonetto AMADEI - Edoardo VOLTERRA - Guido ASTUTI - Michele ROSSANO - Leopoldo ELIA - Guglielmo ROEHRSSEN - Oronzo REALE - Brunetto BUCCIARELLI DUCCI - Alberto MALAGUGINI - Livio PALADIN - Arnaldo MACCARONE - Antonio LA PERGOLA - Virgilio ANDRIOLI.</a:t>
            </a:r>
          </a:p>
          <a:p>
            <a:r>
              <a:rPr lang="it-IT" sz="1200" b="0" i="0" kern="1200" dirty="0">
                <a:solidFill>
                  <a:schemeClr val="tx1"/>
                </a:solidFill>
                <a:effectLst/>
                <a:latin typeface="+mn-lt"/>
                <a:ea typeface="+mn-ea"/>
                <a:cs typeface="+mn-cs"/>
              </a:rPr>
              <a:t>Giovanni VITALE - Cancelliere</a:t>
            </a:r>
          </a:p>
          <a:p>
            <a:r>
              <a:rPr lang="it-IT" sz="1200" b="0" i="0" kern="1200" dirty="0">
                <a:solidFill>
                  <a:schemeClr val="tx1"/>
                </a:solidFill>
                <a:effectLst/>
                <a:latin typeface="+mn-lt"/>
                <a:ea typeface="+mn-ea"/>
                <a:cs typeface="+mn-cs"/>
              </a:rPr>
              <a:t> </a:t>
            </a:r>
          </a:p>
          <a:p>
            <a:r>
              <a:rPr lang="it-IT" sz="1200" b="0" i="0" kern="1200" dirty="0">
                <a:solidFill>
                  <a:schemeClr val="tx1"/>
                </a:solidFill>
                <a:effectLst/>
                <a:latin typeface="+mn-lt"/>
                <a:ea typeface="+mn-ea"/>
                <a:cs typeface="+mn-cs"/>
              </a:rPr>
              <a:t>Depositata in cancelleria il 10 ottobre 1979.</a:t>
            </a:r>
          </a:p>
          <a:p>
            <a:endParaRPr lang="it-IT" dirty="0"/>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363284-B589-463B-809E-BBA4AA0E8FBE}"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1311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b="0" i="0" kern="1200" dirty="0">
                <a:solidFill>
                  <a:schemeClr val="tx1"/>
                </a:solidFill>
                <a:effectLst/>
                <a:latin typeface="+mn-lt"/>
                <a:ea typeface="+mn-ea"/>
                <a:cs typeface="+mn-cs"/>
              </a:rPr>
              <a:t>SENTENZA N.334</a:t>
            </a:r>
          </a:p>
          <a:p>
            <a:r>
              <a:rPr lang="it-IT" sz="1200" b="0" i="0" kern="1200" dirty="0">
                <a:solidFill>
                  <a:schemeClr val="tx1"/>
                </a:solidFill>
                <a:effectLst/>
                <a:latin typeface="+mn-lt"/>
                <a:ea typeface="+mn-ea"/>
                <a:cs typeface="+mn-cs"/>
              </a:rPr>
              <a:t>ANNO 1996</a:t>
            </a:r>
          </a:p>
          <a:p>
            <a:r>
              <a:rPr lang="it-IT" sz="1200" b="0" i="0" kern="1200" dirty="0">
                <a:solidFill>
                  <a:schemeClr val="tx1"/>
                </a:solidFill>
                <a:effectLst/>
                <a:latin typeface="+mn-lt"/>
                <a:ea typeface="+mn-ea"/>
                <a:cs typeface="+mn-cs"/>
              </a:rPr>
              <a:t> </a:t>
            </a:r>
          </a:p>
          <a:p>
            <a:r>
              <a:rPr lang="it-IT" sz="1200" b="0" i="0" kern="1200" dirty="0">
                <a:solidFill>
                  <a:schemeClr val="tx1"/>
                </a:solidFill>
                <a:effectLst/>
                <a:latin typeface="+mn-lt"/>
                <a:ea typeface="+mn-ea"/>
                <a:cs typeface="+mn-cs"/>
              </a:rPr>
              <a:t>REPUBBLICA ITALIANA</a:t>
            </a:r>
          </a:p>
          <a:p>
            <a:r>
              <a:rPr lang="it-IT" sz="1200" b="0" i="0" kern="1200" dirty="0">
                <a:solidFill>
                  <a:schemeClr val="tx1"/>
                </a:solidFill>
                <a:effectLst/>
                <a:latin typeface="+mn-lt"/>
                <a:ea typeface="+mn-ea"/>
                <a:cs typeface="+mn-cs"/>
              </a:rPr>
              <a:t>IN NOME DEL POPOLO ITALIANO</a:t>
            </a:r>
          </a:p>
          <a:p>
            <a:r>
              <a:rPr lang="it-IT" sz="1200" b="0" i="0" kern="1200" dirty="0">
                <a:solidFill>
                  <a:schemeClr val="tx1"/>
                </a:solidFill>
                <a:effectLst/>
                <a:latin typeface="+mn-lt"/>
                <a:ea typeface="+mn-ea"/>
                <a:cs typeface="+mn-cs"/>
              </a:rPr>
              <a:t>LA CORTE COSTITUZIONALE</a:t>
            </a:r>
          </a:p>
          <a:p>
            <a:r>
              <a:rPr lang="it-IT" sz="1200" b="0" i="0" kern="1200" dirty="0">
                <a:solidFill>
                  <a:schemeClr val="tx1"/>
                </a:solidFill>
                <a:effectLst/>
                <a:latin typeface="+mn-lt"/>
                <a:ea typeface="+mn-ea"/>
                <a:cs typeface="+mn-cs"/>
              </a:rPr>
              <a:t>composta dai signori Giudici:</a:t>
            </a:r>
          </a:p>
          <a:p>
            <a:r>
              <a:rPr lang="it-IT" sz="1200" b="0" i="0" kern="1200" dirty="0">
                <a:solidFill>
                  <a:schemeClr val="tx1"/>
                </a:solidFill>
                <a:effectLst/>
                <a:latin typeface="+mn-lt"/>
                <a:ea typeface="+mn-ea"/>
                <a:cs typeface="+mn-cs"/>
              </a:rPr>
              <a:t>-     Avv. Mauro FERRI, Presidente</a:t>
            </a:r>
          </a:p>
          <a:p>
            <a:r>
              <a:rPr lang="it-IT" sz="1200" b="0" i="0" kern="1200" dirty="0">
                <a:solidFill>
                  <a:schemeClr val="tx1"/>
                </a:solidFill>
                <a:effectLst/>
                <a:latin typeface="+mn-lt"/>
                <a:ea typeface="+mn-ea"/>
                <a:cs typeface="+mn-cs"/>
              </a:rPr>
              <a:t>-     Prof. Luigi MENGONI</a:t>
            </a:r>
          </a:p>
          <a:p>
            <a:r>
              <a:rPr lang="it-IT" sz="1200" b="0" i="0" kern="1200" dirty="0">
                <a:solidFill>
                  <a:schemeClr val="tx1"/>
                </a:solidFill>
                <a:effectLst/>
                <a:latin typeface="+mn-lt"/>
                <a:ea typeface="+mn-ea"/>
                <a:cs typeface="+mn-cs"/>
              </a:rPr>
              <a:t>-     Prof. Enzo CHELI</a:t>
            </a:r>
          </a:p>
          <a:p>
            <a:r>
              <a:rPr lang="it-IT" sz="1200" b="0" i="0" kern="1200" dirty="0">
                <a:solidFill>
                  <a:schemeClr val="tx1"/>
                </a:solidFill>
                <a:effectLst/>
                <a:latin typeface="+mn-lt"/>
                <a:ea typeface="+mn-ea"/>
                <a:cs typeface="+mn-cs"/>
              </a:rPr>
              <a:t>-     Dott. Renato GRANATA</a:t>
            </a:r>
          </a:p>
          <a:p>
            <a:r>
              <a:rPr lang="it-IT" sz="1200" b="0" i="0" kern="1200" dirty="0">
                <a:solidFill>
                  <a:schemeClr val="tx1"/>
                </a:solidFill>
                <a:effectLst/>
                <a:latin typeface="+mn-lt"/>
                <a:ea typeface="+mn-ea"/>
                <a:cs typeface="+mn-cs"/>
              </a:rPr>
              <a:t>-     Prof. Giuliano VASSALLI</a:t>
            </a:r>
          </a:p>
          <a:p>
            <a:r>
              <a:rPr lang="it-IT" sz="1200" b="0" i="0" kern="1200" dirty="0">
                <a:solidFill>
                  <a:schemeClr val="tx1"/>
                </a:solidFill>
                <a:effectLst/>
                <a:latin typeface="+mn-lt"/>
                <a:ea typeface="+mn-ea"/>
                <a:cs typeface="+mn-cs"/>
              </a:rPr>
              <a:t>-     Prof. Francesco GUIZZI</a:t>
            </a:r>
          </a:p>
          <a:p>
            <a:r>
              <a:rPr lang="it-IT" sz="1200" b="0" i="0" kern="1200" dirty="0">
                <a:solidFill>
                  <a:schemeClr val="tx1"/>
                </a:solidFill>
                <a:effectLst/>
                <a:latin typeface="+mn-lt"/>
                <a:ea typeface="+mn-ea"/>
                <a:cs typeface="+mn-cs"/>
              </a:rPr>
              <a:t>-     Prof. Cesare MIRABELLI</a:t>
            </a:r>
          </a:p>
          <a:p>
            <a:r>
              <a:rPr lang="it-IT" sz="1200" b="0" i="0" kern="1200" dirty="0">
                <a:solidFill>
                  <a:schemeClr val="tx1"/>
                </a:solidFill>
                <a:effectLst/>
                <a:latin typeface="+mn-lt"/>
                <a:ea typeface="+mn-ea"/>
                <a:cs typeface="+mn-cs"/>
              </a:rPr>
              <a:t>-     Prof. Fernando SANTOSUOSSO</a:t>
            </a:r>
          </a:p>
          <a:p>
            <a:r>
              <a:rPr lang="it-IT" sz="1200" b="0" i="0" kern="1200" dirty="0">
                <a:solidFill>
                  <a:schemeClr val="tx1"/>
                </a:solidFill>
                <a:effectLst/>
                <a:latin typeface="+mn-lt"/>
                <a:ea typeface="+mn-ea"/>
                <a:cs typeface="+mn-cs"/>
              </a:rPr>
              <a:t>-     Avv. Massimo VARI</a:t>
            </a:r>
          </a:p>
          <a:p>
            <a:r>
              <a:rPr lang="it-IT" sz="1200" b="0" i="0" kern="1200" dirty="0">
                <a:solidFill>
                  <a:schemeClr val="tx1"/>
                </a:solidFill>
                <a:effectLst/>
                <a:latin typeface="+mn-lt"/>
                <a:ea typeface="+mn-ea"/>
                <a:cs typeface="+mn-cs"/>
              </a:rPr>
              <a:t>-     Dott. Cesare RUPERTO</a:t>
            </a:r>
          </a:p>
          <a:p>
            <a:r>
              <a:rPr lang="it-IT" sz="1200" b="0" i="0" kern="1200" dirty="0">
                <a:solidFill>
                  <a:schemeClr val="tx1"/>
                </a:solidFill>
                <a:effectLst/>
                <a:latin typeface="+mn-lt"/>
                <a:ea typeface="+mn-ea"/>
                <a:cs typeface="+mn-cs"/>
              </a:rPr>
              <a:t>-     Dott. Riccardo CHIEPPA</a:t>
            </a:r>
          </a:p>
          <a:p>
            <a:r>
              <a:rPr lang="it-IT" sz="1200" b="0" i="0" kern="1200" dirty="0">
                <a:solidFill>
                  <a:schemeClr val="tx1"/>
                </a:solidFill>
                <a:effectLst/>
                <a:latin typeface="+mn-lt"/>
                <a:ea typeface="+mn-ea"/>
                <a:cs typeface="+mn-cs"/>
              </a:rPr>
              <a:t>-     Prof. Gustavo ZAGREBELSKY</a:t>
            </a:r>
          </a:p>
          <a:p>
            <a:r>
              <a:rPr lang="it-IT" sz="1200" b="0" i="0" kern="1200" dirty="0">
                <a:solidFill>
                  <a:schemeClr val="tx1"/>
                </a:solidFill>
                <a:effectLst/>
                <a:latin typeface="+mn-lt"/>
                <a:ea typeface="+mn-ea"/>
                <a:cs typeface="+mn-cs"/>
              </a:rPr>
              <a:t>-     Prof. Valerio ONIDA</a:t>
            </a:r>
          </a:p>
          <a:p>
            <a:r>
              <a:rPr lang="it-IT" sz="1200" b="0" i="0" kern="1200" dirty="0">
                <a:solidFill>
                  <a:schemeClr val="tx1"/>
                </a:solidFill>
                <a:effectLst/>
                <a:latin typeface="+mn-lt"/>
                <a:ea typeface="+mn-ea"/>
                <a:cs typeface="+mn-cs"/>
              </a:rPr>
              <a:t>-     Prof. Carlo MEZZANOTTE</a:t>
            </a:r>
          </a:p>
          <a:p>
            <a:r>
              <a:rPr lang="it-IT" sz="1200" b="0" i="0" kern="1200" dirty="0">
                <a:solidFill>
                  <a:schemeClr val="tx1"/>
                </a:solidFill>
                <a:effectLst/>
                <a:latin typeface="+mn-lt"/>
                <a:ea typeface="+mn-ea"/>
                <a:cs typeface="+mn-cs"/>
              </a:rPr>
              <a:t>ha pronunciato la seguente</a:t>
            </a:r>
          </a:p>
          <a:p>
            <a:r>
              <a:rPr lang="it-IT" sz="1200" b="0" i="0" kern="1200" dirty="0">
                <a:solidFill>
                  <a:schemeClr val="tx1"/>
                </a:solidFill>
                <a:effectLst/>
                <a:latin typeface="+mn-lt"/>
                <a:ea typeface="+mn-ea"/>
                <a:cs typeface="+mn-cs"/>
              </a:rPr>
              <a:t>SENTENZA</a:t>
            </a:r>
          </a:p>
          <a:p>
            <a:r>
              <a:rPr lang="it-IT" sz="1200" b="0" i="0" kern="1200" dirty="0">
                <a:solidFill>
                  <a:schemeClr val="tx1"/>
                </a:solidFill>
                <a:effectLst/>
                <a:latin typeface="+mn-lt"/>
                <a:ea typeface="+mn-ea"/>
                <a:cs typeface="+mn-cs"/>
              </a:rPr>
              <a:t>nel giudizio di legittimità costituzionale dell'art. 238 del codice di procedura civile, promosso con ordinanza emessa il 17 novembre 1995 dal Tribunale di Forlì nel procedimento civile vertente tra Nanni Sabrina e </a:t>
            </a:r>
            <a:r>
              <a:rPr lang="it-IT" sz="1200" b="0" i="0" kern="1200" dirty="0" err="1">
                <a:solidFill>
                  <a:schemeClr val="tx1"/>
                </a:solidFill>
                <a:effectLst/>
                <a:latin typeface="+mn-lt"/>
                <a:ea typeface="+mn-ea"/>
                <a:cs typeface="+mn-cs"/>
              </a:rPr>
              <a:t>Guardigli</a:t>
            </a:r>
            <a:r>
              <a:rPr lang="it-IT" sz="1200" b="0" i="0" kern="1200" dirty="0">
                <a:solidFill>
                  <a:schemeClr val="tx1"/>
                </a:solidFill>
                <a:effectLst/>
                <a:latin typeface="+mn-lt"/>
                <a:ea typeface="+mn-ea"/>
                <a:cs typeface="+mn-cs"/>
              </a:rPr>
              <a:t> Mauro, iscritta al n. 942 del registro ordinanze 1995 e pubblicata nella Gazzetta Ufficiale della Repubblica n. 4, prima serie speciale, dell'anno 1996.</a:t>
            </a:r>
          </a:p>
          <a:p>
            <a:r>
              <a:rPr lang="it-IT" sz="1200" b="0" i="0" kern="1200" dirty="0">
                <a:solidFill>
                  <a:schemeClr val="tx1"/>
                </a:solidFill>
                <a:effectLst/>
                <a:latin typeface="+mn-lt"/>
                <a:ea typeface="+mn-ea"/>
                <a:cs typeface="+mn-cs"/>
              </a:rPr>
              <a:t>Udito nella camera di consiglio del 10 luglio 1996 il Giudice relatore Gustavo </a:t>
            </a:r>
            <a:r>
              <a:rPr lang="it-IT" sz="1200" b="0" i="0" kern="1200" dirty="0" err="1">
                <a:solidFill>
                  <a:schemeClr val="tx1"/>
                </a:solidFill>
                <a:effectLst/>
                <a:latin typeface="+mn-lt"/>
                <a:ea typeface="+mn-ea"/>
                <a:cs typeface="+mn-cs"/>
              </a:rPr>
              <a:t>Zagrebelsky</a:t>
            </a:r>
            <a:r>
              <a:rPr lang="it-IT" sz="1200" b="0" i="0" kern="1200" dirty="0">
                <a:solidFill>
                  <a:schemeClr val="tx1"/>
                </a:solidFill>
                <a:effectLst/>
                <a:latin typeface="+mn-lt"/>
                <a:ea typeface="+mn-ea"/>
                <a:cs typeface="+mn-cs"/>
              </a:rPr>
              <a:t>.</a:t>
            </a:r>
          </a:p>
          <a:p>
            <a:r>
              <a:rPr lang="it-IT" sz="1200" b="0" i="1" kern="1200" dirty="0">
                <a:solidFill>
                  <a:schemeClr val="tx1"/>
                </a:solidFill>
                <a:effectLst/>
                <a:latin typeface="+mn-lt"/>
                <a:ea typeface="+mn-ea"/>
                <a:cs typeface="+mn-cs"/>
              </a:rPr>
              <a:t>Ritenuto in fatto</a:t>
            </a:r>
            <a:endParaRPr lang="it-IT" sz="1200" b="0" i="0" kern="1200" dirty="0">
              <a:solidFill>
                <a:schemeClr val="tx1"/>
              </a:solidFill>
              <a:effectLst/>
              <a:latin typeface="+mn-lt"/>
              <a:ea typeface="+mn-ea"/>
              <a:cs typeface="+mn-cs"/>
            </a:endParaRPr>
          </a:p>
          <a:p>
            <a:r>
              <a:rPr lang="it-IT" sz="1200" b="0" i="0" kern="1200" dirty="0">
                <a:solidFill>
                  <a:schemeClr val="tx1"/>
                </a:solidFill>
                <a:effectLst/>
                <a:latin typeface="+mn-lt"/>
                <a:ea typeface="+mn-ea"/>
                <a:cs typeface="+mn-cs"/>
              </a:rPr>
              <a:t>1. -- Nel corso di un giudizio civile il Tribunale di Forlì, con ordinanza del 17 novembre 1995, ha sollevato, in riferimento agli artt.2, 3 e 19 della Costituzione, questione di legittimità costituzionale dell'art. 238 del codice di procedura civile, che regola il modo di prestazione del giuramento decisorio, nella parte in cui (secondo comma) prevede che il giurante pronuncia le parole: &lt;consapevole della responsabilità che col giuramento assumo davanti a Dio e agli uomini, giuro...&gt;.</a:t>
            </a:r>
          </a:p>
          <a:p>
            <a:r>
              <a:rPr lang="it-IT" sz="1200" b="0" i="0" kern="1200" dirty="0">
                <a:solidFill>
                  <a:schemeClr val="tx1"/>
                </a:solidFill>
                <a:effectLst/>
                <a:latin typeface="+mn-lt"/>
                <a:ea typeface="+mn-ea"/>
                <a:cs typeface="+mn-cs"/>
              </a:rPr>
              <a:t>2. -- Dopo aver sottolineato la rilevanza e la decisività del giuramento ai fini della risoluzione della causa, e dopo aver respinto le censure formulate dalla parte convenuta in ordine al contrasto con la Costituzione dell'istituto del giuramento in se' considerato, il Tribunale rimettente rileva un profilo di incostituzionalità della formula prevista in sede di prestazione del giuramento alla luce di quanto statuito dalla </a:t>
            </a:r>
            <a:r>
              <a:rPr lang="it-IT" sz="1200" b="0" i="0" u="sng" kern="1200" dirty="0">
                <a:solidFill>
                  <a:schemeClr val="tx1"/>
                </a:solidFill>
                <a:effectLst/>
                <a:latin typeface="+mn-lt"/>
                <a:ea typeface="+mn-ea"/>
                <a:cs typeface="+mn-cs"/>
                <a:hlinkClick r:id="rId3"/>
              </a:rPr>
              <a:t>sentenza n.149 del 1995</a:t>
            </a:r>
            <a:r>
              <a:rPr lang="it-IT" sz="1200" b="0" i="0" kern="1200" dirty="0">
                <a:solidFill>
                  <a:schemeClr val="tx1"/>
                </a:solidFill>
                <a:effectLst/>
                <a:latin typeface="+mn-lt"/>
                <a:ea typeface="+mn-ea"/>
                <a:cs typeface="+mn-cs"/>
              </a:rPr>
              <a:t> della Corte costituzionale, che, dichiarando l'illegittimità costituzionale dell'art. 251, secondo comma, </a:t>
            </a:r>
            <a:r>
              <a:rPr lang="it-IT" sz="1200" b="0" i="0" kern="1200" dirty="0" err="1">
                <a:solidFill>
                  <a:schemeClr val="tx1"/>
                </a:solidFill>
                <a:effectLst/>
                <a:latin typeface="+mn-lt"/>
                <a:ea typeface="+mn-ea"/>
                <a:cs typeface="+mn-cs"/>
              </a:rPr>
              <a:t>cod.proc</a:t>
            </a:r>
            <a:r>
              <a:rPr lang="it-IT" sz="1200" b="0" i="0" kern="1200" dirty="0">
                <a:solidFill>
                  <a:schemeClr val="tx1"/>
                </a:solidFill>
                <a:effectLst/>
                <a:latin typeface="+mn-lt"/>
                <a:ea typeface="+mn-ea"/>
                <a:cs typeface="+mn-cs"/>
              </a:rPr>
              <a:t>. civ., ha sostituito la formula di giuramento del testimone nel processo civile ivi stabilita con quella di impegno a dire la verità, quale prevista per il testimone nel processo penale dall'art. 497, comma 2, del nuovo codice di procedura penale.</a:t>
            </a:r>
          </a:p>
          <a:p>
            <a:r>
              <a:rPr lang="it-IT" sz="1200" b="0" i="0" kern="1200" dirty="0">
                <a:solidFill>
                  <a:schemeClr val="tx1"/>
                </a:solidFill>
                <a:effectLst/>
                <a:latin typeface="+mn-lt"/>
                <a:ea typeface="+mn-ea"/>
                <a:cs typeface="+mn-cs"/>
              </a:rPr>
              <a:t>Il giudice rimettente ritiene che sia proprio il disposto dell'art. 251 cod. proc. civ., quale riscritto a seguito della richiamata sentenza, ad assurgere a termine di raffronto; dopo quella pronuncia, infatti, la formula di impegno del testimone in sede civile, ridisegnata sul modello del nuovo processo penale, segnerebbe il nuovo &lt;... limite di soglia nella tutela della libertà di coscienza&gt; del testimone, cui andrebbero conformate le previsioni concernenti dichiarazioni rese dagli altri soggetti che variamente sono coinvolti nel processo civile.</a:t>
            </a:r>
          </a:p>
          <a:p>
            <a:r>
              <a:rPr lang="it-IT" sz="1200" b="0" i="0" kern="1200" dirty="0">
                <a:solidFill>
                  <a:schemeClr val="tx1"/>
                </a:solidFill>
                <a:effectLst/>
                <a:latin typeface="+mn-lt"/>
                <a:ea typeface="+mn-ea"/>
                <a:cs typeface="+mn-cs"/>
              </a:rPr>
              <a:t>La differente previsione della formula introduttiva della prestazione, rispettivamente, della testimonianza e del giuramento decisorio, accordando un diverso grado di tutela alla libertà religiosa del singolo che sia chiamato a rendere una dichiarazione utile ai fini di prova e in particolare del non credente obbligato a pronunciare una frase avente un obiettivo significato religioso, risulta pertanto lesiva del principio di eguaglianza e altresì degli artt. 2 e 19 della Costituzione, non essendo l'anzidetta differenziazione sorretta da alcun ragionevole fondamento e dovendo, al contrario, trovare la libertà di coscienza in materia religiosa uguale garanzia in ogni sede del processo.</a:t>
            </a:r>
          </a:p>
          <a:p>
            <a:r>
              <a:rPr lang="it-IT" sz="1200" b="0" i="1" kern="1200" dirty="0">
                <a:solidFill>
                  <a:schemeClr val="tx1"/>
                </a:solidFill>
                <a:effectLst/>
                <a:latin typeface="+mn-lt"/>
                <a:ea typeface="+mn-ea"/>
                <a:cs typeface="+mn-cs"/>
              </a:rPr>
              <a:t>Considerato in diritto</a:t>
            </a:r>
            <a:endParaRPr lang="it-IT" sz="1200" b="0" i="0" kern="1200" dirty="0">
              <a:solidFill>
                <a:schemeClr val="tx1"/>
              </a:solidFill>
              <a:effectLst/>
              <a:latin typeface="+mn-lt"/>
              <a:ea typeface="+mn-ea"/>
              <a:cs typeface="+mn-cs"/>
            </a:endParaRPr>
          </a:p>
          <a:p>
            <a:r>
              <a:rPr lang="it-IT" sz="1200" b="0" i="0" kern="1200" dirty="0">
                <a:solidFill>
                  <a:schemeClr val="tx1"/>
                </a:solidFill>
                <a:effectLst/>
                <a:latin typeface="+mn-lt"/>
                <a:ea typeface="+mn-ea"/>
                <a:cs typeface="+mn-cs"/>
              </a:rPr>
              <a:t>1. -- Il Tribunale di Forlì solleva questione di legittimità costituzionale sull'art. 238, secondo comma, del codice di procedura civile, là dove prevede che la parte cui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stato deferito il giuramento decisorio pronuncia le parole: .consapevole della responsabilità che col giuramento assumo davanti a Dio e agli uomini, giuro ...&gt;.</a:t>
            </a:r>
          </a:p>
          <a:p>
            <a:r>
              <a:rPr lang="it-IT" sz="1200" b="0" i="0" kern="1200" dirty="0">
                <a:solidFill>
                  <a:schemeClr val="tx1"/>
                </a:solidFill>
                <a:effectLst/>
                <a:latin typeface="+mn-lt"/>
                <a:ea typeface="+mn-ea"/>
                <a:cs typeface="+mn-cs"/>
              </a:rPr>
              <a:t>Ritiene il giudice rimettente che l'anzidetta formula di prestazione del giuramento confligga col diritto costituzionale di libertà religiosa, di cui agli articoli 2, 3, e 19 della Costituzione, e violi il principio costituzionale di uguaglianza sotto il profilo della razionalità, risultante anch'esso dall'art. 3 della Costituzione, stante la diversa formula oggi vigente per quello che, prima della </a:t>
            </a:r>
            <a:r>
              <a:rPr lang="it-IT" sz="1200" b="0" i="0" u="sng" kern="1200" dirty="0">
                <a:solidFill>
                  <a:schemeClr val="tx1"/>
                </a:solidFill>
                <a:effectLst/>
                <a:latin typeface="+mn-lt"/>
                <a:ea typeface="+mn-ea"/>
                <a:cs typeface="+mn-cs"/>
                <a:hlinkClick r:id="rId3"/>
              </a:rPr>
              <a:t>sentenza n. 149 del 1995</a:t>
            </a:r>
            <a:r>
              <a:rPr lang="it-IT" sz="1200" b="0" i="0" kern="1200" dirty="0">
                <a:solidFill>
                  <a:schemeClr val="tx1"/>
                </a:solidFill>
                <a:effectLst/>
                <a:latin typeface="+mn-lt"/>
                <a:ea typeface="+mn-ea"/>
                <a:cs typeface="+mn-cs"/>
              </a:rPr>
              <a:t> di questa Corte, era il giuramento del testimone nel processo civile di cui all'art. 251, secondo comma, cod. proc. civ.</a:t>
            </a:r>
          </a:p>
          <a:p>
            <a:r>
              <a:rPr lang="it-IT" sz="1200" b="0" i="0" kern="1200" dirty="0">
                <a:solidFill>
                  <a:schemeClr val="tx1"/>
                </a:solidFill>
                <a:effectLst/>
                <a:latin typeface="+mn-lt"/>
                <a:ea typeface="+mn-ea"/>
                <a:cs typeface="+mn-cs"/>
              </a:rPr>
              <a:t>2. -- La questione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fondata sotto il primo dei due profili indicati.</a:t>
            </a:r>
          </a:p>
          <a:p>
            <a:r>
              <a:rPr lang="it-IT" sz="1200" b="0" i="0" kern="1200" dirty="0">
                <a:solidFill>
                  <a:schemeClr val="tx1"/>
                </a:solidFill>
                <a:effectLst/>
                <a:latin typeface="+mn-lt"/>
                <a:ea typeface="+mn-ea"/>
                <a:cs typeface="+mn-cs"/>
              </a:rPr>
              <a:t>3. -- Sebbene il giudice rimettente prospetti l'anzidetta questione di legittimità costituzionale in riferimento al rispetto della libertà di coscienza del non credente, il problema che viene posto ha portata generale.</a:t>
            </a:r>
          </a:p>
          <a:p>
            <a:r>
              <a:rPr lang="it-IT" sz="1200" b="0" i="0" kern="1200" dirty="0">
                <a:solidFill>
                  <a:schemeClr val="tx1"/>
                </a:solidFill>
                <a:effectLst/>
                <a:latin typeface="+mn-lt"/>
                <a:ea typeface="+mn-ea"/>
                <a:cs typeface="+mn-cs"/>
              </a:rPr>
              <a:t>3.1. -- Gli articoli 2, 3 e 19 della Costituzione garantiscono come diritto la libertà di coscienza in relazione all'esperienza religiosa. Tale diritto, sotto il profilo giuridico-costituzionale, rappresenta un aspetto della dignità della persona umana, riconosciuta e dichiarata inviolabile dall'art. 2. Esso spetta ugualmente tanto ai credenti quanto ai non credenti, siano essi atei o agnostici (</a:t>
            </a:r>
            <a:r>
              <a:rPr lang="it-IT" sz="1200" b="0" i="0" u="sng" kern="1200" dirty="0">
                <a:solidFill>
                  <a:schemeClr val="tx1"/>
                </a:solidFill>
                <a:effectLst/>
                <a:latin typeface="+mn-lt"/>
                <a:ea typeface="+mn-ea"/>
                <a:cs typeface="+mn-cs"/>
                <a:hlinkClick r:id="rId4"/>
              </a:rPr>
              <a:t>sentenza n.117 del 1979</a:t>
            </a:r>
            <a:r>
              <a:rPr lang="it-IT" sz="1200" b="0" i="0" kern="1200" dirty="0">
                <a:solidFill>
                  <a:schemeClr val="tx1"/>
                </a:solidFill>
                <a:effectLst/>
                <a:latin typeface="+mn-lt"/>
                <a:ea typeface="+mn-ea"/>
                <a:cs typeface="+mn-cs"/>
              </a:rPr>
              <a:t>) e comporta la conseguenza, valida nei confronti degli uni e degli altri, che in nessun caso il compimento di atti appartenenti, nella loro essenza, alla sfera della religione possa essere l'oggetto di prescrizioni obbligatorie derivanti dall'ordinamento giuridico dello Stato. La libertà di professione religiosa, riconosciuta in ogni sua forma senza altro limite che non sia quello del buon costume, non significa infatti soltanto &lt;libertà da ogni coercizione che imponga il compimento di atti di culto propri di questa o quella confessione da parte di persone che non siano della confessione alla quale l'atto di culto, per così dire, appartiene&gt;: essa esclude, in generale, ogni imposizione da parte dell'ordinamento giuridico statale &lt;perfino quando l'atto di culto appartenga alla confessione professata da colui al quale esso sia imposto, </a:t>
            </a:r>
            <a:r>
              <a:rPr lang="it-IT" sz="1200" b="0" i="0" kern="1200" dirty="0" err="1">
                <a:solidFill>
                  <a:schemeClr val="tx1"/>
                </a:solidFill>
                <a:effectLst/>
                <a:latin typeface="+mn-lt"/>
                <a:ea typeface="+mn-ea"/>
                <a:cs typeface="+mn-cs"/>
              </a:rPr>
              <a:t>perchè</a:t>
            </a:r>
            <a:r>
              <a:rPr lang="it-IT" sz="1200" b="0" i="0" kern="1200" dirty="0">
                <a:solidFill>
                  <a:schemeClr val="tx1"/>
                </a:solidFill>
                <a:effectLst/>
                <a:latin typeface="+mn-lt"/>
                <a:ea typeface="+mn-ea"/>
                <a:cs typeface="+mn-cs"/>
              </a:rPr>
              <a:t> non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dato allo Stato di interferire, come che sia, in un "ordine" che non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il suo, se non ai fini e nei casi espressamente previsti dalla Costituzione&gt; (</a:t>
            </a:r>
            <a:r>
              <a:rPr lang="it-IT" sz="1200" b="0" i="0" u="sng" kern="1200" dirty="0">
                <a:solidFill>
                  <a:schemeClr val="tx1"/>
                </a:solidFill>
                <a:effectLst/>
                <a:latin typeface="+mn-lt"/>
                <a:ea typeface="+mn-ea"/>
                <a:cs typeface="+mn-cs"/>
                <a:hlinkClick r:id="rId5"/>
              </a:rPr>
              <a:t>sentenza n. 85 del 1963</a:t>
            </a:r>
            <a:r>
              <a:rPr lang="it-IT" sz="1200" b="0" i="0" kern="1200" dirty="0">
                <a:solidFill>
                  <a:schemeClr val="tx1"/>
                </a:solidFill>
                <a:effectLst/>
                <a:latin typeface="+mn-lt"/>
                <a:ea typeface="+mn-ea"/>
                <a:cs typeface="+mn-cs"/>
              </a:rPr>
              <a:t>).</a:t>
            </a:r>
          </a:p>
          <a:p>
            <a:r>
              <a:rPr lang="it-IT" sz="1200" b="0" i="0" kern="1200" dirty="0">
                <a:solidFill>
                  <a:schemeClr val="tx1"/>
                </a:solidFill>
                <a:effectLst/>
                <a:latin typeface="+mn-lt"/>
                <a:ea typeface="+mn-ea"/>
                <a:cs typeface="+mn-cs"/>
              </a:rPr>
              <a:t>Non si tratta dunque soltanto della coscienza - e della sua protezione - dei non credenti, i quali non possono essere obbligati al compimento di atti il cui significato contrasti con le loro convinzioni. E' in causa la natura stessa dell'essere religioso, ciò che, nell'ordine civile, per l'ordinamento costituzionale può essere solo manifestazione di libertà.</a:t>
            </a:r>
          </a:p>
          <a:p>
            <a:r>
              <a:rPr lang="it-IT" sz="1200" b="0" i="0" kern="1200" dirty="0">
                <a:solidFill>
                  <a:schemeClr val="tx1"/>
                </a:solidFill>
                <a:effectLst/>
                <a:latin typeface="+mn-lt"/>
                <a:ea typeface="+mn-ea"/>
                <a:cs typeface="+mn-cs"/>
              </a:rPr>
              <a:t>Qualunque atto di significato religioso, fosse pure il più doveroso dal punto di vista di una religione e delle sue istituzioni, rappresenta sempre per lo Stato esercizio della libertà dei propri cittadini: manifestazione di libertà che, come tale, non può essere oggetto di una sua prescrizione obbligante, indipendentemente dall'irrilevante circostanza che il suo contenuto sia conforme, estraneo o contrastante rispetto alla coscienza religiosa individuale.</a:t>
            </a:r>
          </a:p>
          <a:p>
            <a:r>
              <a:rPr lang="it-IT" sz="1200" b="0" i="0" kern="1200" dirty="0">
                <a:solidFill>
                  <a:schemeClr val="tx1"/>
                </a:solidFill>
                <a:effectLst/>
                <a:latin typeface="+mn-lt"/>
                <a:ea typeface="+mn-ea"/>
                <a:cs typeface="+mn-cs"/>
              </a:rPr>
              <a:t>In ordine alla garanzia costituzionale della libertà di coscienza non contano dunque i contenuti. Credenti e non credenti si trovano perciò esattamente sullo stesso piano rispetto all'intervento prescrittivo, da parte dello Stato, di pratiche aventi significato religioso: esso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escluso comunque, in conseguenza dell'appartenenza della religione a una dimensione che non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quella dello Stato e del suo ordinamento giuridico, al quale spetta soltanto il compito di garantire le condizioni che favoriscano l'espansione della libertà di tutti e, in questo ambito, della libertà di religione.</a:t>
            </a:r>
          </a:p>
          <a:p>
            <a:r>
              <a:rPr lang="it-IT" sz="1200" b="0" i="0" kern="1200" dirty="0">
                <a:solidFill>
                  <a:schemeClr val="tx1"/>
                </a:solidFill>
                <a:effectLst/>
                <a:latin typeface="+mn-lt"/>
                <a:ea typeface="+mn-ea"/>
                <a:cs typeface="+mn-cs"/>
              </a:rPr>
              <a:t>3.2. -- All'anzidetta configurazione costituzionale del diritto individuale di libertà di coscienza nell'ambito della religione e alla distinzione dell' "ordine" delle questioni civili da quello dell'esperienza religiosa corrisponde poi, rispetto all'ordinamento giuridico dello Stato e delle sue istituzioni, il divieto di ricorrere a obbligazioni di ordine religioso per rafforzare l'efficacia dei propri precetti. Quella distinzione tra "ordini" distinti, che caratterizza nell'essenziale il fondamentale o "supremo" principio costituzionale di laicità o non confessionalità dello Stato, quale configurato numerose volte nella giurisprudenza di questa Corte (</a:t>
            </a:r>
            <a:r>
              <a:rPr lang="it-IT" sz="1200" b="0" i="0" u="sng" kern="1200" dirty="0">
                <a:solidFill>
                  <a:schemeClr val="tx1"/>
                </a:solidFill>
                <a:effectLst/>
                <a:latin typeface="+mn-lt"/>
                <a:ea typeface="+mn-ea"/>
                <a:cs typeface="+mn-cs"/>
                <a:hlinkClick r:id="rId6"/>
              </a:rPr>
              <a:t>sentenze </a:t>
            </a:r>
            <a:r>
              <a:rPr lang="it-IT" sz="1200" b="0" i="0" u="sng" kern="1200" dirty="0" err="1">
                <a:solidFill>
                  <a:schemeClr val="tx1"/>
                </a:solidFill>
                <a:effectLst/>
                <a:latin typeface="+mn-lt"/>
                <a:ea typeface="+mn-ea"/>
                <a:cs typeface="+mn-cs"/>
                <a:hlinkClick r:id="rId6"/>
              </a:rPr>
              <a:t>nn</a:t>
            </a:r>
            <a:r>
              <a:rPr lang="it-IT" sz="1200" b="0" i="0" u="sng" kern="1200" dirty="0">
                <a:solidFill>
                  <a:schemeClr val="tx1"/>
                </a:solidFill>
                <a:effectLst/>
                <a:latin typeface="+mn-lt"/>
                <a:ea typeface="+mn-ea"/>
                <a:cs typeface="+mn-cs"/>
                <a:hlinkClick r:id="rId6"/>
              </a:rPr>
              <a:t>. 203 del 1989</a:t>
            </a:r>
            <a:r>
              <a:rPr lang="it-IT" sz="1200" b="0" i="0" kern="1200" dirty="0">
                <a:solidFill>
                  <a:schemeClr val="tx1"/>
                </a:solidFill>
                <a:effectLst/>
                <a:latin typeface="+mn-lt"/>
                <a:ea typeface="+mn-ea"/>
                <a:cs typeface="+mn-cs"/>
              </a:rPr>
              <a:t> e </a:t>
            </a:r>
            <a:r>
              <a:rPr lang="it-IT" sz="1200" b="0" i="0" u="sng" kern="1200" dirty="0">
                <a:solidFill>
                  <a:schemeClr val="tx1"/>
                </a:solidFill>
                <a:effectLst/>
                <a:latin typeface="+mn-lt"/>
                <a:ea typeface="+mn-ea"/>
                <a:cs typeface="+mn-cs"/>
                <a:hlinkClick r:id="rId7"/>
              </a:rPr>
              <a:t>195 del 1993</a:t>
            </a:r>
            <a:r>
              <a:rPr lang="it-IT" sz="1200" b="0" i="0" kern="1200" dirty="0">
                <a:solidFill>
                  <a:schemeClr val="tx1"/>
                </a:solidFill>
                <a:effectLst/>
                <a:latin typeface="+mn-lt"/>
                <a:ea typeface="+mn-ea"/>
                <a:cs typeface="+mn-cs"/>
              </a:rPr>
              <a:t>), significa che la religione e gli obblighi morali che ne derivano non possono essere imposti come mezzo al fine dello Stato.</a:t>
            </a:r>
          </a:p>
          <a:p>
            <a:r>
              <a:rPr lang="it-IT" sz="1200" b="0" i="0" kern="1200" dirty="0">
                <a:solidFill>
                  <a:schemeClr val="tx1"/>
                </a:solidFill>
                <a:effectLst/>
                <a:latin typeface="+mn-lt"/>
                <a:ea typeface="+mn-ea"/>
                <a:cs typeface="+mn-cs"/>
              </a:rPr>
              <a:t>4. -- Considerato che il giuramento nella cui formula sia compreso il riferimento alla responsabilità che si assume davanti a Dio, pur non essendo qualificabile come atto di culto (</a:t>
            </a:r>
            <a:r>
              <a:rPr lang="it-IT" sz="1200" b="0" i="0" u="sng" kern="1200" dirty="0">
                <a:solidFill>
                  <a:schemeClr val="tx1"/>
                </a:solidFill>
                <a:effectLst/>
                <a:latin typeface="+mn-lt"/>
                <a:ea typeface="+mn-ea"/>
                <a:cs typeface="+mn-cs"/>
                <a:hlinkClick r:id="rId5"/>
              </a:rPr>
              <a:t>sentenza n. 85 del 1963</a:t>
            </a:r>
            <a:r>
              <a:rPr lang="it-IT" sz="1200" b="0" i="0" kern="1200" dirty="0">
                <a:solidFill>
                  <a:schemeClr val="tx1"/>
                </a:solidFill>
                <a:effectLst/>
                <a:latin typeface="+mn-lt"/>
                <a:ea typeface="+mn-ea"/>
                <a:cs typeface="+mn-cs"/>
              </a:rPr>
              <a:t>),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tuttavia certamente un atto avente significato religioso (</a:t>
            </a:r>
            <a:r>
              <a:rPr lang="it-IT" sz="1200" b="0" i="0" u="sng" kern="1200" dirty="0">
                <a:solidFill>
                  <a:schemeClr val="tx1"/>
                </a:solidFill>
                <a:effectLst/>
                <a:latin typeface="+mn-lt"/>
                <a:ea typeface="+mn-ea"/>
                <a:cs typeface="+mn-cs"/>
                <a:hlinkClick r:id="rId4"/>
              </a:rPr>
              <a:t>sentenza n. 117 del 1979</a:t>
            </a:r>
            <a:r>
              <a:rPr lang="it-IT" sz="1200" b="0" i="0" kern="1200" dirty="0">
                <a:solidFill>
                  <a:schemeClr val="tx1"/>
                </a:solidFill>
                <a:effectLst/>
                <a:latin typeface="+mn-lt"/>
                <a:ea typeface="+mn-ea"/>
                <a:cs typeface="+mn-cs"/>
              </a:rPr>
              <a:t>) che chiama in causa la coscienza individuale in materia di religione, ne deve essere riconosciuta l'illegittimità costituzionale, conformemente all'orientamento di questa Corte in materia di formule di prestazione del giuramento (</a:t>
            </a:r>
            <a:r>
              <a:rPr lang="it-IT" sz="1200" b="0" i="0" u="sng" kern="1200" dirty="0">
                <a:solidFill>
                  <a:schemeClr val="tx1"/>
                </a:solidFill>
                <a:effectLst/>
                <a:latin typeface="+mn-lt"/>
                <a:ea typeface="+mn-ea"/>
                <a:cs typeface="+mn-cs"/>
                <a:hlinkClick r:id="rId4"/>
              </a:rPr>
              <a:t>sentenza n. 117 del 1979</a:t>
            </a:r>
            <a:r>
              <a:rPr lang="it-IT" sz="1200" b="0" i="0" kern="1200" dirty="0">
                <a:solidFill>
                  <a:schemeClr val="tx1"/>
                </a:solidFill>
                <a:effectLst/>
                <a:latin typeface="+mn-lt"/>
                <a:ea typeface="+mn-ea"/>
                <a:cs typeface="+mn-cs"/>
              </a:rPr>
              <a:t>).</a:t>
            </a:r>
          </a:p>
          <a:p>
            <a:r>
              <a:rPr lang="it-IT" sz="1200" b="0" i="0" kern="1200" dirty="0">
                <a:solidFill>
                  <a:schemeClr val="tx1"/>
                </a:solidFill>
                <a:effectLst/>
                <a:latin typeface="+mn-lt"/>
                <a:ea typeface="+mn-ea"/>
                <a:cs typeface="+mn-cs"/>
              </a:rPr>
              <a:t>Il "giuramento decisorio" di cui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qui questione, pur non potendosi dire propriamente imposto dalla legge - in quanto la parte cui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"deferito" può rifiutarsi di prestarlo ovvero può "riferirlo" alla controparte -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pur sempre l'oggetto di una prescrizione legale alla quale la parte si trova sottoposta, con conseguenze negative: se si rifiuta di prestarlo, soccombe rispetto alla domanda o al punto di fatto per cui il giuramento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stato ammesso; se lo riferisce all'altra parte, rinuncia alla possibilità di affermare nel processo la verità attraverso un proprio atto capace di formare prova legale assoluta. Per questo motivo, la libertà della coscienza in materia di religione risulta violata.</a:t>
            </a:r>
          </a:p>
          <a:p>
            <a:r>
              <a:rPr lang="it-IT" sz="1200" b="0" i="0" kern="1200" dirty="0">
                <a:solidFill>
                  <a:schemeClr val="tx1"/>
                </a:solidFill>
                <a:effectLst/>
                <a:latin typeface="+mn-lt"/>
                <a:ea typeface="+mn-ea"/>
                <a:cs typeface="+mn-cs"/>
              </a:rPr>
              <a:t>Ma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altresì violata la distinzione, imposta dal principio di laicità o non confessionalità dello Stato, tra l' "ordine" delle questioni civili e l' "ordine" di quelle religiose. Il primo comma dell'art. 238 </a:t>
            </a:r>
            <a:r>
              <a:rPr lang="it-IT" sz="1200" b="0" i="0" kern="1200" dirty="0" err="1">
                <a:solidFill>
                  <a:schemeClr val="tx1"/>
                </a:solidFill>
                <a:effectLst/>
                <a:latin typeface="+mn-lt"/>
                <a:ea typeface="+mn-ea"/>
                <a:cs typeface="+mn-cs"/>
              </a:rPr>
              <a:t>cod.proc</a:t>
            </a:r>
            <a:r>
              <a:rPr lang="it-IT" sz="1200" b="0" i="0" kern="1200" dirty="0">
                <a:solidFill>
                  <a:schemeClr val="tx1"/>
                </a:solidFill>
                <a:effectLst/>
                <a:latin typeface="+mn-lt"/>
                <a:ea typeface="+mn-ea"/>
                <a:cs typeface="+mn-cs"/>
              </a:rPr>
              <a:t>. civ. stabilisce che un organo dello Stato, il giudice, deve "ammonire" il giurante sulla "importanza religiosa" del giuramento e l'impugnato secondo comma del medesimo articolo prevede che la parte deve esprimere la propria consapevolezza circa la responsabilità che col giuramento assume "davanti a Dio". Risulta così dalle norme richiamate un'inammissibile commistione: un'obbligazione di natura religiosa e il vincolo che ne deriva nel relativo ambito sono imposti per un fine probatorio proprio dell'ordinamento processuale dello Stato.</a:t>
            </a:r>
          </a:p>
          <a:p>
            <a:r>
              <a:rPr lang="it-IT" sz="1200" b="0" i="0" kern="1200" dirty="0">
                <a:solidFill>
                  <a:schemeClr val="tx1"/>
                </a:solidFill>
                <a:effectLst/>
                <a:latin typeface="+mn-lt"/>
                <a:ea typeface="+mn-ea"/>
                <a:cs typeface="+mn-cs"/>
              </a:rPr>
              <a:t>5.-- Non sussiste invece la prospettata violazione dell'art.3 della Costituzione, nei termini di un'irrazionale differenza di disciplina tra la formula del giuramento decisorio e la formula che il testimone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tenuto a pronunciare, a norma dell'art. 251 </a:t>
            </a:r>
            <a:r>
              <a:rPr lang="it-IT" sz="1200" b="0" i="0" kern="1200" dirty="0" err="1">
                <a:solidFill>
                  <a:schemeClr val="tx1"/>
                </a:solidFill>
                <a:effectLst/>
                <a:latin typeface="+mn-lt"/>
                <a:ea typeface="+mn-ea"/>
                <a:cs typeface="+mn-cs"/>
              </a:rPr>
              <a:t>cod</a:t>
            </a:r>
            <a:r>
              <a:rPr lang="it-IT" sz="1200" b="0" i="0" kern="1200" dirty="0">
                <a:solidFill>
                  <a:schemeClr val="tx1"/>
                </a:solidFill>
                <a:effectLst/>
                <a:latin typeface="+mn-lt"/>
                <a:ea typeface="+mn-ea"/>
                <a:cs typeface="+mn-cs"/>
              </a:rPr>
              <a:t> proc. civ., quale risulta dalla </a:t>
            </a:r>
            <a:r>
              <a:rPr lang="it-IT" sz="1200" b="0" i="0" u="sng" kern="1200" dirty="0">
                <a:solidFill>
                  <a:schemeClr val="tx1"/>
                </a:solidFill>
                <a:effectLst/>
                <a:latin typeface="+mn-lt"/>
                <a:ea typeface="+mn-ea"/>
                <a:cs typeface="+mn-cs"/>
                <a:hlinkClick r:id="rId3"/>
              </a:rPr>
              <a:t>sentenza n. 149 del 1995</a:t>
            </a:r>
            <a:r>
              <a:rPr lang="it-IT" sz="1200" b="0" i="0" kern="1200" dirty="0">
                <a:solidFill>
                  <a:schemeClr val="tx1"/>
                </a:solidFill>
                <a:effectLst/>
                <a:latin typeface="+mn-lt"/>
                <a:ea typeface="+mn-ea"/>
                <a:cs typeface="+mn-cs"/>
              </a:rPr>
              <a:t> di questa Corte. Con tale prospettazione si va al di là </a:t>
            </a:r>
            <a:r>
              <a:rPr lang="it-IT" sz="1200" b="0" i="0" kern="1200" dirty="0" err="1">
                <a:solidFill>
                  <a:schemeClr val="tx1"/>
                </a:solidFill>
                <a:effectLst/>
                <a:latin typeface="+mn-lt"/>
                <a:ea typeface="+mn-ea"/>
                <a:cs typeface="+mn-cs"/>
              </a:rPr>
              <a:t>dellaquestione</a:t>
            </a:r>
            <a:r>
              <a:rPr lang="it-IT" sz="1200" b="0" i="0" kern="1200" dirty="0">
                <a:solidFill>
                  <a:schemeClr val="tx1"/>
                </a:solidFill>
                <a:effectLst/>
                <a:latin typeface="+mn-lt"/>
                <a:ea typeface="+mn-ea"/>
                <a:cs typeface="+mn-cs"/>
              </a:rPr>
              <a:t> della conformazione della formula del giuramento ai principi costituzionali di libertà e si mira esplicitamente all'abolizione del giuramento e alla sua sostituzione con una semplice dichiarazione d'impegno a dire la verità, così come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richiesto al testimone.</a:t>
            </a:r>
          </a:p>
          <a:p>
            <a:r>
              <a:rPr lang="it-IT" sz="1200" b="0" i="0" kern="1200" dirty="0">
                <a:solidFill>
                  <a:schemeClr val="tx1"/>
                </a:solidFill>
                <a:effectLst/>
                <a:latin typeface="+mn-lt"/>
                <a:ea typeface="+mn-ea"/>
                <a:cs typeface="+mn-cs"/>
              </a:rPr>
              <a:t>5.1. -- A una simile operazione, innanzitutto, osta la diversità degli istituti a raffronto. Con la citata </a:t>
            </a:r>
            <a:r>
              <a:rPr lang="it-IT" sz="1200" b="0" i="0" u="sng" kern="1200" dirty="0">
                <a:solidFill>
                  <a:schemeClr val="tx1"/>
                </a:solidFill>
                <a:effectLst/>
                <a:latin typeface="+mn-lt"/>
                <a:ea typeface="+mn-ea"/>
                <a:cs typeface="+mn-cs"/>
                <a:hlinkClick r:id="rId3"/>
              </a:rPr>
              <a:t>sentenza n.149 del 1995</a:t>
            </a:r>
            <a:r>
              <a:rPr lang="it-IT" sz="1200" b="0" i="0" kern="1200" dirty="0">
                <a:solidFill>
                  <a:schemeClr val="tx1"/>
                </a:solidFill>
                <a:effectLst/>
                <a:latin typeface="+mn-lt"/>
                <a:ea typeface="+mn-ea"/>
                <a:cs typeface="+mn-cs"/>
              </a:rPr>
              <a:t>, si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potuto operare l'estensione della nuova disciplina dettata per i testimoni nel processo penale (art. 497, comma 2, </a:t>
            </a:r>
            <a:r>
              <a:rPr lang="it-IT" sz="1200" b="0" i="0" kern="1200" dirty="0" err="1">
                <a:solidFill>
                  <a:schemeClr val="tx1"/>
                </a:solidFill>
                <a:effectLst/>
                <a:latin typeface="+mn-lt"/>
                <a:ea typeface="+mn-ea"/>
                <a:cs typeface="+mn-cs"/>
              </a:rPr>
              <a:t>cod.proc</a:t>
            </a:r>
            <a:r>
              <a:rPr lang="it-IT" sz="1200" b="0" i="0" kern="1200" dirty="0">
                <a:solidFill>
                  <a:schemeClr val="tx1"/>
                </a:solidFill>
                <a:effectLst/>
                <a:latin typeface="+mn-lt"/>
                <a:ea typeface="+mn-ea"/>
                <a:cs typeface="+mn-cs"/>
              </a:rPr>
              <a:t>. </a:t>
            </a:r>
            <a:r>
              <a:rPr lang="it-IT" sz="1200" b="0" i="0" kern="1200" dirty="0" err="1">
                <a:solidFill>
                  <a:schemeClr val="tx1"/>
                </a:solidFill>
                <a:effectLst/>
                <a:latin typeface="+mn-lt"/>
                <a:ea typeface="+mn-ea"/>
                <a:cs typeface="+mn-cs"/>
              </a:rPr>
              <a:t>pen</a:t>
            </a:r>
            <a:r>
              <a:rPr lang="it-IT" sz="1200" b="0" i="0" kern="1200" dirty="0">
                <a:solidFill>
                  <a:schemeClr val="tx1"/>
                </a:solidFill>
                <a:effectLst/>
                <a:latin typeface="+mn-lt"/>
                <a:ea typeface="+mn-ea"/>
                <a:cs typeface="+mn-cs"/>
              </a:rPr>
              <a:t>.) ai testimoni nel processo civile </a:t>
            </a:r>
            <a:r>
              <a:rPr lang="it-IT" sz="1200" b="0" i="0" kern="1200" dirty="0" err="1">
                <a:solidFill>
                  <a:schemeClr val="tx1"/>
                </a:solidFill>
                <a:effectLst/>
                <a:latin typeface="+mn-lt"/>
                <a:ea typeface="+mn-ea"/>
                <a:cs typeface="+mn-cs"/>
              </a:rPr>
              <a:t>poiche</a:t>
            </a:r>
            <a:r>
              <a:rPr lang="it-IT" sz="1200" b="0" i="0" kern="1200" dirty="0">
                <a:solidFill>
                  <a:schemeClr val="tx1"/>
                </a:solidFill>
                <a:effectLst/>
                <a:latin typeface="+mn-lt"/>
                <a:ea typeface="+mn-ea"/>
                <a:cs typeface="+mn-cs"/>
              </a:rPr>
              <a:t>' la testimonianza, in entrambe le sedi processuali, presenta le medesime caratteristiche essenziali. Ma qui si chiede un'equiparazione tra istituti eterogenei.</a:t>
            </a:r>
          </a:p>
          <a:p>
            <a:r>
              <a:rPr lang="it-IT" sz="1200" b="0" i="0" kern="1200" dirty="0">
                <a:solidFill>
                  <a:schemeClr val="tx1"/>
                </a:solidFill>
                <a:effectLst/>
                <a:latin typeface="+mn-lt"/>
                <a:ea typeface="+mn-ea"/>
                <a:cs typeface="+mn-cs"/>
              </a:rPr>
              <a:t>Il giuramento del testimone e l'impegno che ne ha preso il posto hanno carattere promissorio (&lt;giuro o prometto che dirò la verità&gt;) mentre il giuramento decisorio ha carattere assertorio (&lt;giuro che...&gt;, dove il segno di sospensione sta per la formula che indica il "fatto proprio della parte o la conoscenza che essa ha di un fatto altrui" - art. 2739, secondo comma, cod. civ. -). Col primo giuramento, si assume un obbligo personale che richiede un adempimento da parte del promittente (il dire la verità); col secondo, non si promette nulla ma si assevera la verità di un fatto storicamente accaduto. Si comprende allora come non sia possibile sostituire la formula del giuramento della parte con quella che, a norma dell'art. 251 </a:t>
            </a:r>
            <a:r>
              <a:rPr lang="it-IT" sz="1200" b="0" i="0" kern="1200" dirty="0" err="1">
                <a:solidFill>
                  <a:schemeClr val="tx1"/>
                </a:solidFill>
                <a:effectLst/>
                <a:latin typeface="+mn-lt"/>
                <a:ea typeface="+mn-ea"/>
                <a:cs typeface="+mn-cs"/>
              </a:rPr>
              <a:t>cod.proc</a:t>
            </a:r>
            <a:r>
              <a:rPr lang="it-IT" sz="1200" b="0" i="0" kern="1200" dirty="0">
                <a:solidFill>
                  <a:schemeClr val="tx1"/>
                </a:solidFill>
                <a:effectLst/>
                <a:latin typeface="+mn-lt"/>
                <a:ea typeface="+mn-ea"/>
                <a:cs typeface="+mn-cs"/>
              </a:rPr>
              <a:t>. civ., vale per il testimone (&lt;Consapevole della responsabilità morale e giuridica che assumo con la mia deposizione, mi impegno a dire tutta la verità e a non nascondere nulla di quanto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a mia conoscenza&gt;).</a:t>
            </a:r>
          </a:p>
          <a:p>
            <a:r>
              <a:rPr lang="it-IT" sz="1200" b="0" i="0" kern="1200" dirty="0">
                <a:solidFill>
                  <a:schemeClr val="tx1"/>
                </a:solidFill>
                <a:effectLst/>
                <a:latin typeface="+mn-lt"/>
                <a:ea typeface="+mn-ea"/>
                <a:cs typeface="+mn-cs"/>
              </a:rPr>
              <a:t>Una tale sostituzione presupporrebbe una trasformazione del giuramento decisorio in qualcosa di completamente diverso </a:t>
            </a:r>
            <a:r>
              <a:rPr lang="it-IT" sz="1200" b="0" i="0" kern="1200" dirty="0" err="1">
                <a:solidFill>
                  <a:schemeClr val="tx1"/>
                </a:solidFill>
                <a:effectLst/>
                <a:latin typeface="+mn-lt"/>
                <a:ea typeface="+mn-ea"/>
                <a:cs typeface="+mn-cs"/>
              </a:rPr>
              <a:t>cioé</a:t>
            </a:r>
            <a:r>
              <a:rPr lang="it-IT" sz="1200" b="0" i="0" kern="1200" dirty="0">
                <a:solidFill>
                  <a:schemeClr val="tx1"/>
                </a:solidFill>
                <a:effectLst/>
                <a:latin typeface="+mn-lt"/>
                <a:ea typeface="+mn-ea"/>
                <a:cs typeface="+mn-cs"/>
              </a:rPr>
              <a:t>, per l'appunto, in una testimonianza di parte. La formula del giuramento decisorio ben potrebbe essere diversa dall'attuale, ma non potrebbe dunque essere la medesima prevista per la testimonianza. Se la si volesse riscrivere, stante la pluralità di opzioni alternative, non potrebbe certo essere la Corte costituzionale a farlo.</a:t>
            </a:r>
          </a:p>
          <a:p>
            <a:r>
              <a:rPr lang="it-IT" sz="1200" b="0" i="0" kern="1200" dirty="0">
                <a:solidFill>
                  <a:schemeClr val="tx1"/>
                </a:solidFill>
                <a:effectLst/>
                <a:latin typeface="+mn-lt"/>
                <a:ea typeface="+mn-ea"/>
                <a:cs typeface="+mn-cs"/>
              </a:rPr>
              <a:t>5.2. -- Inoltre, la prospettata sostituzione del giuramento con una dichiarazione d'impegno quale oggi richiesta dai testimoni nel processo penale e civile rappresenterebbe un eccesso, rispetto a quanto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costituzionalmente dovuto. La Costituzione, per i motivi innanzi esposti, fa divieto di utilizzare formule di giuramento che possano ledere la libertà di coscienza del giurante, ma tanto poco esclude il giuramento come tale che lo prevede essa stessa, sia pure in relazione a situazioni diverse da quelle ora in esame (si vedano gli articoli 54, 91 e 93, </a:t>
            </a:r>
            <a:r>
              <a:rPr lang="it-IT" sz="1200" b="0" i="0" kern="1200" dirty="0" err="1">
                <a:solidFill>
                  <a:schemeClr val="tx1"/>
                </a:solidFill>
                <a:effectLst/>
                <a:latin typeface="+mn-lt"/>
                <a:ea typeface="+mn-ea"/>
                <a:cs typeface="+mn-cs"/>
              </a:rPr>
              <a:t>nonchè</a:t>
            </a:r>
            <a:r>
              <a:rPr lang="it-IT" sz="1200" b="0" i="0" kern="1200" dirty="0">
                <a:solidFill>
                  <a:schemeClr val="tx1"/>
                </a:solidFill>
                <a:effectLst/>
                <a:latin typeface="+mn-lt"/>
                <a:ea typeface="+mn-ea"/>
                <a:cs typeface="+mn-cs"/>
              </a:rPr>
              <a:t> l'art. 5 della legge 11 marzo 1953, n. 87).</a:t>
            </a:r>
          </a:p>
          <a:p>
            <a:r>
              <a:rPr lang="it-IT" sz="1200" b="0" i="0" kern="1200" dirty="0">
                <a:solidFill>
                  <a:schemeClr val="tx1"/>
                </a:solidFill>
                <a:effectLst/>
                <a:latin typeface="+mn-lt"/>
                <a:ea typeface="+mn-ea"/>
                <a:cs typeface="+mn-cs"/>
              </a:rPr>
              <a:t>Questa Corte, infatti, con la </a:t>
            </a:r>
            <a:r>
              <a:rPr lang="it-IT" sz="1200" b="0" i="0" u="sng" kern="1200" dirty="0">
                <a:solidFill>
                  <a:schemeClr val="tx1"/>
                </a:solidFill>
                <a:effectLst/>
                <a:latin typeface="+mn-lt"/>
                <a:ea typeface="+mn-ea"/>
                <a:cs typeface="+mn-cs"/>
                <a:hlinkClick r:id="rId4"/>
              </a:rPr>
              <a:t>sentenza n. 117 del 1979</a:t>
            </a:r>
            <a:r>
              <a:rPr lang="it-IT" sz="1200" b="0" i="0" kern="1200" dirty="0">
                <a:solidFill>
                  <a:schemeClr val="tx1"/>
                </a:solidFill>
                <a:effectLst/>
                <a:latin typeface="+mn-lt"/>
                <a:ea typeface="+mn-ea"/>
                <a:cs typeface="+mn-cs"/>
              </a:rPr>
              <a:t>, ritenuta lesiva del diritto di libertà di coscienza del non credente la formula originariamente prevista per il testimone dall'art. 251, secondo comma, cod. proc. civ., ha soltanto inciso su tale formula con la riserva del "se credente" apposta all'obbligazione di ordine religioso, presupponendo la compatibilità con la Costituzione del giuramento come tale. Ed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ben vero che la già richiamata, successiva </a:t>
            </a:r>
            <a:r>
              <a:rPr lang="it-IT" sz="1200" b="0" i="0" u="sng" kern="1200" dirty="0">
                <a:solidFill>
                  <a:schemeClr val="tx1"/>
                </a:solidFill>
                <a:effectLst/>
                <a:latin typeface="+mn-lt"/>
                <a:ea typeface="+mn-ea"/>
                <a:cs typeface="+mn-cs"/>
                <a:hlinkClick r:id="rId3"/>
              </a:rPr>
              <a:t>sentenza n. 149 del 1995</a:t>
            </a:r>
            <a:r>
              <a:rPr lang="it-IT" sz="1200" b="0" i="0" kern="1200" dirty="0">
                <a:solidFill>
                  <a:schemeClr val="tx1"/>
                </a:solidFill>
                <a:effectLst/>
                <a:latin typeface="+mn-lt"/>
                <a:ea typeface="+mn-ea"/>
                <a:cs typeface="+mn-cs"/>
              </a:rPr>
              <a:t>, nella dichiarazione preliminare che il testimone nel processo civile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tenuto a rendere, ha sostituito la formula d'impegno a quella del giuramento; ciò tuttavia ha fatto non a causa dell'incostituzionalità del giuramento come tale, ma per un'esigenza di razionalità e coerenza dell'ordinamento giuridico, una volta operata tale sostituzione nel processo penale in conseguenza di una libera scelta del legislatore.</a:t>
            </a:r>
          </a:p>
          <a:p>
            <a:r>
              <a:rPr lang="it-IT" sz="1200" b="0" i="0" kern="1200" dirty="0">
                <a:solidFill>
                  <a:schemeClr val="tx1"/>
                </a:solidFill>
                <a:effectLst/>
                <a:latin typeface="+mn-lt"/>
                <a:ea typeface="+mn-ea"/>
                <a:cs typeface="+mn-cs"/>
              </a:rPr>
              <a:t>6. -- Le anzidette considerazioni spiegano come alla rilevata incostituzionalità della formula del giuramento decisorio non possa porsi rimedio attraverso una pronuncia analoga a quella contenuta nella </a:t>
            </a:r>
            <a:r>
              <a:rPr lang="it-IT" sz="1200" b="0" i="0" u="sng" kern="1200" dirty="0">
                <a:solidFill>
                  <a:schemeClr val="tx1"/>
                </a:solidFill>
                <a:effectLst/>
                <a:latin typeface="+mn-lt"/>
                <a:ea typeface="+mn-ea"/>
                <a:cs typeface="+mn-cs"/>
                <a:hlinkClick r:id="rId3"/>
              </a:rPr>
              <a:t>sentenza n. 149 del 1995</a:t>
            </a:r>
            <a:r>
              <a:rPr lang="it-IT" sz="1200" b="0" i="0" kern="1200" dirty="0">
                <a:solidFill>
                  <a:schemeClr val="tx1"/>
                </a:solidFill>
                <a:effectLst/>
                <a:latin typeface="+mn-lt"/>
                <a:ea typeface="+mn-ea"/>
                <a:cs typeface="+mn-cs"/>
              </a:rPr>
              <a:t>.</a:t>
            </a:r>
          </a:p>
          <a:p>
            <a:r>
              <a:rPr lang="it-IT" sz="1200" b="0" i="0" kern="1200" dirty="0">
                <a:solidFill>
                  <a:schemeClr val="tx1"/>
                </a:solidFill>
                <a:effectLst/>
                <a:latin typeface="+mn-lt"/>
                <a:ea typeface="+mn-ea"/>
                <a:cs typeface="+mn-cs"/>
              </a:rPr>
              <a:t>6.1. -- Ciò che invece occorre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eliminare dalla formula prevista dall'impugnato articolo 238 cod. proc. civ. quanto attribuisce al giuramento della parte un necessario significato religioso. Questo non equivale a "secolarizzarne" il significato.</a:t>
            </a:r>
          </a:p>
          <a:p>
            <a:r>
              <a:rPr lang="it-IT" sz="1200" b="0" i="0" kern="1200" dirty="0">
                <a:solidFill>
                  <a:schemeClr val="tx1"/>
                </a:solidFill>
                <a:effectLst/>
                <a:latin typeface="+mn-lt"/>
                <a:ea typeface="+mn-ea"/>
                <a:cs typeface="+mn-cs"/>
              </a:rPr>
              <a:t>Un'eventuale statuizione in tal senso, a sua volta, potrebbe confliggere con la coscienza dei credenti, rispetto ai quali il valore religioso del giuramento non può essere escluso.</a:t>
            </a:r>
          </a:p>
          <a:p>
            <a:r>
              <a:rPr lang="it-IT" sz="1200" b="0" i="0" kern="1200" dirty="0">
                <a:solidFill>
                  <a:schemeClr val="tx1"/>
                </a:solidFill>
                <a:effectLst/>
                <a:latin typeface="+mn-lt"/>
                <a:ea typeface="+mn-ea"/>
                <a:cs typeface="+mn-cs"/>
              </a:rPr>
              <a:t>Significa invece operare nel senso di un ordinamento pluralista che, riconoscendo la diversità delle posizioni di coscienza, non fissa il quadro dei valori di riferimento e quindi ne' attribuisce ne' esclude connotazioni religiose al giuramento ch'esso chiama a prestare.</a:t>
            </a:r>
          </a:p>
          <a:p>
            <a:r>
              <a:rPr lang="it-IT" sz="1200" b="0" i="0" kern="1200" dirty="0">
                <a:solidFill>
                  <a:schemeClr val="tx1"/>
                </a:solidFill>
                <a:effectLst/>
                <a:latin typeface="+mn-lt"/>
                <a:ea typeface="+mn-ea"/>
                <a:cs typeface="+mn-cs"/>
              </a:rPr>
              <a:t>A questo esito non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di ostacolo quanto talora sostenuto circa una pretesa ineliminabile essenza religiosa del giuramento, </a:t>
            </a:r>
            <a:r>
              <a:rPr lang="it-IT" sz="1200" b="0" i="0" kern="1200" dirty="0" err="1">
                <a:solidFill>
                  <a:schemeClr val="tx1"/>
                </a:solidFill>
                <a:effectLst/>
                <a:latin typeface="+mn-lt"/>
                <a:ea typeface="+mn-ea"/>
                <a:cs typeface="+mn-cs"/>
              </a:rPr>
              <a:t>cosicchè</a:t>
            </a:r>
            <a:r>
              <a:rPr lang="it-IT" sz="1200" b="0" i="0" kern="1200" dirty="0">
                <a:solidFill>
                  <a:schemeClr val="tx1"/>
                </a:solidFill>
                <a:effectLst/>
                <a:latin typeface="+mn-lt"/>
                <a:ea typeface="+mn-ea"/>
                <a:cs typeface="+mn-cs"/>
              </a:rPr>
              <a:t> esso, se non contenesse l'appello a Dio, sommo e infallibile giudice anche delle colpe interiori che sfuggono alla giustizia degli uomini, non sarebbe nulla. </a:t>
            </a:r>
            <a:r>
              <a:rPr lang="it-IT" sz="1200" b="0" i="0" kern="1200" dirty="0" err="1">
                <a:solidFill>
                  <a:schemeClr val="tx1"/>
                </a:solidFill>
                <a:effectLst/>
                <a:latin typeface="+mn-lt"/>
                <a:ea typeface="+mn-ea"/>
                <a:cs typeface="+mn-cs"/>
              </a:rPr>
              <a:t>Ancorchè</a:t>
            </a:r>
            <a:r>
              <a:rPr lang="it-IT" sz="1200" b="0" i="0" kern="1200" dirty="0">
                <a:solidFill>
                  <a:schemeClr val="tx1"/>
                </a:solidFill>
                <a:effectLst/>
                <a:latin typeface="+mn-lt"/>
                <a:ea typeface="+mn-ea"/>
                <a:cs typeface="+mn-cs"/>
              </a:rPr>
              <a:t> si ritenga che la matrice religiosa sia quella originaria, il giuramento ha dimostrato la sua capacità di sopravvivere alla secolarizzazione della vita pubblica, adattandosi a contesti culturali sia pluralistici che a- o anti-religiosi, come non solo la storia comparata degli ordinamenti, ma anche i precedenti legislativi italiani ampiamente documentano. La legge 30 giugno 1876, n.3184, infatti, stabiliva, per i diversi giuramenti previsti nel processo civile e penale, una formula incentrata principalmente sull'importanza morale dell'atto, mentre il vincolo religioso veniva rammentato solo in quanto il pronunciante fosse credente. A una soluzione di questo genere si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accostata in passato questa stessa Corte, con la </a:t>
            </a:r>
            <a:r>
              <a:rPr lang="it-IT" sz="1200" b="0" i="0" u="sng" kern="1200" dirty="0">
                <a:solidFill>
                  <a:schemeClr val="tx1"/>
                </a:solidFill>
                <a:effectLst/>
                <a:latin typeface="+mn-lt"/>
                <a:ea typeface="+mn-ea"/>
                <a:cs typeface="+mn-cs"/>
                <a:hlinkClick r:id="rId4"/>
              </a:rPr>
              <a:t>sentenza n.117 del 1979</a:t>
            </a:r>
            <a:r>
              <a:rPr lang="it-IT" sz="1200" b="0" i="0" kern="1200" dirty="0">
                <a:solidFill>
                  <a:schemeClr val="tx1"/>
                </a:solidFill>
                <a:effectLst/>
                <a:latin typeface="+mn-lt"/>
                <a:ea typeface="+mn-ea"/>
                <a:cs typeface="+mn-cs"/>
              </a:rPr>
              <a:t>, là dove, con l'introduzione dell'inciso &lt;se credente&gt;, ha riferito il valore religioso dell'obbligazione morale che il giuramento comporta soltanto a coloro i quali avvertono un vincolo nei confronti di Dio, nella medesima prospettiva indicata nella </a:t>
            </a:r>
            <a:r>
              <a:rPr lang="it-IT" sz="1200" b="0" i="0" u="sng" kern="1200" dirty="0">
                <a:solidFill>
                  <a:schemeClr val="tx1"/>
                </a:solidFill>
                <a:effectLst/>
                <a:latin typeface="+mn-lt"/>
                <a:ea typeface="+mn-ea"/>
                <a:cs typeface="+mn-cs"/>
                <a:hlinkClick r:id="rId8"/>
              </a:rPr>
              <a:t>sentenza n. 58 del 1960</a:t>
            </a:r>
            <a:r>
              <a:rPr lang="it-IT" sz="1200" b="0" i="0" kern="1200" dirty="0">
                <a:solidFill>
                  <a:schemeClr val="tx1"/>
                </a:solidFill>
                <a:effectLst/>
                <a:latin typeface="+mn-lt"/>
                <a:ea typeface="+mn-ea"/>
                <a:cs typeface="+mn-cs"/>
              </a:rPr>
              <a:t>ove si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affermato che, nel sistema adottato dal legislatore italiano, il giuramento non ha quel prevalente carattere di religiosità che da taluno si vorrebbe a esso attribuire.</a:t>
            </a:r>
          </a:p>
          <a:p>
            <a:r>
              <a:rPr lang="it-IT" sz="1200" b="0" i="0" kern="1200" dirty="0">
                <a:solidFill>
                  <a:schemeClr val="tx1"/>
                </a:solidFill>
                <a:effectLst/>
                <a:latin typeface="+mn-lt"/>
                <a:ea typeface="+mn-ea"/>
                <a:cs typeface="+mn-cs"/>
              </a:rPr>
              <a:t>Naturalmente, il venir meno di un contesto culturale unitario che consenta di attribuire al giuramento un condiviso significato religioso ne comporta una relativizzazione e un certo affievolimento di valore (ciò che spiega la preferenza del legislatore attuale a far uso di formule di impegno diverse dal giuramento). Tale significato, da etico-sociale </a:t>
            </a:r>
            <a:r>
              <a:rPr lang="it-IT" sz="1200" b="0" i="0" kern="1200" dirty="0" err="1">
                <a:solidFill>
                  <a:schemeClr val="tx1"/>
                </a:solidFill>
                <a:effectLst/>
                <a:latin typeface="+mn-lt"/>
                <a:ea typeface="+mn-ea"/>
                <a:cs typeface="+mn-cs"/>
              </a:rPr>
              <a:t>qual'era</a:t>
            </a:r>
            <a:r>
              <a:rPr lang="it-IT" sz="1200" b="0" i="0" kern="1200" dirty="0">
                <a:solidFill>
                  <a:schemeClr val="tx1"/>
                </a:solidFill>
                <a:effectLst/>
                <a:latin typeface="+mn-lt"/>
                <a:ea typeface="+mn-ea"/>
                <a:cs typeface="+mn-cs"/>
              </a:rPr>
              <a:t> originariamente, diventa morale-individuale, in quanto finisce per dipendere dal riferimento che ciascuno faccia, in coscienza e secondo la sua visione del mondo, a quanto considera di più impegnativo e degno di osservanza. Con tale evocazione, colui che presta giuramento viene a conferire al suo eventuale spergiuro un sovrappiù di negatività e gravità rispetto a chi formula una semplice promessa, assumendosi la responsabilità morale che deriva dalla violazione dei dettami ultimi della propria coscienza. In questo, il giuramento </a:t>
            </a:r>
            <a:r>
              <a:rPr lang="it-IT" sz="1200" b="0" i="0" kern="1200" dirty="0" err="1">
                <a:solidFill>
                  <a:schemeClr val="tx1"/>
                </a:solidFill>
                <a:effectLst/>
                <a:latin typeface="+mn-lt"/>
                <a:ea typeface="+mn-ea"/>
                <a:cs typeface="+mn-cs"/>
              </a:rPr>
              <a:t>e'</a:t>
            </a:r>
            <a:r>
              <a:rPr lang="it-IT" sz="1200" b="0" i="0" kern="1200" dirty="0">
                <a:solidFill>
                  <a:schemeClr val="tx1"/>
                </a:solidFill>
                <a:effectLst/>
                <a:latin typeface="+mn-lt"/>
                <a:ea typeface="+mn-ea"/>
                <a:cs typeface="+mn-cs"/>
              </a:rPr>
              <a:t> irriducibile ad altre formule impegnative e si comprende che l'ordinamento giuridico possa avvalersene, imponendone la prestazione quando i cittadini vengano chiamati a compiere atti o a svolgere funzioni di particolare rilevanza per la collettività.</a:t>
            </a:r>
          </a:p>
          <a:p>
            <a:r>
              <a:rPr lang="it-IT" sz="1200" b="0" i="0" kern="1200" dirty="0">
                <a:solidFill>
                  <a:schemeClr val="tx1"/>
                </a:solidFill>
                <a:effectLst/>
                <a:latin typeface="+mn-lt"/>
                <a:ea typeface="+mn-ea"/>
                <a:cs typeface="+mn-cs"/>
              </a:rPr>
              <a:t>6.2. -- </a:t>
            </a:r>
            <a:r>
              <a:rPr lang="it-IT" sz="1200" b="0" i="0" kern="1200" dirty="0" err="1">
                <a:solidFill>
                  <a:schemeClr val="tx1"/>
                </a:solidFill>
                <a:effectLst/>
                <a:latin typeface="+mn-lt"/>
                <a:ea typeface="+mn-ea"/>
                <a:cs typeface="+mn-cs"/>
              </a:rPr>
              <a:t>Poichè</a:t>
            </a:r>
            <a:r>
              <a:rPr lang="it-IT" sz="1200" b="0" i="0" kern="1200" dirty="0">
                <a:solidFill>
                  <a:schemeClr val="tx1"/>
                </a:solidFill>
                <a:effectLst/>
                <a:latin typeface="+mn-lt"/>
                <a:ea typeface="+mn-ea"/>
                <a:cs typeface="+mn-cs"/>
              </a:rPr>
              <a:t> la libertà di coscienza di chi sia chiamato a prestare il giuramento previsto dall'art. 238 cod. proc. civ. comporta che la determinazione del contenuto di valore ch'esso implica sia lasciata, per l'appunto, a quanto avvertito dalla coscienza, la dichiarazione d'incostituzionalità del riferimento alla responsabilità che si assume davanti a Dio deve estendersi anche al riferimento alla responsabilità davanti agli uomini.</a:t>
            </a:r>
          </a:p>
          <a:p>
            <a:r>
              <a:rPr lang="it-IT" sz="1200" b="0" i="0" kern="1200" dirty="0">
                <a:solidFill>
                  <a:schemeClr val="tx1"/>
                </a:solidFill>
                <a:effectLst/>
                <a:latin typeface="+mn-lt"/>
                <a:ea typeface="+mn-ea"/>
                <a:cs typeface="+mn-cs"/>
              </a:rPr>
              <a:t>Ciò non solo </a:t>
            </a:r>
            <a:r>
              <a:rPr lang="it-IT" sz="1200" b="0" i="0" kern="1200" dirty="0" err="1">
                <a:solidFill>
                  <a:schemeClr val="tx1"/>
                </a:solidFill>
                <a:effectLst/>
                <a:latin typeface="+mn-lt"/>
                <a:ea typeface="+mn-ea"/>
                <a:cs typeface="+mn-cs"/>
              </a:rPr>
              <a:t>perchè</a:t>
            </a:r>
            <a:r>
              <a:rPr lang="it-IT" sz="1200" b="0" i="0" kern="1200" dirty="0">
                <a:solidFill>
                  <a:schemeClr val="tx1"/>
                </a:solidFill>
                <a:effectLst/>
                <a:latin typeface="+mn-lt"/>
                <a:ea typeface="+mn-ea"/>
                <a:cs typeface="+mn-cs"/>
              </a:rPr>
              <a:t>, altrimenti, dalla dichiarazione d'incostituzionalità dei soli riferimenti alla divinità potrebbe apparire sancita una sorta di religione dell'umanità, ma anche </a:t>
            </a:r>
            <a:r>
              <a:rPr lang="it-IT" sz="1200" b="0" i="0" kern="1200" dirty="0" err="1">
                <a:solidFill>
                  <a:schemeClr val="tx1"/>
                </a:solidFill>
                <a:effectLst/>
                <a:latin typeface="+mn-lt"/>
                <a:ea typeface="+mn-ea"/>
                <a:cs typeface="+mn-cs"/>
              </a:rPr>
              <a:t>perchè</a:t>
            </a:r>
            <a:r>
              <a:rPr lang="it-IT" sz="1200" b="0" i="0" kern="1200" dirty="0">
                <a:solidFill>
                  <a:schemeClr val="tx1"/>
                </a:solidFill>
                <a:effectLst/>
                <a:latin typeface="+mn-lt"/>
                <a:ea typeface="+mn-ea"/>
                <a:cs typeface="+mn-cs"/>
              </a:rPr>
              <a:t>, mantenendosi il riferimento a un solo contenuto di valore, implicitamente si escluderebbero tutti gli altri, con violazione della libertà di coscienza dei credenti, per i quali il giuramento, del tutto legittimamente, ha un significato religioso.</a:t>
            </a:r>
          </a:p>
          <a:p>
            <a:r>
              <a:rPr lang="it-IT" sz="1200" b="0" i="0" kern="1200" dirty="0">
                <a:solidFill>
                  <a:schemeClr val="tx1"/>
                </a:solidFill>
                <a:effectLst/>
                <a:latin typeface="+mn-lt"/>
                <a:ea typeface="+mn-ea"/>
                <a:cs typeface="+mn-cs"/>
              </a:rPr>
              <a:t>6.3. -- In via conseguenziale, a norma dell'art. 27 della legge 11 marzo 1953, n. 87, la presente dichiarazione d'incostituzionalità deve estendersi inoltre al primo comma, seconda proposizione, dell'art. 238 </a:t>
            </a:r>
            <a:r>
              <a:rPr lang="it-IT" sz="1200" b="0" i="0" kern="1200" dirty="0" err="1">
                <a:solidFill>
                  <a:schemeClr val="tx1"/>
                </a:solidFill>
                <a:effectLst/>
                <a:latin typeface="+mn-lt"/>
                <a:ea typeface="+mn-ea"/>
                <a:cs typeface="+mn-cs"/>
              </a:rPr>
              <a:t>cod.proc</a:t>
            </a:r>
            <a:r>
              <a:rPr lang="it-IT" sz="1200" b="0" i="0" kern="1200" dirty="0">
                <a:solidFill>
                  <a:schemeClr val="tx1"/>
                </a:solidFill>
                <a:effectLst/>
                <a:latin typeface="+mn-lt"/>
                <a:ea typeface="+mn-ea"/>
                <a:cs typeface="+mn-cs"/>
              </a:rPr>
              <a:t>. civ., nella parte in cui prevede che il giurante sia ammonito dal giudice circa l'importanza religiosa del giuramento. Tale previsione, infatti, </a:t>
            </a:r>
            <a:r>
              <a:rPr lang="it-IT" sz="1200" b="0" i="0" kern="1200" dirty="0" err="1">
                <a:solidFill>
                  <a:schemeClr val="tx1"/>
                </a:solidFill>
                <a:effectLst/>
                <a:latin typeface="+mn-lt"/>
                <a:ea typeface="+mn-ea"/>
                <a:cs typeface="+mn-cs"/>
              </a:rPr>
              <a:t>e'inscindibile</a:t>
            </a:r>
            <a:r>
              <a:rPr lang="it-IT" sz="1200" b="0" i="0" kern="1200" dirty="0">
                <a:solidFill>
                  <a:schemeClr val="tx1"/>
                </a:solidFill>
                <a:effectLst/>
                <a:latin typeface="+mn-lt"/>
                <a:ea typeface="+mn-ea"/>
                <a:cs typeface="+mn-cs"/>
              </a:rPr>
              <a:t> da quella contenuta nel secondo comma, circa la responsabilità davanti a Dio che l'atto comporta.</a:t>
            </a:r>
          </a:p>
          <a:p>
            <a:r>
              <a:rPr lang="it-IT" sz="1200" b="0" i="0" kern="1200" dirty="0">
                <a:solidFill>
                  <a:schemeClr val="tx1"/>
                </a:solidFill>
                <a:effectLst/>
                <a:latin typeface="+mn-lt"/>
                <a:ea typeface="+mn-ea"/>
                <a:cs typeface="+mn-cs"/>
              </a:rPr>
              <a:t>Cadendo quest'ultima, deve cadere anche la prima.</a:t>
            </a:r>
          </a:p>
          <a:p>
            <a:r>
              <a:rPr lang="it-IT" sz="1200" b="0" i="0" kern="1200" dirty="0">
                <a:solidFill>
                  <a:schemeClr val="tx1"/>
                </a:solidFill>
                <a:effectLst/>
                <a:latin typeface="+mn-lt"/>
                <a:ea typeface="+mn-ea"/>
                <a:cs typeface="+mn-cs"/>
              </a:rPr>
              <a:t>7.-- La pronuncia che si rende necessaria alla stregua delle considerazioni che precedono comporta una dichiarazione d'incostituzionalità parziale dell'art. 238 cod. proc. civ. dalla quale esso risulta modificato come segue:</a:t>
            </a:r>
          </a:p>
          <a:p>
            <a:r>
              <a:rPr lang="it-IT" sz="1200" b="0" i="0" kern="1200" dirty="0">
                <a:solidFill>
                  <a:schemeClr val="tx1"/>
                </a:solidFill>
                <a:effectLst/>
                <a:latin typeface="+mn-lt"/>
                <a:ea typeface="+mn-ea"/>
                <a:cs typeface="+mn-cs"/>
              </a:rPr>
              <a:t>(primo comma, seconda proposizione) &lt;Questi [il giudice istruttore] ammonisce il giurante sull'importanza morale dell'atto e sulle conseguenze penali delle dichiarazioni false, e quindi lo invita a giurare&gt;;</a:t>
            </a:r>
          </a:p>
          <a:p>
            <a:r>
              <a:rPr lang="it-IT" sz="1200" b="0" i="0" kern="1200" dirty="0">
                <a:solidFill>
                  <a:schemeClr val="tx1"/>
                </a:solidFill>
                <a:effectLst/>
                <a:latin typeface="+mn-lt"/>
                <a:ea typeface="+mn-ea"/>
                <a:cs typeface="+mn-cs"/>
              </a:rPr>
              <a:t>(secondo comma): &lt;Il giurante, in piedi, pronuncia a chiara voce le parole: "consapevole della responsabilità che col giuramento assumo, giuro...", e continua ripetendo le parole della formula su cui giura&gt; L'eliminazione dalla disposizione in esame delle parti incostituzionali opera altresì - in virtù del rinvio contenuto nell'art.243 cod. proc. civ. e senza necessità di ulteriori dichiarazioni d'incostituzionalità - in riferimento al giura mento deferito d'ufficio (artt. 240 e 241 cod. proc. civ.).</a:t>
            </a:r>
          </a:p>
          <a:p>
            <a:r>
              <a:rPr lang="it-IT" sz="1200" b="0" i="0" kern="1200" dirty="0">
                <a:solidFill>
                  <a:schemeClr val="tx1"/>
                </a:solidFill>
                <a:effectLst/>
                <a:latin typeface="+mn-lt"/>
                <a:ea typeface="+mn-ea"/>
                <a:cs typeface="+mn-cs"/>
              </a:rPr>
              <a:t>PER QUESTI MOTIVI</a:t>
            </a:r>
          </a:p>
          <a:p>
            <a:r>
              <a:rPr lang="it-IT" sz="1200" b="0" i="0" kern="1200" dirty="0">
                <a:solidFill>
                  <a:schemeClr val="tx1"/>
                </a:solidFill>
                <a:effectLst/>
                <a:latin typeface="+mn-lt"/>
                <a:ea typeface="+mn-ea"/>
                <a:cs typeface="+mn-cs"/>
              </a:rPr>
              <a:t>LA CORTE COSTITUZIONALE</a:t>
            </a:r>
          </a:p>
          <a:p>
            <a:r>
              <a:rPr lang="it-IT" sz="1200" b="0" i="0" kern="1200" dirty="0">
                <a:solidFill>
                  <a:schemeClr val="tx1"/>
                </a:solidFill>
                <a:effectLst/>
                <a:latin typeface="+mn-lt"/>
                <a:ea typeface="+mn-ea"/>
                <a:cs typeface="+mn-cs"/>
              </a:rPr>
              <a:t>dichiara l'illegittimità costituzionale dell'art. 238, secondo comma, del codice di procedura civile, limitatamente alle parole &lt;davanti a Dio e agli uomini&gt;;</a:t>
            </a:r>
          </a:p>
          <a:p>
            <a:r>
              <a:rPr lang="it-IT" sz="1200" b="0" i="0" kern="1200" dirty="0">
                <a:solidFill>
                  <a:schemeClr val="tx1"/>
                </a:solidFill>
                <a:effectLst/>
                <a:latin typeface="+mn-lt"/>
                <a:ea typeface="+mn-ea"/>
                <a:cs typeface="+mn-cs"/>
              </a:rPr>
              <a:t>dichiara, in applicazione dell'art. 27 della legge 11 marzo 1953, n. 87, l'illegittimità costituzionale dell'art. 238, primo comma, seconda proposizione, del codice di procedura civile, limitatamente alle parole &lt;religiosa e&gt;.</a:t>
            </a:r>
          </a:p>
          <a:p>
            <a:r>
              <a:rPr lang="it-IT" sz="1200" b="0" i="0" kern="1200" dirty="0">
                <a:solidFill>
                  <a:schemeClr val="tx1"/>
                </a:solidFill>
                <a:effectLst/>
                <a:latin typeface="+mn-lt"/>
                <a:ea typeface="+mn-ea"/>
                <a:cs typeface="+mn-cs"/>
              </a:rPr>
              <a:t>Così deciso in Roma, nella sede della Corte costituzionale, Palazzo della Consulta, il 30/09/96.</a:t>
            </a:r>
          </a:p>
          <a:p>
            <a:r>
              <a:rPr lang="it-IT" sz="1200" b="0" i="0" kern="1200" dirty="0">
                <a:solidFill>
                  <a:schemeClr val="tx1"/>
                </a:solidFill>
                <a:effectLst/>
                <a:latin typeface="+mn-lt"/>
                <a:ea typeface="+mn-ea"/>
                <a:cs typeface="+mn-cs"/>
              </a:rPr>
              <a:t>Mauro FERRI, Presidente</a:t>
            </a:r>
          </a:p>
          <a:p>
            <a:r>
              <a:rPr lang="it-IT" sz="1200" b="0" i="0" kern="1200" dirty="0">
                <a:solidFill>
                  <a:schemeClr val="tx1"/>
                </a:solidFill>
                <a:effectLst/>
                <a:latin typeface="+mn-lt"/>
                <a:ea typeface="+mn-ea"/>
                <a:cs typeface="+mn-cs"/>
              </a:rPr>
              <a:t>Gustavo ZAGREBELSKY, Redattore</a:t>
            </a:r>
          </a:p>
          <a:p>
            <a:r>
              <a:rPr lang="it-IT" sz="1200" b="0" i="0" kern="1200">
                <a:solidFill>
                  <a:schemeClr val="tx1"/>
                </a:solidFill>
                <a:effectLst/>
                <a:latin typeface="+mn-lt"/>
                <a:ea typeface="+mn-ea"/>
                <a:cs typeface="+mn-cs"/>
              </a:rPr>
              <a:t>Depositata in cancelleria il 08/10/96.</a:t>
            </a:r>
          </a:p>
          <a:p>
            <a:endParaRPr lang="it-IT"/>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363284-B589-463B-809E-BBA4AA0E8FBE}"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8319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4C54C6-8AAC-4AFE-B1F8-CF5B172F006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C59B632-E6C8-47BE-B283-AEF174E7AE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8B0B86-0B8D-4BA6-82CE-E7BD315859EF}"/>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5" name="Segnaposto piè di pagina 4">
            <a:extLst>
              <a:ext uri="{FF2B5EF4-FFF2-40B4-BE49-F238E27FC236}">
                <a16:creationId xmlns:a16="http://schemas.microsoft.com/office/drawing/2014/main" id="{8DA81C36-A4EC-41A0-96B7-6F90E51415A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2461665-2E2F-4C6C-A22C-A4211CDB483A}"/>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3876965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BDAFBC-D52B-4D94-AE1A-03F6AD5060C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CAD500B-E3E3-4838-9ABF-BD5FBF2274A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EE1957B-2784-49BB-ABB8-DED01853FC36}"/>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5" name="Segnaposto piè di pagina 4">
            <a:extLst>
              <a:ext uri="{FF2B5EF4-FFF2-40B4-BE49-F238E27FC236}">
                <a16:creationId xmlns:a16="http://schemas.microsoft.com/office/drawing/2014/main" id="{B76A134C-FEE1-4804-8D69-71A8D969102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EED030E-3457-4505-9C82-38F3529EE80E}"/>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362607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3EF034C-2F94-4C3A-9070-615FA084D59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D426311-D8D7-4324-8EF9-0CF7093419E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8B06902-04F2-4B90-9A1C-CCAC906A97E2}"/>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5" name="Segnaposto piè di pagina 4">
            <a:extLst>
              <a:ext uri="{FF2B5EF4-FFF2-40B4-BE49-F238E27FC236}">
                <a16:creationId xmlns:a16="http://schemas.microsoft.com/office/drawing/2014/main" id="{FFCAF19B-CB8E-4676-820E-70753763897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98D97CC-5B0F-416B-B6B1-C0586842F826}"/>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2731568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3F29DD14-F9C0-4DFB-B4C3-AE16A54C82CF}" type="datetimeFigureOut">
              <a:rPr lang="it-IT" smtClean="0"/>
              <a:t>21/03/24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3BE1DBF-5FFE-48E6-AF54-1C28CC7D3BD0}"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2995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F29DD14-F9C0-4DFB-B4C3-AE16A54C82CF}" type="datetimeFigureOut">
              <a:rPr lang="it-IT" smtClean="0"/>
              <a:t>21/03/24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3BE1DBF-5FFE-48E6-AF54-1C28CC7D3BD0}" type="slidenum">
              <a:rPr lang="it-IT" smtClean="0"/>
              <a:t>‹N›</a:t>
            </a:fld>
            <a:endParaRPr lang="it-IT"/>
          </a:p>
        </p:txBody>
      </p:sp>
    </p:spTree>
    <p:extLst>
      <p:ext uri="{BB962C8B-B14F-4D97-AF65-F5344CB8AC3E}">
        <p14:creationId xmlns:p14="http://schemas.microsoft.com/office/powerpoint/2010/main" val="2728303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F29DD14-F9C0-4DFB-B4C3-AE16A54C82CF}" type="datetimeFigureOut">
              <a:rPr lang="it-IT" smtClean="0"/>
              <a:t>21/03/24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3BE1DBF-5FFE-48E6-AF54-1C28CC7D3BD0}"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3733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F29DD14-F9C0-4DFB-B4C3-AE16A54C82CF}" type="datetimeFigureOut">
              <a:rPr lang="it-IT" smtClean="0"/>
              <a:t>21/03/24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3BE1DBF-5FFE-48E6-AF54-1C28CC7D3BD0}" type="slidenum">
              <a:rPr lang="it-IT" smtClean="0"/>
              <a:t>‹N›</a:t>
            </a:fld>
            <a:endParaRPr lang="it-IT"/>
          </a:p>
        </p:txBody>
      </p:sp>
    </p:spTree>
    <p:extLst>
      <p:ext uri="{BB962C8B-B14F-4D97-AF65-F5344CB8AC3E}">
        <p14:creationId xmlns:p14="http://schemas.microsoft.com/office/powerpoint/2010/main" val="3348104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F29DD14-F9C0-4DFB-B4C3-AE16A54C82CF}" type="datetimeFigureOut">
              <a:rPr lang="it-IT" smtClean="0"/>
              <a:t>21/03/24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93BE1DBF-5FFE-48E6-AF54-1C28CC7D3BD0}" type="slidenum">
              <a:rPr lang="it-IT" smtClean="0"/>
              <a:t>‹N›</a:t>
            </a:fld>
            <a:endParaRPr lang="it-IT"/>
          </a:p>
        </p:txBody>
      </p:sp>
    </p:spTree>
    <p:extLst>
      <p:ext uri="{BB962C8B-B14F-4D97-AF65-F5344CB8AC3E}">
        <p14:creationId xmlns:p14="http://schemas.microsoft.com/office/powerpoint/2010/main" val="64148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3F29DD14-F9C0-4DFB-B4C3-AE16A54C82CF}" type="datetimeFigureOut">
              <a:rPr lang="it-IT" smtClean="0"/>
              <a:t>21/03/24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3BE1DBF-5FFE-48E6-AF54-1C28CC7D3BD0}" type="slidenum">
              <a:rPr lang="it-IT" smtClean="0"/>
              <a:t>‹N›</a:t>
            </a:fld>
            <a:endParaRPr lang="it-IT"/>
          </a:p>
        </p:txBody>
      </p:sp>
    </p:spTree>
    <p:extLst>
      <p:ext uri="{BB962C8B-B14F-4D97-AF65-F5344CB8AC3E}">
        <p14:creationId xmlns:p14="http://schemas.microsoft.com/office/powerpoint/2010/main" val="333867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9DD14-F9C0-4DFB-B4C3-AE16A54C82CF}" type="datetimeFigureOut">
              <a:rPr lang="it-IT" smtClean="0"/>
              <a:t>21/03/24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93BE1DBF-5FFE-48E6-AF54-1C28CC7D3BD0}" type="slidenum">
              <a:rPr lang="it-IT" smtClean="0"/>
              <a:t>‹N›</a:t>
            </a:fld>
            <a:endParaRPr lang="it-IT"/>
          </a:p>
        </p:txBody>
      </p:sp>
    </p:spTree>
    <p:extLst>
      <p:ext uri="{BB962C8B-B14F-4D97-AF65-F5344CB8AC3E}">
        <p14:creationId xmlns:p14="http://schemas.microsoft.com/office/powerpoint/2010/main" val="4189797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F29DD14-F9C0-4DFB-B4C3-AE16A54C82CF}" type="datetimeFigureOut">
              <a:rPr lang="it-IT" smtClean="0"/>
              <a:t>21/03/24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3BE1DBF-5FFE-48E6-AF54-1C28CC7D3BD0}" type="slidenum">
              <a:rPr lang="it-IT" smtClean="0"/>
              <a:t>‹N›</a:t>
            </a:fld>
            <a:endParaRPr lang="it-IT"/>
          </a:p>
        </p:txBody>
      </p:sp>
    </p:spTree>
    <p:extLst>
      <p:ext uri="{BB962C8B-B14F-4D97-AF65-F5344CB8AC3E}">
        <p14:creationId xmlns:p14="http://schemas.microsoft.com/office/powerpoint/2010/main" val="2711444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4CFB89-FDD8-482E-B02B-E8260DC337F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FD428F6-72F1-42D6-AFDE-3D9F8996C3DC}"/>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24CB045-44A7-4041-8E02-9C0D0FFE5FBF}"/>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5" name="Segnaposto piè di pagina 4">
            <a:extLst>
              <a:ext uri="{FF2B5EF4-FFF2-40B4-BE49-F238E27FC236}">
                <a16:creationId xmlns:a16="http://schemas.microsoft.com/office/drawing/2014/main" id="{889543C4-68D0-4A2B-BAD6-3DA817FEBB6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A89097D-973D-4646-8C35-A4A8E7B0AF41}"/>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37122347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F29DD14-F9C0-4DFB-B4C3-AE16A54C82CF}" type="datetimeFigureOut">
              <a:rPr lang="it-IT" smtClean="0"/>
              <a:t>21/03/24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3BE1DBF-5FFE-48E6-AF54-1C28CC7D3BD0}"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0275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F29DD14-F9C0-4DFB-B4C3-AE16A54C82CF}" type="datetimeFigureOut">
              <a:rPr lang="it-IT" smtClean="0"/>
              <a:t>21/03/24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3BE1DBF-5FFE-48E6-AF54-1C28CC7D3BD0}" type="slidenum">
              <a:rPr lang="it-IT" smtClean="0"/>
              <a:t>‹N›</a:t>
            </a:fld>
            <a:endParaRPr lang="it-IT"/>
          </a:p>
        </p:txBody>
      </p:sp>
    </p:spTree>
    <p:extLst>
      <p:ext uri="{BB962C8B-B14F-4D97-AF65-F5344CB8AC3E}">
        <p14:creationId xmlns:p14="http://schemas.microsoft.com/office/powerpoint/2010/main" val="1927302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F29DD14-F9C0-4DFB-B4C3-AE16A54C82CF}" type="datetimeFigureOut">
              <a:rPr lang="it-IT" smtClean="0"/>
              <a:t>21/03/24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3BE1DBF-5FFE-48E6-AF54-1C28CC7D3BD0}"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7759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CEB55C-173F-480D-9CEF-F27B0A857AC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4073536-8713-443F-B047-25028744DB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2D09983-C528-410B-B068-79BB06DAF367}"/>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5" name="Segnaposto piè di pagina 4">
            <a:extLst>
              <a:ext uri="{FF2B5EF4-FFF2-40B4-BE49-F238E27FC236}">
                <a16:creationId xmlns:a16="http://schemas.microsoft.com/office/drawing/2014/main" id="{F4AE96D5-6E32-4CCC-8E5A-2E74F9A59ED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DC36A81-E74E-4985-93C2-D22EBFE9B9C2}"/>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4245089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F6E7A5-A649-4427-B233-EFD6770AE2D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9227E33-262B-48FE-A723-FFE50EE5201D}"/>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472ABF2-1F6F-4DB9-A516-CD66B9F4C4D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925F3C3-8C6D-4CDB-BE25-7F3FE088AD31}"/>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6" name="Segnaposto piè di pagina 5">
            <a:extLst>
              <a:ext uri="{FF2B5EF4-FFF2-40B4-BE49-F238E27FC236}">
                <a16:creationId xmlns:a16="http://schemas.microsoft.com/office/drawing/2014/main" id="{C1D3700F-FA90-4F1E-B606-37C799112C0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BF7A29C-6AC3-4E0F-8BE8-84D11D63E9B7}"/>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910411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C72DE5-9B02-4AC4-B219-DF630647C90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452A1AF-1DC3-4C7C-912E-2400792281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6A95FE2B-7750-4AE8-9D25-3194F1AF8E93}"/>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23669DFC-41CD-4519-9908-ACC77BF96C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653C197F-5AE2-4D56-8B87-5FCD7F46975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999DD1B-8239-41D9-9725-3707F5F53868}"/>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8" name="Segnaposto piè di pagina 7">
            <a:extLst>
              <a:ext uri="{FF2B5EF4-FFF2-40B4-BE49-F238E27FC236}">
                <a16:creationId xmlns:a16="http://schemas.microsoft.com/office/drawing/2014/main" id="{73F00A05-234B-4F53-AC83-0C6EB7D6B5EB}"/>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3A41265-4936-492E-8718-6DE34BE34F11}"/>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4270334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0C01BB-D53C-485D-9F53-7A7B3D3BA00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90DB14C-16CA-44DC-9CD6-7C24752E0BEA}"/>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4" name="Segnaposto piè di pagina 3">
            <a:extLst>
              <a:ext uri="{FF2B5EF4-FFF2-40B4-BE49-F238E27FC236}">
                <a16:creationId xmlns:a16="http://schemas.microsoft.com/office/drawing/2014/main" id="{3BAD03FE-FEF0-4175-9F54-B2ABD69BCD2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76F4D71-E2CE-4FFA-9D63-5BE0A6C46BCA}"/>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350856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A16247F-178B-43C9-8B80-81460D88556B}"/>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3" name="Segnaposto piè di pagina 2">
            <a:extLst>
              <a:ext uri="{FF2B5EF4-FFF2-40B4-BE49-F238E27FC236}">
                <a16:creationId xmlns:a16="http://schemas.microsoft.com/office/drawing/2014/main" id="{F008B07C-54F2-41DF-90AD-9D48F19E0E10}"/>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375727C-53C3-4B77-9DF1-CE8706E86A68}"/>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2054906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2EF93D-19ED-4388-B213-5DCE8DFEB8E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1435789-F4DE-46E6-A5F8-5A7552831D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7019F50-53FE-4DBD-8151-0A32C3B4EA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75F4D72-D7AF-488F-AD05-D27581840F86}"/>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6" name="Segnaposto piè di pagina 5">
            <a:extLst>
              <a:ext uri="{FF2B5EF4-FFF2-40B4-BE49-F238E27FC236}">
                <a16:creationId xmlns:a16="http://schemas.microsoft.com/office/drawing/2014/main" id="{A17B83D8-1116-4A5F-BD6C-D7EBA38AA6B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0294588-6399-42F5-B018-C7BE44592B0F}"/>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3970277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188279-1374-49AE-9325-1F218634B7A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130D29B-A877-42E2-8A2E-F4B98BB2F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B6BFA8D-35CB-4B7B-BA98-92A35E35C4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8221DE8-23DA-4D03-921B-2842929F42CC}"/>
              </a:ext>
            </a:extLst>
          </p:cNvPr>
          <p:cNvSpPr>
            <a:spLocks noGrp="1"/>
          </p:cNvSpPr>
          <p:nvPr>
            <p:ph type="dt" sz="half" idx="10"/>
          </p:nvPr>
        </p:nvSpPr>
        <p:spPr/>
        <p:txBody>
          <a:bodyPr/>
          <a:lstStyle/>
          <a:p>
            <a:fld id="{E86C2A7E-224B-4A5D-BD9D-DDE33793FC70}" type="datetimeFigureOut">
              <a:rPr lang="it-IT" smtClean="0"/>
              <a:t>21/03/24</a:t>
            </a:fld>
            <a:endParaRPr lang="it-IT"/>
          </a:p>
        </p:txBody>
      </p:sp>
      <p:sp>
        <p:nvSpPr>
          <p:cNvPr id="6" name="Segnaposto piè di pagina 5">
            <a:extLst>
              <a:ext uri="{FF2B5EF4-FFF2-40B4-BE49-F238E27FC236}">
                <a16:creationId xmlns:a16="http://schemas.microsoft.com/office/drawing/2014/main" id="{FC55A0FD-63F4-49D8-A42B-D20BB7EAF5F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8C726C5-D654-44EE-9DA1-2429077B77CF}"/>
              </a:ext>
            </a:extLst>
          </p:cNvPr>
          <p:cNvSpPr>
            <a:spLocks noGrp="1"/>
          </p:cNvSpPr>
          <p:nvPr>
            <p:ph type="sldNum" sz="quarter" idx="12"/>
          </p:nvPr>
        </p:nvSpPr>
        <p:spPr/>
        <p:txBody>
          <a:bodyPr/>
          <a:lstStyle/>
          <a:p>
            <a:fld id="{E9F985DE-53C3-4696-B7D7-AD13C258D012}" type="slidenum">
              <a:rPr lang="it-IT" smtClean="0"/>
              <a:t>‹N›</a:t>
            </a:fld>
            <a:endParaRPr lang="it-IT"/>
          </a:p>
        </p:txBody>
      </p:sp>
    </p:spTree>
    <p:extLst>
      <p:ext uri="{BB962C8B-B14F-4D97-AF65-F5344CB8AC3E}">
        <p14:creationId xmlns:p14="http://schemas.microsoft.com/office/powerpoint/2010/main" val="2353366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4B128B2-429A-4996-BF0E-9F021DDDBE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4D5914D-03D2-4831-8C8F-B1E48A63B7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9DE92FD-2942-47C4-8254-7389AAD96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6C2A7E-224B-4A5D-BD9D-DDE33793FC70}" type="datetimeFigureOut">
              <a:rPr lang="it-IT" smtClean="0"/>
              <a:t>21/03/24</a:t>
            </a:fld>
            <a:endParaRPr lang="it-IT"/>
          </a:p>
        </p:txBody>
      </p:sp>
      <p:sp>
        <p:nvSpPr>
          <p:cNvPr id="5" name="Segnaposto piè di pagina 4">
            <a:extLst>
              <a:ext uri="{FF2B5EF4-FFF2-40B4-BE49-F238E27FC236}">
                <a16:creationId xmlns:a16="http://schemas.microsoft.com/office/drawing/2014/main" id="{805F21B4-3B9A-4462-B9DA-676D71D202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C7B72B2-DCEF-4F36-AD9B-E5B058B95C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F985DE-53C3-4696-B7D7-AD13C258D012}" type="slidenum">
              <a:rPr lang="it-IT" smtClean="0"/>
              <a:t>‹N›</a:t>
            </a:fld>
            <a:endParaRPr lang="it-IT"/>
          </a:p>
        </p:txBody>
      </p:sp>
    </p:spTree>
    <p:extLst>
      <p:ext uri="{BB962C8B-B14F-4D97-AF65-F5344CB8AC3E}">
        <p14:creationId xmlns:p14="http://schemas.microsoft.com/office/powerpoint/2010/main" val="105878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F29DD14-F9C0-4DFB-B4C3-AE16A54C82CF}" type="datetimeFigureOut">
              <a:rPr lang="it-IT" smtClean="0"/>
              <a:t>21/03/24</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3BE1DBF-5FFE-48E6-AF54-1C28CC7D3BD0}"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03624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3B80BE-1B5B-4314-881C-592885F15D4B}"/>
              </a:ext>
            </a:extLst>
          </p:cNvPr>
          <p:cNvSpPr>
            <a:spLocks noGrp="1"/>
          </p:cNvSpPr>
          <p:nvPr>
            <p:ph type="ctrTitle"/>
          </p:nvPr>
        </p:nvSpPr>
        <p:spPr/>
        <p:txBody>
          <a:bodyPr/>
          <a:lstStyle/>
          <a:p>
            <a:r>
              <a:rPr lang="it-IT" dirty="0">
                <a:latin typeface="Times New Roman" panose="02020603050405020304" pitchFamily="18" charset="0"/>
                <a:cs typeface="Times New Roman" panose="02020603050405020304" pitchFamily="18" charset="0"/>
              </a:rPr>
              <a:t>I non credenti nell’ordinamento italiano</a:t>
            </a:r>
          </a:p>
        </p:txBody>
      </p:sp>
      <p:sp>
        <p:nvSpPr>
          <p:cNvPr id="3" name="Sottotitolo 2">
            <a:extLst>
              <a:ext uri="{FF2B5EF4-FFF2-40B4-BE49-F238E27FC236}">
                <a16:creationId xmlns:a16="http://schemas.microsoft.com/office/drawing/2014/main" id="{0FA5483C-750C-40EC-8ED9-C308682B415A}"/>
              </a:ext>
            </a:extLst>
          </p:cNvPr>
          <p:cNvSpPr>
            <a:spLocks noGrp="1"/>
          </p:cNvSpPr>
          <p:nvPr>
            <p:ph type="subTitle" idx="1"/>
          </p:nvPr>
        </p:nvSpPr>
        <p:spPr/>
        <p:txBody>
          <a:bodyPr/>
          <a:lstStyle/>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Marco Croce, Università di Firenze, 20/3/2024</a:t>
            </a:r>
          </a:p>
        </p:txBody>
      </p:sp>
    </p:spTree>
    <p:extLst>
      <p:ext uri="{BB962C8B-B14F-4D97-AF65-F5344CB8AC3E}">
        <p14:creationId xmlns:p14="http://schemas.microsoft.com/office/powerpoint/2010/main" val="2189997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395B71-11E9-497B-AE1B-930D98E776A8}"/>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Intenzione </a:t>
            </a:r>
            <a:r>
              <a:rPr lang="it-IT" dirty="0" err="1">
                <a:latin typeface="Times New Roman" panose="02020603050405020304" pitchFamily="18" charset="0"/>
                <a:cs typeface="Times New Roman" panose="02020603050405020304" pitchFamily="18" charset="0"/>
              </a:rPr>
              <a:t>antiateistica</a:t>
            </a:r>
            <a:r>
              <a:rPr lang="it-IT" dirty="0">
                <a:latin typeface="Times New Roman" panose="02020603050405020304" pitchFamily="18" charset="0"/>
                <a:cs typeface="Times New Roman" panose="02020603050405020304" pitchFamily="18" charset="0"/>
              </a:rPr>
              <a:t>?</a:t>
            </a:r>
          </a:p>
        </p:txBody>
      </p:sp>
      <p:sp>
        <p:nvSpPr>
          <p:cNvPr id="3" name="Segnaposto contenuto 2">
            <a:extLst>
              <a:ext uri="{FF2B5EF4-FFF2-40B4-BE49-F238E27FC236}">
                <a16:creationId xmlns:a16="http://schemas.microsoft.com/office/drawing/2014/main" id="{F9F443A9-02C0-4B6D-B6B8-F6B180DF439A}"/>
              </a:ext>
            </a:extLst>
          </p:cNvPr>
          <p:cNvSpPr>
            <a:spLocks noGrp="1"/>
          </p:cNvSpPr>
          <p:nvPr>
            <p:ph idx="1"/>
          </p:nvPr>
        </p:nvSpPr>
        <p:spPr/>
        <p:txBody>
          <a:bodyPr>
            <a:normAutofit fontScale="77500" lnSpcReduction="20000"/>
          </a:bodyPr>
          <a:lstStyle/>
          <a:p>
            <a:pPr algn="just"/>
            <a:r>
              <a:rPr lang="it-IT" dirty="0">
                <a:latin typeface="Times New Roman" panose="02020603050405020304" pitchFamily="18" charset="0"/>
                <a:cs typeface="Times New Roman" panose="02020603050405020304" pitchFamily="18" charset="0"/>
              </a:rPr>
              <a:t>Perché il Costituente non ha tutelato esplicitamente la non credenza?</a:t>
            </a:r>
          </a:p>
          <a:p>
            <a:pPr algn="just"/>
            <a:r>
              <a:rPr lang="it-IT" dirty="0">
                <a:latin typeface="Times New Roman" panose="02020603050405020304" pitchFamily="18" charset="0"/>
                <a:cs typeface="Times New Roman" panose="02020603050405020304" pitchFamily="18" charset="0"/>
              </a:rPr>
              <a:t>Probabilmente più per motivi storico-contingenti (anche di rilevanza sociale del fenomeno) che per altro</a:t>
            </a:r>
          </a:p>
          <a:p>
            <a:pPr algn="just"/>
            <a:r>
              <a:rPr lang="it-IT" dirty="0">
                <a:latin typeface="Times New Roman" panose="02020603050405020304" pitchFamily="18" charset="0"/>
                <a:cs typeface="Times New Roman" panose="02020603050405020304" pitchFamily="18" charset="0"/>
              </a:rPr>
              <a:t>Comunque sia nel dibattito un qualche indice lo troviamo:</a:t>
            </a:r>
          </a:p>
          <a:p>
            <a:pPr algn="just"/>
            <a:r>
              <a:rPr lang="it-IT" dirty="0">
                <a:latin typeface="Times New Roman" panose="02020603050405020304" pitchFamily="18" charset="0"/>
                <a:cs typeface="Times New Roman" panose="02020603050405020304" pitchFamily="18" charset="0"/>
              </a:rPr>
              <a:t>Emendamento dell’On. Labriola all’art. 8 Cost.: «Sono pienamente libere le opinioni e le organizzazioni dirette a dichiarare il pensiero laico od estranee a credenze religiose»</a:t>
            </a:r>
          </a:p>
          <a:p>
            <a:pPr algn="just"/>
            <a:r>
              <a:rPr lang="it-IT" dirty="0">
                <a:latin typeface="Times New Roman" panose="02020603050405020304" pitchFamily="18" charset="0"/>
                <a:cs typeface="Times New Roman" panose="02020603050405020304" pitchFamily="18" charset="0"/>
              </a:rPr>
              <a:t>Venne respinto, ma non per intento discriminatorio nei confronti dei non credenti, come si evince dall’intervento dell’On. Laconi: «il mio gruppo è perfettamente d’accordo sul contenuto dell’emendamento dell’onorevole Labriola, e noi riteniamo anzi che questo contenuto sia esaurito da una serie di articoli…Evidentemente tutto lo spirito della Costituzione che noi stiamo elaborando afferma il principio della libertà assoluta del pensiero e della professione e diffusione delle idee, che attengano a determinate ideologie indipendenti o differenziate da quelle religiose»</a:t>
            </a:r>
          </a:p>
          <a:p>
            <a:pPr algn="just"/>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6439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DFDC58-B388-4244-A87D-10F6B024A8D5}"/>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Art. 19 Cost.</a:t>
            </a:r>
          </a:p>
        </p:txBody>
      </p:sp>
      <p:sp>
        <p:nvSpPr>
          <p:cNvPr id="3" name="Segnaposto contenuto 2">
            <a:extLst>
              <a:ext uri="{FF2B5EF4-FFF2-40B4-BE49-F238E27FC236}">
                <a16:creationId xmlns:a16="http://schemas.microsoft.com/office/drawing/2014/main" id="{A6B22225-EB2A-480E-952B-5DE9DB33D0A6}"/>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«Tutti hanno diritto di professare liberamente la propria </a:t>
            </a:r>
            <a:r>
              <a:rPr lang="it-IT" b="1" dirty="0">
                <a:latin typeface="Times New Roman" panose="02020603050405020304" pitchFamily="18" charset="0"/>
                <a:cs typeface="Times New Roman" panose="02020603050405020304" pitchFamily="18" charset="0"/>
              </a:rPr>
              <a:t>fede religiosa </a:t>
            </a:r>
            <a:r>
              <a:rPr lang="it-IT" dirty="0">
                <a:latin typeface="Times New Roman" panose="02020603050405020304" pitchFamily="18" charset="0"/>
                <a:cs typeface="Times New Roman" panose="02020603050405020304" pitchFamily="18" charset="0"/>
              </a:rPr>
              <a:t>in qualsiasi forma, individuale o associata, di farne propaganda e di esercitarne in privato o in pubblico il culto, purché non si tratti di riti contrari al buon costume»</a:t>
            </a: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“la libertà religiosa è la facoltà spettante all’individuo </a:t>
            </a:r>
            <a:r>
              <a:rPr lang="it-IT" b="1" dirty="0">
                <a:latin typeface="Times New Roman" panose="02020603050405020304" pitchFamily="18" charset="0"/>
                <a:cs typeface="Times New Roman" panose="02020603050405020304" pitchFamily="18" charset="0"/>
              </a:rPr>
              <a:t>di credere </a:t>
            </a:r>
            <a:r>
              <a:rPr lang="it-IT" dirty="0">
                <a:latin typeface="Times New Roman" panose="02020603050405020304" pitchFamily="18" charset="0"/>
                <a:cs typeface="Times New Roman" panose="02020603050405020304" pitchFamily="18" charset="0"/>
              </a:rPr>
              <a:t>a </a:t>
            </a:r>
            <a:r>
              <a:rPr lang="it-IT" u="sng" dirty="0">
                <a:latin typeface="Times New Roman" panose="02020603050405020304" pitchFamily="18" charset="0"/>
                <a:cs typeface="Times New Roman" panose="02020603050405020304" pitchFamily="18" charset="0"/>
              </a:rPr>
              <a:t>quello che più gli piace</a:t>
            </a:r>
            <a:r>
              <a:rPr lang="it-IT" dirty="0">
                <a:latin typeface="Times New Roman" panose="02020603050405020304" pitchFamily="18" charset="0"/>
                <a:cs typeface="Times New Roman" panose="02020603050405020304" pitchFamily="18" charset="0"/>
              </a:rPr>
              <a:t>, o </a:t>
            </a:r>
            <a:r>
              <a:rPr lang="it-IT" b="1" dirty="0">
                <a:latin typeface="Times New Roman" panose="02020603050405020304" pitchFamily="18" charset="0"/>
                <a:cs typeface="Times New Roman" panose="02020603050405020304" pitchFamily="18" charset="0"/>
              </a:rPr>
              <a:t>di non credere</a:t>
            </a:r>
            <a:r>
              <a:rPr lang="it-IT" dirty="0">
                <a:latin typeface="Times New Roman" panose="02020603050405020304" pitchFamily="18" charset="0"/>
                <a:cs typeface="Times New Roman" panose="02020603050405020304" pitchFamily="18" charset="0"/>
              </a:rPr>
              <a:t>, se più gli piace, a nulla. Onde ugualmente riconosciuto e protetto deve essere il diritto alla irreligione, all’</a:t>
            </a:r>
            <a:r>
              <a:rPr lang="it-IT" dirty="0" err="1">
                <a:latin typeface="Times New Roman" panose="02020603050405020304" pitchFamily="18" charset="0"/>
                <a:cs typeface="Times New Roman" panose="02020603050405020304" pitchFamily="18" charset="0"/>
              </a:rPr>
              <a:t>aconfessionalismo</a:t>
            </a:r>
            <a:r>
              <a:rPr lang="it-IT" dirty="0">
                <a:latin typeface="Times New Roman" panose="02020603050405020304" pitchFamily="18" charset="0"/>
                <a:cs typeface="Times New Roman" panose="02020603050405020304" pitchFamily="18" charset="0"/>
              </a:rPr>
              <a:t>, alla miscredenza, alla incredulità” (F. Ruffini, La libertà religiosa come diritto pubblico subiettivo, 1924)</a:t>
            </a:r>
          </a:p>
          <a:p>
            <a:pPr algn="just"/>
            <a:endParaRPr lang="it-IT" dirty="0">
              <a:latin typeface="Times New Roman" panose="02020603050405020304" pitchFamily="18" charset="0"/>
              <a:cs typeface="Times New Roman" panose="02020603050405020304" pitchFamily="18" charset="0"/>
            </a:endParaRPr>
          </a:p>
          <a:p>
            <a:pPr algn="just"/>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239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806C66-421D-4AF4-A03B-CFEE257BAD66}"/>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I problemi interpretativi del sistema della libertà religiosa</a:t>
            </a:r>
          </a:p>
        </p:txBody>
      </p:sp>
      <p:sp>
        <p:nvSpPr>
          <p:cNvPr id="3" name="Segnaposto contenuto 2">
            <a:extLst>
              <a:ext uri="{FF2B5EF4-FFF2-40B4-BE49-F238E27FC236}">
                <a16:creationId xmlns:a16="http://schemas.microsoft.com/office/drawing/2014/main" id="{B8515DE0-6087-45AB-9B18-52EAEF0C3455}"/>
              </a:ext>
            </a:extLst>
          </p:cNvPr>
          <p:cNvSpPr>
            <a:spLocks noGrp="1"/>
          </p:cNvSpPr>
          <p:nvPr>
            <p:ph idx="1"/>
          </p:nvPr>
        </p:nvSpPr>
        <p:spPr/>
        <p:txBody>
          <a:bodyPr>
            <a:normAutofit lnSpcReduction="10000"/>
          </a:bodyPr>
          <a:lstStyle/>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Garantisce solo chi ha una religione?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Si può mutare religione?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Si può non avere alcuna religione?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La laconicità della disposizione ha dunque alimentato un ampio e polemico dibattito dottrinale che dura sino ai giorni nostri</a:t>
            </a:r>
            <a:endParaRPr lang="it-IT" dirty="0"/>
          </a:p>
        </p:txBody>
      </p:sp>
    </p:spTree>
    <p:extLst>
      <p:ext uri="{BB962C8B-B14F-4D97-AF65-F5344CB8AC3E}">
        <p14:creationId xmlns:p14="http://schemas.microsoft.com/office/powerpoint/2010/main" val="4100104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51AB63-4F5A-456B-A5E3-1A683B557C6A}"/>
              </a:ext>
            </a:extLst>
          </p:cNvPr>
          <p:cNvSpPr>
            <a:spLocks noGrp="1"/>
          </p:cNvSpPr>
          <p:nvPr>
            <p:ph type="title"/>
          </p:nvPr>
        </p:nvSpPr>
        <p:spPr>
          <a:xfrm>
            <a:off x="1024128" y="514878"/>
            <a:ext cx="9720072" cy="1499616"/>
          </a:xfrm>
        </p:spPr>
        <p:txBody>
          <a:bodyPr>
            <a:normAutofit/>
          </a:bodyPr>
          <a:lstStyle/>
          <a:p>
            <a:pPr algn="ctr"/>
            <a:r>
              <a:rPr kumimoji="0" lang="it-IT" sz="44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Libertà religiosa come libertà soggettivamente privilegiante</a:t>
            </a:r>
            <a:endParaRPr lang="it-IT" sz="3600"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D97AB400-87D0-47D4-AC77-554D669BD8EC}"/>
              </a:ext>
            </a:extLst>
          </p:cNvPr>
          <p:cNvSpPr>
            <a:spLocks noGrp="1"/>
          </p:cNvSpPr>
          <p:nvPr>
            <p:ph idx="1"/>
          </p:nvPr>
        </p:nvSpPr>
        <p:spPr/>
        <p:txBody>
          <a:bodyPr/>
          <a:lstStyle/>
          <a:p>
            <a:pPr marL="107950" indent="0" algn="just">
              <a:buSzPct val="4500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it-IT" sz="2800" b="1" dirty="0" err="1">
                <a:latin typeface="Times New Roman" panose="02020603050405020304" pitchFamily="18" charset="0"/>
                <a:cs typeface="Times New Roman" panose="02020603050405020304" pitchFamily="18" charset="0"/>
              </a:rPr>
              <a:t>Origone</a:t>
            </a:r>
            <a:r>
              <a:rPr lang="en-US" altLang="it-IT" sz="2800" dirty="0">
                <a:latin typeface="Times New Roman" panose="02020603050405020304" pitchFamily="18" charset="0"/>
                <a:cs typeface="Times New Roman" panose="02020603050405020304" pitchFamily="18" charset="0"/>
              </a:rPr>
              <a:t>: il </a:t>
            </a:r>
            <a:r>
              <a:rPr lang="en-US" altLang="it-IT" sz="2800" dirty="0" err="1">
                <a:latin typeface="Times New Roman" panose="02020603050405020304" pitchFamily="18" charset="0"/>
                <a:cs typeface="Times New Roman" panose="02020603050405020304" pitchFamily="18" charset="0"/>
              </a:rPr>
              <a:t>diritto</a:t>
            </a:r>
            <a:r>
              <a:rPr lang="en-US" altLang="it-IT" sz="2800" dirty="0">
                <a:latin typeface="Times New Roman" panose="02020603050405020304" pitchFamily="18" charset="0"/>
                <a:cs typeface="Times New Roman" panose="02020603050405020304" pitchFamily="18" charset="0"/>
              </a:rPr>
              <a:t> di </a:t>
            </a:r>
            <a:r>
              <a:rPr lang="en-US" altLang="it-IT" sz="2800" dirty="0" err="1">
                <a:latin typeface="Times New Roman" panose="02020603050405020304" pitchFamily="18" charset="0"/>
                <a:cs typeface="Times New Roman" panose="02020603050405020304" pitchFamily="18" charset="0"/>
              </a:rPr>
              <a:t>libertà</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religiosa</a:t>
            </a:r>
            <a:r>
              <a:rPr lang="en-US" altLang="it-IT" sz="2800" dirty="0">
                <a:latin typeface="Times New Roman" panose="02020603050405020304" pitchFamily="18" charset="0"/>
                <a:cs typeface="Times New Roman" panose="02020603050405020304" pitchFamily="18" charset="0"/>
              </a:rPr>
              <a:t> ha come </a:t>
            </a:r>
            <a:r>
              <a:rPr lang="en-US" altLang="it-IT" sz="2800" dirty="0" err="1">
                <a:latin typeface="Times New Roman" panose="02020603050405020304" pitchFamily="18" charset="0"/>
                <a:cs typeface="Times New Roman" panose="02020603050405020304" pitchFamily="18" charset="0"/>
              </a:rPr>
              <a:t>oggetto</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il</a:t>
            </a:r>
            <a:r>
              <a:rPr lang="en-US" altLang="it-IT" sz="2800" dirty="0">
                <a:latin typeface="Times New Roman" panose="02020603050405020304" pitchFamily="18" charset="0"/>
                <a:cs typeface="Times New Roman" panose="02020603050405020304" pitchFamily="18" charset="0"/>
              </a:rPr>
              <a:t> bene </a:t>
            </a:r>
            <a:r>
              <a:rPr lang="en-US" altLang="it-IT" sz="2800" dirty="0" err="1">
                <a:latin typeface="Times New Roman" panose="02020603050405020304" pitchFamily="18" charset="0"/>
                <a:cs typeface="Times New Roman" panose="02020603050405020304" pitchFamily="18" charset="0"/>
              </a:rPr>
              <a:t>giuridico</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della</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fede</a:t>
            </a:r>
            <a:r>
              <a:rPr lang="en-US" altLang="it-IT" sz="2800" dirty="0">
                <a:latin typeface="Times New Roman" panose="02020603050405020304" pitchFamily="18" charset="0"/>
                <a:cs typeface="Times New Roman" panose="02020603050405020304" pitchFamily="18" charset="0"/>
              </a:rPr>
              <a:t> e </a:t>
            </a:r>
            <a:r>
              <a:rPr lang="en-US" altLang="it-IT" sz="2800" dirty="0" err="1">
                <a:latin typeface="Times New Roman" panose="02020603050405020304" pitchFamily="18" charset="0"/>
                <a:cs typeface="Times New Roman" panose="02020603050405020304" pitchFamily="18" charset="0"/>
              </a:rPr>
              <a:t>quindi</a:t>
            </a:r>
            <a:r>
              <a:rPr lang="en-US" altLang="it-IT" sz="2800" dirty="0">
                <a:latin typeface="Times New Roman" panose="02020603050405020304" pitchFamily="18" charset="0"/>
                <a:cs typeface="Times New Roman" panose="02020603050405020304" pitchFamily="18" charset="0"/>
              </a:rPr>
              <a:t> la </a:t>
            </a:r>
            <a:r>
              <a:rPr lang="en-US" altLang="it-IT" sz="2800" dirty="0" err="1">
                <a:latin typeface="Times New Roman" panose="02020603050405020304" pitchFamily="18" charset="0"/>
                <a:cs typeface="Times New Roman" panose="02020603050405020304" pitchFamily="18" charset="0"/>
              </a:rPr>
              <a:t>protezione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della</a:t>
            </a:r>
            <a:r>
              <a:rPr lang="en-US" altLang="it-IT" sz="2800" dirty="0">
                <a:latin typeface="Times New Roman" panose="02020603050405020304" pitchFamily="18" charset="0"/>
                <a:cs typeface="Times New Roman" panose="02020603050405020304" pitchFamily="18" charset="0"/>
              </a:rPr>
              <a:t> vita </a:t>
            </a:r>
            <a:r>
              <a:rPr lang="en-US" altLang="it-IT" sz="2800" dirty="0" err="1">
                <a:latin typeface="Times New Roman" panose="02020603050405020304" pitchFamily="18" charset="0"/>
                <a:cs typeface="Times New Roman" panose="02020603050405020304" pitchFamily="18" charset="0"/>
              </a:rPr>
              <a:t>religiosa</a:t>
            </a:r>
            <a:r>
              <a:rPr lang="en-US" altLang="it-IT" sz="2800" dirty="0">
                <a:latin typeface="Times New Roman" panose="02020603050405020304" pitchFamily="18" charset="0"/>
                <a:cs typeface="Times New Roman" panose="02020603050405020304" pitchFamily="18" charset="0"/>
              </a:rPr>
              <a:t> – di </a:t>
            </a:r>
            <a:r>
              <a:rPr lang="en-US" altLang="it-IT" sz="2800" dirty="0" err="1">
                <a:latin typeface="Times New Roman" panose="02020603050405020304" pitchFamily="18" charset="0"/>
                <a:cs typeface="Times New Roman" panose="02020603050405020304" pitchFamily="18" charset="0"/>
              </a:rPr>
              <a:t>conseguenza</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ogni</a:t>
            </a:r>
            <a:r>
              <a:rPr lang="en-US" altLang="it-IT" sz="2800" dirty="0">
                <a:latin typeface="Times New Roman" panose="02020603050405020304" pitchFamily="18" charset="0"/>
                <a:cs typeface="Times New Roman" panose="02020603050405020304" pitchFamily="18" charset="0"/>
              </a:rPr>
              <a:t> forma di </a:t>
            </a:r>
            <a:r>
              <a:rPr lang="en-US" altLang="it-IT" sz="2800" dirty="0" err="1">
                <a:latin typeface="Times New Roman" panose="02020603050405020304" pitchFamily="18" charset="0"/>
                <a:cs typeface="Times New Roman" panose="02020603050405020304" pitchFamily="18" charset="0"/>
              </a:rPr>
              <a:t>ateismo</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attivo</a:t>
            </a:r>
            <a:r>
              <a:rPr lang="en-US" altLang="it-IT" sz="2800" dirty="0">
                <a:latin typeface="Times New Roman" panose="02020603050405020304" pitchFamily="18" charset="0"/>
                <a:cs typeface="Times New Roman" panose="02020603050405020304" pitchFamily="18" charset="0"/>
              </a:rPr>
              <a:t> è </a:t>
            </a:r>
            <a:r>
              <a:rPr lang="en-US" altLang="it-IT" sz="2800" dirty="0" err="1">
                <a:latin typeface="Times New Roman" panose="02020603050405020304" pitchFamily="18" charset="0"/>
                <a:cs typeface="Times New Roman" panose="02020603050405020304" pitchFamily="18" charset="0"/>
              </a:rPr>
              <a:t>illecita</a:t>
            </a:r>
            <a:r>
              <a:rPr lang="en-US" altLang="it-IT" sz="2800" dirty="0">
                <a:latin typeface="Times New Roman" panose="02020603050405020304" pitchFamily="18" charset="0"/>
                <a:cs typeface="Times New Roman" panose="02020603050405020304" pitchFamily="18" charset="0"/>
              </a:rPr>
              <a:t> e </a:t>
            </a:r>
            <a:r>
              <a:rPr lang="en-US" altLang="it-IT" sz="2800" dirty="0" err="1">
                <a:latin typeface="Times New Roman" panose="02020603050405020304" pitchFamily="18" charset="0"/>
                <a:cs typeface="Times New Roman" panose="02020603050405020304" pitchFamily="18" charset="0"/>
              </a:rPr>
              <a:t>colui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che</a:t>
            </a:r>
            <a:r>
              <a:rPr lang="en-US" altLang="it-IT" sz="2800" dirty="0">
                <a:latin typeface="Times New Roman" panose="02020603050405020304" pitchFamily="18" charset="0"/>
                <a:cs typeface="Times New Roman" panose="02020603050405020304" pitchFamily="18" charset="0"/>
              </a:rPr>
              <a:t> ha </a:t>
            </a:r>
            <a:r>
              <a:rPr lang="en-US" altLang="it-IT" sz="2800" dirty="0" err="1">
                <a:latin typeface="Times New Roman" panose="02020603050405020304" pitchFamily="18" charset="0"/>
                <a:cs typeface="Times New Roman" panose="02020603050405020304" pitchFamily="18" charset="0"/>
              </a:rPr>
              <a:t>una</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religione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può</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vivere</a:t>
            </a:r>
            <a:r>
              <a:rPr lang="en-US" altLang="it-IT" sz="2800" dirty="0">
                <a:latin typeface="Times New Roman" panose="02020603050405020304" pitchFamily="18" charset="0"/>
                <a:cs typeface="Times New Roman" panose="02020603050405020304" pitchFamily="18" charset="0"/>
              </a:rPr>
              <a:t> secondo </a:t>
            </a:r>
            <a:r>
              <a:rPr lang="en-US" altLang="it-IT" sz="2800" dirty="0" err="1">
                <a:latin typeface="Times New Roman" panose="02020603050405020304" pitchFamily="18" charset="0"/>
                <a:cs typeface="Times New Roman" panose="02020603050405020304" pitchFamily="18" charset="0"/>
              </a:rPr>
              <a:t>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dettami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della</a:t>
            </a:r>
            <a:r>
              <a:rPr lang="en-US" altLang="it-IT" sz="2800" dirty="0">
                <a:latin typeface="Times New Roman" panose="02020603050405020304" pitchFamily="18" charset="0"/>
                <a:cs typeface="Times New Roman" panose="02020603050405020304" pitchFamily="18" charset="0"/>
              </a:rPr>
              <a:t> propria </a:t>
            </a:r>
            <a:r>
              <a:rPr lang="en-US" altLang="it-IT" sz="2800" dirty="0" err="1">
                <a:latin typeface="Times New Roman" panose="02020603050405020304" pitchFamily="18" charset="0"/>
                <a:cs typeface="Times New Roman" panose="02020603050405020304" pitchFamily="18" charset="0"/>
              </a:rPr>
              <a:t>fede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anche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quando</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contrastano</a:t>
            </a:r>
            <a:r>
              <a:rPr lang="en-US" altLang="it-IT" sz="2800" dirty="0">
                <a:latin typeface="Times New Roman" panose="02020603050405020304" pitchFamily="18" charset="0"/>
                <a:cs typeface="Times New Roman" panose="02020603050405020304" pitchFamily="18" charset="0"/>
              </a:rPr>
              <a:t> con </a:t>
            </a:r>
            <a:r>
              <a:rPr lang="en-US" altLang="it-IT" sz="2800" dirty="0" err="1">
                <a:latin typeface="Times New Roman" panose="02020603050405020304" pitchFamily="18" charset="0"/>
                <a:cs typeface="Times New Roman" panose="02020603050405020304" pitchFamily="18" charset="0"/>
              </a:rPr>
              <a:t>l'ordinamento</a:t>
            </a:r>
            <a:endParaRPr lang="en-US" altLang="it-IT" sz="2800" dirty="0">
              <a:latin typeface="Times New Roman" panose="02020603050405020304" pitchFamily="18" charset="0"/>
              <a:cs typeface="Times New Roman" panose="02020603050405020304" pitchFamily="18" charset="0"/>
            </a:endParaRPr>
          </a:p>
          <a:p>
            <a:pPr marL="107950" indent="0" algn="just">
              <a:buSzPct val="4500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it-IT" sz="2800" b="1" dirty="0" err="1">
                <a:latin typeface="Times New Roman" panose="02020603050405020304" pitchFamily="18" charset="0"/>
                <a:cs typeface="Times New Roman" panose="02020603050405020304" pitchFamily="18" charset="0"/>
              </a:rPr>
              <a:t>Saraceni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diritto</a:t>
            </a:r>
            <a:r>
              <a:rPr lang="en-US" altLang="it-IT" sz="2800" dirty="0">
                <a:latin typeface="Times New Roman" panose="02020603050405020304" pitchFamily="18" charset="0"/>
                <a:cs typeface="Times New Roman" panose="02020603050405020304" pitchFamily="18" charset="0"/>
              </a:rPr>
              <a:t> di </a:t>
            </a:r>
            <a:r>
              <a:rPr lang="en-US" altLang="it-IT" sz="2800" dirty="0" err="1">
                <a:latin typeface="Times New Roman" panose="02020603050405020304" pitchFamily="18" charset="0"/>
                <a:cs typeface="Times New Roman" panose="02020603050405020304" pitchFamily="18" charset="0"/>
              </a:rPr>
              <a:t>adempiere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doveri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derivanti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dalla</a:t>
            </a:r>
            <a:r>
              <a:rPr lang="en-US" altLang="it-IT" sz="2800" dirty="0">
                <a:latin typeface="Times New Roman" panose="02020603050405020304" pitchFamily="18" charset="0"/>
                <a:cs typeface="Times New Roman" panose="02020603050405020304" pitchFamily="18" charset="0"/>
              </a:rPr>
              <a:t> propria </a:t>
            </a:r>
            <a:r>
              <a:rPr lang="en-US" altLang="it-IT" sz="2800" dirty="0" err="1">
                <a:latin typeface="Times New Roman" panose="02020603050405020304" pitchFamily="18" charset="0"/>
                <a:cs typeface="Times New Roman" panose="02020603050405020304" pitchFamily="18" charset="0"/>
              </a:rPr>
              <a:t>norma</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etica</a:t>
            </a:r>
            <a:r>
              <a:rPr lang="en-US" altLang="it-IT" sz="2800" dirty="0">
                <a:latin typeface="Times New Roman" panose="02020603050405020304" pitchFamily="18" charset="0"/>
                <a:cs typeface="Times New Roman" panose="02020603050405020304" pitchFamily="18" charset="0"/>
              </a:rPr>
              <a:t> o </a:t>
            </a:r>
            <a:r>
              <a:rPr lang="en-US" altLang="it-IT" sz="2800" dirty="0" err="1">
                <a:latin typeface="Times New Roman" panose="02020603050405020304" pitchFamily="18" charset="0"/>
                <a:cs typeface="Times New Roman" panose="02020603050405020304" pitchFamily="18" charset="0"/>
              </a:rPr>
              <a:t>religiosa</a:t>
            </a:r>
            <a:r>
              <a:rPr lang="en-US" altLang="it-IT" sz="2800" dirty="0">
                <a:latin typeface="Times New Roman" panose="02020603050405020304" pitchFamily="18" charset="0"/>
                <a:cs typeface="Times New Roman" panose="02020603050405020304" pitchFamily="18" charset="0"/>
              </a:rPr>
              <a:t> </a:t>
            </a:r>
          </a:p>
          <a:p>
            <a:endParaRPr lang="it-IT" dirty="0"/>
          </a:p>
        </p:txBody>
      </p:sp>
    </p:spTree>
    <p:extLst>
      <p:ext uri="{BB962C8B-B14F-4D97-AF65-F5344CB8AC3E}">
        <p14:creationId xmlns:p14="http://schemas.microsoft.com/office/powerpoint/2010/main" val="943620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1294228" y="841800"/>
            <a:ext cx="8914845" cy="1155676"/>
          </a:xfrm>
          <a:ln/>
        </p:spPr>
        <p:txBody>
          <a:bodyPr vert="horz" lIns="91440" tIns="35206" rIns="91440" bIns="45720" rtlCol="0" anchor="ctr">
            <a:noAutofit/>
          </a:bodyPr>
          <a:lstStyle/>
          <a:p>
            <a:pPr algn="ct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4400" cap="none" dirty="0" err="1">
                <a:latin typeface="Times New Roman" panose="02020603050405020304" pitchFamily="18" charset="0"/>
                <a:cs typeface="Times New Roman" panose="02020603050405020304" pitchFamily="18" charset="0"/>
              </a:rPr>
              <a:t>Libertà</a:t>
            </a:r>
            <a:r>
              <a:rPr lang="en-US" altLang="it-IT" sz="4400" cap="none" dirty="0">
                <a:latin typeface="Times New Roman" panose="02020603050405020304" pitchFamily="18" charset="0"/>
                <a:cs typeface="Times New Roman" panose="02020603050405020304" pitchFamily="18" charset="0"/>
              </a:rPr>
              <a:t> religiosa come </a:t>
            </a:r>
            <a:r>
              <a:rPr lang="en-US" altLang="it-IT" sz="4400" cap="none" dirty="0" err="1">
                <a:latin typeface="Times New Roman" panose="02020603050405020304" pitchFamily="18" charset="0"/>
                <a:cs typeface="Times New Roman" panose="02020603050405020304" pitchFamily="18" charset="0"/>
              </a:rPr>
              <a:t>libertà</a:t>
            </a:r>
            <a:r>
              <a:rPr lang="en-US" altLang="it-IT" sz="4400" cap="none" dirty="0">
                <a:latin typeface="Times New Roman" panose="02020603050405020304" pitchFamily="18" charset="0"/>
                <a:cs typeface="Times New Roman" panose="02020603050405020304" pitchFamily="18" charset="0"/>
              </a:rPr>
              <a:t> </a:t>
            </a:r>
            <a:r>
              <a:rPr lang="en-US" altLang="it-IT" sz="4400" cap="none" dirty="0" err="1">
                <a:latin typeface="Times New Roman" panose="02020603050405020304" pitchFamily="18" charset="0"/>
                <a:cs typeface="Times New Roman" panose="02020603050405020304" pitchFamily="18" charset="0"/>
              </a:rPr>
              <a:t>oggettivamente</a:t>
            </a:r>
            <a:r>
              <a:rPr lang="en-US" altLang="it-IT" sz="4400" cap="none" dirty="0">
                <a:latin typeface="Times New Roman" panose="02020603050405020304" pitchFamily="18" charset="0"/>
                <a:cs typeface="Times New Roman" panose="02020603050405020304" pitchFamily="18" charset="0"/>
              </a:rPr>
              <a:t> </a:t>
            </a:r>
            <a:r>
              <a:rPr lang="en-US" altLang="it-IT" sz="4400" cap="none" dirty="0" err="1">
                <a:latin typeface="Times New Roman" panose="02020603050405020304" pitchFamily="18" charset="0"/>
                <a:cs typeface="Times New Roman" panose="02020603050405020304" pitchFamily="18" charset="0"/>
              </a:rPr>
              <a:t>privilegiata</a:t>
            </a:r>
            <a:endParaRPr lang="en-US" altLang="it-IT" sz="4400" cap="none" dirty="0">
              <a:latin typeface="Times New Roman" panose="02020603050405020304" pitchFamily="18" charset="0"/>
              <a:cs typeface="Times New Roman" panose="02020603050405020304" pitchFamily="18" charset="0"/>
            </a:endParaRPr>
          </a:p>
        </p:txBody>
      </p:sp>
      <p:sp>
        <p:nvSpPr>
          <p:cNvPr id="22530" name="Rectangle 2"/>
          <p:cNvSpPr>
            <a:spLocks noGrp="1" noChangeArrowheads="1"/>
          </p:cNvSpPr>
          <p:nvPr>
            <p:ph type="body" idx="1"/>
          </p:nvPr>
        </p:nvSpPr>
        <p:spPr>
          <a:xfrm>
            <a:off x="1406769" y="2096086"/>
            <a:ext cx="8802304" cy="4034638"/>
          </a:xfrm>
          <a:ln/>
        </p:spPr>
        <p:txBody>
          <a:bodyPr/>
          <a:lstStyle/>
          <a:p>
            <a:pPr marL="97932" indent="0" algn="just">
              <a:buSzPct val="45000"/>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en-US" altLang="it-IT" sz="3200" b="1" dirty="0">
              <a:latin typeface="Tw Cen MT" panose="020B0602020104020603" pitchFamily="34" charset="0"/>
              <a:cs typeface="Times New Roman" panose="02020603050405020304" pitchFamily="18" charset="0"/>
            </a:endParaRPr>
          </a:p>
          <a:p>
            <a:pPr marL="97932" indent="0" algn="just">
              <a:buSzPct val="45000"/>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800" b="1" dirty="0" err="1">
                <a:latin typeface="Times New Roman" panose="02020603050405020304" pitchFamily="18" charset="0"/>
                <a:cs typeface="Times New Roman" panose="02020603050405020304" pitchFamily="18" charset="0"/>
              </a:rPr>
              <a:t>Gismondi</a:t>
            </a:r>
            <a:r>
              <a:rPr lang="en-US" altLang="it-IT" sz="2800" dirty="0">
                <a:latin typeface="Times New Roman" panose="02020603050405020304" pitchFamily="18" charset="0"/>
                <a:cs typeface="Times New Roman" panose="02020603050405020304" pitchFamily="18" charset="0"/>
              </a:rPr>
              <a:t>: la </a:t>
            </a:r>
            <a:r>
              <a:rPr lang="en-US" altLang="it-IT" sz="2800" dirty="0" err="1">
                <a:latin typeface="Times New Roman" panose="02020603050405020304" pitchFamily="18" charset="0"/>
                <a:cs typeface="Times New Roman" panose="02020603050405020304" pitchFamily="18" charset="0"/>
              </a:rPr>
              <a:t>libertà</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religiosa</a:t>
            </a:r>
            <a:r>
              <a:rPr lang="en-US" altLang="it-IT" sz="2800" dirty="0">
                <a:latin typeface="Times New Roman" panose="02020603050405020304" pitchFamily="18" charset="0"/>
                <a:cs typeface="Times New Roman" panose="02020603050405020304" pitchFamily="18" charset="0"/>
              </a:rPr>
              <a:t> non </a:t>
            </a:r>
            <a:r>
              <a:rPr lang="en-US" altLang="it-IT" sz="2800" dirty="0" err="1">
                <a:latin typeface="Times New Roman" panose="02020603050405020304" pitchFamily="18" charset="0"/>
                <a:cs typeface="Times New Roman" panose="02020603050405020304" pitchFamily="18" charset="0"/>
              </a:rPr>
              <a:t>sarebbe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sottoponibile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ai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limiti</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previsti</a:t>
            </a:r>
            <a:r>
              <a:rPr lang="en-US" altLang="it-IT" sz="2800" dirty="0">
                <a:latin typeface="Times New Roman" panose="02020603050405020304" pitchFamily="18" charset="0"/>
                <a:cs typeface="Times New Roman" panose="02020603050405020304" pitchFamily="18" charset="0"/>
              </a:rPr>
              <a:t> per le </a:t>
            </a:r>
            <a:r>
              <a:rPr lang="en-US" altLang="it-IT" sz="2800" dirty="0" err="1">
                <a:latin typeface="Times New Roman" panose="02020603050405020304" pitchFamily="18" charset="0"/>
                <a:cs typeface="Times New Roman" panose="02020603050405020304" pitchFamily="18" charset="0"/>
              </a:rPr>
              <a:t>libertà</a:t>
            </a:r>
            <a:r>
              <a:rPr lang="en-US" altLang="it-IT" sz="2800" dirty="0">
                <a:latin typeface="Times New Roman" panose="02020603050405020304" pitchFamily="18" charset="0"/>
                <a:cs typeface="Times New Roman" panose="02020603050405020304" pitchFamily="18" charset="0"/>
              </a:rPr>
              <a:t> di </a:t>
            </a:r>
            <a:r>
              <a:rPr lang="en-US" altLang="it-IT" sz="2800" dirty="0" err="1">
                <a:latin typeface="Times New Roman" panose="02020603050405020304" pitchFamily="18" charset="0"/>
                <a:cs typeface="Times New Roman" panose="02020603050405020304" pitchFamily="18" charset="0"/>
              </a:rPr>
              <a:t>riunione</a:t>
            </a:r>
            <a:r>
              <a:rPr lang="en-US" altLang="it-IT" sz="2800" dirty="0">
                <a:latin typeface="Times New Roman" panose="02020603050405020304" pitchFamily="18" charset="0"/>
                <a:cs typeface="Times New Roman" panose="02020603050405020304" pitchFamily="18" charset="0"/>
              </a:rPr>
              <a:t>, </a:t>
            </a:r>
            <a:r>
              <a:rPr lang="en-US" altLang="it-IT" sz="2800" dirty="0" err="1">
                <a:latin typeface="Times New Roman" panose="02020603050405020304" pitchFamily="18" charset="0"/>
                <a:cs typeface="Times New Roman" panose="02020603050405020304" pitchFamily="18" charset="0"/>
              </a:rPr>
              <a:t>associazione</a:t>
            </a:r>
            <a:r>
              <a:rPr lang="en-US" altLang="it-IT" sz="2800" dirty="0">
                <a:latin typeface="Times New Roman" panose="02020603050405020304" pitchFamily="18" charset="0"/>
                <a:cs typeface="Times New Roman" panose="02020603050405020304" pitchFamily="18" charset="0"/>
              </a:rPr>
              <a:t> e </a:t>
            </a:r>
            <a:r>
              <a:rPr lang="en-US" altLang="it-IT" sz="2800" dirty="0" err="1">
                <a:latin typeface="Times New Roman" panose="02020603050405020304" pitchFamily="18" charset="0"/>
                <a:cs typeface="Times New Roman" panose="02020603050405020304" pitchFamily="18" charset="0"/>
              </a:rPr>
              <a:t>manifestazione</a:t>
            </a:r>
            <a:r>
              <a:rPr lang="en-US" altLang="it-IT" sz="2800" dirty="0">
                <a:latin typeface="Times New Roman" panose="02020603050405020304" pitchFamily="18" charset="0"/>
                <a:cs typeface="Times New Roman" panose="02020603050405020304" pitchFamily="18" charset="0"/>
              </a:rPr>
              <a:t> del </a:t>
            </a:r>
            <a:r>
              <a:rPr lang="en-US" altLang="it-IT" sz="2800" dirty="0" err="1">
                <a:latin typeface="Times New Roman" panose="02020603050405020304" pitchFamily="18" charset="0"/>
                <a:cs typeface="Times New Roman" panose="02020603050405020304" pitchFamily="18" charset="0"/>
              </a:rPr>
              <a:t>pensiero</a:t>
            </a:r>
            <a:endParaRPr lang="en-US" altLang="it-IT" sz="2800" dirty="0">
              <a:latin typeface="Times New Roman" panose="02020603050405020304" pitchFamily="18" charset="0"/>
              <a:cs typeface="Times New Roman" panose="02020603050405020304" pitchFamily="18" charset="0"/>
            </a:endParaRPr>
          </a:p>
          <a:p>
            <a:pPr marL="97932" indent="0" algn="just">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en-US" altLang="it-IT" sz="2800" dirty="0">
              <a:latin typeface="Times New Roman" panose="02020603050405020304" pitchFamily="18" charset="0"/>
              <a:cs typeface="Times New Roman" panose="02020603050405020304" pitchFamily="18" charset="0"/>
            </a:endParaRPr>
          </a:p>
          <a:p>
            <a:pPr marL="97932" indent="0" algn="just">
              <a:buSzPct val="45000"/>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800" b="1" dirty="0" err="1">
                <a:latin typeface="Times New Roman" panose="02020603050405020304" pitchFamily="18" charset="0"/>
                <a:cs typeface="Times New Roman" panose="02020603050405020304" pitchFamily="18" charset="0"/>
              </a:rPr>
              <a:t>Dalla</a:t>
            </a:r>
            <a:r>
              <a:rPr lang="en-US" altLang="it-IT" sz="2800" b="1" dirty="0">
                <a:latin typeface="Times New Roman" panose="02020603050405020304" pitchFamily="18" charset="0"/>
                <a:cs typeface="Times New Roman" panose="02020603050405020304" pitchFamily="18" charset="0"/>
              </a:rPr>
              <a:t> Torre</a:t>
            </a:r>
            <a:r>
              <a:rPr lang="en-US" altLang="it-IT" sz="2800" dirty="0">
                <a:latin typeface="Times New Roman" panose="02020603050405020304" pitchFamily="18" charset="0"/>
                <a:cs typeface="Times New Roman" panose="02020603050405020304" pitchFamily="18" charset="0"/>
              </a:rPr>
              <a:t>: </a:t>
            </a:r>
            <a:r>
              <a:rPr lang="en-US" altLang="it-IT" sz="2800" i="1" dirty="0">
                <a:latin typeface="Times New Roman" panose="02020603050405020304" pitchFamily="18" charset="0"/>
                <a:cs typeface="Times New Roman" panose="02020603050405020304" pitchFamily="18" charset="0"/>
              </a:rPr>
              <a:t>favor </a:t>
            </a:r>
            <a:r>
              <a:rPr lang="en-US" altLang="it-IT" sz="2800" i="1" dirty="0" err="1">
                <a:latin typeface="Times New Roman" panose="02020603050405020304" pitchFamily="18" charset="0"/>
                <a:cs typeface="Times New Roman" panose="02020603050405020304" pitchFamily="18" charset="0"/>
              </a:rPr>
              <a:t>religionis</a:t>
            </a:r>
            <a:r>
              <a:rPr lang="en-US" altLang="it-IT" sz="2800" i="1" dirty="0">
                <a:latin typeface="Times New Roman" panose="02020603050405020304" pitchFamily="18" charset="0"/>
                <a:cs typeface="Times New Roman" panose="02020603050405020304" pitchFamily="18" charset="0"/>
              </a:rPr>
              <a:t>  </a:t>
            </a:r>
          </a:p>
          <a:p>
            <a:pPr marL="97932" indent="0" algn="just">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en-US" altLang="it-IT" sz="3629"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175369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1962730" y="727276"/>
            <a:ext cx="8229024" cy="1144921"/>
          </a:xfrm>
          <a:ln/>
        </p:spPr>
        <p:txBody>
          <a:bodyPr vert="horz" lIns="91440" tIns="35206" rIns="91440" bIns="45720" rtlCol="0" anchor="ctr">
            <a:normAutofit/>
          </a:bodyPr>
          <a:lstStyle/>
          <a:p>
            <a:pPr algn="ct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4000" cap="none" dirty="0" err="1">
                <a:latin typeface="Times New Roman" panose="02020603050405020304" pitchFamily="18" charset="0"/>
                <a:cs typeface="Times New Roman" panose="02020603050405020304" pitchFamily="18" charset="0"/>
              </a:rPr>
              <a:t>Libertà</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religiosa</a:t>
            </a:r>
            <a:r>
              <a:rPr lang="en-US" altLang="it-IT" sz="4000" cap="none" dirty="0">
                <a:latin typeface="Times New Roman" panose="02020603050405020304" pitchFamily="18" charset="0"/>
                <a:cs typeface="Times New Roman" panose="02020603050405020304" pitchFamily="18" charset="0"/>
              </a:rPr>
              <a:t> come </a:t>
            </a:r>
            <a:r>
              <a:rPr lang="en-US" altLang="it-IT" sz="4000" cap="none" dirty="0" err="1">
                <a:latin typeface="Times New Roman" panose="02020603050405020304" pitchFamily="18" charset="0"/>
                <a:cs typeface="Times New Roman" panose="02020603050405020304" pitchFamily="18" charset="0"/>
              </a:rPr>
              <a:t>fattispecie</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specifica</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dell'art</a:t>
            </a:r>
            <a:r>
              <a:rPr lang="en-US" altLang="it-IT" sz="4000" cap="none" dirty="0">
                <a:latin typeface="Times New Roman" panose="02020603050405020304" pitchFamily="18" charset="0"/>
                <a:cs typeface="Times New Roman" panose="02020603050405020304" pitchFamily="18" charset="0"/>
              </a:rPr>
              <a:t>. 21</a:t>
            </a:r>
          </a:p>
        </p:txBody>
      </p:sp>
      <p:sp>
        <p:nvSpPr>
          <p:cNvPr id="23554" name="Rectangle 2"/>
          <p:cNvSpPr>
            <a:spLocks noGrp="1" noChangeArrowheads="1"/>
          </p:cNvSpPr>
          <p:nvPr>
            <p:ph type="body" idx="1"/>
          </p:nvPr>
        </p:nvSpPr>
        <p:spPr>
          <a:xfrm>
            <a:off x="1434904" y="2574387"/>
            <a:ext cx="9284677" cy="3556337"/>
          </a:xfrm>
          <a:ln/>
        </p:spPr>
        <p:txBody>
          <a:bodyPr>
            <a:normAutofit/>
          </a:bodyPr>
          <a:lstStyle/>
          <a:p>
            <a:pPr marL="97932" indent="0" algn="just">
              <a:buSzPct val="45000"/>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400" b="1" dirty="0" err="1">
                <a:latin typeface="Times New Roman" panose="02020603050405020304" pitchFamily="18" charset="0"/>
                <a:cs typeface="Times New Roman" panose="02020603050405020304" pitchFamily="18" charset="0"/>
              </a:rPr>
              <a:t>Jemolo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l'ateismo</a:t>
            </a:r>
            <a:r>
              <a:rPr lang="en-US" altLang="it-IT" sz="2400" dirty="0">
                <a:latin typeface="Times New Roman" panose="02020603050405020304" pitchFamily="18" charset="0"/>
                <a:cs typeface="Times New Roman" panose="02020603050405020304" pitchFamily="18" charset="0"/>
              </a:rPr>
              <a:t> è </a:t>
            </a:r>
            <a:r>
              <a:rPr lang="en-US" altLang="it-IT" sz="2400" dirty="0" err="1">
                <a:latin typeface="Times New Roman" panose="02020603050405020304" pitchFamily="18" charset="0"/>
                <a:cs typeface="Times New Roman" panose="02020603050405020304" pitchFamily="18" charset="0"/>
              </a:rPr>
              <a:t>legittimo</a:t>
            </a:r>
            <a:r>
              <a:rPr lang="en-US" altLang="it-IT" sz="2400" dirty="0">
                <a:latin typeface="Times New Roman" panose="02020603050405020304" pitchFamily="18" charset="0"/>
                <a:cs typeface="Times New Roman" panose="02020603050405020304" pitchFamily="18" charset="0"/>
              </a:rPr>
              <a:t> ma </a:t>
            </a:r>
            <a:r>
              <a:rPr lang="en-US" altLang="it-IT" sz="2400" dirty="0" err="1">
                <a:latin typeface="Times New Roman" panose="02020603050405020304" pitchFamily="18" charset="0"/>
                <a:cs typeface="Times New Roman" panose="02020603050405020304" pitchFamily="18" charset="0"/>
              </a:rPr>
              <a:t>garantito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dall'art</a:t>
            </a:r>
            <a:r>
              <a:rPr lang="en-US" altLang="it-IT" sz="2400" dirty="0">
                <a:latin typeface="Times New Roman" panose="02020603050405020304" pitchFamily="18" charset="0"/>
                <a:cs typeface="Times New Roman" panose="02020603050405020304" pitchFamily="18" charset="0"/>
              </a:rPr>
              <a:t>. 21, di cui </a:t>
            </a:r>
            <a:r>
              <a:rPr lang="en-US" altLang="it-IT" sz="2400" dirty="0" err="1">
                <a:latin typeface="Times New Roman" panose="02020603050405020304" pitchFamily="18" charset="0"/>
                <a:cs typeface="Times New Roman" panose="02020603050405020304" pitchFamily="18" charset="0"/>
              </a:rPr>
              <a:t>il</a:t>
            </a:r>
            <a:r>
              <a:rPr lang="en-US" altLang="it-IT" sz="2400" dirty="0">
                <a:latin typeface="Times New Roman" panose="02020603050405020304" pitchFamily="18" charset="0"/>
                <a:cs typeface="Times New Roman" panose="02020603050405020304" pitchFamily="18" charset="0"/>
              </a:rPr>
              <a:t> 19 è </a:t>
            </a:r>
            <a:r>
              <a:rPr lang="en-US" altLang="it-IT" sz="2400" dirty="0" err="1">
                <a:latin typeface="Times New Roman" panose="02020603050405020304" pitchFamily="18" charset="0"/>
                <a:cs typeface="Times New Roman" panose="02020603050405020304" pitchFamily="18" charset="0"/>
              </a:rPr>
              <a:t>specificazione</a:t>
            </a:r>
            <a:r>
              <a:rPr lang="en-US" altLang="it-IT" sz="2400" dirty="0">
                <a:latin typeface="Times New Roman" panose="02020603050405020304" pitchFamily="18" charset="0"/>
                <a:cs typeface="Times New Roman" panose="02020603050405020304" pitchFamily="18" charset="0"/>
              </a:rPr>
              <a:t> per </a:t>
            </a:r>
            <a:r>
              <a:rPr lang="en-US" altLang="it-IT" sz="2400" dirty="0" err="1">
                <a:latin typeface="Times New Roman" panose="02020603050405020304" pitchFamily="18" charset="0"/>
                <a:cs typeface="Times New Roman" panose="02020603050405020304" pitchFamily="18" charset="0"/>
              </a:rPr>
              <a:t>motivi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storici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contingenti</a:t>
            </a:r>
            <a:r>
              <a:rPr lang="en-US" altLang="it-IT" sz="2400" dirty="0">
                <a:latin typeface="Times New Roman" panose="02020603050405020304" pitchFamily="18" charset="0"/>
                <a:cs typeface="Times New Roman" panose="02020603050405020304" pitchFamily="18" charset="0"/>
              </a:rPr>
              <a:t> al </a:t>
            </a:r>
            <a:r>
              <a:rPr lang="en-US" altLang="it-IT" sz="2400" dirty="0" err="1">
                <a:latin typeface="Times New Roman" panose="02020603050405020304" pitchFamily="18" charset="0"/>
                <a:cs typeface="Times New Roman" panose="02020603050405020304" pitchFamily="18" charset="0"/>
              </a:rPr>
              <a:t>momento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della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redazione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della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disposizione</a:t>
            </a:r>
            <a:endParaRPr lang="en-US" altLang="it-IT" sz="2400" dirty="0">
              <a:latin typeface="Times New Roman" panose="02020603050405020304" pitchFamily="18" charset="0"/>
              <a:cs typeface="Times New Roman" panose="02020603050405020304" pitchFamily="18" charset="0"/>
            </a:endParaRPr>
          </a:p>
          <a:p>
            <a:pPr marL="97932" indent="0" algn="just">
              <a:buSzPct val="45000"/>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400" b="1" dirty="0" err="1">
                <a:latin typeface="Times New Roman" panose="02020603050405020304" pitchFamily="18" charset="0"/>
                <a:cs typeface="Times New Roman" panose="02020603050405020304" pitchFamily="18" charset="0"/>
              </a:rPr>
              <a:t>Ravà</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nel</a:t>
            </a:r>
            <a:r>
              <a:rPr lang="en-US" altLang="it-IT" sz="2400" dirty="0">
                <a:latin typeface="Times New Roman" panose="02020603050405020304" pitchFamily="18" charset="0"/>
                <a:cs typeface="Times New Roman" panose="02020603050405020304" pitchFamily="18" charset="0"/>
              </a:rPr>
              <a:t> 19 </a:t>
            </a:r>
            <a:r>
              <a:rPr lang="en-US" altLang="it-IT" sz="2400" dirty="0" err="1">
                <a:latin typeface="Times New Roman" panose="02020603050405020304" pitchFamily="18" charset="0"/>
                <a:cs typeface="Times New Roman" panose="02020603050405020304" pitchFamily="18" charset="0"/>
              </a:rPr>
              <a:t>rientra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l'indifferentismo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religioso</a:t>
            </a:r>
            <a:r>
              <a:rPr lang="en-US" altLang="it-IT" sz="2400" dirty="0">
                <a:latin typeface="Times New Roman" panose="02020603050405020304" pitchFamily="18" charset="0"/>
                <a:cs typeface="Times New Roman" panose="02020603050405020304" pitchFamily="18" charset="0"/>
              </a:rPr>
              <a:t> – </a:t>
            </a:r>
            <a:r>
              <a:rPr lang="en-US" altLang="it-IT" sz="2400" dirty="0" err="1">
                <a:latin typeface="Times New Roman" panose="02020603050405020304" pitchFamily="18" charset="0"/>
                <a:cs typeface="Times New Roman" panose="02020603050405020304" pitchFamily="18" charset="0"/>
              </a:rPr>
              <a:t>cioè</a:t>
            </a:r>
            <a:r>
              <a:rPr lang="en-US" altLang="it-IT" sz="2400" dirty="0">
                <a:latin typeface="Times New Roman" panose="02020603050405020304" pitchFamily="18" charset="0"/>
                <a:cs typeface="Times New Roman" panose="02020603050405020304" pitchFamily="18" charset="0"/>
              </a:rPr>
              <a:t> la </a:t>
            </a:r>
            <a:r>
              <a:rPr lang="en-US" altLang="it-IT" sz="2400" dirty="0" err="1">
                <a:latin typeface="Times New Roman" panose="02020603050405020304" pitchFamily="18" charset="0"/>
                <a:cs typeface="Times New Roman" panose="02020603050405020304" pitchFamily="18" charset="0"/>
              </a:rPr>
              <a:t>libertà</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religiosa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negativa</a:t>
            </a:r>
            <a:r>
              <a:rPr lang="en-US" altLang="it-IT" sz="2400" dirty="0">
                <a:latin typeface="Times New Roman" panose="02020603050405020304" pitchFamily="18" charset="0"/>
                <a:cs typeface="Times New Roman" panose="02020603050405020304" pitchFamily="18" charset="0"/>
              </a:rPr>
              <a:t> in </a:t>
            </a:r>
            <a:r>
              <a:rPr lang="en-US" altLang="it-IT" sz="2400" dirty="0" err="1">
                <a:latin typeface="Times New Roman" panose="02020603050405020304" pitchFamily="18" charset="0"/>
                <a:cs typeface="Times New Roman" panose="02020603050405020304" pitchFamily="18" charset="0"/>
              </a:rPr>
              <a:t>senso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stretto</a:t>
            </a:r>
            <a:endParaRPr lang="en-US" altLang="it-IT" sz="2400" dirty="0">
              <a:latin typeface="Times New Roman" panose="02020603050405020304" pitchFamily="18" charset="0"/>
              <a:cs typeface="Times New Roman" panose="02020603050405020304" pitchFamily="18" charset="0"/>
            </a:endParaRPr>
          </a:p>
          <a:p>
            <a:pPr marL="97932" indent="0" algn="just">
              <a:buSzPct val="45000"/>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400" b="1" dirty="0" err="1">
                <a:latin typeface="Times New Roman" panose="02020603050405020304" pitchFamily="18" charset="0"/>
                <a:cs typeface="Times New Roman" panose="02020603050405020304" pitchFamily="18" charset="0"/>
              </a:rPr>
              <a:t>D'Avack</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gli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atei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sono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tutelati</a:t>
            </a:r>
            <a:r>
              <a:rPr lang="en-US" altLang="it-IT" sz="2400" dirty="0">
                <a:latin typeface="Times New Roman" panose="02020603050405020304" pitchFamily="18" charset="0"/>
                <a:cs typeface="Times New Roman" panose="02020603050405020304" pitchFamily="18" charset="0"/>
              </a:rPr>
              <a:t> come </a:t>
            </a:r>
            <a:r>
              <a:rPr lang="en-US" altLang="it-IT" sz="2400" dirty="0" err="1">
                <a:latin typeface="Times New Roman" panose="02020603050405020304" pitchFamily="18" charset="0"/>
                <a:cs typeface="Times New Roman" panose="02020603050405020304" pitchFamily="18" charset="0"/>
              </a:rPr>
              <a:t>singoli</a:t>
            </a:r>
            <a:r>
              <a:rPr lang="en-US" altLang="it-IT" sz="2400" dirty="0">
                <a:latin typeface="Times New Roman" panose="02020603050405020304" pitchFamily="18" charset="0"/>
                <a:cs typeface="Times New Roman" panose="02020603050405020304" pitchFamily="18" charset="0"/>
              </a:rPr>
              <a:t> e le </a:t>
            </a:r>
            <a:r>
              <a:rPr lang="en-US" altLang="it-IT" sz="2400" dirty="0" err="1">
                <a:latin typeface="Times New Roman" panose="02020603050405020304" pitchFamily="18" charset="0"/>
                <a:cs typeface="Times New Roman" panose="02020603050405020304" pitchFamily="18" charset="0"/>
              </a:rPr>
              <a:t>associazioni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ateistiche</a:t>
            </a:r>
            <a:r>
              <a:rPr lang="en-US" altLang="it-IT" sz="2400" dirty="0">
                <a:latin typeface="Times New Roman" panose="02020603050405020304" pitchFamily="18" charset="0"/>
                <a:cs typeface="Times New Roman" panose="02020603050405020304" pitchFamily="18" charset="0"/>
              </a:rPr>
              <a:t> non </a:t>
            </a:r>
            <a:r>
              <a:rPr lang="en-US" altLang="it-IT" sz="2400" dirty="0" err="1">
                <a:latin typeface="Times New Roman" panose="02020603050405020304" pitchFamily="18" charset="0"/>
                <a:cs typeface="Times New Roman" panose="02020603050405020304" pitchFamily="18" charset="0"/>
              </a:rPr>
              <a:t>potrebbero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avere</a:t>
            </a:r>
            <a:r>
              <a:rPr lang="en-US" altLang="it-IT" sz="2400" dirty="0">
                <a:latin typeface="Times New Roman" panose="02020603050405020304" pitchFamily="18" charset="0"/>
                <a:cs typeface="Times New Roman" panose="02020603050405020304" pitchFamily="18" charset="0"/>
              </a:rPr>
              <a:t> la </a:t>
            </a:r>
            <a:r>
              <a:rPr lang="en-US" altLang="it-IT" sz="2400" dirty="0" err="1">
                <a:latin typeface="Times New Roman" panose="02020603050405020304" pitchFamily="18" charset="0"/>
                <a:cs typeface="Times New Roman" panose="02020603050405020304" pitchFamily="18" charset="0"/>
              </a:rPr>
              <a:t>stessa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protezione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delle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confessioni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religiose</a:t>
            </a:r>
            <a:endParaRPr lang="en-US" altLang="it-IT"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242724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1980049" y="401555"/>
            <a:ext cx="8229024" cy="1394066"/>
          </a:xfrm>
          <a:ln/>
        </p:spPr>
        <p:txBody>
          <a:bodyPr vert="horz" lIns="91440" tIns="28805" rIns="91440" bIns="45720" rtlCol="0" anchor="ctr">
            <a:normAutofit fontScale="90000"/>
          </a:bodyPr>
          <a:lstStyle/>
          <a:p>
            <a:pPr algn="ct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4000" cap="none" dirty="0">
                <a:latin typeface="Times New Roman" panose="02020603050405020304" pitchFamily="18" charset="0"/>
                <a:cs typeface="Times New Roman" panose="02020603050405020304" pitchFamily="18" charset="0"/>
              </a:rPr>
              <a:t>La </a:t>
            </a:r>
            <a:r>
              <a:rPr lang="en-US" altLang="it-IT" sz="4000" cap="none" dirty="0" err="1">
                <a:latin typeface="Times New Roman" panose="02020603050405020304" pitchFamily="18" charset="0"/>
                <a:cs typeface="Times New Roman" panose="02020603050405020304" pitchFamily="18" charset="0"/>
              </a:rPr>
              <a:t>libertà</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religiosa</a:t>
            </a:r>
            <a:r>
              <a:rPr lang="en-US" altLang="it-IT" sz="4000" cap="none" dirty="0">
                <a:latin typeface="Times New Roman" panose="02020603050405020304" pitchFamily="18" charset="0"/>
                <a:cs typeface="Times New Roman" panose="02020603050405020304" pitchFamily="18" charset="0"/>
              </a:rPr>
              <a:t> come </a:t>
            </a:r>
            <a:r>
              <a:rPr lang="en-US" altLang="it-IT" sz="4000" cap="none" dirty="0" err="1">
                <a:latin typeface="Times New Roman" panose="02020603050405020304" pitchFamily="18" charset="0"/>
                <a:cs typeface="Times New Roman" panose="02020603050405020304" pitchFamily="18" charset="0"/>
              </a:rPr>
              <a:t>libertà</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nell'àmbito</a:t>
            </a:r>
            <a:r>
              <a:rPr lang="en-US" altLang="it-IT" sz="4000" cap="none" dirty="0">
                <a:latin typeface="Times New Roman" panose="02020603050405020304" pitchFamily="18" charset="0"/>
                <a:cs typeface="Times New Roman" panose="02020603050405020304" pitchFamily="18" charset="0"/>
              </a:rPr>
              <a:t> di </a:t>
            </a:r>
            <a:r>
              <a:rPr lang="en-US" altLang="it-IT" sz="4000" cap="none" dirty="0" err="1">
                <a:latin typeface="Times New Roman" panose="02020603050405020304" pitchFamily="18" charset="0"/>
                <a:cs typeface="Times New Roman" panose="02020603050405020304" pitchFamily="18" charset="0"/>
              </a:rPr>
              <a:t>pensiero</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definibile</a:t>
            </a:r>
            <a:r>
              <a:rPr lang="en-US" altLang="it-IT" sz="4000" cap="none" dirty="0">
                <a:latin typeface="Times New Roman" panose="02020603050405020304" pitchFamily="18" charset="0"/>
                <a:cs typeface="Times New Roman" panose="02020603050405020304" pitchFamily="18" charset="0"/>
              </a:rPr>
              <a:t> come “</a:t>
            </a:r>
            <a:r>
              <a:rPr lang="en-US" altLang="it-IT" sz="4000" cap="none" dirty="0" err="1">
                <a:latin typeface="Times New Roman" panose="02020603050405020304" pitchFamily="18" charset="0"/>
                <a:cs typeface="Times New Roman" panose="02020603050405020304" pitchFamily="18" charset="0"/>
              </a:rPr>
              <a:t>religioso</a:t>
            </a:r>
            <a:r>
              <a:rPr lang="en-US" altLang="it-IT" sz="4000" cap="none" dirty="0">
                <a:latin typeface="Times New Roman" panose="02020603050405020304" pitchFamily="18" charset="0"/>
                <a:cs typeface="Times New Roman" panose="02020603050405020304" pitchFamily="18" charset="0"/>
              </a:rPr>
              <a:t>”</a:t>
            </a:r>
          </a:p>
        </p:txBody>
      </p:sp>
      <p:sp>
        <p:nvSpPr>
          <p:cNvPr id="24578" name="Rectangle 2"/>
          <p:cNvSpPr>
            <a:spLocks noGrp="1" noChangeArrowheads="1"/>
          </p:cNvSpPr>
          <p:nvPr>
            <p:ph type="body" idx="1"/>
          </p:nvPr>
        </p:nvSpPr>
        <p:spPr>
          <a:xfrm>
            <a:off x="1308294" y="2138289"/>
            <a:ext cx="9551963" cy="4145092"/>
          </a:xfrm>
          <a:ln/>
        </p:spPr>
        <p:txBody>
          <a:bodyPr vert="horz" lIns="45720" tIns="20803" rIns="45720" bIns="45720" rtlCol="0">
            <a:normAutofit/>
          </a:bodyPr>
          <a:lstStyle/>
          <a:p>
            <a:pPr marL="97932" indent="0" algn="just">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359" b="1" dirty="0">
                <a:latin typeface="Times New Roman" panose="02020603050405020304" pitchFamily="18" charset="0"/>
                <a:cs typeface="Times New Roman" panose="02020603050405020304" pitchFamily="18" charset="0"/>
              </a:rPr>
              <a:t>Catalano</a:t>
            </a:r>
            <a:r>
              <a:rPr lang="en-US" altLang="it-IT" sz="2359" dirty="0">
                <a:latin typeface="Times New Roman" panose="02020603050405020304" pitchFamily="18" charset="0"/>
                <a:cs typeface="Times New Roman" panose="02020603050405020304" pitchFamily="18" charset="0"/>
              </a:rPr>
              <a:t> – </a:t>
            </a:r>
            <a:r>
              <a:rPr lang="en-US" altLang="it-IT" sz="2359" dirty="0" err="1">
                <a:latin typeface="Times New Roman" panose="02020603050405020304" pitchFamily="18" charset="0"/>
                <a:cs typeface="Times New Roman" panose="02020603050405020304" pitchFamily="18" charset="0"/>
              </a:rPr>
              <a:t>diritto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eminentemente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individuale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determinato</a:t>
            </a:r>
            <a:r>
              <a:rPr lang="en-US" altLang="it-IT" sz="2359" dirty="0">
                <a:latin typeface="Times New Roman" panose="02020603050405020304" pitchFamily="18" charset="0"/>
                <a:cs typeface="Times New Roman" panose="02020603050405020304" pitchFamily="18" charset="0"/>
              </a:rPr>
              <a:t> dal </a:t>
            </a:r>
            <a:r>
              <a:rPr lang="en-US" altLang="it-IT" sz="2359" dirty="0" err="1">
                <a:latin typeface="Times New Roman" panose="02020603050405020304" pitchFamily="18" charset="0"/>
                <a:cs typeface="Times New Roman" panose="02020603050405020304" pitchFamily="18" charset="0"/>
              </a:rPr>
              <a:t>fatto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che</a:t>
            </a:r>
            <a:r>
              <a:rPr lang="en-US" altLang="it-IT" sz="2359" dirty="0">
                <a:latin typeface="Times New Roman" panose="02020603050405020304" pitchFamily="18" charset="0"/>
                <a:cs typeface="Times New Roman" panose="02020603050405020304" pitchFamily="18" charset="0"/>
              </a:rPr>
              <a:t> lo </a:t>
            </a:r>
            <a:r>
              <a:rPr lang="en-US" altLang="it-IT" sz="2359" dirty="0" err="1">
                <a:latin typeface="Times New Roman" panose="02020603050405020304" pitchFamily="18" charset="0"/>
                <a:cs typeface="Times New Roman" panose="02020603050405020304" pitchFamily="18" charset="0"/>
              </a:rPr>
              <a:t>Stato</a:t>
            </a:r>
            <a:r>
              <a:rPr lang="en-US" altLang="it-IT" sz="2359" dirty="0">
                <a:latin typeface="Times New Roman" panose="02020603050405020304" pitchFamily="18" charset="0"/>
                <a:cs typeface="Times New Roman" panose="02020603050405020304" pitchFamily="18" charset="0"/>
              </a:rPr>
              <a:t> non </a:t>
            </a:r>
            <a:r>
              <a:rPr lang="en-US" altLang="it-IT" sz="2359" dirty="0" err="1">
                <a:latin typeface="Times New Roman" panose="02020603050405020304" pitchFamily="18" charset="0"/>
                <a:cs typeface="Times New Roman" panose="02020603050405020304" pitchFamily="18" charset="0"/>
              </a:rPr>
              <a:t>può</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giudicare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cosa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sia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vero</a:t>
            </a:r>
            <a:r>
              <a:rPr lang="en-US" altLang="it-IT" sz="2359" dirty="0">
                <a:latin typeface="Times New Roman" panose="02020603050405020304" pitchFamily="18" charset="0"/>
                <a:cs typeface="Times New Roman" panose="02020603050405020304" pitchFamily="18" charset="0"/>
              </a:rPr>
              <a:t> o </a:t>
            </a:r>
            <a:r>
              <a:rPr lang="en-US" altLang="it-IT" sz="2359" dirty="0" err="1">
                <a:latin typeface="Times New Roman" panose="02020603050405020304" pitchFamily="18" charset="0"/>
                <a:cs typeface="Times New Roman" panose="02020603050405020304" pitchFamily="18" charset="0"/>
              </a:rPr>
              <a:t>falso</a:t>
            </a:r>
            <a:r>
              <a:rPr lang="en-US" altLang="it-IT" sz="2359" dirty="0">
                <a:latin typeface="Times New Roman" panose="02020603050405020304" pitchFamily="18" charset="0"/>
                <a:cs typeface="Times New Roman" panose="02020603050405020304" pitchFamily="18" charset="0"/>
              </a:rPr>
              <a:t> in </a:t>
            </a:r>
            <a:r>
              <a:rPr lang="en-US" altLang="it-IT" sz="2359" dirty="0" err="1">
                <a:latin typeface="Times New Roman" panose="02020603050405020304" pitchFamily="18" charset="0"/>
                <a:cs typeface="Times New Roman" panose="02020603050405020304" pitchFamily="18" charset="0"/>
              </a:rPr>
              <a:t>materia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religiosa</a:t>
            </a:r>
            <a:endParaRPr lang="en-US" altLang="it-IT" sz="2359" dirty="0">
              <a:latin typeface="Times New Roman" panose="02020603050405020304" pitchFamily="18" charset="0"/>
              <a:cs typeface="Times New Roman" panose="02020603050405020304" pitchFamily="18" charset="0"/>
            </a:endParaRPr>
          </a:p>
          <a:p>
            <a:pPr marL="97932" indent="0" algn="just">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359" b="1" dirty="0">
                <a:latin typeface="Times New Roman" panose="02020603050405020304" pitchFamily="18" charset="0"/>
                <a:cs typeface="Times New Roman" panose="02020603050405020304" pitchFamily="18" charset="0"/>
              </a:rPr>
              <a:t>Fedele</a:t>
            </a:r>
            <a:r>
              <a:rPr lang="en-US" altLang="it-IT" sz="2359" dirty="0">
                <a:latin typeface="Times New Roman" panose="02020603050405020304" pitchFamily="18" charset="0"/>
                <a:cs typeface="Times New Roman" panose="02020603050405020304" pitchFamily="18" charset="0"/>
              </a:rPr>
              <a:t> – </a:t>
            </a:r>
            <a:r>
              <a:rPr lang="en-US" altLang="it-IT" sz="2359" dirty="0" err="1">
                <a:latin typeface="Times New Roman" panose="02020603050405020304" pitchFamily="18" charset="0"/>
                <a:cs typeface="Times New Roman" panose="02020603050405020304" pitchFamily="18" charset="0"/>
              </a:rPr>
              <a:t>diritto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eminentemente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negativo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rispetto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allo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Stato</a:t>
            </a:r>
            <a:r>
              <a:rPr lang="en-US" altLang="it-IT" sz="2359" dirty="0">
                <a:latin typeface="Times New Roman" panose="02020603050405020304" pitchFamily="18" charset="0"/>
                <a:cs typeface="Times New Roman" panose="02020603050405020304" pitchFamily="18" charset="0"/>
              </a:rPr>
              <a:t>) e non </a:t>
            </a:r>
            <a:r>
              <a:rPr lang="en-US" altLang="it-IT" sz="2359" dirty="0" err="1">
                <a:latin typeface="Times New Roman" panose="02020603050405020304" pitchFamily="18" charset="0"/>
                <a:cs typeface="Times New Roman" panose="02020603050405020304" pitchFamily="18" charset="0"/>
              </a:rPr>
              <a:t>definibile</a:t>
            </a:r>
            <a:r>
              <a:rPr lang="en-US" altLang="it-IT" sz="2359" dirty="0">
                <a:latin typeface="Times New Roman" panose="02020603050405020304" pitchFamily="18" charset="0"/>
                <a:cs typeface="Times New Roman" panose="02020603050405020304" pitchFamily="18" charset="0"/>
              </a:rPr>
              <a:t> in </a:t>
            </a:r>
            <a:r>
              <a:rPr lang="en-US" altLang="it-IT" sz="2359" dirty="0" err="1">
                <a:latin typeface="Times New Roman" panose="02020603050405020304" pitchFamily="18" charset="0"/>
                <a:cs typeface="Times New Roman" panose="02020603050405020304" pitchFamily="18" charset="0"/>
              </a:rPr>
              <a:t>positivo</a:t>
            </a:r>
            <a:r>
              <a:rPr lang="en-US" altLang="it-IT" sz="2359" dirty="0">
                <a:latin typeface="Times New Roman" panose="02020603050405020304" pitchFamily="18" charset="0"/>
                <a:cs typeface="Times New Roman" panose="02020603050405020304" pitchFamily="18" charset="0"/>
              </a:rPr>
              <a:t>: la non credenza è </a:t>
            </a:r>
            <a:r>
              <a:rPr lang="en-US" altLang="it-IT" sz="2359" dirty="0" err="1">
                <a:latin typeface="Times New Roman" panose="02020603050405020304" pitchFamily="18" charset="0"/>
                <a:cs typeface="Times New Roman" panose="02020603050405020304" pitchFamily="18" charset="0"/>
              </a:rPr>
              <a:t>tutelata</a:t>
            </a:r>
            <a:r>
              <a:rPr lang="en-US" altLang="it-IT" sz="2359" dirty="0">
                <a:latin typeface="Times New Roman" panose="02020603050405020304" pitchFamily="18" charset="0"/>
                <a:cs typeface="Times New Roman" panose="02020603050405020304" pitchFamily="18" charset="0"/>
              </a:rPr>
              <a:t> dal </a:t>
            </a:r>
            <a:r>
              <a:rPr lang="en-US" altLang="it-IT" sz="2359" dirty="0" err="1">
                <a:latin typeface="Times New Roman" panose="02020603050405020304" pitchFamily="18" charset="0"/>
                <a:cs typeface="Times New Roman" panose="02020603050405020304" pitchFamily="18" charset="0"/>
              </a:rPr>
              <a:t>momento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che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il</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diritto</a:t>
            </a:r>
            <a:r>
              <a:rPr lang="en-US" altLang="it-IT" sz="2359" dirty="0">
                <a:latin typeface="Times New Roman" panose="02020603050405020304" pitchFamily="18" charset="0"/>
                <a:cs typeface="Times New Roman" panose="02020603050405020304" pitchFamily="18" charset="0"/>
              </a:rPr>
              <a:t> al </a:t>
            </a:r>
            <a:r>
              <a:rPr lang="en-US" altLang="it-IT" sz="2359" dirty="0" err="1">
                <a:latin typeface="Times New Roman" panose="02020603050405020304" pitchFamily="18" charset="0"/>
                <a:cs typeface="Times New Roman" panose="02020603050405020304" pitchFamily="18" charset="0"/>
              </a:rPr>
              <a:t>culto</a:t>
            </a:r>
            <a:r>
              <a:rPr lang="en-US" altLang="it-IT" sz="2359" dirty="0">
                <a:latin typeface="Times New Roman" panose="02020603050405020304" pitchFamily="18" charset="0"/>
                <a:cs typeface="Times New Roman" panose="02020603050405020304" pitchFamily="18" charset="0"/>
              </a:rPr>
              <a:t> è </a:t>
            </a:r>
            <a:r>
              <a:rPr lang="en-US" altLang="it-IT" sz="2359" dirty="0" err="1">
                <a:latin typeface="Times New Roman" panose="02020603050405020304" pitchFamily="18" charset="0"/>
                <a:cs typeface="Times New Roman" panose="02020603050405020304" pitchFamily="18" charset="0"/>
              </a:rPr>
              <a:t>una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delle</a:t>
            </a:r>
            <a:r>
              <a:rPr lang="en-US" altLang="it-IT" sz="2359" dirty="0">
                <a:latin typeface="Times New Roman" panose="02020603050405020304" pitchFamily="18" charset="0"/>
                <a:cs typeface="Times New Roman" panose="02020603050405020304" pitchFamily="18" charset="0"/>
              </a:rPr>
              <a:t> infinite </a:t>
            </a:r>
            <a:r>
              <a:rPr lang="en-US" altLang="it-IT" sz="2359" dirty="0" err="1">
                <a:latin typeface="Times New Roman" panose="02020603050405020304" pitchFamily="18" charset="0"/>
                <a:cs typeface="Times New Roman" panose="02020603050405020304" pitchFamily="18" charset="0"/>
              </a:rPr>
              <a:t>possibili</a:t>
            </a:r>
            <a:r>
              <a:rPr lang="en-US" altLang="it-IT" sz="2359"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specificazioni</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della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libertà</a:t>
            </a:r>
            <a:r>
              <a:rPr lang="en-US" altLang="it-IT" sz="2359" dirty="0">
                <a:latin typeface="Times New Roman" panose="02020603050405020304" pitchFamily="18" charset="0"/>
                <a:cs typeface="Times New Roman" panose="02020603050405020304" pitchFamily="18" charset="0"/>
              </a:rPr>
              <a:t> – </a:t>
            </a:r>
            <a:r>
              <a:rPr lang="en-US" altLang="it-IT" sz="2359" dirty="0" err="1">
                <a:latin typeface="Times New Roman" panose="02020603050405020304" pitchFamily="18" charset="0"/>
                <a:cs typeface="Times New Roman" panose="02020603050405020304" pitchFamily="18" charset="0"/>
              </a:rPr>
              <a:t>distinzione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libertà</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religiosa</a:t>
            </a:r>
            <a:r>
              <a:rPr lang="en-US" altLang="it-IT" sz="2359" dirty="0">
                <a:latin typeface="Times New Roman" panose="02020603050405020304" pitchFamily="18" charset="0"/>
                <a:cs typeface="Times New Roman" panose="02020603050405020304" pitchFamily="18" charset="0"/>
              </a:rPr>
              <a:t> e </a:t>
            </a:r>
            <a:r>
              <a:rPr lang="en-US" altLang="it-IT" sz="2359" dirty="0" err="1">
                <a:latin typeface="Times New Roman" panose="02020603050405020304" pitchFamily="18" charset="0"/>
                <a:cs typeface="Times New Roman" panose="02020603050405020304" pitchFamily="18" charset="0"/>
              </a:rPr>
              <a:t>libertà</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ecclesiastica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inversamente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proporzionale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il</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loro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rapporto</a:t>
            </a:r>
            <a:r>
              <a:rPr lang="en-US" altLang="it-IT" sz="2359" dirty="0">
                <a:latin typeface="Times New Roman" panose="02020603050405020304" pitchFamily="18" charset="0"/>
                <a:cs typeface="Times New Roman" panose="02020603050405020304" pitchFamily="18" charset="0"/>
              </a:rPr>
              <a:t>)</a:t>
            </a:r>
          </a:p>
          <a:p>
            <a:pPr marL="97932" indent="0" algn="just">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359" b="1" dirty="0">
                <a:latin typeface="Times New Roman" panose="02020603050405020304" pitchFamily="18" charset="0"/>
                <a:cs typeface="Times New Roman" panose="02020603050405020304" pitchFamily="18" charset="0"/>
              </a:rPr>
              <a:t>Cardia</a:t>
            </a:r>
            <a:r>
              <a:rPr lang="en-US" altLang="it-IT" sz="2359" dirty="0">
                <a:latin typeface="Times New Roman" panose="02020603050405020304" pitchFamily="18" charset="0"/>
                <a:cs typeface="Times New Roman" panose="02020603050405020304" pitchFamily="18" charset="0"/>
              </a:rPr>
              <a:t> – </a:t>
            </a:r>
            <a:r>
              <a:rPr lang="en-US" altLang="it-IT" sz="2359" dirty="0" err="1">
                <a:latin typeface="Times New Roman" panose="02020603050405020304" pitchFamily="18" charset="0"/>
                <a:cs typeface="Times New Roman" panose="02020603050405020304" pitchFamily="18" charset="0"/>
              </a:rPr>
              <a:t>ateismo</a:t>
            </a:r>
            <a:r>
              <a:rPr lang="en-US" altLang="it-IT" sz="2359" dirty="0">
                <a:latin typeface="Times New Roman" panose="02020603050405020304" pitchFamily="18" charset="0"/>
                <a:cs typeface="Times New Roman" panose="02020603050405020304" pitchFamily="18" charset="0"/>
              </a:rPr>
              <a:t> e </a:t>
            </a:r>
            <a:r>
              <a:rPr lang="en-US" altLang="it-IT" sz="2359" dirty="0" err="1">
                <a:latin typeface="Times New Roman" panose="02020603050405020304" pitchFamily="18" charset="0"/>
                <a:cs typeface="Times New Roman" panose="02020603050405020304" pitchFamily="18" charset="0"/>
              </a:rPr>
              <a:t>religione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sono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un’unità</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dialettica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indissolubile</a:t>
            </a:r>
            <a:r>
              <a:rPr lang="en-US" altLang="it-IT" sz="2359" dirty="0">
                <a:latin typeface="Times New Roman" panose="02020603050405020304" pitchFamily="18" charset="0"/>
                <a:cs typeface="Times New Roman" panose="02020603050405020304" pitchFamily="18" charset="0"/>
              </a:rPr>
              <a:t> e </a:t>
            </a:r>
            <a:r>
              <a:rPr lang="en-US" altLang="it-IT" sz="2359" dirty="0" err="1">
                <a:latin typeface="Times New Roman" panose="02020603050405020304" pitchFamily="18" charset="0"/>
                <a:cs typeface="Times New Roman" panose="02020603050405020304" pitchFamily="18" charset="0"/>
              </a:rPr>
              <a:t>devono</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essere</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regolamentati</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unitariamente</a:t>
            </a:r>
            <a:r>
              <a:rPr lang="en-US" altLang="it-IT" sz="2359" dirty="0">
                <a:latin typeface="Times New Roman" panose="02020603050405020304" pitchFamily="18" charset="0"/>
                <a:cs typeface="Times New Roman" panose="02020603050405020304" pitchFamily="18" charset="0"/>
              </a:rPr>
              <a:t> – </a:t>
            </a:r>
            <a:r>
              <a:rPr lang="en-US" altLang="it-IT" sz="2359" dirty="0" err="1">
                <a:latin typeface="Times New Roman" panose="02020603050405020304" pitchFamily="18" charset="0"/>
                <a:cs typeface="Times New Roman" panose="02020603050405020304" pitchFamily="18" charset="0"/>
              </a:rPr>
              <a:t>l'art</a:t>
            </a:r>
            <a:r>
              <a:rPr lang="en-US" altLang="it-IT" sz="2359" dirty="0">
                <a:latin typeface="Times New Roman" panose="02020603050405020304" pitchFamily="18" charset="0"/>
                <a:cs typeface="Times New Roman" panose="02020603050405020304" pitchFamily="18" charset="0"/>
              </a:rPr>
              <a:t>. 19 </a:t>
            </a:r>
            <a:r>
              <a:rPr lang="en-US" altLang="it-IT" sz="2359" dirty="0" err="1">
                <a:latin typeface="Times New Roman" panose="02020603050405020304" pitchFamily="18" charset="0"/>
                <a:cs typeface="Times New Roman" panose="02020603050405020304" pitchFamily="18" charset="0"/>
              </a:rPr>
              <a:t>tutela</a:t>
            </a:r>
            <a:r>
              <a:rPr lang="en-US" altLang="it-IT" sz="2359" dirty="0">
                <a:latin typeface="Times New Roman" panose="02020603050405020304" pitchFamily="18" charset="0"/>
                <a:cs typeface="Times New Roman" panose="02020603050405020304" pitchFamily="18" charset="0"/>
              </a:rPr>
              <a:t> </a:t>
            </a:r>
            <a:r>
              <a:rPr lang="en-US" altLang="it-IT" sz="2359" dirty="0" err="1">
                <a:latin typeface="Times New Roman" panose="02020603050405020304" pitchFamily="18" charset="0"/>
                <a:cs typeface="Times New Roman" panose="02020603050405020304" pitchFamily="18" charset="0"/>
              </a:rPr>
              <a:t>tutte</a:t>
            </a:r>
            <a:r>
              <a:rPr lang="en-US" altLang="it-IT" sz="2359" dirty="0">
                <a:latin typeface="Times New Roman" panose="02020603050405020304" pitchFamily="18" charset="0"/>
                <a:cs typeface="Times New Roman" panose="02020603050405020304" pitchFamily="18" charset="0"/>
              </a:rPr>
              <a:t> le </a:t>
            </a:r>
            <a:r>
              <a:rPr lang="en-US" altLang="it-IT" sz="2359" dirty="0" err="1">
                <a:latin typeface="Times New Roman" panose="02020603050405020304" pitchFamily="18" charset="0"/>
                <a:cs typeface="Times New Roman" panose="02020603050405020304" pitchFamily="18" charset="0"/>
              </a:rPr>
              <a:t>concezioni</a:t>
            </a:r>
            <a:r>
              <a:rPr lang="en-US" altLang="it-IT" sz="2359" dirty="0">
                <a:latin typeface="Times New Roman" panose="02020603050405020304" pitchFamily="18" charset="0"/>
                <a:cs typeface="Times New Roman" panose="02020603050405020304" pitchFamily="18" charset="0"/>
              </a:rPr>
              <a:t> del </a:t>
            </a:r>
            <a:r>
              <a:rPr lang="en-US" altLang="it-IT" sz="2359" dirty="0" err="1">
                <a:latin typeface="Times New Roman" panose="02020603050405020304" pitchFamily="18" charset="0"/>
                <a:cs typeface="Times New Roman" panose="02020603050405020304" pitchFamily="18" charset="0"/>
              </a:rPr>
              <a:t>mondo</a:t>
            </a:r>
            <a:r>
              <a:rPr lang="en-US" altLang="it-IT" sz="2359" dirty="0">
                <a:latin typeface="Times New Roman" panose="02020603050405020304" pitchFamily="18" charset="0"/>
                <a:cs typeface="Times New Roman" panose="02020603050405020304" pitchFamily="18" charset="0"/>
              </a:rPr>
              <a:t> in </a:t>
            </a:r>
            <a:r>
              <a:rPr lang="en-US" altLang="it-IT" sz="2359" dirty="0" err="1">
                <a:latin typeface="Times New Roman" panose="02020603050405020304" pitchFamily="18" charset="0"/>
                <a:cs typeface="Times New Roman" panose="02020603050405020304" pitchFamily="18" charset="0"/>
              </a:rPr>
              <a:t>tema</a:t>
            </a:r>
            <a:r>
              <a:rPr lang="en-US" altLang="it-IT" sz="2359" dirty="0">
                <a:latin typeface="Times New Roman" panose="02020603050405020304" pitchFamily="18" charset="0"/>
                <a:cs typeface="Times New Roman" panose="02020603050405020304" pitchFamily="18" charset="0"/>
              </a:rPr>
              <a:t> di </a:t>
            </a:r>
            <a:r>
              <a:rPr lang="en-US" altLang="it-IT" sz="2359" dirty="0" err="1">
                <a:latin typeface="Times New Roman" panose="02020603050405020304" pitchFamily="18" charset="0"/>
                <a:cs typeface="Times New Roman" panose="02020603050405020304" pitchFamily="18" charset="0"/>
              </a:rPr>
              <a:t>religione</a:t>
            </a:r>
            <a:endParaRPr lang="en-US" altLang="it-IT" sz="235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06934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1980049" y="506437"/>
            <a:ext cx="8229024" cy="1097892"/>
          </a:xfrm>
          <a:ln/>
        </p:spPr>
        <p:txBody>
          <a:bodyPr vert="horz" lIns="91440" tIns="35206" rIns="91440" bIns="45720" rtlCol="0" anchor="ctr">
            <a:normAutofit/>
          </a:bodyPr>
          <a:lstStyle/>
          <a:p>
            <a:pPr algn="ct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4000" cap="none" dirty="0">
                <a:latin typeface="Times New Roman" panose="02020603050405020304" pitchFamily="18" charset="0"/>
                <a:cs typeface="Times New Roman" panose="02020603050405020304" pitchFamily="18" charset="0"/>
              </a:rPr>
              <a:t>La </a:t>
            </a:r>
            <a:r>
              <a:rPr lang="en-US" altLang="it-IT" sz="4000" cap="none" dirty="0" err="1">
                <a:latin typeface="Times New Roman" panose="02020603050405020304" pitchFamily="18" charset="0"/>
                <a:cs typeface="Times New Roman" panose="02020603050405020304" pitchFamily="18" charset="0"/>
              </a:rPr>
              <a:t>libertà</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religiosa</a:t>
            </a:r>
            <a:r>
              <a:rPr lang="en-US" altLang="it-IT" sz="4000" cap="none" dirty="0">
                <a:latin typeface="Times New Roman" panose="02020603050405020304" pitchFamily="18" charset="0"/>
                <a:cs typeface="Times New Roman" panose="02020603050405020304" pitchFamily="18" charset="0"/>
              </a:rPr>
              <a:t> come </a:t>
            </a:r>
            <a:r>
              <a:rPr lang="en-US" altLang="it-IT" sz="4000" cap="none" dirty="0" err="1">
                <a:latin typeface="Times New Roman" panose="02020603050405020304" pitchFamily="18" charset="0"/>
                <a:cs typeface="Times New Roman" panose="02020603050405020304" pitchFamily="18" charset="0"/>
              </a:rPr>
              <a:t>aspetto</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della</a:t>
            </a:r>
            <a:r>
              <a:rPr lang="en-US" altLang="it-IT" sz="4000" cap="none" dirty="0">
                <a:latin typeface="Times New Roman" panose="02020603050405020304" pitchFamily="18" charset="0"/>
                <a:cs typeface="Times New Roman" panose="02020603050405020304" pitchFamily="18" charset="0"/>
              </a:rPr>
              <a:t> </a:t>
            </a:r>
            <a:r>
              <a:rPr lang="en-US" altLang="it-IT" sz="4000" cap="none" dirty="0" err="1">
                <a:latin typeface="Times New Roman" panose="02020603050405020304" pitchFamily="18" charset="0"/>
                <a:cs typeface="Times New Roman" panose="02020603050405020304" pitchFamily="18" charset="0"/>
              </a:rPr>
              <a:t>libertà</a:t>
            </a:r>
            <a:r>
              <a:rPr lang="en-US" altLang="it-IT" sz="4000" cap="none" dirty="0">
                <a:latin typeface="Times New Roman" panose="02020603050405020304" pitchFamily="18" charset="0"/>
                <a:cs typeface="Times New Roman" panose="02020603050405020304" pitchFamily="18" charset="0"/>
              </a:rPr>
              <a:t> di </a:t>
            </a:r>
            <a:r>
              <a:rPr lang="en-US" altLang="it-IT" sz="4000" cap="none" dirty="0" err="1">
                <a:latin typeface="Times New Roman" panose="02020603050405020304" pitchFamily="18" charset="0"/>
                <a:cs typeface="Times New Roman" panose="02020603050405020304" pitchFamily="18" charset="0"/>
              </a:rPr>
              <a:t>coscienza</a:t>
            </a:r>
            <a:endParaRPr lang="en-US" altLang="it-IT" sz="4000" cap="none" dirty="0">
              <a:latin typeface="Times New Roman" panose="02020603050405020304" pitchFamily="18" charset="0"/>
              <a:cs typeface="Times New Roman" panose="02020603050405020304" pitchFamily="18" charset="0"/>
            </a:endParaRPr>
          </a:p>
        </p:txBody>
      </p:sp>
      <p:sp>
        <p:nvSpPr>
          <p:cNvPr id="25602" name="Rectangle 2"/>
          <p:cNvSpPr>
            <a:spLocks noGrp="1" noChangeArrowheads="1"/>
          </p:cNvSpPr>
          <p:nvPr>
            <p:ph type="body" idx="1"/>
          </p:nvPr>
        </p:nvSpPr>
        <p:spPr>
          <a:xfrm>
            <a:off x="1083212" y="2236763"/>
            <a:ext cx="9973994" cy="3950232"/>
          </a:xfrm>
          <a:ln/>
        </p:spPr>
        <p:txBody>
          <a:bodyPr vert="horz" lIns="45720" tIns="20803" rIns="45720" bIns="45720" rtlCol="0">
            <a:normAutofit/>
          </a:bodyPr>
          <a:lstStyle/>
          <a:p>
            <a:pPr marL="97932" indent="0" algn="just">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540" dirty="0">
                <a:latin typeface="Times New Roman" panose="02020603050405020304" pitchFamily="18" charset="0"/>
                <a:cs typeface="Times New Roman" panose="02020603050405020304" pitchFamily="18" charset="0"/>
              </a:rPr>
              <a:t>Cardia </a:t>
            </a:r>
            <a:r>
              <a:rPr lang="en-US" altLang="it-IT" sz="2540" dirty="0" err="1">
                <a:latin typeface="Times New Roman" panose="02020603050405020304" pitchFamily="18" charset="0"/>
                <a:cs typeface="Times New Roman" panose="02020603050405020304" pitchFamily="18" charset="0"/>
              </a:rPr>
              <a:t>anni</a:t>
            </a:r>
            <a:r>
              <a:rPr lang="en-US" altLang="it-IT" sz="2540" dirty="0">
                <a:latin typeface="Times New Roman" panose="02020603050405020304" pitchFamily="18" charset="0"/>
                <a:cs typeface="Times New Roman" panose="02020603050405020304" pitchFamily="18" charset="0"/>
              </a:rPr>
              <a:t> '90: “</a:t>
            </a:r>
            <a:r>
              <a:rPr lang="en-US" altLang="it-IT" sz="2540" dirty="0" err="1">
                <a:latin typeface="Times New Roman" panose="02020603050405020304" pitchFamily="18" charset="0"/>
                <a:cs typeface="Times New Roman" panose="02020603050405020304" pitchFamily="18" charset="0"/>
              </a:rPr>
              <a:t>L'inserimento</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della</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libertà</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religiosa</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tra</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i</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diritti</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inviolabili</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della</a:t>
            </a:r>
            <a:r>
              <a:rPr lang="en-US" altLang="it-IT" sz="2540" dirty="0">
                <a:latin typeface="Times New Roman" panose="02020603050405020304" pitchFamily="18" charset="0"/>
                <a:cs typeface="Times New Roman" panose="02020603050405020304" pitchFamily="18" charset="0"/>
              </a:rPr>
              <a:t> persona </a:t>
            </a:r>
            <a:r>
              <a:rPr lang="en-US" altLang="it-IT" sz="2540" b="1" dirty="0" err="1">
                <a:latin typeface="Times New Roman" panose="02020603050405020304" pitchFamily="18" charset="0"/>
                <a:cs typeface="Times New Roman" panose="02020603050405020304" pitchFamily="18" charset="0"/>
              </a:rPr>
              <a:t>impone</a:t>
            </a:r>
            <a:r>
              <a:rPr lang="en-US" altLang="it-IT" sz="2540" b="1" dirty="0">
                <a:latin typeface="Times New Roman" panose="02020603050405020304" pitchFamily="18" charset="0"/>
                <a:cs typeface="Times New Roman" panose="02020603050405020304" pitchFamily="18" charset="0"/>
              </a:rPr>
              <a:t> </a:t>
            </a:r>
            <a:r>
              <a:rPr lang="en-US" altLang="it-IT" sz="2540" b="1" dirty="0" err="1">
                <a:latin typeface="Times New Roman" panose="02020603050405020304" pitchFamily="18" charset="0"/>
                <a:cs typeface="Times New Roman" panose="02020603050405020304" pitchFamily="18" charset="0"/>
              </a:rPr>
              <a:t>logicamente</a:t>
            </a:r>
            <a:r>
              <a:rPr lang="en-US" altLang="it-IT" sz="2540" b="1" dirty="0">
                <a:latin typeface="Times New Roman" panose="02020603050405020304" pitchFamily="18" charset="0"/>
                <a:cs typeface="Times New Roman" panose="02020603050405020304" pitchFamily="18" charset="0"/>
              </a:rPr>
              <a:t> </a:t>
            </a:r>
            <a:r>
              <a:rPr lang="en-US" altLang="it-IT" sz="2540" b="1" dirty="0" err="1">
                <a:latin typeface="Times New Roman" panose="02020603050405020304" pitchFamily="18" charset="0"/>
                <a:cs typeface="Times New Roman" panose="02020603050405020304" pitchFamily="18" charset="0"/>
              </a:rPr>
              <a:t>l’identificazione</a:t>
            </a:r>
            <a:r>
              <a:rPr lang="en-US" altLang="it-IT" sz="2540" b="1" dirty="0">
                <a:latin typeface="Times New Roman" panose="02020603050405020304" pitchFamily="18" charset="0"/>
                <a:cs typeface="Times New Roman" panose="02020603050405020304" pitchFamily="18" charset="0"/>
              </a:rPr>
              <a:t> del </a:t>
            </a:r>
            <a:r>
              <a:rPr lang="en-US" altLang="it-IT" sz="2540" b="1" dirty="0" err="1">
                <a:latin typeface="Times New Roman" panose="02020603050405020304" pitchFamily="18" charset="0"/>
                <a:cs typeface="Times New Roman" panose="02020603050405020304" pitchFamily="18" charset="0"/>
              </a:rPr>
              <a:t>concetto</a:t>
            </a:r>
            <a:r>
              <a:rPr lang="en-US" altLang="it-IT" sz="2540" b="1" dirty="0">
                <a:latin typeface="Times New Roman" panose="02020603050405020304" pitchFamily="18" charset="0"/>
                <a:cs typeface="Times New Roman" panose="02020603050405020304" pitchFamily="18" charset="0"/>
              </a:rPr>
              <a:t> di </a:t>
            </a:r>
            <a:r>
              <a:rPr lang="en-US" altLang="it-IT" sz="2540" b="1" dirty="0" err="1">
                <a:latin typeface="Times New Roman" panose="02020603050405020304" pitchFamily="18" charset="0"/>
                <a:cs typeface="Times New Roman" panose="02020603050405020304" pitchFamily="18" charset="0"/>
              </a:rPr>
              <a:t>libertà</a:t>
            </a:r>
            <a:r>
              <a:rPr lang="en-US" altLang="it-IT" sz="2540" b="1" dirty="0">
                <a:latin typeface="Times New Roman" panose="02020603050405020304" pitchFamily="18" charset="0"/>
                <a:cs typeface="Times New Roman" panose="02020603050405020304" pitchFamily="18" charset="0"/>
              </a:rPr>
              <a:t> </a:t>
            </a:r>
            <a:r>
              <a:rPr lang="en-US" altLang="it-IT" sz="2540" b="1" dirty="0" err="1">
                <a:latin typeface="Times New Roman" panose="02020603050405020304" pitchFamily="18" charset="0"/>
                <a:cs typeface="Times New Roman" panose="02020603050405020304" pitchFamily="18" charset="0"/>
              </a:rPr>
              <a:t>religiosa</a:t>
            </a:r>
            <a:r>
              <a:rPr lang="en-US" altLang="it-IT" sz="2540" b="1" dirty="0">
                <a:latin typeface="Times New Roman" panose="02020603050405020304" pitchFamily="18" charset="0"/>
                <a:cs typeface="Times New Roman" panose="02020603050405020304" pitchFamily="18" charset="0"/>
              </a:rPr>
              <a:t> con </a:t>
            </a:r>
            <a:r>
              <a:rPr lang="en-US" altLang="it-IT" sz="2540" b="1" dirty="0" err="1">
                <a:latin typeface="Times New Roman" panose="02020603050405020304" pitchFamily="18" charset="0"/>
                <a:cs typeface="Times New Roman" panose="02020603050405020304" pitchFamily="18" charset="0"/>
              </a:rPr>
              <a:t>quello</a:t>
            </a:r>
            <a:r>
              <a:rPr lang="en-US" altLang="it-IT" sz="2540" b="1" dirty="0">
                <a:latin typeface="Times New Roman" panose="02020603050405020304" pitchFamily="18" charset="0"/>
                <a:cs typeface="Times New Roman" panose="02020603050405020304" pitchFamily="18" charset="0"/>
              </a:rPr>
              <a:t> di </a:t>
            </a:r>
            <a:r>
              <a:rPr lang="en-US" altLang="it-IT" sz="2540" b="1" dirty="0" err="1">
                <a:latin typeface="Times New Roman" panose="02020603050405020304" pitchFamily="18" charset="0"/>
                <a:cs typeface="Times New Roman" panose="02020603050405020304" pitchFamily="18" charset="0"/>
              </a:rPr>
              <a:t>libertà</a:t>
            </a:r>
            <a:r>
              <a:rPr lang="en-US" altLang="it-IT" sz="2540" b="1" dirty="0">
                <a:latin typeface="Times New Roman" panose="02020603050405020304" pitchFamily="18" charset="0"/>
                <a:cs typeface="Times New Roman" panose="02020603050405020304" pitchFamily="18" charset="0"/>
              </a:rPr>
              <a:t> di </a:t>
            </a:r>
            <a:r>
              <a:rPr lang="en-US" altLang="it-IT" sz="2540" b="1" dirty="0" err="1">
                <a:latin typeface="Times New Roman" panose="02020603050405020304" pitchFamily="18" charset="0"/>
                <a:cs typeface="Times New Roman" panose="02020603050405020304" pitchFamily="18" charset="0"/>
              </a:rPr>
              <a:t>coscienza</a:t>
            </a:r>
            <a:r>
              <a:rPr lang="en-US" altLang="it-IT" sz="2540" dirty="0">
                <a:latin typeface="Times New Roman" panose="02020603050405020304" pitchFamily="18" charset="0"/>
                <a:cs typeface="Times New Roman" panose="02020603050405020304" pitchFamily="18" charset="0"/>
              </a:rPr>
              <a:t>: </a:t>
            </a:r>
            <a:r>
              <a:rPr lang="en-US" altLang="it-IT" sz="2540" i="1" u="sng" dirty="0">
                <a:latin typeface="Times New Roman" panose="02020603050405020304" pitchFamily="18" charset="0"/>
                <a:cs typeface="Times New Roman" panose="02020603050405020304" pitchFamily="18" charset="0"/>
              </a:rPr>
              <a:t>non </a:t>
            </a:r>
            <a:r>
              <a:rPr lang="en-US" altLang="it-IT" sz="2540" i="1" u="sng" dirty="0" err="1">
                <a:latin typeface="Times New Roman" panose="02020603050405020304" pitchFamily="18" charset="0"/>
                <a:cs typeface="Times New Roman" panose="02020603050405020304" pitchFamily="18" charset="0"/>
              </a:rPr>
              <a:t>essendo</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neppure</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concepibile</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che</a:t>
            </a:r>
            <a:r>
              <a:rPr lang="en-US" altLang="it-IT" sz="2540" i="1" u="sng" dirty="0">
                <a:latin typeface="Times New Roman" panose="02020603050405020304" pitchFamily="18" charset="0"/>
                <a:cs typeface="Times New Roman" panose="02020603050405020304" pitchFamily="18" charset="0"/>
              </a:rPr>
              <a:t> la </a:t>
            </a:r>
            <a:r>
              <a:rPr lang="en-US" altLang="it-IT" sz="2540" i="1" u="sng" dirty="0" err="1">
                <a:latin typeface="Times New Roman" panose="02020603050405020304" pitchFamily="18" charset="0"/>
                <a:cs typeface="Times New Roman" panose="02020603050405020304" pitchFamily="18" charset="0"/>
              </a:rPr>
              <a:t>sfera</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della</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coscienza</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sia</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inviolabile</a:t>
            </a:r>
            <a:r>
              <a:rPr lang="en-US" altLang="it-IT" sz="2540" i="1" u="sng" dirty="0">
                <a:latin typeface="Times New Roman" panose="02020603050405020304" pitchFamily="18" charset="0"/>
                <a:cs typeface="Times New Roman" panose="02020603050405020304" pitchFamily="18" charset="0"/>
              </a:rPr>
              <a:t> a </a:t>
            </a:r>
            <a:r>
              <a:rPr lang="en-US" altLang="it-IT" sz="2540" i="1" u="sng" dirty="0" err="1">
                <a:latin typeface="Times New Roman" panose="02020603050405020304" pitchFamily="18" charset="0"/>
                <a:cs typeface="Times New Roman" panose="02020603050405020304" pitchFamily="18" charset="0"/>
              </a:rPr>
              <a:t>metà</a:t>
            </a:r>
            <a:r>
              <a:rPr lang="en-US" altLang="it-IT" sz="2540" i="1" u="sng" dirty="0">
                <a:latin typeface="Times New Roman" panose="02020603050405020304" pitchFamily="18" charset="0"/>
                <a:cs typeface="Times New Roman" panose="02020603050405020304" pitchFamily="18" charset="0"/>
              </a:rPr>
              <a:t>» (solo se </a:t>
            </a:r>
            <a:r>
              <a:rPr lang="en-US" altLang="it-IT" sz="2540" i="1" u="sng" dirty="0" err="1">
                <a:latin typeface="Times New Roman" panose="02020603050405020304" pitchFamily="18" charset="0"/>
                <a:cs typeface="Times New Roman" panose="02020603050405020304" pitchFamily="18" charset="0"/>
              </a:rPr>
              <a:t>religiosa</a:t>
            </a:r>
            <a:r>
              <a:rPr lang="en-US" altLang="it-IT" sz="2540" i="1" u="sng" dirty="0">
                <a:latin typeface="Times New Roman" panose="02020603050405020304" pitchFamily="18" charset="0"/>
                <a:cs typeface="Times New Roman" panose="02020603050405020304" pitchFamily="18" charset="0"/>
              </a:rPr>
              <a:t>) o secondo </a:t>
            </a:r>
            <a:r>
              <a:rPr lang="en-US" altLang="it-IT" sz="2540" i="1" u="sng" dirty="0" err="1">
                <a:latin typeface="Times New Roman" panose="02020603050405020304" pitchFamily="18" charset="0"/>
                <a:cs typeface="Times New Roman" panose="02020603050405020304" pitchFamily="18" charset="0"/>
              </a:rPr>
              <a:t>linee</a:t>
            </a:r>
            <a:r>
              <a:rPr lang="en-US" altLang="it-IT" sz="2540" i="1" u="sng" dirty="0">
                <a:latin typeface="Times New Roman" panose="02020603050405020304" pitchFamily="18" charset="0"/>
                <a:cs typeface="Times New Roman" panose="02020603050405020304" pitchFamily="18" charset="0"/>
              </a:rPr>
              <a:t> di </a:t>
            </a:r>
            <a:r>
              <a:rPr lang="en-US" altLang="it-IT" sz="2540" i="1" u="sng" dirty="0" err="1">
                <a:latin typeface="Times New Roman" panose="02020603050405020304" pitchFamily="18" charset="0"/>
                <a:cs typeface="Times New Roman" panose="02020603050405020304" pitchFamily="18" charset="0"/>
              </a:rPr>
              <a:t>demarcazione</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stabilite</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dallo</a:t>
            </a:r>
            <a:r>
              <a:rPr lang="en-US" altLang="it-IT" sz="2540" i="1" u="sng" dirty="0">
                <a:latin typeface="Times New Roman" panose="02020603050405020304" pitchFamily="18" charset="0"/>
                <a:cs typeface="Times New Roman" panose="02020603050405020304" pitchFamily="18" charset="0"/>
              </a:rPr>
              <a:t> </a:t>
            </a:r>
            <a:r>
              <a:rPr lang="en-US" altLang="it-IT" sz="2540" i="1" u="sng" dirty="0" err="1">
                <a:latin typeface="Times New Roman" panose="02020603050405020304" pitchFamily="18" charset="0"/>
                <a:cs typeface="Times New Roman" panose="02020603050405020304" pitchFamily="18" charset="0"/>
              </a:rPr>
              <a:t>Stato</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Inoltre</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l’apparentamento</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costantemente</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individuato</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ed</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utilizzato</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dalla</a:t>
            </a:r>
            <a:r>
              <a:rPr lang="en-US" altLang="it-IT" sz="2540" dirty="0">
                <a:latin typeface="Times New Roman" panose="02020603050405020304" pitchFamily="18" charset="0"/>
                <a:cs typeface="Times New Roman" panose="02020603050405020304" pitchFamily="18" charset="0"/>
              </a:rPr>
              <a:t> Corte </a:t>
            </a:r>
            <a:r>
              <a:rPr lang="en-US" altLang="it-IT" sz="2540" dirty="0" err="1">
                <a:latin typeface="Times New Roman" panose="02020603050405020304" pitchFamily="18" charset="0"/>
                <a:cs typeface="Times New Roman" panose="02020603050405020304" pitchFamily="18" charset="0"/>
              </a:rPr>
              <a:t>costituzionale</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tra</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gli</a:t>
            </a:r>
            <a:r>
              <a:rPr lang="en-US" altLang="it-IT" sz="2540" dirty="0">
                <a:latin typeface="Times New Roman" panose="02020603050405020304" pitchFamily="18" charset="0"/>
                <a:cs typeface="Times New Roman" panose="02020603050405020304" pitchFamily="18" charset="0"/>
              </a:rPr>
              <a:t> art. 2, 3, 18, 19, 21 (per dire solo </a:t>
            </a:r>
            <a:r>
              <a:rPr lang="en-US" altLang="it-IT" sz="2540" dirty="0" err="1">
                <a:latin typeface="Times New Roman" panose="02020603050405020304" pitchFamily="18" charset="0"/>
                <a:cs typeface="Times New Roman" panose="02020603050405020304" pitchFamily="18" charset="0"/>
              </a:rPr>
              <a:t>dei</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principali</a:t>
            </a:r>
            <a:r>
              <a:rPr lang="en-US" altLang="it-IT" sz="2540" dirty="0">
                <a:latin typeface="Times New Roman" panose="02020603050405020304" pitchFamily="18" charset="0"/>
                <a:cs typeface="Times New Roman" panose="02020603050405020304" pitchFamily="18" charset="0"/>
              </a:rPr>
              <a:t>) ha </a:t>
            </a:r>
            <a:r>
              <a:rPr lang="en-US" altLang="it-IT" sz="2540" dirty="0" err="1">
                <a:latin typeface="Times New Roman" panose="02020603050405020304" pitchFamily="18" charset="0"/>
                <a:cs typeface="Times New Roman" panose="02020603050405020304" pitchFamily="18" charset="0"/>
              </a:rPr>
              <a:t>reso</a:t>
            </a:r>
            <a:r>
              <a:rPr lang="en-US" altLang="it-IT" sz="2540" dirty="0">
                <a:latin typeface="Times New Roman" panose="02020603050405020304" pitchFamily="18" charset="0"/>
                <a:cs typeface="Times New Roman" panose="02020603050405020304" pitchFamily="18" charset="0"/>
              </a:rPr>
              <a:t> in </a:t>
            </a:r>
            <a:r>
              <a:rPr lang="en-US" altLang="it-IT" sz="2540" dirty="0" err="1">
                <a:latin typeface="Times New Roman" panose="02020603050405020304" pitchFamily="18" charset="0"/>
                <a:cs typeface="Times New Roman" panose="02020603050405020304" pitchFamily="18" charset="0"/>
              </a:rPr>
              <a:t>parte</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superflue</a:t>
            </a:r>
            <a:r>
              <a:rPr lang="en-US" altLang="it-IT" sz="2540" dirty="0">
                <a:latin typeface="Times New Roman" panose="02020603050405020304" pitchFamily="18" charset="0"/>
                <a:cs typeface="Times New Roman" panose="02020603050405020304" pitchFamily="18" charset="0"/>
              </a:rPr>
              <a:t> le </a:t>
            </a:r>
            <a:r>
              <a:rPr lang="en-US" altLang="it-IT" sz="2540" dirty="0" err="1">
                <a:latin typeface="Times New Roman" panose="02020603050405020304" pitchFamily="18" charset="0"/>
                <a:cs typeface="Times New Roman" panose="02020603050405020304" pitchFamily="18" charset="0"/>
              </a:rPr>
              <a:t>discussioni</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su</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quali</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siano</a:t>
            </a:r>
            <a:r>
              <a:rPr lang="en-US" altLang="it-IT" sz="2540" dirty="0">
                <a:latin typeface="Times New Roman" panose="02020603050405020304" pitchFamily="18" charset="0"/>
                <a:cs typeface="Times New Roman" panose="02020603050405020304" pitchFamily="18" charset="0"/>
              </a:rPr>
              <a:t> le </a:t>
            </a:r>
            <a:r>
              <a:rPr lang="en-US" altLang="it-IT" sz="2540" dirty="0" err="1">
                <a:latin typeface="Times New Roman" panose="02020603050405020304" pitchFamily="18" charset="0"/>
                <a:cs typeface="Times New Roman" panose="02020603050405020304" pitchFamily="18" charset="0"/>
              </a:rPr>
              <a:t>norme</a:t>
            </a:r>
            <a:r>
              <a:rPr lang="en-US" altLang="it-IT" sz="2540" dirty="0">
                <a:latin typeface="Times New Roman" panose="02020603050405020304" pitchFamily="18" charset="0"/>
                <a:cs typeface="Times New Roman" panose="02020603050405020304" pitchFamily="18" charset="0"/>
              </a:rPr>
              <a:t> a </a:t>
            </a:r>
            <a:r>
              <a:rPr lang="en-US" altLang="it-IT" sz="2540" dirty="0" err="1">
                <a:latin typeface="Times New Roman" panose="02020603050405020304" pitchFamily="18" charset="0"/>
                <a:cs typeface="Times New Roman" panose="02020603050405020304" pitchFamily="18" charset="0"/>
              </a:rPr>
              <a:t>tutela</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dell’ateismo</a:t>
            </a:r>
            <a:r>
              <a:rPr lang="en-US" altLang="it-IT" sz="2540" dirty="0">
                <a:latin typeface="Times New Roman" panose="02020603050405020304" pitchFamily="18" charset="0"/>
                <a:cs typeface="Times New Roman" panose="02020603050405020304" pitchFamily="18" charset="0"/>
              </a:rPr>
              <a:t> (o </a:t>
            </a:r>
            <a:r>
              <a:rPr lang="en-US" altLang="it-IT" sz="2540" dirty="0" err="1">
                <a:latin typeface="Times New Roman" panose="02020603050405020304" pitchFamily="18" charset="0"/>
                <a:cs typeface="Times New Roman" panose="02020603050405020304" pitchFamily="18" charset="0"/>
              </a:rPr>
              <a:t>dell’indifferentismo</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rispetto</a:t>
            </a:r>
            <a:r>
              <a:rPr lang="en-US" altLang="it-IT" sz="2540" dirty="0">
                <a:latin typeface="Times New Roman" panose="02020603050405020304" pitchFamily="18" charset="0"/>
                <a:cs typeface="Times New Roman" panose="02020603050405020304" pitchFamily="18" charset="0"/>
              </a:rPr>
              <a:t> a quelle </a:t>
            </a:r>
            <a:r>
              <a:rPr lang="en-US" altLang="it-IT" sz="2540" dirty="0" err="1">
                <a:latin typeface="Times New Roman" panose="02020603050405020304" pitchFamily="18" charset="0"/>
                <a:cs typeface="Times New Roman" panose="02020603050405020304" pitchFamily="18" charset="0"/>
              </a:rPr>
              <a:t>che</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tutelano</a:t>
            </a:r>
            <a:r>
              <a:rPr lang="en-US" altLang="it-IT" sz="2540" dirty="0">
                <a:latin typeface="Times New Roman" panose="02020603050405020304" pitchFamily="18" charset="0"/>
                <a:cs typeface="Times New Roman" panose="02020603050405020304" pitchFamily="18" charset="0"/>
              </a:rPr>
              <a:t> la </a:t>
            </a:r>
            <a:r>
              <a:rPr lang="en-US" altLang="it-IT" sz="2540" dirty="0" err="1">
                <a:latin typeface="Times New Roman" panose="02020603050405020304" pitchFamily="18" charset="0"/>
                <a:cs typeface="Times New Roman" panose="02020603050405020304" pitchFamily="18" charset="0"/>
              </a:rPr>
              <a:t>fede</a:t>
            </a:r>
            <a:r>
              <a:rPr lang="en-US" altLang="it-IT" sz="2540" dirty="0">
                <a:latin typeface="Times New Roman" panose="02020603050405020304" pitchFamily="18" charset="0"/>
                <a:cs typeface="Times New Roman" panose="02020603050405020304" pitchFamily="18" charset="0"/>
              </a:rPr>
              <a:t> </a:t>
            </a:r>
            <a:r>
              <a:rPr lang="en-US" altLang="it-IT" sz="2540" dirty="0" err="1">
                <a:latin typeface="Times New Roman" panose="02020603050405020304" pitchFamily="18" charset="0"/>
                <a:cs typeface="Times New Roman" panose="02020603050405020304" pitchFamily="18" charset="0"/>
              </a:rPr>
              <a:t>religiosa</a:t>
            </a:r>
            <a:r>
              <a:rPr lang="en-US" altLang="it-IT" sz="254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501723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1980049" y="273628"/>
            <a:ext cx="8229024" cy="1808389"/>
          </a:xfrm>
          <a:ln/>
        </p:spPr>
        <p:txBody>
          <a:bodyPr vert="horz" lIns="91440" tIns="35206" rIns="91440" bIns="45720" rtlCol="0" anchor="ctr">
            <a:normAutofit/>
          </a:bodyPr>
          <a:lstStyle/>
          <a:p>
            <a:pPr algn="ct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903" cap="none" dirty="0">
                <a:latin typeface="Times New Roman" panose="02020603050405020304" pitchFamily="18" charset="0"/>
                <a:cs typeface="Times New Roman" panose="02020603050405020304" pitchFamily="18" charset="0"/>
              </a:rPr>
              <a:t>Ma se la </a:t>
            </a:r>
            <a:r>
              <a:rPr lang="en-US" altLang="it-IT" sz="2903" cap="none" dirty="0" err="1">
                <a:latin typeface="Times New Roman" panose="02020603050405020304" pitchFamily="18" charset="0"/>
                <a:cs typeface="Times New Roman" panose="02020603050405020304" pitchFamily="18" charset="0"/>
              </a:rPr>
              <a:t>libertà</a:t>
            </a:r>
            <a:r>
              <a:rPr lang="en-US" altLang="it-IT" sz="2903" cap="none" dirty="0">
                <a:latin typeface="Times New Roman" panose="02020603050405020304" pitchFamily="18" charset="0"/>
                <a:cs typeface="Times New Roman" panose="02020603050405020304" pitchFamily="18" charset="0"/>
              </a:rPr>
              <a:t> di </a:t>
            </a:r>
            <a:r>
              <a:rPr lang="en-US" altLang="it-IT" sz="2903" cap="none" dirty="0" err="1">
                <a:latin typeface="Times New Roman" panose="02020603050405020304" pitchFamily="18" charset="0"/>
                <a:cs typeface="Times New Roman" panose="02020603050405020304" pitchFamily="18" charset="0"/>
              </a:rPr>
              <a:t>coscienza</a:t>
            </a:r>
            <a:r>
              <a:rPr lang="en-US" altLang="it-IT" sz="2903" cap="none" dirty="0">
                <a:latin typeface="Times New Roman" panose="02020603050405020304" pitchFamily="18" charset="0"/>
                <a:cs typeface="Times New Roman" panose="02020603050405020304" pitchFamily="18" charset="0"/>
              </a:rPr>
              <a:t> </a:t>
            </a:r>
            <a:r>
              <a:rPr lang="en-US" altLang="it-IT" sz="2903" cap="none" dirty="0" err="1">
                <a:latin typeface="Times New Roman" panose="02020603050405020304" pitchFamily="18" charset="0"/>
                <a:cs typeface="Times New Roman" panose="02020603050405020304" pitchFamily="18" charset="0"/>
              </a:rPr>
              <a:t>comprende</a:t>
            </a:r>
            <a:r>
              <a:rPr lang="en-US" altLang="it-IT" sz="2903" cap="none" dirty="0">
                <a:latin typeface="Times New Roman" panose="02020603050405020304" pitchFamily="18" charset="0"/>
                <a:cs typeface="Times New Roman" panose="02020603050405020304" pitchFamily="18" charset="0"/>
              </a:rPr>
              <a:t> </a:t>
            </a:r>
            <a:r>
              <a:rPr lang="en-US" altLang="it-IT" sz="2903" cap="none" dirty="0" err="1">
                <a:latin typeface="Times New Roman" panose="02020603050405020304" pitchFamily="18" charset="0"/>
                <a:cs typeface="Times New Roman" panose="02020603050405020304" pitchFamily="18" charset="0"/>
              </a:rPr>
              <a:t>quella</a:t>
            </a:r>
            <a:r>
              <a:rPr lang="en-US" altLang="it-IT" sz="2903" cap="none" dirty="0">
                <a:latin typeface="Times New Roman" panose="02020603050405020304" pitchFamily="18" charset="0"/>
                <a:cs typeface="Times New Roman" panose="02020603050405020304" pitchFamily="18" charset="0"/>
              </a:rPr>
              <a:t> </a:t>
            </a:r>
            <a:r>
              <a:rPr lang="en-US" altLang="it-IT" sz="2903" cap="none" dirty="0" err="1">
                <a:latin typeface="Times New Roman" panose="02020603050405020304" pitchFamily="18" charset="0"/>
                <a:cs typeface="Times New Roman" panose="02020603050405020304" pitchFamily="18" charset="0"/>
              </a:rPr>
              <a:t>religiosa</a:t>
            </a:r>
            <a:r>
              <a:rPr lang="en-US" altLang="it-IT" sz="2903" cap="none" dirty="0">
                <a:latin typeface="Times New Roman" panose="02020603050405020304" pitchFamily="18" charset="0"/>
                <a:cs typeface="Times New Roman" panose="02020603050405020304" pitchFamily="18" charset="0"/>
              </a:rPr>
              <a:t> </a:t>
            </a:r>
            <a:r>
              <a:rPr lang="en-US" altLang="it-IT" sz="2903" cap="none" dirty="0" err="1">
                <a:latin typeface="Times New Roman" panose="02020603050405020304" pitchFamily="18" charset="0"/>
                <a:cs typeface="Times New Roman" panose="02020603050405020304" pitchFamily="18" charset="0"/>
              </a:rPr>
              <a:t>allora</a:t>
            </a:r>
            <a:endParaRPr lang="en-US" altLang="it-IT" sz="2903" cap="none" dirty="0">
              <a:latin typeface="Times New Roman" panose="02020603050405020304" pitchFamily="18" charset="0"/>
              <a:cs typeface="Times New Roman" panose="02020603050405020304" pitchFamily="18" charset="0"/>
            </a:endParaRPr>
          </a:p>
        </p:txBody>
      </p:sp>
      <p:sp>
        <p:nvSpPr>
          <p:cNvPr id="26626" name="Rectangle 2"/>
          <p:cNvSpPr>
            <a:spLocks noGrp="1" noChangeArrowheads="1"/>
          </p:cNvSpPr>
          <p:nvPr>
            <p:ph type="body" idx="1"/>
          </p:nvPr>
        </p:nvSpPr>
        <p:spPr>
          <a:xfrm>
            <a:off x="1195754" y="2546252"/>
            <a:ext cx="9706708" cy="3584472"/>
          </a:xfrm>
          <a:ln/>
        </p:spPr>
        <p:txBody>
          <a:bodyPr>
            <a:normAutofit/>
          </a:bodyPr>
          <a:lstStyle/>
          <a:p>
            <a:pPr marL="97932" indent="0" algn="just">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400" b="1" dirty="0">
                <a:latin typeface="Times New Roman" panose="02020603050405020304" pitchFamily="18" charset="0"/>
                <a:cs typeface="Times New Roman" panose="02020603050405020304" pitchFamily="18" charset="0"/>
              </a:rPr>
              <a:t>Di </a:t>
            </a:r>
            <a:r>
              <a:rPr lang="en-US" altLang="it-IT" sz="2400" b="1" dirty="0" err="1">
                <a:latin typeface="Times New Roman" panose="02020603050405020304" pitchFamily="18" charset="0"/>
                <a:cs typeface="Times New Roman" panose="02020603050405020304" pitchFamily="18" charset="0"/>
              </a:rPr>
              <a:t>Cosimo</a:t>
            </a:r>
            <a:r>
              <a:rPr lang="en-US" altLang="it-IT" sz="2400" dirty="0">
                <a:latin typeface="Times New Roman" panose="02020603050405020304" pitchFamily="18" charset="0"/>
                <a:cs typeface="Times New Roman" panose="02020603050405020304" pitchFamily="18" charset="0"/>
              </a:rPr>
              <a:t>: </a:t>
            </a:r>
          </a:p>
          <a:p>
            <a:pPr marL="564551" indent="-466618" algn="just">
              <a:buSzPct val="45000"/>
              <a:buAutoNum type="arabicPeriod"/>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400" dirty="0">
                <a:latin typeface="Times New Roman" panose="02020603050405020304" pitchFamily="18" charset="0"/>
                <a:cs typeface="Times New Roman" panose="02020603050405020304" pitchFamily="18" charset="0"/>
              </a:rPr>
              <a:t>la </a:t>
            </a:r>
            <a:r>
              <a:rPr lang="en-US" altLang="it-IT" sz="2400" dirty="0" err="1">
                <a:latin typeface="Times New Roman" panose="02020603050405020304" pitchFamily="18" charset="0"/>
                <a:cs typeface="Times New Roman" panose="02020603050405020304" pitchFamily="18" charset="0"/>
              </a:rPr>
              <a:t>disciplina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dei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fatti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religiosi</a:t>
            </a:r>
            <a:r>
              <a:rPr lang="en-US" altLang="it-IT" sz="2400" dirty="0">
                <a:latin typeface="Times New Roman" panose="02020603050405020304" pitchFamily="18" charset="0"/>
                <a:cs typeface="Times New Roman" panose="02020603050405020304" pitchFamily="18" charset="0"/>
              </a:rPr>
              <a:t> non </a:t>
            </a:r>
            <a:r>
              <a:rPr lang="en-US" altLang="it-IT" sz="2400" dirty="0" err="1">
                <a:latin typeface="Times New Roman" panose="02020603050405020304" pitchFamily="18" charset="0"/>
                <a:cs typeface="Times New Roman" panose="02020603050405020304" pitchFamily="18" charset="0"/>
              </a:rPr>
              <a:t>può</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differire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dalla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disciplina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delle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altre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fattispecie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collegate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ai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convincimenti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interiori</a:t>
            </a:r>
            <a:r>
              <a:rPr lang="en-US" altLang="it-IT" sz="2400" dirty="0">
                <a:latin typeface="Times New Roman" panose="02020603050405020304" pitchFamily="18" charset="0"/>
                <a:cs typeface="Times New Roman" panose="02020603050405020304" pitchFamily="18" charset="0"/>
              </a:rPr>
              <a:t> </a:t>
            </a:r>
            <a:r>
              <a:rPr lang="en-US" altLang="it-IT" sz="2400" b="1" dirty="0">
                <a:latin typeface="Times New Roman" panose="02020603050405020304" pitchFamily="18" charset="0"/>
                <a:cs typeface="Times New Roman" panose="02020603050405020304" pitchFamily="18" charset="0"/>
              </a:rPr>
              <a:t>se non per </a:t>
            </a:r>
            <a:r>
              <a:rPr lang="en-US" altLang="it-IT" sz="2400" b="1" dirty="0" err="1">
                <a:latin typeface="Times New Roman" panose="02020603050405020304" pitchFamily="18" charset="0"/>
                <a:cs typeface="Times New Roman" panose="02020603050405020304" pitchFamily="18" charset="0"/>
              </a:rPr>
              <a:t>gli</a:t>
            </a:r>
            <a:r>
              <a:rPr lang="en-US" altLang="it-IT" sz="2400" b="1" dirty="0">
                <a:latin typeface="Times New Roman" panose="02020603050405020304" pitchFamily="18" charset="0"/>
                <a:cs typeface="Times New Roman" panose="02020603050405020304" pitchFamily="18" charset="0"/>
              </a:rPr>
              <a:t> </a:t>
            </a:r>
            <a:r>
              <a:rPr lang="en-US" altLang="it-IT" sz="2400" b="1" dirty="0" err="1">
                <a:latin typeface="Times New Roman" panose="02020603050405020304" pitchFamily="18" charset="0"/>
                <a:cs typeface="Times New Roman" panose="02020603050405020304" pitchFamily="18" charset="0"/>
              </a:rPr>
              <a:t>aspetti</a:t>
            </a:r>
            <a:r>
              <a:rPr lang="en-US" altLang="it-IT" sz="2400" b="1" dirty="0">
                <a:latin typeface="Times New Roman" panose="02020603050405020304" pitchFamily="18" charset="0"/>
                <a:cs typeface="Times New Roman" panose="02020603050405020304" pitchFamily="18" charset="0"/>
              </a:rPr>
              <a:t> </a:t>
            </a:r>
            <a:r>
              <a:rPr lang="en-US" altLang="it-IT" sz="2400" b="1" dirty="0" err="1">
                <a:latin typeface="Times New Roman" panose="02020603050405020304" pitchFamily="18" charset="0"/>
                <a:cs typeface="Times New Roman" panose="02020603050405020304" pitchFamily="18" charset="0"/>
              </a:rPr>
              <a:t>funzionali</a:t>
            </a:r>
            <a:r>
              <a:rPr lang="en-US" altLang="it-IT" sz="2400" b="1" dirty="0">
                <a:latin typeface="Times New Roman" panose="02020603050405020304" pitchFamily="18" charset="0"/>
                <a:cs typeface="Times New Roman" panose="02020603050405020304" pitchFamily="18" charset="0"/>
              </a:rPr>
              <a:t> </a:t>
            </a:r>
            <a:r>
              <a:rPr lang="en-US" altLang="it-IT" sz="2400" b="1" dirty="0" err="1">
                <a:latin typeface="Times New Roman" panose="02020603050405020304" pitchFamily="18" charset="0"/>
                <a:cs typeface="Times New Roman" panose="02020603050405020304" pitchFamily="18" charset="0"/>
              </a:rPr>
              <a:t>alle</a:t>
            </a:r>
            <a:r>
              <a:rPr lang="en-US" altLang="it-IT" sz="2400" b="1" dirty="0">
                <a:latin typeface="Times New Roman" panose="02020603050405020304" pitchFamily="18" charset="0"/>
                <a:cs typeface="Times New Roman" panose="02020603050405020304" pitchFamily="18" charset="0"/>
              </a:rPr>
              <a:t> </a:t>
            </a:r>
            <a:r>
              <a:rPr lang="en-US" altLang="it-IT" sz="2400" b="1" dirty="0" err="1">
                <a:latin typeface="Times New Roman" panose="02020603050405020304" pitchFamily="18" charset="0"/>
                <a:cs typeface="Times New Roman" panose="02020603050405020304" pitchFamily="18" charset="0"/>
              </a:rPr>
              <a:t>peculiarità</a:t>
            </a:r>
            <a:r>
              <a:rPr lang="en-US" altLang="it-IT" sz="2400" b="1" dirty="0">
                <a:latin typeface="Times New Roman" panose="02020603050405020304" pitchFamily="18" charset="0"/>
                <a:cs typeface="Times New Roman" panose="02020603050405020304" pitchFamily="18" charset="0"/>
              </a:rPr>
              <a:t> del </a:t>
            </a:r>
            <a:r>
              <a:rPr lang="en-US" altLang="it-IT" sz="2400" b="1" dirty="0" err="1">
                <a:latin typeface="Times New Roman" panose="02020603050405020304" pitchFamily="18" charset="0"/>
                <a:cs typeface="Times New Roman" panose="02020603050405020304" pitchFamily="18" charset="0"/>
              </a:rPr>
              <a:t>fenomeno</a:t>
            </a:r>
            <a:r>
              <a:rPr lang="en-US" altLang="it-IT" sz="2400" b="1" dirty="0">
                <a:latin typeface="Times New Roman" panose="02020603050405020304" pitchFamily="18" charset="0"/>
                <a:cs typeface="Times New Roman" panose="02020603050405020304" pitchFamily="18" charset="0"/>
              </a:rPr>
              <a:t> </a:t>
            </a:r>
            <a:r>
              <a:rPr lang="en-US" altLang="it-IT" sz="2400" b="1" dirty="0" err="1">
                <a:latin typeface="Times New Roman" panose="02020603050405020304" pitchFamily="18" charset="0"/>
                <a:cs typeface="Times New Roman" panose="02020603050405020304" pitchFamily="18" charset="0"/>
              </a:rPr>
              <a:t>religioso</a:t>
            </a:r>
            <a:r>
              <a:rPr lang="en-US" altLang="it-IT" sz="2400" b="1" dirty="0">
                <a:latin typeface="Times New Roman" panose="02020603050405020304" pitchFamily="18" charset="0"/>
                <a:cs typeface="Times New Roman" panose="02020603050405020304" pitchFamily="18" charset="0"/>
              </a:rPr>
              <a:t>.</a:t>
            </a:r>
            <a:r>
              <a:rPr lang="en-US" altLang="it-IT" sz="2400" dirty="0">
                <a:latin typeface="Times New Roman" panose="02020603050405020304" pitchFamily="18" charset="0"/>
                <a:cs typeface="Times New Roman" panose="02020603050405020304" pitchFamily="18" charset="0"/>
              </a:rPr>
              <a:t> </a:t>
            </a:r>
          </a:p>
          <a:p>
            <a:pPr marL="564551" indent="-466618" algn="just">
              <a:buSzPct val="45000"/>
              <a:buAutoNum type="arabicPeriod"/>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en-US" altLang="it-IT" sz="2400" dirty="0">
                <a:latin typeface="Times New Roman" panose="02020603050405020304" pitchFamily="18" charset="0"/>
                <a:cs typeface="Times New Roman" panose="02020603050405020304" pitchFamily="18" charset="0"/>
              </a:rPr>
              <a:t>le </a:t>
            </a:r>
            <a:r>
              <a:rPr lang="en-US" altLang="it-IT" sz="2400" dirty="0" err="1">
                <a:latin typeface="Times New Roman" panose="02020603050405020304" pitchFamily="18" charset="0"/>
                <a:cs typeface="Times New Roman" panose="02020603050405020304" pitchFamily="18" charset="0"/>
              </a:rPr>
              <a:t>convinzioni</a:t>
            </a:r>
            <a:r>
              <a:rPr lang="en-US" altLang="it-IT" sz="2400" dirty="0">
                <a:latin typeface="Times New Roman" panose="02020603050405020304" pitchFamily="18" charset="0"/>
                <a:cs typeface="Times New Roman" panose="02020603050405020304" pitchFamily="18" charset="0"/>
              </a:rPr>
              <a:t> di </a:t>
            </a:r>
            <a:r>
              <a:rPr lang="en-US" altLang="it-IT" sz="2400" dirty="0" err="1">
                <a:latin typeface="Times New Roman" panose="02020603050405020304" pitchFamily="18" charset="0"/>
                <a:cs typeface="Times New Roman" panose="02020603050405020304" pitchFamily="18" charset="0"/>
              </a:rPr>
              <a:t>coscienza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religiosa</a:t>
            </a:r>
            <a:r>
              <a:rPr lang="en-US" altLang="it-IT" sz="2400" dirty="0">
                <a:latin typeface="Times New Roman" panose="02020603050405020304" pitchFamily="18" charset="0"/>
                <a:cs typeface="Times New Roman" panose="02020603050405020304" pitchFamily="18" charset="0"/>
              </a:rPr>
              <a:t> e le </a:t>
            </a:r>
            <a:r>
              <a:rPr lang="en-US" altLang="it-IT" sz="2400" dirty="0" err="1">
                <a:latin typeface="Times New Roman" panose="02020603050405020304" pitchFamily="18" charset="0"/>
                <a:cs typeface="Times New Roman" panose="02020603050405020304" pitchFamily="18" charset="0"/>
              </a:rPr>
              <a:t>altre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convinzioni</a:t>
            </a:r>
            <a:r>
              <a:rPr lang="en-US" altLang="it-IT" sz="2400" dirty="0">
                <a:latin typeface="Times New Roman" panose="02020603050405020304" pitchFamily="18" charset="0"/>
                <a:cs typeface="Times New Roman" panose="02020603050405020304" pitchFamily="18" charset="0"/>
              </a:rPr>
              <a:t> di </a:t>
            </a:r>
            <a:r>
              <a:rPr lang="en-US" altLang="it-IT" sz="2400" dirty="0" err="1">
                <a:latin typeface="Times New Roman" panose="02020603050405020304" pitchFamily="18" charset="0"/>
                <a:cs typeface="Times New Roman" panose="02020603050405020304" pitchFamily="18" charset="0"/>
              </a:rPr>
              <a:t>coscienza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hanno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pari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dignità</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nel</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senso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che</a:t>
            </a:r>
            <a:r>
              <a:rPr lang="en-US" altLang="it-IT" sz="2400" dirty="0">
                <a:latin typeface="Times New Roman" panose="02020603050405020304" pitchFamily="18" charset="0"/>
                <a:cs typeface="Times New Roman" panose="02020603050405020304" pitchFamily="18" charset="0"/>
              </a:rPr>
              <a:t> non </a:t>
            </a:r>
            <a:r>
              <a:rPr lang="en-US" altLang="it-IT" sz="2400" dirty="0" err="1">
                <a:latin typeface="Times New Roman" panose="02020603050405020304" pitchFamily="18" charset="0"/>
                <a:cs typeface="Times New Roman" panose="02020603050405020304" pitchFamily="18" charset="0"/>
              </a:rPr>
              <a:t>si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giustificano</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eventuali</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diversità</a:t>
            </a:r>
            <a:r>
              <a:rPr lang="en-US" altLang="it-IT" sz="2400" dirty="0">
                <a:latin typeface="Times New Roman" panose="02020603050405020304" pitchFamily="18" charset="0"/>
                <a:cs typeface="Times New Roman" panose="02020603050405020304" pitchFamily="18" charset="0"/>
              </a:rPr>
              <a:t> di </a:t>
            </a:r>
            <a:r>
              <a:rPr lang="en-US" altLang="it-IT" sz="2400" dirty="0" err="1">
                <a:latin typeface="Times New Roman" panose="02020603050405020304" pitchFamily="18" charset="0"/>
                <a:cs typeface="Times New Roman" panose="02020603050405020304" pitchFamily="18" charset="0"/>
              </a:rPr>
              <a:t>disciplina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fondate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su</a:t>
            </a:r>
            <a:r>
              <a:rPr lang="en-US" altLang="it-IT" sz="2400" dirty="0">
                <a:latin typeface="Times New Roman" panose="02020603050405020304" pitchFamily="18" charset="0"/>
                <a:cs typeface="Times New Roman" panose="02020603050405020304" pitchFamily="18" charset="0"/>
              </a:rPr>
              <a:t> un </a:t>
            </a:r>
            <a:r>
              <a:rPr lang="en-US" altLang="it-IT" sz="2400" dirty="0" err="1">
                <a:latin typeface="Times New Roman" panose="02020603050405020304" pitchFamily="18" charset="0"/>
                <a:cs typeface="Times New Roman" panose="02020603050405020304" pitchFamily="18" charset="0"/>
              </a:rPr>
              <a:t>giudizio</a:t>
            </a:r>
            <a:r>
              <a:rPr lang="en-US" altLang="it-IT" sz="2400" dirty="0">
                <a:latin typeface="Times New Roman" panose="02020603050405020304" pitchFamily="18" charset="0"/>
                <a:cs typeface="Times New Roman" panose="02020603050405020304" pitchFamily="18" charset="0"/>
              </a:rPr>
              <a:t> di </a:t>
            </a:r>
            <a:r>
              <a:rPr lang="en-US" altLang="it-IT" sz="2400" dirty="0" err="1">
                <a:latin typeface="Times New Roman" panose="02020603050405020304" pitchFamily="18" charset="0"/>
                <a:cs typeface="Times New Roman" panose="02020603050405020304" pitchFamily="18" charset="0"/>
              </a:rPr>
              <a:t>maggiore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meritevolezza</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delle</a:t>
            </a:r>
            <a:r>
              <a:rPr lang="en-US" altLang="it-IT" sz="2400" dirty="0">
                <a:latin typeface="Times New Roman" panose="02020603050405020304" pitchFamily="18" charset="0"/>
                <a:cs typeface="Times New Roman" panose="02020603050405020304" pitchFamily="18" charset="0"/>
              </a:rPr>
              <a:t> prime o </a:t>
            </a:r>
            <a:r>
              <a:rPr lang="en-US" altLang="it-IT" sz="2400" dirty="0" err="1">
                <a:latin typeface="Times New Roman" panose="02020603050405020304" pitchFamily="18" charset="0"/>
                <a:cs typeface="Times New Roman" panose="02020603050405020304" pitchFamily="18" charset="0"/>
              </a:rPr>
              <a:t>delle</a:t>
            </a:r>
            <a:r>
              <a:rPr lang="en-US" altLang="it-IT" sz="2400" dirty="0">
                <a:latin typeface="Times New Roman" panose="02020603050405020304" pitchFamily="18" charset="0"/>
                <a:cs typeface="Times New Roman" panose="02020603050405020304" pitchFamily="18" charset="0"/>
              </a:rPr>
              <a:t> </a:t>
            </a:r>
            <a:r>
              <a:rPr lang="en-US" altLang="it-IT" sz="2400" dirty="0" err="1">
                <a:latin typeface="Times New Roman" panose="02020603050405020304" pitchFamily="18" charset="0"/>
                <a:cs typeface="Times New Roman" panose="02020603050405020304" pitchFamily="18" charset="0"/>
              </a:rPr>
              <a:t>altre</a:t>
            </a:r>
            <a:endParaRPr lang="en-US" altLang="it-IT"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740650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223B43-1A1A-4BE5-8B45-089835A2B9EB}"/>
              </a:ext>
            </a:extLst>
          </p:cNvPr>
          <p:cNvSpPr>
            <a:spLocks noGrp="1"/>
          </p:cNvSpPr>
          <p:nvPr>
            <p:ph type="title"/>
          </p:nvPr>
        </p:nvSpPr>
        <p:spPr/>
        <p:txBody>
          <a:bodyPr>
            <a:normAutofit/>
          </a:bodyPr>
          <a:lstStyle/>
          <a:p>
            <a:pPr algn="ctr"/>
            <a:r>
              <a:rPr lang="it-IT" sz="3600" cap="none" dirty="0">
                <a:latin typeface="Times New Roman" panose="02020603050405020304" pitchFamily="18" charset="0"/>
                <a:cs typeface="Times New Roman" panose="02020603050405020304" pitchFamily="18" charset="0"/>
              </a:rPr>
              <a:t>La sentenza n. 117 del 1979 della Corte costituzionale</a:t>
            </a:r>
          </a:p>
        </p:txBody>
      </p:sp>
      <p:sp>
        <p:nvSpPr>
          <p:cNvPr id="3" name="Segnaposto contenuto 2">
            <a:extLst>
              <a:ext uri="{FF2B5EF4-FFF2-40B4-BE49-F238E27FC236}">
                <a16:creationId xmlns:a16="http://schemas.microsoft.com/office/drawing/2014/main" id="{FD36227B-2F1F-442C-AC31-0C95A8B95B27}"/>
              </a:ext>
            </a:extLst>
          </p:cNvPr>
          <p:cNvSpPr>
            <a:spLocks noGrp="1"/>
          </p:cNvSpPr>
          <p:nvPr>
            <p:ph idx="1"/>
          </p:nvPr>
        </p:nvSpPr>
        <p:spPr/>
        <p:txBody>
          <a:bodyPr>
            <a:normAutofit fontScale="92500" lnSpcReduction="10000"/>
          </a:bodyPr>
          <a:lstStyle/>
          <a:p>
            <a:pPr algn="just"/>
            <a:r>
              <a:rPr lang="it-IT" dirty="0">
                <a:latin typeface="Times New Roman" panose="02020603050405020304" pitchFamily="18" charset="0"/>
                <a:cs typeface="Times New Roman" panose="02020603050405020304" pitchFamily="18" charset="0"/>
              </a:rPr>
              <a:t>Art. 251 del codice di procedura civile oggetto del giudizio: obbligava a giurare su Dio prima della deposizione testimoniale</a:t>
            </a:r>
          </a:p>
          <a:p>
            <a:pPr algn="just"/>
            <a:r>
              <a:rPr lang="it-IT" dirty="0">
                <a:latin typeface="Times New Roman" panose="02020603050405020304" pitchFamily="18" charset="0"/>
                <a:cs typeface="Times New Roman" panose="02020603050405020304" pitchFamily="18" charset="0"/>
              </a:rPr>
              <a:t>Ateo si rifiuta di giurare e viene sottoposto a procedimento penale durante il quale si solleva l’eccezione di incostituzionalità</a:t>
            </a:r>
          </a:p>
          <a:p>
            <a:pPr algn="just"/>
            <a:r>
              <a:rPr lang="it-IT" dirty="0">
                <a:latin typeface="Times New Roman" panose="02020603050405020304" pitchFamily="18" charset="0"/>
                <a:cs typeface="Times New Roman" panose="02020603050405020304" pitchFamily="18" charset="0"/>
              </a:rPr>
              <a:t>Il giudice a quo sostiene che «la coscienza dell’ateo viene coartata quando questi è costretto a giurare in nome di valori che non riconosce»</a:t>
            </a:r>
          </a:p>
          <a:p>
            <a:pPr algn="just"/>
            <a:r>
              <a:rPr lang="it-IT" dirty="0">
                <a:latin typeface="Times New Roman" panose="02020603050405020304" pitchFamily="18" charset="0"/>
                <a:cs typeface="Times New Roman" panose="02020603050405020304" pitchFamily="18" charset="0"/>
              </a:rPr>
              <a:t>Il contrasto denunciato è con gli artt. 2, 3, 19 e 21 Cost.</a:t>
            </a:r>
          </a:p>
          <a:p>
            <a:pPr algn="just"/>
            <a:r>
              <a:rPr lang="it-IT" dirty="0">
                <a:latin typeface="Times New Roman" panose="02020603050405020304" pitchFamily="18" charset="0"/>
                <a:cs typeface="Times New Roman" panose="02020603050405020304" pitchFamily="18" charset="0"/>
              </a:rPr>
              <a:t>La Corte dichiara l’incostituzionalità della disposizione nella parte in cui non contiene l’inciso «se credente»</a:t>
            </a:r>
          </a:p>
          <a:p>
            <a:pPr algn="just"/>
            <a:r>
              <a:rPr lang="it-IT" dirty="0">
                <a:latin typeface="Times New Roman" panose="02020603050405020304" pitchFamily="18" charset="0"/>
                <a:cs typeface="Times New Roman" panose="02020603050405020304" pitchFamily="18" charset="0"/>
              </a:rPr>
              <a:t>«l’opinione prevalente fa ormai rientrare la tutela della c.d. libertà di coscienza dei non credenti in quella della più ampia libertà in materia religiosa assicurata dall’art. 19, il quale garantirebbe altresì la corrispondente libertà negativa»</a:t>
            </a:r>
          </a:p>
        </p:txBody>
      </p:sp>
    </p:spTree>
    <p:extLst>
      <p:ext uri="{BB962C8B-B14F-4D97-AF65-F5344CB8AC3E}">
        <p14:creationId xmlns:p14="http://schemas.microsoft.com/office/powerpoint/2010/main" val="422315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0D515E-87A4-4B74-BCAF-1B9C451E8AB3}"/>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Scaletta dell’intervento</a:t>
            </a:r>
          </a:p>
        </p:txBody>
      </p:sp>
      <p:sp>
        <p:nvSpPr>
          <p:cNvPr id="3" name="Segnaposto contenuto 2">
            <a:extLst>
              <a:ext uri="{FF2B5EF4-FFF2-40B4-BE49-F238E27FC236}">
                <a16:creationId xmlns:a16="http://schemas.microsoft.com/office/drawing/2014/main" id="{C026CE2A-DBFA-43A8-9B34-2E5E47AE603C}"/>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1. Qualche precisazione attorno al fenomeno della non credenza</a:t>
            </a:r>
          </a:p>
          <a:p>
            <a:pPr algn="just"/>
            <a:r>
              <a:rPr lang="it-IT" dirty="0">
                <a:latin typeface="Times New Roman" panose="02020603050405020304" pitchFamily="18" charset="0"/>
                <a:cs typeface="Times New Roman" panose="02020603050405020304" pitchFamily="18" charset="0"/>
              </a:rPr>
              <a:t>2. La dimensione individuale della non credenza all’interno del sistema della libertà religiosa</a:t>
            </a:r>
          </a:p>
          <a:p>
            <a:pPr algn="just"/>
            <a:r>
              <a:rPr lang="it-IT" dirty="0">
                <a:latin typeface="Times New Roman" panose="02020603050405020304" pitchFamily="18" charset="0"/>
                <a:cs typeface="Times New Roman" panose="02020603050405020304" pitchFamily="18" charset="0"/>
              </a:rPr>
              <a:t>3. La dimensione collettiva della non credenza all’interno del sistema dei rapporti Stato confessioni religiose</a:t>
            </a:r>
          </a:p>
          <a:p>
            <a:pPr algn="just"/>
            <a:r>
              <a:rPr lang="it-IT" dirty="0">
                <a:latin typeface="Times New Roman" panose="02020603050405020304" pitchFamily="18" charset="0"/>
                <a:cs typeface="Times New Roman" panose="02020603050405020304" pitchFamily="18" charset="0"/>
              </a:rPr>
              <a:t>4. Casi emblematici riguardanti i non credenti nell’ordinamento italiano</a:t>
            </a:r>
          </a:p>
          <a:p>
            <a:pPr algn="just"/>
            <a:r>
              <a:rPr lang="it-IT" dirty="0">
                <a:latin typeface="Times New Roman" panose="02020603050405020304" pitchFamily="18" charset="0"/>
                <a:cs typeface="Times New Roman" panose="02020603050405020304" pitchFamily="18" charset="0"/>
              </a:rPr>
              <a:t>5. Conclusioni</a:t>
            </a:r>
          </a:p>
        </p:txBody>
      </p:sp>
    </p:spTree>
    <p:extLst>
      <p:ext uri="{BB962C8B-B14F-4D97-AF65-F5344CB8AC3E}">
        <p14:creationId xmlns:p14="http://schemas.microsoft.com/office/powerpoint/2010/main" val="32390879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12C513-707B-456B-B1D0-D0BCD0DBA2A5}"/>
              </a:ext>
            </a:extLst>
          </p:cNvPr>
          <p:cNvSpPr>
            <a:spLocks noGrp="1"/>
          </p:cNvSpPr>
          <p:nvPr>
            <p:ph type="title"/>
          </p:nvPr>
        </p:nvSpPr>
        <p:spPr/>
        <p:txBody>
          <a:bodyPr>
            <a:normAutofit/>
          </a:bodyPr>
          <a:lstStyle/>
          <a:p>
            <a:pPr algn="ctr"/>
            <a:r>
              <a:rPr lang="it-IT" sz="4000" cap="none" dirty="0">
                <a:latin typeface="Times New Roman" panose="02020603050405020304" pitchFamily="18" charset="0"/>
                <a:cs typeface="Times New Roman" panose="02020603050405020304" pitchFamily="18" charset="0"/>
              </a:rPr>
              <a:t>La sentenza n. 334 del 1996 della Corte costituzionale</a:t>
            </a:r>
          </a:p>
        </p:txBody>
      </p:sp>
      <p:sp>
        <p:nvSpPr>
          <p:cNvPr id="3" name="Segnaposto contenuto 2">
            <a:extLst>
              <a:ext uri="{FF2B5EF4-FFF2-40B4-BE49-F238E27FC236}">
                <a16:creationId xmlns:a16="http://schemas.microsoft.com/office/drawing/2014/main" id="{FBBA6F93-BA7E-4B1E-88B1-0D40BD6C3EE6}"/>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Art. 238 del codice di procedura civile che disciplina il giuramento decisorio</a:t>
            </a:r>
          </a:p>
          <a:p>
            <a:pPr algn="just"/>
            <a:r>
              <a:rPr lang="it-IT" dirty="0">
                <a:latin typeface="Times New Roman" panose="02020603050405020304" pitchFamily="18" charset="0"/>
                <a:cs typeface="Times New Roman" panose="02020603050405020304" pitchFamily="18" charset="0"/>
              </a:rPr>
              <a:t>Si dichiara l’incostituzionalità nella parte in cui si fa riferimento alla divinità</a:t>
            </a:r>
          </a:p>
          <a:p>
            <a:pPr algn="just"/>
            <a:r>
              <a:rPr lang="it-IT" dirty="0">
                <a:latin typeface="Times New Roman" panose="02020603050405020304" pitchFamily="18" charset="0"/>
                <a:cs typeface="Times New Roman" panose="02020603050405020304" pitchFamily="18" charset="0"/>
              </a:rPr>
              <a:t>«Gli artt. 2, 3, 19 della Costituzione garantiscono come diritto la libertà di coscienza in relazione all’esperienza religiosa. Tale diritto, sotto il profilo giuridico costituzionale, rappresenta un aspetto della dignità della persona umana, riconosciuta e dichiarata inviolabile dall’art. 2. Esso spetta ugualmente tanto ai credenti quanto ai non credenti, siano essi atei o agnostici (sentenza n. 117 del 1979) e comporta la conseguenza, valida nei confronti degli uni e degli altri, che in nessun caso il compimento di atti appartenenti, nella loro essenza, alla sfera della religione possa essere l’oggetto di prescrizioni obbligatorie derivanti dall’ordinamento giuridico dello Stato»</a:t>
            </a:r>
          </a:p>
        </p:txBody>
      </p:sp>
    </p:spTree>
    <p:extLst>
      <p:ext uri="{BB962C8B-B14F-4D97-AF65-F5344CB8AC3E}">
        <p14:creationId xmlns:p14="http://schemas.microsoft.com/office/powerpoint/2010/main" val="1094172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F76880-9FCA-4526-9E30-7782B4666839}"/>
              </a:ext>
            </a:extLst>
          </p:cNvPr>
          <p:cNvSpPr>
            <a:spLocks noGrp="1"/>
          </p:cNvSpPr>
          <p:nvPr>
            <p:ph type="title"/>
          </p:nvPr>
        </p:nvSpPr>
        <p:spPr/>
        <p:txBody>
          <a:bodyPr/>
          <a:lstStyle/>
          <a:p>
            <a:pPr algn="ctr"/>
            <a:r>
              <a:rPr lang="it-IT" cap="none" dirty="0">
                <a:latin typeface="Times New Roman" panose="02020603050405020304" pitchFamily="18" charset="0"/>
                <a:cs typeface="Times New Roman" panose="02020603050405020304" pitchFamily="18" charset="0"/>
              </a:rPr>
              <a:t>Art. 8 Cost.</a:t>
            </a:r>
          </a:p>
        </p:txBody>
      </p:sp>
      <p:sp>
        <p:nvSpPr>
          <p:cNvPr id="3" name="Segnaposto contenuto 2">
            <a:extLst>
              <a:ext uri="{FF2B5EF4-FFF2-40B4-BE49-F238E27FC236}">
                <a16:creationId xmlns:a16="http://schemas.microsoft.com/office/drawing/2014/main" id="{C48588C6-F954-4697-ABD1-EEF7312828A3}"/>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«Tutte le </a:t>
            </a:r>
            <a:r>
              <a:rPr lang="it-IT" b="1" dirty="0">
                <a:latin typeface="Times New Roman" panose="02020603050405020304" pitchFamily="18" charset="0"/>
                <a:cs typeface="Times New Roman" panose="02020603050405020304" pitchFamily="18" charset="0"/>
              </a:rPr>
              <a:t>confessioni religiose </a:t>
            </a:r>
            <a:r>
              <a:rPr lang="it-IT" dirty="0">
                <a:latin typeface="Times New Roman" panose="02020603050405020304" pitchFamily="18" charset="0"/>
                <a:cs typeface="Times New Roman" panose="02020603050405020304" pitchFamily="18" charset="0"/>
              </a:rPr>
              <a:t>sono egualmente libere davanti alla legge.</a:t>
            </a:r>
          </a:p>
          <a:p>
            <a:pPr algn="just"/>
            <a:r>
              <a:rPr lang="it-IT" dirty="0">
                <a:latin typeface="Times New Roman" panose="02020603050405020304" pitchFamily="18" charset="0"/>
                <a:cs typeface="Times New Roman" panose="02020603050405020304" pitchFamily="18" charset="0"/>
              </a:rPr>
              <a:t>Le </a:t>
            </a:r>
            <a:r>
              <a:rPr lang="it-IT" b="1" dirty="0">
                <a:latin typeface="Times New Roman" panose="02020603050405020304" pitchFamily="18" charset="0"/>
                <a:cs typeface="Times New Roman" panose="02020603050405020304" pitchFamily="18" charset="0"/>
              </a:rPr>
              <a:t>confessioni religiose diverse dalla cattolica </a:t>
            </a:r>
            <a:r>
              <a:rPr lang="it-IT" dirty="0">
                <a:latin typeface="Times New Roman" panose="02020603050405020304" pitchFamily="18" charset="0"/>
                <a:cs typeface="Times New Roman" panose="02020603050405020304" pitchFamily="18" charset="0"/>
              </a:rPr>
              <a:t>hanno diritto di organizzarsi secondo i propri statuti, in quanto non contrastino con l’ordinamento giuridico italiano.</a:t>
            </a:r>
          </a:p>
          <a:p>
            <a:pPr algn="just"/>
            <a:r>
              <a:rPr lang="it-IT" dirty="0">
                <a:latin typeface="Times New Roman" panose="02020603050405020304" pitchFamily="18" charset="0"/>
                <a:cs typeface="Times New Roman" panose="02020603050405020304" pitchFamily="18" charset="0"/>
              </a:rPr>
              <a:t>I loro rapporti con lo Stato italiano sono regolati per legge sulla base di intese con le relative rappresentanze»</a:t>
            </a:r>
          </a:p>
          <a:p>
            <a:pPr marL="0" indent="0">
              <a:buNone/>
            </a:pPr>
            <a:r>
              <a:rPr lang="it-IT" dirty="0">
                <a:latin typeface="Times New Roman" panose="02020603050405020304" pitchFamily="18" charset="0"/>
                <a:cs typeface="Times New Roman" panose="02020603050405020304" pitchFamily="18" charset="0"/>
              </a:rPr>
              <a:t> Assenza anche qui di qualsiasi riferimento ai fenomeni collettivi della non credenza. Che in realtà non erano sconosciuti alla società e alla dottrina anteriore al 1929.</a:t>
            </a:r>
          </a:p>
        </p:txBody>
      </p:sp>
    </p:spTree>
    <p:extLst>
      <p:ext uri="{BB962C8B-B14F-4D97-AF65-F5344CB8AC3E}">
        <p14:creationId xmlns:p14="http://schemas.microsoft.com/office/powerpoint/2010/main" val="2310093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BAC021-B962-4B25-B9C3-3229D5AC0F5B}"/>
              </a:ext>
            </a:extLst>
          </p:cNvPr>
          <p:cNvSpPr>
            <a:spLocks noGrp="1"/>
          </p:cNvSpPr>
          <p:nvPr>
            <p:ph type="title"/>
          </p:nvPr>
        </p:nvSpPr>
        <p:spPr/>
        <p:txBody>
          <a:bodyPr>
            <a:normAutofit/>
          </a:bodyPr>
          <a:lstStyle/>
          <a:p>
            <a:pPr algn="ctr"/>
            <a:r>
              <a:rPr lang="it-IT" sz="2800" cap="none" dirty="0">
                <a:latin typeface="Times New Roman" panose="02020603050405020304" pitchFamily="18" charset="0"/>
                <a:cs typeface="Times New Roman" panose="02020603050405020304" pitchFamily="18" charset="0"/>
              </a:rPr>
              <a:t>Francesco Ruffini, La libertà religiosa come diritto pubblico subiettivo, 1924</a:t>
            </a:r>
          </a:p>
        </p:txBody>
      </p:sp>
      <p:sp>
        <p:nvSpPr>
          <p:cNvPr id="3" name="Segnaposto contenuto 2">
            <a:extLst>
              <a:ext uri="{FF2B5EF4-FFF2-40B4-BE49-F238E27FC236}">
                <a16:creationId xmlns:a16="http://schemas.microsoft.com/office/drawing/2014/main" id="{148AEB12-F80B-4995-AED0-609908B1BFF6}"/>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«Più grave ancora è il risultato pratico, che da codesta errata concezione e formulazione legislativa è derivato, e cioè l’assoluta mancanza di ogni tutela specifica di quelle cerimonie e di quei riti, in cui si concretano la manifestazione e l’esercizio, non solo delle credenze positive, ma anche delle negative. Si pensi alle sepolture civili, oggetto della più veemente esecrazione dei credenti; alla cremazione, condannata fieramente dalla Chiesa; alle varie società del libero pensiero e ai relativi congressi; e magari ai riti, ridicoli fin che si vuole, ma per ciò non meno rispettabili, delle logge massoniche. Queste forme di esercizio della libertà religiosa non trovano altra tutela che nel diritto comune; il che costituisce una disparità di trattamento non indifferente e non giustificabile, in confronto dell’esercizio delle altre forme di libertà religiosa»</a:t>
            </a:r>
          </a:p>
        </p:txBody>
      </p:sp>
    </p:spTree>
    <p:extLst>
      <p:ext uri="{BB962C8B-B14F-4D97-AF65-F5344CB8AC3E}">
        <p14:creationId xmlns:p14="http://schemas.microsoft.com/office/powerpoint/2010/main" val="15349355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20CCF0-8AB7-4DD3-985E-7EC6905CE820}"/>
              </a:ext>
            </a:extLst>
          </p:cNvPr>
          <p:cNvSpPr>
            <a:spLocks noGrp="1"/>
          </p:cNvSpPr>
          <p:nvPr>
            <p:ph type="title"/>
          </p:nvPr>
        </p:nvSpPr>
        <p:spPr/>
        <p:txBody>
          <a:bodyPr>
            <a:normAutofit/>
          </a:bodyPr>
          <a:lstStyle/>
          <a:p>
            <a:pPr algn="ctr"/>
            <a:r>
              <a:rPr lang="it-IT" sz="3200" cap="none" dirty="0">
                <a:latin typeface="Times New Roman" panose="02020603050405020304" pitchFamily="18" charset="0"/>
                <a:cs typeface="Times New Roman" panose="02020603050405020304" pitchFamily="18" charset="0"/>
              </a:rPr>
              <a:t>La richiesta si intesa da parte dell’UAAR</a:t>
            </a:r>
          </a:p>
        </p:txBody>
      </p:sp>
      <p:sp>
        <p:nvSpPr>
          <p:cNvPr id="3" name="Segnaposto contenuto 2">
            <a:extLst>
              <a:ext uri="{FF2B5EF4-FFF2-40B4-BE49-F238E27FC236}">
                <a16:creationId xmlns:a16="http://schemas.microsoft.com/office/drawing/2014/main" id="{69E1A5B9-6ECE-4D08-9438-D771A702FAE5}"/>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L’U.A.A.R. comincia la battaglia per l’ottenimento dell’intesa ai sensi dell’art. 8 comma 3 nel 1991</a:t>
            </a:r>
          </a:p>
          <a:p>
            <a:pPr algn="just"/>
            <a:r>
              <a:rPr lang="it-IT" dirty="0">
                <a:latin typeface="Times New Roman" panose="02020603050405020304" pitchFamily="18" charset="0"/>
                <a:cs typeface="Times New Roman" panose="02020603050405020304" pitchFamily="18" charset="0"/>
              </a:rPr>
              <a:t>La prima richiesta viene respinta con una semplice lettera del Sottosegretario alla Presidenza del Consiglio</a:t>
            </a:r>
          </a:p>
          <a:p>
            <a:pPr algn="just"/>
            <a:r>
              <a:rPr lang="it-IT" dirty="0">
                <a:latin typeface="Times New Roman" panose="02020603050405020304" pitchFamily="18" charset="0"/>
                <a:cs typeface="Times New Roman" panose="02020603050405020304" pitchFamily="18" charset="0"/>
              </a:rPr>
              <a:t>Ne segue un primo contenzioso sotto forma di Ricorso straordinario al Presidente della Repubblica che porta all’annullamento dell’atto di diniego in ragione del fatto, fra le altre cose, che era mancata la deliberazione del Consiglio dei Ministri ai sensi dell’art. 2, lett. l), della legge n. 400 del 1988 (l’atto dunque era stato emanato da un’autorità incompetente)</a:t>
            </a:r>
          </a:p>
          <a:p>
            <a:pPr algn="just"/>
            <a:endParaRPr lang="it-IT" dirty="0">
              <a:latin typeface="Times New Roman" panose="02020603050405020304" pitchFamily="18" charset="0"/>
              <a:cs typeface="Times New Roman" panose="02020603050405020304" pitchFamily="18" charset="0"/>
            </a:endParaRPr>
          </a:p>
        </p:txBody>
      </p:sp>
      <p:pic>
        <p:nvPicPr>
          <p:cNvPr id="4" name="Immagine 3">
            <a:extLst>
              <a:ext uri="{FF2B5EF4-FFF2-40B4-BE49-F238E27FC236}">
                <a16:creationId xmlns:a16="http://schemas.microsoft.com/office/drawing/2014/main" id="{C4A44DAA-BEFF-410E-A575-C92A69C95AB1}"/>
              </a:ext>
            </a:extLst>
          </p:cNvPr>
          <p:cNvPicPr>
            <a:picLocks noChangeAspect="1"/>
          </p:cNvPicPr>
          <p:nvPr/>
        </p:nvPicPr>
        <p:blipFill>
          <a:blip r:embed="rId2"/>
          <a:stretch>
            <a:fillRect/>
          </a:stretch>
        </p:blipFill>
        <p:spPr>
          <a:xfrm flipH="1">
            <a:off x="9144264" y="5097929"/>
            <a:ext cx="81278" cy="45719"/>
          </a:xfrm>
          <a:prstGeom prst="rect">
            <a:avLst/>
          </a:prstGeom>
        </p:spPr>
      </p:pic>
    </p:spTree>
    <p:extLst>
      <p:ext uri="{BB962C8B-B14F-4D97-AF65-F5344CB8AC3E}">
        <p14:creationId xmlns:p14="http://schemas.microsoft.com/office/powerpoint/2010/main" val="11988399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cap="none" dirty="0">
                <a:latin typeface="Times New Roman" panose="02020603050405020304" pitchFamily="18" charset="0"/>
                <a:cs typeface="Times New Roman" panose="02020603050405020304" pitchFamily="18" charset="0"/>
              </a:rPr>
              <a:t>Il secondo diniego</a:t>
            </a:r>
          </a:p>
        </p:txBody>
      </p:sp>
      <p:sp>
        <p:nvSpPr>
          <p:cNvPr id="3" name="Segnaposto contenuto 2"/>
          <p:cNvSpPr>
            <a:spLocks noGrp="1"/>
          </p:cNvSpPr>
          <p:nvPr>
            <p:ph idx="1"/>
          </p:nvPr>
        </p:nvSpPr>
        <p:spPr/>
        <p:txBody>
          <a:bodyPr>
            <a:normAutofit lnSpcReduction="10000"/>
          </a:bodyPr>
          <a:lstStyle/>
          <a:p>
            <a:pPr algn="just"/>
            <a:r>
              <a:rPr lang="it-IT" sz="2400" dirty="0">
                <a:latin typeface="Times New Roman" panose="02020603050405020304" pitchFamily="18" charset="0"/>
                <a:cs typeface="Times New Roman" panose="02020603050405020304" pitchFamily="18" charset="0"/>
              </a:rPr>
              <a:t>Dopo aver ottenuto l’annullamento del primo diniego l’U.A.A.R. sollecita il Governo sia attraverso tentativi dinanzi al giudice amministrativo andati a vuoto, sia attraverso scambi di note, diffide, istanze di accesso agli atti</a:t>
            </a:r>
          </a:p>
          <a:p>
            <a:pPr algn="just"/>
            <a:r>
              <a:rPr lang="it-IT" sz="2400" dirty="0">
                <a:latin typeface="Times New Roman" panose="02020603050405020304" pitchFamily="18" charset="0"/>
                <a:cs typeface="Times New Roman" panose="02020603050405020304" pitchFamily="18" charset="0"/>
              </a:rPr>
              <a:t>Il diniego ritualmente espresso, cioè preceduto dalla deliberazione del Consiglio dei ministri, viene notificato </a:t>
            </a:r>
            <a:r>
              <a:rPr lang="it-IT" sz="2400" b="1" dirty="0">
                <a:latin typeface="Times New Roman" panose="02020603050405020304" pitchFamily="18" charset="0"/>
                <a:cs typeface="Times New Roman" panose="02020603050405020304" pitchFamily="18" charset="0"/>
              </a:rPr>
              <a:t>nel 2003</a:t>
            </a:r>
          </a:p>
          <a:p>
            <a:pPr algn="just"/>
            <a:r>
              <a:rPr lang="it-IT" sz="2400" u="sng" dirty="0">
                <a:latin typeface="Times New Roman" panose="02020603050405020304" pitchFamily="18" charset="0"/>
                <a:cs typeface="Times New Roman" panose="02020603050405020304" pitchFamily="18" charset="0"/>
              </a:rPr>
              <a:t>La motivazione </a:t>
            </a:r>
            <a:r>
              <a:rPr lang="it-IT" sz="2400" dirty="0">
                <a:latin typeface="Times New Roman" panose="02020603050405020304" pitchFamily="18" charset="0"/>
                <a:cs typeface="Times New Roman" panose="02020603050405020304" pitchFamily="18" charset="0"/>
              </a:rPr>
              <a:t>era basata sull’impossibilità di comprendere l’U.A.A.R. nel novero delle </a:t>
            </a:r>
            <a:r>
              <a:rPr lang="it-IT" sz="2400" b="1" i="1" dirty="0">
                <a:latin typeface="Times New Roman" panose="02020603050405020304" pitchFamily="18" charset="0"/>
                <a:cs typeface="Times New Roman" panose="02020603050405020304" pitchFamily="18" charset="0"/>
              </a:rPr>
              <a:t>confessioni religiose</a:t>
            </a:r>
            <a:r>
              <a:rPr lang="it-IT" sz="2400" dirty="0">
                <a:latin typeface="Times New Roman" panose="02020603050405020304" pitchFamily="18" charset="0"/>
                <a:cs typeface="Times New Roman" panose="02020603050405020304" pitchFamily="18" charset="0"/>
              </a:rPr>
              <a:t>, essendo queste ultime «</a:t>
            </a:r>
            <a:r>
              <a:rPr lang="it-IT" sz="2400" b="1" dirty="0">
                <a:latin typeface="Times New Roman" panose="02020603050405020304" pitchFamily="18" charset="0"/>
                <a:cs typeface="Times New Roman" panose="02020603050405020304" pitchFamily="18" charset="0"/>
              </a:rPr>
              <a:t>un fatto di fede rivolto al divino</a:t>
            </a:r>
            <a:r>
              <a:rPr lang="it-IT" sz="2400" dirty="0">
                <a:latin typeface="Times New Roman" panose="02020603050405020304" pitchFamily="18" charset="0"/>
                <a:cs typeface="Times New Roman" panose="02020603050405020304" pitchFamily="18" charset="0"/>
              </a:rPr>
              <a:t> e </a:t>
            </a:r>
            <a:r>
              <a:rPr lang="it-IT" sz="2400" i="1" dirty="0">
                <a:latin typeface="Times New Roman" panose="02020603050405020304" pitchFamily="18" charset="0"/>
                <a:cs typeface="Times New Roman" panose="02020603050405020304" pitchFamily="18" charset="0"/>
              </a:rPr>
              <a:t>vissuto in comune tra più persone</a:t>
            </a:r>
            <a:r>
              <a:rPr lang="it-IT" sz="2400" dirty="0">
                <a:latin typeface="Times New Roman" panose="02020603050405020304" pitchFamily="18" charset="0"/>
                <a:cs typeface="Times New Roman" panose="02020603050405020304" pitchFamily="18" charset="0"/>
              </a:rPr>
              <a:t>, che lo rendono manifesto alla società tramite una </a:t>
            </a:r>
            <a:r>
              <a:rPr lang="it-IT" sz="2400" u="sng" dirty="0">
                <a:latin typeface="Times New Roman" panose="02020603050405020304" pitchFamily="18" charset="0"/>
                <a:cs typeface="Times New Roman" panose="02020603050405020304" pitchFamily="18" charset="0"/>
              </a:rPr>
              <a:t>particolare struttura istituzionale</a:t>
            </a:r>
            <a:r>
              <a:rPr lang="it-IT" sz="2400" dirty="0">
                <a:latin typeface="Times New Roman" panose="02020603050405020304" pitchFamily="18" charset="0"/>
                <a:cs typeface="Times New Roman" panose="02020603050405020304" pitchFamily="18" charset="0"/>
              </a:rPr>
              <a:t>. La connotazione oggettiva voluta dal Costituente nel quadro dell’articolo 8, secondo comma, è chiaramente individuata in un </a:t>
            </a:r>
            <a:r>
              <a:rPr lang="it-IT" sz="2400" b="1" u="sng" dirty="0">
                <a:latin typeface="Times New Roman" panose="02020603050405020304" pitchFamily="18" charset="0"/>
                <a:cs typeface="Times New Roman" panose="02020603050405020304" pitchFamily="18" charset="0"/>
              </a:rPr>
              <a:t>contenuto religioso di tipo positivo»</a:t>
            </a:r>
            <a:endParaRPr lang="it-IT"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4266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cap="none" dirty="0" err="1">
                <a:latin typeface="Times New Roman" panose="02020603050405020304" pitchFamily="18" charset="0"/>
                <a:cs typeface="Times New Roman" panose="02020603050405020304" pitchFamily="18" charset="0"/>
              </a:rPr>
              <a:t>T.a.r</a:t>
            </a:r>
            <a:r>
              <a:rPr lang="it-IT" sz="3200" cap="none" dirty="0">
                <a:latin typeface="Times New Roman" panose="02020603050405020304" pitchFamily="18" charset="0"/>
                <a:cs typeface="Times New Roman" panose="02020603050405020304" pitchFamily="18" charset="0"/>
              </a:rPr>
              <a:t>. Lazio, sez. I, s.n. 12539/2008</a:t>
            </a:r>
          </a:p>
        </p:txBody>
      </p:sp>
      <p:sp>
        <p:nvSpPr>
          <p:cNvPr id="3" name="Segnaposto contenuto 2"/>
          <p:cNvSpPr>
            <a:spLocks noGrp="1"/>
          </p:cNvSpPr>
          <p:nvPr>
            <p:ph idx="1"/>
          </p:nvPr>
        </p:nvSpPr>
        <p:spPr/>
        <p:txBody>
          <a:bodyPr>
            <a:normAutofit/>
          </a:bodyPr>
          <a:lstStyle/>
          <a:p>
            <a:pPr marL="0" indent="0" algn="just">
              <a:buNone/>
            </a:pPr>
            <a:r>
              <a:rPr lang="it-IT" dirty="0">
                <a:latin typeface="Times New Roman" panose="02020603050405020304" pitchFamily="18" charset="0"/>
                <a:cs typeface="Times New Roman" panose="02020603050405020304" pitchFamily="18" charset="0"/>
              </a:rPr>
              <a:t>L’U.A.A.R. impugna quindi dinanzi al giudice amministrativo questo diniego espresso dall’autorità competente</a:t>
            </a:r>
          </a:p>
          <a:p>
            <a:pPr marL="0" indent="0" algn="just">
              <a:buNone/>
            </a:pPr>
            <a:r>
              <a:rPr lang="it-IT" b="1" dirty="0">
                <a:latin typeface="Times New Roman" panose="02020603050405020304" pitchFamily="18" charset="0"/>
                <a:cs typeface="Times New Roman" panose="02020603050405020304" pitchFamily="18" charset="0"/>
              </a:rPr>
              <a:t>Il T.A.R. dichiara però il suo </a:t>
            </a:r>
            <a:r>
              <a:rPr lang="it-IT" b="1" i="1" u="sng" dirty="0">
                <a:latin typeface="Times New Roman" panose="02020603050405020304" pitchFamily="18" charset="0"/>
                <a:cs typeface="Times New Roman" panose="02020603050405020304" pitchFamily="18" charset="0"/>
              </a:rPr>
              <a:t>difetto assoluto di giurisdizione</a:t>
            </a:r>
            <a:r>
              <a:rPr lang="it-IT" dirty="0">
                <a:latin typeface="Times New Roman" panose="02020603050405020304" pitchFamily="18" charset="0"/>
                <a:cs typeface="Times New Roman" panose="02020603050405020304" pitchFamily="18" charset="0"/>
              </a:rPr>
              <a:t>:</a:t>
            </a:r>
          </a:p>
          <a:p>
            <a:pPr marL="0" indent="0" algn="just">
              <a:buNone/>
            </a:pPr>
            <a:r>
              <a:rPr lang="it-IT" dirty="0">
                <a:latin typeface="Times New Roman" panose="02020603050405020304" pitchFamily="18" charset="0"/>
                <a:cs typeface="Times New Roman" panose="02020603050405020304" pitchFamily="18" charset="0"/>
              </a:rPr>
              <a:t>- Le determinazioni del Governo in materia di intese ex art. 8 Cost. rientrerebbero nella categoria dell’</a:t>
            </a:r>
            <a:r>
              <a:rPr lang="it-IT" b="1" u="sng" dirty="0">
                <a:latin typeface="Times New Roman" panose="02020603050405020304" pitchFamily="18" charset="0"/>
                <a:cs typeface="Times New Roman" panose="02020603050405020304" pitchFamily="18" charset="0"/>
              </a:rPr>
              <a:t>atto politico</a:t>
            </a:r>
          </a:p>
          <a:p>
            <a:pPr marL="0" indent="0" algn="just">
              <a:buNone/>
            </a:pPr>
            <a:r>
              <a:rPr lang="it-IT" dirty="0">
                <a:latin typeface="Times New Roman" panose="02020603050405020304" pitchFamily="18" charset="0"/>
                <a:cs typeface="Times New Roman" panose="02020603050405020304" pitchFamily="18" charset="0"/>
              </a:rPr>
              <a:t>- L’unica responsabilità prospettabile sarebbe quella politica, per qui l’interesse a ottenere l’intesa sarebbe un’</a:t>
            </a:r>
            <a:r>
              <a:rPr lang="it-IT" u="sng" dirty="0">
                <a:latin typeface="Times New Roman" panose="02020603050405020304" pitchFamily="18" charset="0"/>
                <a:cs typeface="Times New Roman" panose="02020603050405020304" pitchFamily="18" charset="0"/>
              </a:rPr>
              <a:t>aspirazione di mero fatto</a:t>
            </a:r>
          </a:p>
        </p:txBody>
      </p:sp>
    </p:spTree>
    <p:extLst>
      <p:ext uri="{BB962C8B-B14F-4D97-AF65-F5344CB8AC3E}">
        <p14:creationId xmlns:p14="http://schemas.microsoft.com/office/powerpoint/2010/main" val="267244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600" cap="none" dirty="0">
                <a:latin typeface="Times New Roman" panose="02020603050405020304" pitchFamily="18" charset="0"/>
                <a:cs typeface="Times New Roman" panose="02020603050405020304" pitchFamily="18" charset="0"/>
              </a:rPr>
              <a:t>Consiglio di Stato, sez. VI, s.n. 6083/2012</a:t>
            </a:r>
          </a:p>
        </p:txBody>
      </p:sp>
      <p:sp>
        <p:nvSpPr>
          <p:cNvPr id="3" name="Segnaposto contenuto 2"/>
          <p:cNvSpPr>
            <a:spLocks noGrp="1"/>
          </p:cNvSpPr>
          <p:nvPr>
            <p:ph idx="1"/>
          </p:nvPr>
        </p:nvSpPr>
        <p:spPr/>
        <p:txBody>
          <a:bodyPr>
            <a:normAutofit fontScale="92500" lnSpcReduction="20000"/>
          </a:bodyPr>
          <a:lstStyle/>
          <a:p>
            <a:pPr algn="just"/>
            <a:r>
              <a:rPr lang="it-IT" dirty="0">
                <a:latin typeface="Times New Roman" panose="02020603050405020304" pitchFamily="18" charset="0"/>
                <a:cs typeface="Times New Roman" panose="02020603050405020304" pitchFamily="18" charset="0"/>
              </a:rPr>
              <a:t>Il Consiglio di Stato riformava invece la sentenza del T.A.R. sostenendo che </a:t>
            </a:r>
            <a:r>
              <a:rPr lang="it-IT" u="sng" dirty="0">
                <a:latin typeface="Times New Roman" panose="02020603050405020304" pitchFamily="18" charset="0"/>
                <a:cs typeface="Times New Roman" panose="02020603050405020304" pitchFamily="18" charset="0"/>
              </a:rPr>
              <a:t>non si fosse in presenza di un atto politico</a:t>
            </a:r>
            <a:r>
              <a:rPr lang="it-IT" dirty="0">
                <a:latin typeface="Times New Roman" panose="02020603050405020304" pitchFamily="18" charset="0"/>
                <a:cs typeface="Times New Roman" panose="02020603050405020304" pitchFamily="18" charset="0"/>
              </a:rPr>
              <a:t>: in particolare </a:t>
            </a:r>
            <a:r>
              <a:rPr lang="it-IT" b="1" dirty="0">
                <a:latin typeface="Times New Roman" panose="02020603050405020304" pitchFamily="18" charset="0"/>
                <a:cs typeface="Times New Roman" panose="02020603050405020304" pitchFamily="18" charset="0"/>
              </a:rPr>
              <a:t>mancava l’elemento oggettivo </a:t>
            </a:r>
            <a:r>
              <a:rPr lang="it-IT" dirty="0">
                <a:latin typeface="Times New Roman" panose="02020603050405020304" pitchFamily="18" charset="0"/>
                <a:cs typeface="Times New Roman" panose="02020603050405020304" pitchFamily="18" charset="0"/>
              </a:rPr>
              <a:t>necessario a far ricomprendere in questa categoria di atti questa attività, ossia la «riconducibilità dell’atto alle supreme scelte in materia di costituzione, salvaguardia e funzionamento dei pubblici poteri»</a:t>
            </a:r>
          </a:p>
          <a:p>
            <a:pPr algn="just"/>
            <a:r>
              <a:rPr lang="it-IT" dirty="0">
                <a:latin typeface="Times New Roman" panose="02020603050405020304" pitchFamily="18" charset="0"/>
                <a:cs typeface="Times New Roman" panose="02020603050405020304" pitchFamily="18" charset="0"/>
              </a:rPr>
              <a:t>Sosteneva poi che </a:t>
            </a:r>
            <a:r>
              <a:rPr lang="it-IT" u="sng" dirty="0">
                <a:latin typeface="Times New Roman" panose="02020603050405020304" pitchFamily="18" charset="0"/>
                <a:cs typeface="Times New Roman" panose="02020603050405020304" pitchFamily="18" charset="0"/>
              </a:rPr>
              <a:t>l’art. 8, comma 3</a:t>
            </a:r>
            <a:r>
              <a:rPr lang="it-IT" dirty="0">
                <a:latin typeface="Times New Roman" panose="02020603050405020304" pitchFamily="18" charset="0"/>
                <a:cs typeface="Times New Roman" panose="02020603050405020304" pitchFamily="18" charset="0"/>
              </a:rPr>
              <a:t>, (che stabilisce che i rapporti con le confessioni diverse dalla cattolica devono essere regolati dalla legge sulla base di intese con le rappresentanze delle confessioni religiose) </a:t>
            </a:r>
            <a:r>
              <a:rPr lang="it-IT" b="1" dirty="0">
                <a:latin typeface="Times New Roman" panose="02020603050405020304" pitchFamily="18" charset="0"/>
                <a:cs typeface="Times New Roman" panose="02020603050405020304" pitchFamily="18" charset="0"/>
              </a:rPr>
              <a:t>dovesse essere considerato servente </a:t>
            </a:r>
            <a:r>
              <a:rPr lang="it-IT" dirty="0">
                <a:latin typeface="Times New Roman" panose="02020603050405020304" pitchFamily="18" charset="0"/>
                <a:cs typeface="Times New Roman" panose="02020603050405020304" pitchFamily="18" charset="0"/>
              </a:rPr>
              <a:t>rispetto </a:t>
            </a:r>
            <a:r>
              <a:rPr lang="it-IT" u="sng" dirty="0">
                <a:latin typeface="Times New Roman" panose="02020603050405020304" pitchFamily="18" charset="0"/>
                <a:cs typeface="Times New Roman" panose="02020603050405020304" pitchFamily="18" charset="0"/>
              </a:rPr>
              <a:t>all’art. 8, comma 1</a:t>
            </a:r>
            <a:r>
              <a:rPr lang="it-IT" dirty="0">
                <a:latin typeface="Times New Roman" panose="02020603050405020304" pitchFamily="18" charset="0"/>
                <a:cs typeface="Times New Roman" panose="02020603050405020304" pitchFamily="18" charset="0"/>
              </a:rPr>
              <a:t>, (che sancisce l’eguale libertà di tutte le confessioni religiose, cattolica compresa)</a:t>
            </a:r>
          </a:p>
          <a:p>
            <a:pPr algn="just"/>
            <a:r>
              <a:rPr lang="it-IT" b="1" dirty="0">
                <a:latin typeface="Times New Roman" panose="02020603050405020304" pitchFamily="18" charset="0"/>
                <a:cs typeface="Times New Roman" panose="02020603050405020304" pitchFamily="18" charset="0"/>
              </a:rPr>
              <a:t>Altrimenti</a:t>
            </a:r>
            <a:r>
              <a:rPr lang="it-IT" dirty="0">
                <a:latin typeface="Times New Roman" panose="02020603050405020304" pitchFamily="18" charset="0"/>
                <a:cs typeface="Times New Roman" panose="02020603050405020304" pitchFamily="18" charset="0"/>
              </a:rPr>
              <a:t>, l’ampia discrezionalità del Governo in materia di stipulazione e di individuazione dell’interlocutore sarebbe «invero suscettibile di dar vita a un sistema fondato su </a:t>
            </a:r>
            <a:r>
              <a:rPr lang="it-IT" i="1" u="sng" dirty="0">
                <a:latin typeface="Times New Roman" panose="02020603050405020304" pitchFamily="18" charset="0"/>
                <a:cs typeface="Times New Roman" panose="02020603050405020304" pitchFamily="18" charset="0"/>
              </a:rPr>
              <a:t>evidenti discriminazioni</a:t>
            </a:r>
            <a:r>
              <a:rPr lang="it-IT" dirty="0">
                <a:latin typeface="Times New Roman" panose="02020603050405020304" pitchFamily="18" charset="0"/>
                <a:cs typeface="Times New Roman" panose="02020603050405020304" pitchFamily="18" charset="0"/>
              </a:rPr>
              <a:t>»</a:t>
            </a:r>
          </a:p>
          <a:p>
            <a:pPr algn="just"/>
            <a:r>
              <a:rPr lang="it-IT" b="1" u="sng" dirty="0">
                <a:latin typeface="Times New Roman" panose="02020603050405020304" pitchFamily="18" charset="0"/>
                <a:cs typeface="Times New Roman" panose="02020603050405020304" pitchFamily="18" charset="0"/>
              </a:rPr>
              <a:t>La garanzia di eguale libertà rendeva dunque necessario il controllo giurisdizionale, </a:t>
            </a:r>
            <a:r>
              <a:rPr lang="it-IT" b="1" i="1" u="sng" dirty="0">
                <a:latin typeface="Times New Roman" panose="02020603050405020304" pitchFamily="18" charset="0"/>
                <a:cs typeface="Times New Roman" panose="02020603050405020304" pitchFamily="18" charset="0"/>
              </a:rPr>
              <a:t>quanto meno sull’avvio delle trattative e sul preliminare accertamento della riconducibilità alla categoria delle confessioni religiose dell’interlocutore</a:t>
            </a:r>
            <a:r>
              <a:rPr lang="it-IT" dirty="0">
                <a:latin typeface="Times New Roman" panose="02020603050405020304" pitchFamily="18" charset="0"/>
                <a:cs typeface="Times New Roman" panose="02020603050405020304" pitchFamily="18" charset="0"/>
              </a:rPr>
              <a:t> (nella forma del sindacato sulla discrezionalità tecnica)</a:t>
            </a:r>
            <a:endParaRPr lang="it-IT"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5515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cap="none" dirty="0">
                <a:latin typeface="Times New Roman" panose="02020603050405020304" pitchFamily="18" charset="0"/>
                <a:cs typeface="Times New Roman" panose="02020603050405020304" pitchFamily="18" charset="0"/>
              </a:rPr>
              <a:t>Corte di Cassazione, Sezioni unite, s.n. 16035/2013</a:t>
            </a:r>
          </a:p>
        </p:txBody>
      </p:sp>
      <p:sp>
        <p:nvSpPr>
          <p:cNvPr id="3" name="Segnaposto contenuto 2"/>
          <p:cNvSpPr>
            <a:spLocks noGrp="1"/>
          </p:cNvSpPr>
          <p:nvPr>
            <p:ph idx="1"/>
          </p:nvPr>
        </p:nvSpPr>
        <p:spPr/>
        <p:txBody>
          <a:bodyPr>
            <a:normAutofit fontScale="92500"/>
          </a:bodyPr>
          <a:lstStyle/>
          <a:p>
            <a:pPr algn="just"/>
            <a:r>
              <a:rPr lang="it-IT" dirty="0">
                <a:latin typeface="Times New Roman" panose="02020603050405020304" pitchFamily="18" charset="0"/>
                <a:cs typeface="Times New Roman" panose="02020603050405020304" pitchFamily="18" charset="0"/>
              </a:rPr>
              <a:t>Il Governo «Monti» ricorse in Cassazione per far dichiarare l’assenza di giurisdizione sempre sulla base dell’asserita politicità degli atti in materia di intese ex art. 8</a:t>
            </a:r>
          </a:p>
          <a:p>
            <a:pPr algn="just"/>
            <a:r>
              <a:rPr lang="it-IT" dirty="0">
                <a:latin typeface="Times New Roman" panose="02020603050405020304" pitchFamily="18" charset="0"/>
                <a:cs typeface="Times New Roman" panose="02020603050405020304" pitchFamily="18" charset="0"/>
              </a:rPr>
              <a:t>La Cassazione </a:t>
            </a:r>
            <a:r>
              <a:rPr lang="it-IT" b="1" dirty="0">
                <a:latin typeface="Times New Roman" panose="02020603050405020304" pitchFamily="18" charset="0"/>
                <a:cs typeface="Times New Roman" panose="02020603050405020304" pitchFamily="18" charset="0"/>
              </a:rPr>
              <a:t>confermava la decisione del Consiglio di Stato </a:t>
            </a:r>
            <a:r>
              <a:rPr lang="it-IT" dirty="0">
                <a:latin typeface="Times New Roman" panose="02020603050405020304" pitchFamily="18" charset="0"/>
                <a:cs typeface="Times New Roman" panose="02020603050405020304" pitchFamily="18" charset="0"/>
              </a:rPr>
              <a:t>arricchendone la motivazione:</a:t>
            </a:r>
          </a:p>
          <a:p>
            <a:pPr algn="just"/>
            <a:r>
              <a:rPr lang="it-IT" dirty="0">
                <a:latin typeface="Times New Roman" panose="02020603050405020304" pitchFamily="18" charset="0"/>
                <a:cs typeface="Times New Roman" panose="02020603050405020304" pitchFamily="18" charset="0"/>
              </a:rPr>
              <a:t>- era sicuramente </a:t>
            </a:r>
            <a:r>
              <a:rPr lang="it-IT" b="1" dirty="0">
                <a:latin typeface="Times New Roman" panose="02020603050405020304" pitchFamily="18" charset="0"/>
                <a:cs typeface="Times New Roman" panose="02020603050405020304" pitchFamily="18" charset="0"/>
              </a:rPr>
              <a:t>configurabile il sindacato giurisdizionale in virtù del fatto che l’art. 8, comma 3, </a:t>
            </a:r>
            <a:r>
              <a:rPr lang="it-IT" b="1" i="1" dirty="0">
                <a:latin typeface="Times New Roman" panose="02020603050405020304" pitchFamily="18" charset="0"/>
                <a:cs typeface="Times New Roman" panose="02020603050405020304" pitchFamily="18" charset="0"/>
              </a:rPr>
              <a:t>è funzionale alla garanzia dell’eguale libertà </a:t>
            </a:r>
            <a:r>
              <a:rPr lang="it-IT" b="1" dirty="0">
                <a:latin typeface="Times New Roman" panose="02020603050405020304" pitchFamily="18" charset="0"/>
                <a:cs typeface="Times New Roman" panose="02020603050405020304" pitchFamily="18" charset="0"/>
              </a:rPr>
              <a:t>di cui all’art. 8, comma 1</a:t>
            </a:r>
          </a:p>
          <a:p>
            <a:pPr algn="just"/>
            <a:r>
              <a:rPr lang="it-IT" dirty="0">
                <a:latin typeface="Times New Roman" panose="02020603050405020304" pitchFamily="18" charset="0"/>
                <a:cs typeface="Times New Roman" panose="02020603050405020304" pitchFamily="18" charset="0"/>
              </a:rPr>
              <a:t>- «la materia religiosa, per il suo essere tradizionale terreno di azioni antiumanitarie, è tra quelle in cui più sensibile è la tensione opposta, che induce </a:t>
            </a:r>
            <a:r>
              <a:rPr lang="it-IT" b="1" i="1" u="sng" dirty="0">
                <a:latin typeface="Times New Roman" panose="02020603050405020304" pitchFamily="18" charset="0"/>
                <a:cs typeface="Times New Roman" panose="02020603050405020304" pitchFamily="18" charset="0"/>
              </a:rPr>
              <a:t>a consentire l’accesso alla tutela giurisdizionale in funzione antidiscriminatoria</a:t>
            </a:r>
            <a:r>
              <a:rPr lang="it-IT" dirty="0">
                <a:latin typeface="Times New Roman" panose="02020603050405020304" pitchFamily="18" charset="0"/>
                <a:cs typeface="Times New Roman" panose="02020603050405020304" pitchFamily="18" charset="0"/>
              </a:rPr>
              <a:t>»</a:t>
            </a:r>
            <a:endParaRPr lang="it-IT" i="1"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 necessaria l’utilizzazione di </a:t>
            </a:r>
            <a:r>
              <a:rPr lang="it-IT" b="1" u="sng" dirty="0">
                <a:latin typeface="Times New Roman" panose="02020603050405020304" pitchFamily="18" charset="0"/>
                <a:cs typeface="Times New Roman" panose="02020603050405020304" pitchFamily="18" charset="0"/>
              </a:rPr>
              <a:t>canoni obiettivi e verificabili per l’individuazione delle confessioni religiose legittimate</a:t>
            </a:r>
            <a:r>
              <a:rPr lang="it-IT" dirty="0">
                <a:latin typeface="Times New Roman" panose="02020603050405020304" pitchFamily="18" charset="0"/>
                <a:cs typeface="Times New Roman" panose="02020603050405020304" pitchFamily="18" charset="0"/>
              </a:rPr>
              <a:t> (anche sulla base della </a:t>
            </a:r>
            <a:r>
              <a:rPr lang="it-IT" u="sng" dirty="0">
                <a:latin typeface="Times New Roman" panose="02020603050405020304" pitchFamily="18" charset="0"/>
                <a:cs typeface="Times New Roman" panose="02020603050405020304" pitchFamily="18" charset="0"/>
              </a:rPr>
              <a:t>giurisprudenza CEDU</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70871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400" cap="none" dirty="0" err="1">
                <a:latin typeface="Times New Roman" panose="02020603050405020304" pitchFamily="18" charset="0"/>
                <a:cs typeface="Times New Roman" panose="02020603050405020304" pitchFamily="18" charset="0"/>
              </a:rPr>
              <a:t>T.a.r</a:t>
            </a:r>
            <a:r>
              <a:rPr lang="it-IT" sz="4400" cap="none" dirty="0">
                <a:latin typeface="Times New Roman" panose="02020603050405020304" pitchFamily="18" charset="0"/>
                <a:cs typeface="Times New Roman" panose="02020603050405020304" pitchFamily="18" charset="0"/>
              </a:rPr>
              <a:t>. Lazio, sez. I, s.n. 7068/2014 </a:t>
            </a:r>
          </a:p>
        </p:txBody>
      </p:sp>
      <p:sp>
        <p:nvSpPr>
          <p:cNvPr id="3" name="Segnaposto contenuto 2"/>
          <p:cNvSpPr>
            <a:spLocks noGrp="1"/>
          </p:cNvSpPr>
          <p:nvPr>
            <p:ph idx="1"/>
          </p:nvPr>
        </p:nvSpPr>
        <p:spPr/>
        <p:txBody>
          <a:bodyPr>
            <a:normAutofit fontScale="92500"/>
          </a:bodyPr>
          <a:lstStyle/>
          <a:p>
            <a:pPr algn="just"/>
            <a:r>
              <a:rPr lang="it-IT" dirty="0">
                <a:latin typeface="Times New Roman" panose="02020603050405020304" pitchFamily="18" charset="0"/>
                <a:cs typeface="Times New Roman" panose="02020603050405020304" pitchFamily="18" charset="0"/>
              </a:rPr>
              <a:t>- «la valutazione compiuta dal Governo in ordine al carattere </a:t>
            </a:r>
            <a:r>
              <a:rPr lang="it-IT" b="1" u="sng" dirty="0">
                <a:latin typeface="Times New Roman" panose="02020603050405020304" pitchFamily="18" charset="0"/>
                <a:cs typeface="Times New Roman" panose="02020603050405020304" pitchFamily="18" charset="0"/>
              </a:rPr>
              <a:t>non confessionale </a:t>
            </a:r>
            <a:r>
              <a:rPr lang="it-IT" dirty="0">
                <a:latin typeface="Times New Roman" panose="02020603050405020304" pitchFamily="18" charset="0"/>
                <a:cs typeface="Times New Roman" panose="02020603050405020304" pitchFamily="18" charset="0"/>
              </a:rPr>
              <a:t>dell’Associazione ricorrente, in quanto richiama una concezione di confessione religiosa avente un contenuto positivo e, quale presupposto, ‘</a:t>
            </a:r>
            <a:r>
              <a:rPr lang="it-IT" b="1" u="sng" dirty="0">
                <a:latin typeface="Times New Roman" panose="02020603050405020304" pitchFamily="18" charset="0"/>
                <a:cs typeface="Times New Roman" panose="02020603050405020304" pitchFamily="18" charset="0"/>
              </a:rPr>
              <a:t>un fatto di fede rivolto al </a:t>
            </a:r>
            <a:r>
              <a:rPr lang="it-IT" b="1" u="sng" dirty="0" err="1">
                <a:latin typeface="Times New Roman" panose="02020603050405020304" pitchFamily="18" charset="0"/>
                <a:cs typeface="Times New Roman" panose="02020603050405020304" pitchFamily="18" charset="0"/>
              </a:rPr>
              <a:t>divino</a:t>
            </a:r>
            <a:r>
              <a:rPr lang="it-IT" dirty="0" err="1">
                <a:latin typeface="Times New Roman" panose="02020603050405020304" pitchFamily="18" charset="0"/>
                <a:cs typeface="Times New Roman" panose="02020603050405020304" pitchFamily="18" charset="0"/>
              </a:rPr>
              <a:t>’</a:t>
            </a:r>
            <a:r>
              <a:rPr lang="it-IT" dirty="0">
                <a:latin typeface="Times New Roman" panose="02020603050405020304" pitchFamily="18" charset="0"/>
                <a:cs typeface="Times New Roman" panose="02020603050405020304" pitchFamily="18" charset="0"/>
              </a:rPr>
              <a:t> – escludendo per converso da tale nozione un contenuto negativo rivolto a negare l’esistenza del trascendente e del divino – non sembra manifestamente inattendibile o implausibile, risultando viceversa coerente con il significato che, </a:t>
            </a:r>
            <a:r>
              <a:rPr lang="it-IT" u="sng" dirty="0">
                <a:latin typeface="Times New Roman" panose="02020603050405020304" pitchFamily="18" charset="0"/>
                <a:cs typeface="Times New Roman" panose="02020603050405020304" pitchFamily="18" charset="0"/>
              </a:rPr>
              <a:t>nell’accezione comune,</a:t>
            </a:r>
            <a:r>
              <a:rPr lang="it-IT" dirty="0">
                <a:latin typeface="Times New Roman" panose="02020603050405020304" pitchFamily="18" charset="0"/>
                <a:cs typeface="Times New Roman" panose="02020603050405020304" pitchFamily="18" charset="0"/>
              </a:rPr>
              <a:t> ha la religione, </a:t>
            </a:r>
            <a:r>
              <a:rPr lang="it-IT" b="1" dirty="0">
                <a:latin typeface="Times New Roman" panose="02020603050405020304" pitchFamily="18" charset="0"/>
                <a:cs typeface="Times New Roman" panose="02020603050405020304" pitchFamily="18" charset="0"/>
              </a:rPr>
              <a:t>quale insieme delle credenze e degli atti di culto che legano la vita di un individuo o di una comunità con ciò che ritiene </a:t>
            </a:r>
            <a:r>
              <a:rPr lang="it-IT" b="1" u="sng" dirty="0">
                <a:latin typeface="Times New Roman" panose="02020603050405020304" pitchFamily="18" charset="0"/>
                <a:cs typeface="Times New Roman" panose="02020603050405020304" pitchFamily="18" charset="0"/>
              </a:rPr>
              <a:t>un ordine superiore e divino</a:t>
            </a:r>
            <a:r>
              <a:rPr lang="it-IT" b="1" dirty="0">
                <a:latin typeface="Times New Roman" panose="02020603050405020304" pitchFamily="18" charset="0"/>
                <a:cs typeface="Times New Roman" panose="02020603050405020304" pitchFamily="18" charset="0"/>
              </a:rPr>
              <a:t>»</a:t>
            </a:r>
          </a:p>
          <a:p>
            <a:pPr algn="just"/>
            <a:r>
              <a:rPr lang="it-IT" dirty="0">
                <a:latin typeface="Times New Roman" panose="02020603050405020304" pitchFamily="18" charset="0"/>
                <a:cs typeface="Times New Roman" panose="02020603050405020304" pitchFamily="18" charset="0"/>
              </a:rPr>
              <a:t>- «il diniego di stipula dell’intesa ex art. 8, comma 3, Cost., in alcun modo incide sul diritto di associarsi liberamente ai sensi dell’art. 18 Cost., né sulle garanzie di cui agli artt. 19 e 21 Cost., che </a:t>
            </a:r>
            <a:r>
              <a:rPr lang="it-IT" u="sng" dirty="0">
                <a:latin typeface="Times New Roman" panose="02020603050405020304" pitchFamily="18" charset="0"/>
                <a:cs typeface="Times New Roman" panose="02020603050405020304" pitchFamily="18" charset="0"/>
              </a:rPr>
              <a:t>nulla hanno a che fare con le ripetute intese</a:t>
            </a:r>
            <a:r>
              <a:rPr lang="it-IT" dirty="0">
                <a:latin typeface="Times New Roman" panose="02020603050405020304" pitchFamily="18" charset="0"/>
                <a:cs typeface="Times New Roman" panose="02020603050405020304" pitchFamily="18" charset="0"/>
              </a:rPr>
              <a:t>»</a:t>
            </a:r>
          </a:p>
          <a:p>
            <a:pPr algn="just"/>
            <a:r>
              <a:rPr lang="it-IT" dirty="0">
                <a:latin typeface="Times New Roman" panose="02020603050405020304" pitchFamily="18" charset="0"/>
                <a:cs typeface="Times New Roman" panose="02020603050405020304" pitchFamily="18" charset="0"/>
              </a:rPr>
              <a:t>- nello Statuto dell’U.A.A.R. l’associazione si definisce come filosofica e </a:t>
            </a:r>
            <a:r>
              <a:rPr lang="it-IT" u="sng" dirty="0">
                <a:latin typeface="Times New Roman" panose="02020603050405020304" pitchFamily="18" charset="0"/>
                <a:cs typeface="Times New Roman" panose="02020603050405020304" pitchFamily="18" charset="0"/>
              </a:rPr>
              <a:t>non confessionale</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86773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400" cap="none" dirty="0">
                <a:latin typeface="Times New Roman" panose="02020603050405020304" pitchFamily="18" charset="0"/>
                <a:cs typeface="Times New Roman" panose="02020603050405020304" pitchFamily="18" charset="0"/>
              </a:rPr>
              <a:t>Corte Costituzionale, s.n. 52/2016 </a:t>
            </a:r>
          </a:p>
        </p:txBody>
      </p:sp>
      <p:sp>
        <p:nvSpPr>
          <p:cNvPr id="3" name="Segnaposto contenuto 2"/>
          <p:cNvSpPr>
            <a:spLocks noGrp="1"/>
          </p:cNvSpPr>
          <p:nvPr>
            <p:ph idx="1"/>
          </p:nvPr>
        </p:nvSpPr>
        <p:spPr/>
        <p:txBody>
          <a:bodyPr>
            <a:normAutofit/>
          </a:bodyPr>
          <a:lstStyle/>
          <a:p>
            <a:pPr algn="just"/>
            <a:r>
              <a:rPr lang="it-IT" dirty="0">
                <a:latin typeface="Times New Roman" panose="02020603050405020304" pitchFamily="18" charset="0"/>
                <a:cs typeface="Times New Roman" panose="02020603050405020304" pitchFamily="18" charset="0"/>
              </a:rPr>
              <a:t>- Nelle more del ricorso dell’U.A.A.R. presentato al Consiglio di Stato contro la decisione nel merito del T.A.R. Lazio, il Governo aveva intanto presentato ricorso per conflitto di attribuzione contro la sentenza delle Sez. Unite della Corte di Cassazione per rivendicare </a:t>
            </a:r>
            <a:r>
              <a:rPr lang="it-IT" b="1" i="1" u="sng" dirty="0">
                <a:latin typeface="Times New Roman" panose="02020603050405020304" pitchFamily="18" charset="0"/>
                <a:cs typeface="Times New Roman" panose="02020603050405020304" pitchFamily="18" charset="0"/>
              </a:rPr>
              <a:t>la politicità degli atti con la conseguente assenza di giurisdizione</a:t>
            </a:r>
          </a:p>
          <a:p>
            <a:pPr algn="just"/>
            <a:r>
              <a:rPr lang="it-IT" dirty="0">
                <a:latin typeface="Times New Roman" panose="02020603050405020304" pitchFamily="18" charset="0"/>
                <a:cs typeface="Times New Roman" panose="02020603050405020304" pitchFamily="18" charset="0"/>
              </a:rPr>
              <a:t>Sorprendentemente la Corte costituzionale ha accolto il ricorso e </a:t>
            </a:r>
            <a:r>
              <a:rPr lang="it-IT" u="sng" dirty="0">
                <a:latin typeface="Times New Roman" panose="02020603050405020304" pitchFamily="18" charset="0"/>
                <a:cs typeface="Times New Roman" panose="02020603050405020304" pitchFamily="18" charset="0"/>
              </a:rPr>
              <a:t>sentenziato in maniera pressoché identica rispetto alla decisione del T.A.R. del 2008</a:t>
            </a:r>
          </a:p>
          <a:p>
            <a:pPr algn="just"/>
            <a:r>
              <a:rPr lang="it-IT" dirty="0">
                <a:latin typeface="Times New Roman" panose="02020603050405020304" pitchFamily="18" charset="0"/>
                <a:cs typeface="Times New Roman" panose="02020603050405020304" pitchFamily="18" charset="0"/>
              </a:rPr>
              <a:t>Conseguentemente </a:t>
            </a:r>
            <a:r>
              <a:rPr lang="it-IT" b="1" dirty="0">
                <a:latin typeface="Times New Roman" panose="02020603050405020304" pitchFamily="18" charset="0"/>
                <a:cs typeface="Times New Roman" panose="02020603050405020304" pitchFamily="18" charset="0"/>
              </a:rPr>
              <a:t>ha annullato la sentenza della Cassazione </a:t>
            </a:r>
            <a:r>
              <a:rPr lang="it-IT" dirty="0">
                <a:latin typeface="Times New Roman" panose="02020603050405020304" pitchFamily="18" charset="0"/>
                <a:cs typeface="Times New Roman" panose="02020603050405020304" pitchFamily="18" charset="0"/>
              </a:rPr>
              <a:t>sulla base del fatto che la stessa aveva menomato i poteri che gli artt. 8 e 95 Cost. assegnano al Governo in questa materia</a:t>
            </a:r>
          </a:p>
        </p:txBody>
      </p:sp>
    </p:spTree>
    <p:extLst>
      <p:ext uri="{BB962C8B-B14F-4D97-AF65-F5344CB8AC3E}">
        <p14:creationId xmlns:p14="http://schemas.microsoft.com/office/powerpoint/2010/main" val="1549091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0550CC-BE27-48C1-ABEC-387D01F74178}"/>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I non credenti, una categoria unitaria?</a:t>
            </a:r>
          </a:p>
        </p:txBody>
      </p:sp>
      <p:sp>
        <p:nvSpPr>
          <p:cNvPr id="3" name="Segnaposto contenuto 2">
            <a:extLst>
              <a:ext uri="{FF2B5EF4-FFF2-40B4-BE49-F238E27FC236}">
                <a16:creationId xmlns:a16="http://schemas.microsoft.com/office/drawing/2014/main" id="{71637774-74F0-45CE-9022-AC8D74626131}"/>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Ateismo: nega l'esistenza di Dio.</a:t>
            </a:r>
          </a:p>
          <a:p>
            <a:pPr algn="just"/>
            <a:r>
              <a:rPr lang="it-IT" dirty="0">
                <a:latin typeface="Times New Roman" panose="02020603050405020304" pitchFamily="18" charset="0"/>
                <a:cs typeface="Times New Roman" panose="02020603050405020304" pitchFamily="18" charset="0"/>
              </a:rPr>
              <a:t>Agnosticismo: afferma l'incapacità della mente umana a conoscere l'assoluto, in quanto estraneo alla scienza positiva, e conseguentemente non si interessa o non dà importanza alla ricerca teologica.</a:t>
            </a:r>
          </a:p>
          <a:p>
            <a:pPr algn="just"/>
            <a:r>
              <a:rPr lang="it-IT" dirty="0">
                <a:latin typeface="Times New Roman" panose="02020603050405020304" pitchFamily="18" charset="0"/>
                <a:cs typeface="Times New Roman" panose="02020603050405020304" pitchFamily="18" charset="0"/>
              </a:rPr>
              <a:t>Già da questa prima distinzione si può evincere come non si sia in presenza di una categoria unitaria, ma se andiamo poi ad analizzare in profondità queste due classiche categorie ci rendiamo conto che non presentano unitarietà nemmeno al loro interno</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8301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br>
              <a:rPr lang="it-IT" cap="none" dirty="0">
                <a:latin typeface="Times New Roman" panose="02020603050405020304" pitchFamily="18" charset="0"/>
                <a:cs typeface="Times New Roman" panose="02020603050405020304" pitchFamily="18" charset="0"/>
              </a:rPr>
            </a:br>
            <a:r>
              <a:rPr lang="it-IT" cap="none" dirty="0">
                <a:latin typeface="Times New Roman" panose="02020603050405020304" pitchFamily="18" charset="0"/>
                <a:cs typeface="Times New Roman" panose="02020603050405020304" pitchFamily="18" charset="0"/>
              </a:rPr>
              <a:t>Motivazione</a:t>
            </a:r>
            <a:br>
              <a:rPr lang="it-IT" cap="none" dirty="0">
                <a:latin typeface="Times New Roman" panose="02020603050405020304" pitchFamily="18" charset="0"/>
                <a:cs typeface="Times New Roman" panose="02020603050405020304" pitchFamily="18" charset="0"/>
              </a:rPr>
            </a:br>
            <a:endParaRPr lang="it-IT" cap="none"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p:txBody>
          <a:bodyPr>
            <a:normAutofit fontScale="85000" lnSpcReduction="20000"/>
          </a:bodyPr>
          <a:lstStyle/>
          <a:p>
            <a:pPr algn="just"/>
            <a:r>
              <a:rPr lang="it-IT" dirty="0">
                <a:latin typeface="Times New Roman" panose="02020603050405020304" pitchFamily="18" charset="0"/>
                <a:cs typeface="Times New Roman" panose="02020603050405020304" pitchFamily="18" charset="0"/>
              </a:rPr>
              <a:t>- L’art. 8, comma 3, </a:t>
            </a:r>
            <a:r>
              <a:rPr lang="it-IT" u="sng" dirty="0">
                <a:latin typeface="Times New Roman" panose="02020603050405020304" pitchFamily="18" charset="0"/>
                <a:cs typeface="Times New Roman" panose="02020603050405020304" pitchFamily="18" charset="0"/>
              </a:rPr>
              <a:t>non sarebbe collegato con l’art. 8, comma 1</a:t>
            </a:r>
            <a:r>
              <a:rPr lang="it-IT" dirty="0">
                <a:latin typeface="Times New Roman" panose="02020603050405020304" pitchFamily="18" charset="0"/>
                <a:cs typeface="Times New Roman" panose="02020603050405020304" pitchFamily="18" charset="0"/>
              </a:rPr>
              <a:t>.</a:t>
            </a:r>
          </a:p>
          <a:p>
            <a:pPr algn="just"/>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Dall’ottenimento o meno di un’intesa non consegue l’alterazione del sistema dell’eguaglianza nella libertà religiosa</a:t>
            </a:r>
            <a:r>
              <a:rPr lang="it-IT" dirty="0">
                <a:latin typeface="Times New Roman" panose="02020603050405020304" pitchFamily="18" charset="0"/>
                <a:cs typeface="Times New Roman" panose="02020603050405020304" pitchFamily="18" charset="0"/>
              </a:rPr>
              <a:t> garantito </a:t>
            </a:r>
            <a:r>
              <a:rPr lang="it-IT" i="1" dirty="0">
                <a:latin typeface="Times New Roman" panose="02020603050405020304" pitchFamily="18" charset="0"/>
                <a:cs typeface="Times New Roman" panose="02020603050405020304" pitchFamily="18" charset="0"/>
              </a:rPr>
              <a:t>dagli artt. 3, 8, primo comma, 19 e 20 Cost.</a:t>
            </a:r>
            <a:r>
              <a:rPr lang="it-IT" dirty="0">
                <a:latin typeface="Times New Roman" panose="02020603050405020304" pitchFamily="18" charset="0"/>
                <a:cs typeface="Times New Roman" panose="02020603050405020304" pitchFamily="18" charset="0"/>
              </a:rPr>
              <a:t> (pur riconoscendo che le intese hanno un contenuto standard)</a:t>
            </a:r>
          </a:p>
          <a:p>
            <a:pPr algn="just"/>
            <a:r>
              <a:rPr lang="it-IT" dirty="0">
                <a:latin typeface="Times New Roman" panose="02020603050405020304" pitchFamily="18" charset="0"/>
                <a:cs typeface="Times New Roman" panose="02020603050405020304" pitchFamily="18" charset="0"/>
              </a:rPr>
              <a:t>- Non essendo configurabile un diritto all’intesa non è configurabile nemmeno un diritto all’avvio delle trattative</a:t>
            </a:r>
          </a:p>
          <a:p>
            <a:pPr algn="just"/>
            <a:r>
              <a:rPr lang="it-IT" dirty="0">
                <a:latin typeface="Times New Roman" panose="02020603050405020304" pitchFamily="18" charset="0"/>
                <a:cs typeface="Times New Roman" panose="02020603050405020304" pitchFamily="18" charset="0"/>
              </a:rPr>
              <a:t>- Non esistendo una legge che procedimentalizzi la possibilità di ottenere l’intesa è impossibile sindacare il Governo</a:t>
            </a:r>
          </a:p>
          <a:p>
            <a:pPr algn="just"/>
            <a:r>
              <a:rPr lang="it-IT" b="1" dirty="0">
                <a:latin typeface="Times New Roman" panose="02020603050405020304" pitchFamily="18" charset="0"/>
                <a:cs typeface="Times New Roman" panose="02020603050405020304" pitchFamily="18" charset="0"/>
              </a:rPr>
              <a:t>- Dagli artt. 8, comma 3, e 95 si trae che le decisioni in materia di intese siano «determinazioni importanti, nelle quali sono già impegnate la sua discrezionalità politica e la responsabilità che normalmente ne deriva in una forma di governo parlamentare»</a:t>
            </a:r>
          </a:p>
          <a:p>
            <a:pPr algn="just"/>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Occore</a:t>
            </a:r>
            <a:r>
              <a:rPr lang="it-IT" b="1" dirty="0">
                <a:latin typeface="Times New Roman" panose="02020603050405020304" pitchFamily="18" charset="0"/>
                <a:cs typeface="Times New Roman" panose="02020603050405020304" pitchFamily="18" charset="0"/>
              </a:rPr>
              <a:t> «ben considerare la serie di motivi e vicende, che la realtà mutevole e imprevedibile dei rapporti politici ed internazionali offre copiosa» che possono portare il Governo ad agire in questa materia</a:t>
            </a:r>
          </a:p>
          <a:p>
            <a:pPr algn="just"/>
            <a:endParaRPr lang="it-IT" dirty="0"/>
          </a:p>
        </p:txBody>
      </p:sp>
    </p:spTree>
    <p:extLst>
      <p:ext uri="{BB962C8B-B14F-4D97-AF65-F5344CB8AC3E}">
        <p14:creationId xmlns:p14="http://schemas.microsoft.com/office/powerpoint/2010/main" val="1753372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CAD642-76A1-409D-BBF5-BADA8CD26214}"/>
              </a:ext>
            </a:extLst>
          </p:cNvPr>
          <p:cNvSpPr>
            <a:spLocks noGrp="1"/>
          </p:cNvSpPr>
          <p:nvPr>
            <p:ph type="title"/>
          </p:nvPr>
        </p:nvSpPr>
        <p:spPr/>
        <p:txBody>
          <a:bodyPr>
            <a:normAutofit/>
          </a:bodyPr>
          <a:lstStyle/>
          <a:p>
            <a:pPr algn="ctr"/>
            <a:r>
              <a:rPr lang="it-IT" sz="3600" cap="none" dirty="0">
                <a:latin typeface="Times New Roman" panose="02020603050405020304" pitchFamily="18" charset="0"/>
                <a:cs typeface="Times New Roman" panose="02020603050405020304" pitchFamily="18" charset="0"/>
              </a:rPr>
              <a:t>Casi emblematici degli ultimi anni</a:t>
            </a:r>
          </a:p>
        </p:txBody>
      </p:sp>
      <p:sp>
        <p:nvSpPr>
          <p:cNvPr id="3" name="Segnaposto contenuto 2">
            <a:extLst>
              <a:ext uri="{FF2B5EF4-FFF2-40B4-BE49-F238E27FC236}">
                <a16:creationId xmlns:a16="http://schemas.microsoft.com/office/drawing/2014/main" id="{A4421608-74A9-4025-898B-18FF46CD939C}"/>
              </a:ext>
            </a:extLst>
          </p:cNvPr>
          <p:cNvSpPr>
            <a:spLocks noGrp="1"/>
          </p:cNvSpPr>
          <p:nvPr>
            <p:ph idx="1"/>
          </p:nvPr>
        </p:nvSpPr>
        <p:spPr/>
        <p:txBody>
          <a:bodyPr>
            <a:normAutofit/>
          </a:bodyPr>
          <a:lstStyle/>
          <a:p>
            <a:pPr algn="just"/>
            <a:r>
              <a:rPr lang="it-IT" sz="2800" dirty="0">
                <a:latin typeface="Times New Roman" panose="02020603050405020304" pitchFamily="18" charset="0"/>
                <a:cs typeface="Times New Roman" panose="02020603050405020304" pitchFamily="18" charset="0"/>
              </a:rPr>
              <a:t>1. Esposizione del crocifisso nelle aule dove si esercitano le pubbliche funzioni</a:t>
            </a:r>
          </a:p>
          <a:p>
            <a:pPr algn="just"/>
            <a:r>
              <a:rPr lang="it-IT" sz="2800" dirty="0">
                <a:latin typeface="Times New Roman" panose="02020603050405020304" pitchFamily="18" charset="0"/>
                <a:cs typeface="Times New Roman" panose="02020603050405020304" pitchFamily="18" charset="0"/>
              </a:rPr>
              <a:t>2. Ora di religione</a:t>
            </a:r>
          </a:p>
          <a:p>
            <a:pPr algn="just"/>
            <a:r>
              <a:rPr lang="it-IT" sz="2800" dirty="0">
                <a:latin typeface="Times New Roman" panose="02020603050405020304" pitchFamily="18" charset="0"/>
                <a:cs typeface="Times New Roman" panose="02020603050405020304" pitchFamily="18" charset="0"/>
              </a:rPr>
              <a:t>3. Lo sbattezzo</a:t>
            </a:r>
          </a:p>
          <a:p>
            <a:pPr algn="just"/>
            <a:r>
              <a:rPr lang="it-IT" sz="2800" dirty="0">
                <a:latin typeface="Times New Roman" panose="02020603050405020304" pitchFamily="18" charset="0"/>
                <a:cs typeface="Times New Roman" panose="02020603050405020304" pitchFamily="18" charset="0"/>
              </a:rPr>
              <a:t>4. Visite pastorali, benedizioni pasquali, funzioni liturgiche nelle scuole e sui luoghi di lavoro</a:t>
            </a:r>
          </a:p>
          <a:p>
            <a:pPr algn="just"/>
            <a:r>
              <a:rPr lang="it-IT" sz="2800" dirty="0">
                <a:latin typeface="Times New Roman" panose="02020603050405020304" pitchFamily="18" charset="0"/>
                <a:cs typeface="Times New Roman" panose="02020603050405020304" pitchFamily="18" charset="0"/>
              </a:rPr>
              <a:t>5. Propaganda ateistica</a:t>
            </a:r>
          </a:p>
        </p:txBody>
      </p:sp>
    </p:spTree>
    <p:extLst>
      <p:ext uri="{BB962C8B-B14F-4D97-AF65-F5344CB8AC3E}">
        <p14:creationId xmlns:p14="http://schemas.microsoft.com/office/powerpoint/2010/main" val="29127836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50BD9E-F996-419B-B456-AB47493747D4}"/>
              </a:ext>
            </a:extLst>
          </p:cNvPr>
          <p:cNvSpPr>
            <a:spLocks noGrp="1"/>
          </p:cNvSpPr>
          <p:nvPr>
            <p:ph type="title"/>
          </p:nvPr>
        </p:nvSpPr>
        <p:spPr/>
        <p:txBody>
          <a:bodyPr/>
          <a:lstStyle/>
          <a:p>
            <a:pPr algn="ctr"/>
            <a:r>
              <a:rPr lang="it-IT" cap="none" dirty="0">
                <a:latin typeface="Times New Roman" panose="02020603050405020304" pitchFamily="18" charset="0"/>
                <a:cs typeface="Times New Roman" panose="02020603050405020304" pitchFamily="18" charset="0"/>
              </a:rPr>
              <a:t>Campagna pubblicitaria degli ultimi anni</a:t>
            </a:r>
          </a:p>
        </p:txBody>
      </p:sp>
      <p:pic>
        <p:nvPicPr>
          <p:cNvPr id="4" name="Segnaposto contenuto 3">
            <a:extLst>
              <a:ext uri="{FF2B5EF4-FFF2-40B4-BE49-F238E27FC236}">
                <a16:creationId xmlns:a16="http://schemas.microsoft.com/office/drawing/2014/main" id="{DBBE2839-A43B-4C18-93AA-BF1ED0E35531}"/>
              </a:ext>
            </a:extLst>
          </p:cNvPr>
          <p:cNvPicPr>
            <a:picLocks noGrp="1" noChangeAspect="1"/>
          </p:cNvPicPr>
          <p:nvPr>
            <p:ph idx="1"/>
          </p:nvPr>
        </p:nvPicPr>
        <p:blipFill>
          <a:blip r:embed="rId2"/>
          <a:stretch>
            <a:fillRect/>
          </a:stretch>
        </p:blipFill>
        <p:spPr>
          <a:xfrm>
            <a:off x="1654358" y="2286000"/>
            <a:ext cx="8459421" cy="4022725"/>
          </a:xfrm>
          <a:prstGeom prst="rect">
            <a:avLst/>
          </a:prstGeom>
        </p:spPr>
      </p:pic>
    </p:spTree>
    <p:extLst>
      <p:ext uri="{BB962C8B-B14F-4D97-AF65-F5344CB8AC3E}">
        <p14:creationId xmlns:p14="http://schemas.microsoft.com/office/powerpoint/2010/main" val="17761223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4B88A5-DD42-4D0F-A9C5-15C15D259FC0}"/>
              </a:ext>
            </a:extLst>
          </p:cNvPr>
          <p:cNvSpPr>
            <a:spLocks noGrp="1"/>
          </p:cNvSpPr>
          <p:nvPr>
            <p:ph type="title"/>
          </p:nvPr>
        </p:nvSpPr>
        <p:spPr/>
        <p:txBody>
          <a:bodyPr>
            <a:normAutofit/>
          </a:bodyPr>
          <a:lstStyle/>
          <a:p>
            <a:pPr algn="ctr"/>
            <a:r>
              <a:rPr lang="it-IT" sz="3600" cap="none" dirty="0">
                <a:latin typeface="Times New Roman" panose="02020603050405020304" pitchFamily="18" charset="0"/>
                <a:cs typeface="Times New Roman" panose="02020603050405020304" pitchFamily="18" charset="0"/>
              </a:rPr>
              <a:t>Corte di cassazione, </a:t>
            </a:r>
            <a:r>
              <a:rPr lang="it-IT" sz="3600" cap="none" dirty="0" err="1">
                <a:latin typeface="Times New Roman" panose="02020603050405020304" pitchFamily="18" charset="0"/>
                <a:cs typeface="Times New Roman" panose="02020603050405020304" pitchFamily="18" charset="0"/>
              </a:rPr>
              <a:t>ord</a:t>
            </a:r>
            <a:r>
              <a:rPr lang="it-IT" sz="3600" cap="none" dirty="0">
                <a:latin typeface="Times New Roman" panose="02020603050405020304" pitchFamily="18" charset="0"/>
                <a:cs typeface="Times New Roman" panose="02020603050405020304" pitchFamily="18" charset="0"/>
              </a:rPr>
              <a:t>. n. 7892/2020</a:t>
            </a:r>
          </a:p>
        </p:txBody>
      </p:sp>
      <p:sp>
        <p:nvSpPr>
          <p:cNvPr id="3" name="Segnaposto contenuto 2">
            <a:extLst>
              <a:ext uri="{FF2B5EF4-FFF2-40B4-BE49-F238E27FC236}">
                <a16:creationId xmlns:a16="http://schemas.microsoft.com/office/drawing/2014/main" id="{969278EC-BB17-4A82-8172-72B189FF8DE2}"/>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Dalle </a:t>
            </a:r>
            <a:r>
              <a:rPr lang="it-IT" dirty="0" err="1">
                <a:latin typeface="Times New Roman" panose="02020603050405020304" pitchFamily="18" charset="0"/>
                <a:cs typeface="Times New Roman" panose="02020603050405020304" pitchFamily="18" charset="0"/>
              </a:rPr>
              <a:t>ss.nn</a:t>
            </a:r>
            <a:r>
              <a:rPr lang="it-IT" dirty="0">
                <a:latin typeface="Times New Roman" panose="02020603050405020304" pitchFamily="18" charset="0"/>
                <a:cs typeface="Times New Roman" panose="02020603050405020304" pitchFamily="18" charset="0"/>
              </a:rPr>
              <a:t>. 117 del 1979 e 336 del 1996 si evince che la propaganda ateistica ha la medesima protezione di quella religiosa perché radicata nella stessa disposizione</a:t>
            </a:r>
          </a:p>
          <a:p>
            <a:pPr algn="just"/>
            <a:r>
              <a:rPr lang="it-IT" dirty="0">
                <a:latin typeface="Times New Roman" panose="02020603050405020304" pitchFamily="18" charset="0"/>
                <a:cs typeface="Times New Roman" panose="02020603050405020304" pitchFamily="18" charset="0"/>
              </a:rPr>
              <a:t>Il diritto degli atei e degli agnostici di professare un credo che si traduce nel rifiuto di una qualsiasi confessione religiosa è tutelato «al pari e nella stessa misura del credo religioso ‘positivo’»</a:t>
            </a:r>
          </a:p>
          <a:p>
            <a:pPr algn="just"/>
            <a:r>
              <a:rPr lang="it-IT" dirty="0">
                <a:latin typeface="Times New Roman" panose="02020603050405020304" pitchFamily="18" charset="0"/>
                <a:cs typeface="Times New Roman" panose="02020603050405020304" pitchFamily="18" charset="0"/>
              </a:rPr>
              <a:t>Dal diritto di professare il proprio convincimento ateo o agnostico consegue la libertà di farne propaganda nelle forme che si ritengano più opportune</a:t>
            </a:r>
          </a:p>
          <a:p>
            <a:pPr algn="just"/>
            <a:r>
              <a:rPr lang="it-IT" dirty="0">
                <a:latin typeface="Times New Roman" panose="02020603050405020304" pitchFamily="18" charset="0"/>
                <a:cs typeface="Times New Roman" panose="02020603050405020304" pitchFamily="18" charset="0"/>
              </a:rPr>
              <a:t>Unico limite la legge penale per quanto riguarda le forme di vilipendio delle </a:t>
            </a:r>
            <a:r>
              <a:rPr lang="it-IT">
                <a:latin typeface="Times New Roman" panose="02020603050405020304" pitchFamily="18" charset="0"/>
                <a:cs typeface="Times New Roman" panose="02020603050405020304" pitchFamily="18" charset="0"/>
              </a:rPr>
              <a:t>confessioni religiose</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42125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6808B-AA1C-7674-6D23-06C8C1390164}"/>
              </a:ext>
            </a:extLst>
          </p:cNvPr>
          <p:cNvSpPr>
            <a:spLocks noGrp="1"/>
          </p:cNvSpPr>
          <p:nvPr>
            <p:ph type="title"/>
          </p:nvPr>
        </p:nvSpPr>
        <p:spPr/>
        <p:txBody>
          <a:bodyPr/>
          <a:lstStyle/>
          <a:p>
            <a:pPr algn="ctr"/>
            <a:r>
              <a:rPr lang="it-IT" dirty="0"/>
              <a:t>Corte d’appello di Roma, II Sez., n. 1923/2023</a:t>
            </a:r>
          </a:p>
        </p:txBody>
      </p:sp>
      <p:sp>
        <p:nvSpPr>
          <p:cNvPr id="3" name="Segnaposto contenuto 2">
            <a:extLst>
              <a:ext uri="{FF2B5EF4-FFF2-40B4-BE49-F238E27FC236}">
                <a16:creationId xmlns:a16="http://schemas.microsoft.com/office/drawing/2014/main" id="{3F1B915B-277F-6EF1-E0EC-248925AC504F}"/>
              </a:ext>
            </a:extLst>
          </p:cNvPr>
          <p:cNvSpPr>
            <a:spLocks noGrp="1"/>
          </p:cNvSpPr>
          <p:nvPr>
            <p:ph idx="1"/>
          </p:nvPr>
        </p:nvSpPr>
        <p:spPr/>
        <p:txBody>
          <a:bodyPr/>
          <a:lstStyle/>
          <a:p>
            <a:pPr algn="just"/>
            <a:r>
              <a:rPr lang="it-IT" dirty="0"/>
              <a:t>Giudizio di rinvio dopo l’ordinanza della Cassazione</a:t>
            </a:r>
          </a:p>
          <a:p>
            <a:pPr algn="just"/>
            <a:r>
              <a:rPr lang="it-IT" dirty="0"/>
              <a:t>Nessuna ipotesi di vilipendio: il messaggio pubblicitario è chiaramente propaganda della non credenza</a:t>
            </a:r>
          </a:p>
          <a:p>
            <a:pPr algn="just"/>
            <a:r>
              <a:rPr lang="it-IT" dirty="0"/>
              <a:t>I limiti alla libertà di propaganda devono essere valutati in maniera restrittiva e non possono certo essere superati da meri contenuti oppositivi rispetto alla religione</a:t>
            </a:r>
          </a:p>
          <a:p>
            <a:pPr algn="just"/>
            <a:r>
              <a:rPr lang="it-IT" dirty="0"/>
              <a:t>La condotta del Comune è stata discriminatoria perché ampia è la possibilità di propaganda religiosa. La </a:t>
            </a:r>
            <a:r>
              <a:rPr lang="it-IT" dirty="0" err="1"/>
              <a:t>discriminatorietà</a:t>
            </a:r>
            <a:r>
              <a:rPr lang="it-IT" dirty="0"/>
              <a:t> va parametrata non sulla contestualità ma sul lungo periodo.</a:t>
            </a:r>
          </a:p>
          <a:p>
            <a:pPr algn="just"/>
            <a:r>
              <a:rPr lang="it-IT" dirty="0"/>
              <a:t>Condanna al risarcimento del danno in funzione dissuasiva: 50 mila euro</a:t>
            </a:r>
          </a:p>
        </p:txBody>
      </p:sp>
    </p:spTree>
    <p:extLst>
      <p:ext uri="{BB962C8B-B14F-4D97-AF65-F5344CB8AC3E}">
        <p14:creationId xmlns:p14="http://schemas.microsoft.com/office/powerpoint/2010/main" val="2431747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F16067-7468-4CC7-AC0E-E3C987084B67}"/>
              </a:ext>
            </a:extLst>
          </p:cNvPr>
          <p:cNvSpPr>
            <a:spLocks noGrp="1"/>
          </p:cNvSpPr>
          <p:nvPr>
            <p:ph type="title"/>
          </p:nvPr>
        </p:nvSpPr>
        <p:spPr/>
        <p:txBody>
          <a:bodyPr/>
          <a:lstStyle/>
          <a:p>
            <a:r>
              <a:rPr lang="it-IT" dirty="0"/>
              <a:t>	Cassazione SS.UU. N. 24414/2021</a:t>
            </a:r>
          </a:p>
        </p:txBody>
      </p:sp>
      <p:sp>
        <p:nvSpPr>
          <p:cNvPr id="3" name="Segnaposto contenuto 2">
            <a:extLst>
              <a:ext uri="{FF2B5EF4-FFF2-40B4-BE49-F238E27FC236}">
                <a16:creationId xmlns:a16="http://schemas.microsoft.com/office/drawing/2014/main" id="{0F255A28-6514-D507-1749-3FD471B56DC2}"/>
              </a:ext>
            </a:extLst>
          </p:cNvPr>
          <p:cNvSpPr>
            <a:spLocks noGrp="1"/>
          </p:cNvSpPr>
          <p:nvPr>
            <p:ph idx="1"/>
          </p:nvPr>
        </p:nvSpPr>
        <p:spPr/>
        <p:txBody>
          <a:bodyPr/>
          <a:lstStyle/>
          <a:p>
            <a:pPr algn="just"/>
            <a:r>
              <a:rPr lang="it-IT" dirty="0"/>
              <a:t>Il crocifisso è un simbolo religioso</a:t>
            </a:r>
          </a:p>
          <a:p>
            <a:pPr algn="just"/>
            <a:r>
              <a:rPr lang="it-IT" dirty="0"/>
              <a:t>La sua esposizione autoritativa da parte della P.A. viola il principio di laicità dello Stato</a:t>
            </a:r>
          </a:p>
          <a:p>
            <a:pPr algn="just"/>
            <a:r>
              <a:rPr lang="it-IT" dirty="0"/>
              <a:t>Il crocifisso può essere affisso a scuola su richiesta della comunità scolastica</a:t>
            </a:r>
          </a:p>
          <a:p>
            <a:pPr algn="just"/>
            <a:r>
              <a:rPr lang="it-IT" dirty="0"/>
              <a:t>Qualora ci siano dissenzienti il dirigente scolastico devo procedere attraverso una mediazione che tenga presenti tutte le sensibilità manifestate per arrivare a una soluzione il più possibile condivisa: spostamento del crocifisso su altra parete, affissione di alti simboli religiosi, ecc.</a:t>
            </a:r>
          </a:p>
        </p:txBody>
      </p:sp>
    </p:spTree>
    <p:extLst>
      <p:ext uri="{BB962C8B-B14F-4D97-AF65-F5344CB8AC3E}">
        <p14:creationId xmlns:p14="http://schemas.microsoft.com/office/powerpoint/2010/main" val="1256564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74E7AD-C4A7-ADC9-324E-AF1EFD61C959}"/>
              </a:ext>
            </a:extLst>
          </p:cNvPr>
          <p:cNvSpPr>
            <a:spLocks noGrp="1"/>
          </p:cNvSpPr>
          <p:nvPr>
            <p:ph type="title"/>
          </p:nvPr>
        </p:nvSpPr>
        <p:spPr/>
        <p:txBody>
          <a:bodyPr/>
          <a:lstStyle/>
          <a:p>
            <a:pPr algn="ctr"/>
            <a:r>
              <a:rPr lang="it-IT" dirty="0"/>
              <a:t>Consiglio di Stato, II sez., n. 2567/2024</a:t>
            </a:r>
          </a:p>
        </p:txBody>
      </p:sp>
      <p:sp>
        <p:nvSpPr>
          <p:cNvPr id="3" name="Segnaposto contenuto 2">
            <a:extLst>
              <a:ext uri="{FF2B5EF4-FFF2-40B4-BE49-F238E27FC236}">
                <a16:creationId xmlns:a16="http://schemas.microsoft.com/office/drawing/2014/main" id="{4223AD26-BF4A-4CEE-B539-6DBC1601F3DE}"/>
              </a:ext>
            </a:extLst>
          </p:cNvPr>
          <p:cNvSpPr>
            <a:spLocks noGrp="1"/>
          </p:cNvSpPr>
          <p:nvPr>
            <p:ph idx="1"/>
          </p:nvPr>
        </p:nvSpPr>
        <p:spPr/>
        <p:txBody>
          <a:bodyPr/>
          <a:lstStyle/>
          <a:p>
            <a:pPr algn="just"/>
            <a:r>
              <a:rPr lang="it-IT" dirty="0"/>
              <a:t>Sindaco di Mandas emana ordinanza contingibile e urgente per affiggere crocifissi in tutti gli uffici pubblici del territorio comunale con sanzione di 500 euro a carico dei trasgressori</a:t>
            </a:r>
          </a:p>
          <a:p>
            <a:pPr algn="just"/>
            <a:r>
              <a:rPr lang="it-IT" dirty="0"/>
              <a:t>L’Uaar ricorre e il Sindaco revoca l’ordinanza</a:t>
            </a:r>
          </a:p>
          <a:p>
            <a:pPr algn="just"/>
            <a:r>
              <a:rPr lang="it-IT" dirty="0"/>
              <a:t>Il Tar Sardegna nel 2017 dichiara da una parte l’improcedibilità del ricorso riguardo ai vizi formali per la sopravvenuta revoca, dall’altra interpreta in maniera assai curiosa la sentenza CEDU per respingere il ricorso nel merito</a:t>
            </a:r>
          </a:p>
          <a:p>
            <a:pPr algn="just"/>
            <a:r>
              <a:rPr lang="it-IT" dirty="0"/>
              <a:t>Il Consiglio di Stato decide invece di dichiarare l’illegittimità dell’ordinanza, seppure revocata, per assoluta carenza di potere e perché comunque non aveva bilanciato le diverse esigenze così come disposto dalle Sezioni Unite </a:t>
            </a:r>
            <a:r>
              <a:rPr lang="it-IT"/>
              <a:t>della Cassazione</a:t>
            </a:r>
          </a:p>
        </p:txBody>
      </p:sp>
    </p:spTree>
    <p:extLst>
      <p:ext uri="{BB962C8B-B14F-4D97-AF65-F5344CB8AC3E}">
        <p14:creationId xmlns:p14="http://schemas.microsoft.com/office/powerpoint/2010/main" val="1893206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FA9FC8-735B-4BFD-901F-7A379EE17749}"/>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Anticlericali? Antireligiosi?</a:t>
            </a:r>
          </a:p>
        </p:txBody>
      </p:sp>
      <p:sp>
        <p:nvSpPr>
          <p:cNvPr id="3" name="Segnaposto contenuto 2">
            <a:extLst>
              <a:ext uri="{FF2B5EF4-FFF2-40B4-BE49-F238E27FC236}">
                <a16:creationId xmlns:a16="http://schemas.microsoft.com/office/drawing/2014/main" id="{DF5FB176-D1C8-4D01-9E8A-E7F1BD2ABB77}"/>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Non necessariamente essere atei e agnostici comporta infatti essere anticlericali e antireligiosi</a:t>
            </a:r>
          </a:p>
          <a:p>
            <a:pPr algn="just"/>
            <a:r>
              <a:rPr lang="it-IT" dirty="0">
                <a:latin typeface="Times New Roman" panose="02020603050405020304" pitchFamily="18" charset="0"/>
                <a:cs typeface="Times New Roman" panose="02020603050405020304" pitchFamily="18" charset="0"/>
              </a:rPr>
              <a:t>A correnti dell’ateismo contemporaneo ancora arroccate sulle classiche battaglie anticlericali e antireligiose, si affiancano ateismi che comunque riconoscono importanza alla ricerca spirituale e che elaborano modelli alternativi di visione del mondo non limitandosi a combattere la presenza delle religioni e spesso concentrandosi quasi solo sulla battaglia per eliminare i privilegi di cui quasi sempre godono i gruppi religiosi, rivendicando gli stessi diritti anche per i sistemi di pensiero non religiosi e non confessionali</a:t>
            </a:r>
          </a:p>
        </p:txBody>
      </p:sp>
    </p:spTree>
    <p:extLst>
      <p:ext uri="{BB962C8B-B14F-4D97-AF65-F5344CB8AC3E}">
        <p14:creationId xmlns:p14="http://schemas.microsoft.com/office/powerpoint/2010/main" val="2972702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652CFF-9D30-4D61-ABDD-2C66318AD485}"/>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Un «diverso pieno»</a:t>
            </a:r>
          </a:p>
        </p:txBody>
      </p:sp>
      <p:sp>
        <p:nvSpPr>
          <p:cNvPr id="3" name="Segnaposto contenuto 2">
            <a:extLst>
              <a:ext uri="{FF2B5EF4-FFF2-40B4-BE49-F238E27FC236}">
                <a16:creationId xmlns:a16="http://schemas.microsoft.com/office/drawing/2014/main" id="{EAF1EAB5-CF6D-43CF-9276-44FAE085B13A}"/>
              </a:ext>
            </a:extLst>
          </p:cNvPr>
          <p:cNvSpPr>
            <a:spLocks noGrp="1"/>
          </p:cNvSpPr>
          <p:nvPr>
            <p:ph idx="1"/>
          </p:nvPr>
        </p:nvSpPr>
        <p:spPr/>
        <p:txBody>
          <a:bodyPr>
            <a:normAutofit fontScale="92500" lnSpcReduction="20000"/>
          </a:bodyPr>
          <a:lstStyle/>
          <a:p>
            <a:pPr algn="just"/>
            <a:r>
              <a:rPr lang="it-IT" dirty="0">
                <a:latin typeface="Times New Roman" panose="02020603050405020304" pitchFamily="18" charset="0"/>
                <a:cs typeface="Times New Roman" panose="02020603050405020304" pitchFamily="18" charset="0"/>
              </a:rPr>
              <a:t>Si fanno sempre più strada nel fenomeno della non credenza contemporanea elementi di affermazione e non di semplice negazione come l’alfa privativa di a-teismo, a-gnosticismo, ancora sembrerebbe fare intendere.</a:t>
            </a:r>
          </a:p>
          <a:p>
            <a:pPr algn="just"/>
            <a:r>
              <a:rPr lang="it-IT" dirty="0">
                <a:latin typeface="Times New Roman" panose="02020603050405020304" pitchFamily="18" charset="0"/>
                <a:cs typeface="Times New Roman" panose="02020603050405020304" pitchFamily="18" charset="0"/>
              </a:rPr>
              <a:t>Si fa sempre più strada un «diverso pieno», in luogo di quello che solitamente si intende come vuoto spirituale</a:t>
            </a:r>
          </a:p>
          <a:p>
            <a:pPr algn="just"/>
            <a:r>
              <a:rPr lang="it-IT" dirty="0">
                <a:latin typeface="Times New Roman" panose="02020603050405020304" pitchFamily="18" charset="0"/>
                <a:cs typeface="Times New Roman" panose="02020603050405020304" pitchFamily="18" charset="0"/>
              </a:rPr>
              <a:t>E spesso e volentieri le associazioni filosofiche non confessionali assumono su di sé compiti assimilabili a quelli storicamente svolti dalle confessioni religiose: amministrazione di riti di passaggio, beneficenza, assistenza spirituale e sociale</a:t>
            </a:r>
          </a:p>
          <a:p>
            <a:pPr algn="just"/>
            <a:r>
              <a:rPr lang="it-IT" dirty="0">
                <a:latin typeface="Times New Roman" panose="02020603050405020304" pitchFamily="18" charset="0"/>
                <a:cs typeface="Times New Roman" panose="02020603050405020304" pitchFamily="18" charset="0"/>
              </a:rPr>
              <a:t>Rimane sicuramente la dimensione di conflitto nei confronti della sfera del religioso, ma questo è probabilmente più frutto del fatto che i non credenti si trovano dinanzi a un diritto costruito spesso attorno a un </a:t>
            </a:r>
            <a:r>
              <a:rPr lang="it-IT" i="1" dirty="0">
                <a:latin typeface="Times New Roman" panose="02020603050405020304" pitchFamily="18" charset="0"/>
                <a:cs typeface="Times New Roman" panose="02020603050405020304" pitchFamily="18" charset="0"/>
              </a:rPr>
              <a:t>favor </a:t>
            </a:r>
            <a:r>
              <a:rPr lang="it-IT" i="1" dirty="0" err="1">
                <a:latin typeface="Times New Roman" panose="02020603050405020304" pitchFamily="18" charset="0"/>
                <a:cs typeface="Times New Roman" panose="02020603050405020304" pitchFamily="18" charset="0"/>
              </a:rPr>
              <a:t>religionis</a:t>
            </a:r>
            <a:r>
              <a:rPr lang="it-IT" dirty="0">
                <a:latin typeface="Times New Roman" panose="02020603050405020304" pitchFamily="18" charset="0"/>
                <a:cs typeface="Times New Roman" panose="02020603050405020304" pitchFamily="18" charset="0"/>
              </a:rPr>
              <a:t> che non a una necessaria intenzione anti religiosa</a:t>
            </a:r>
          </a:p>
        </p:txBody>
      </p:sp>
    </p:spTree>
    <p:extLst>
      <p:ext uri="{BB962C8B-B14F-4D97-AF65-F5344CB8AC3E}">
        <p14:creationId xmlns:p14="http://schemas.microsoft.com/office/powerpoint/2010/main" val="125105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70D2D8-6DFD-4D25-9F44-A4C9DD0E2659}"/>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Trasformazioni del religioso e ateismo </a:t>
            </a:r>
          </a:p>
        </p:txBody>
      </p:sp>
      <p:sp>
        <p:nvSpPr>
          <p:cNvPr id="3" name="Segnaposto contenuto 2">
            <a:extLst>
              <a:ext uri="{FF2B5EF4-FFF2-40B4-BE49-F238E27FC236}">
                <a16:creationId xmlns:a16="http://schemas.microsoft.com/office/drawing/2014/main" id="{09FDC80F-8A0E-47F3-80E9-C2C082D48D29}"/>
              </a:ext>
            </a:extLst>
          </p:cNvPr>
          <p:cNvSpPr>
            <a:spLocks noGrp="1"/>
          </p:cNvSpPr>
          <p:nvPr>
            <p:ph idx="1"/>
          </p:nvPr>
        </p:nvSpPr>
        <p:spPr/>
        <p:txBody>
          <a:bodyPr>
            <a:normAutofit lnSpcReduction="10000"/>
          </a:bodyPr>
          <a:lstStyle/>
          <a:p>
            <a:pPr algn="just"/>
            <a:r>
              <a:rPr lang="it-IT" dirty="0">
                <a:latin typeface="Times New Roman" panose="02020603050405020304" pitchFamily="18" charset="0"/>
                <a:cs typeface="Times New Roman" panose="02020603050405020304" pitchFamily="18" charset="0"/>
              </a:rPr>
              <a:t>«i compartimenti stagni fra credenti e atei sono scomparsi. Validi forse fino al secolo scorso, sono venuti meno sotto l’effetto di un crescente relativismo, di un’ascesa dell’individualismo e dell’autonomia della persona, del progressivo venir meno degli atti di fede e delle ideologie. Ormai si passa dall’ateo puro al credente integralista attraverso un’infinità di sfumature, che rendono abbastanza inutili queste classificazioni» G. </a:t>
            </a:r>
            <a:r>
              <a:rPr lang="it-IT" dirty="0" err="1">
                <a:latin typeface="Times New Roman" panose="02020603050405020304" pitchFamily="18" charset="0"/>
                <a:cs typeface="Times New Roman" panose="02020603050405020304" pitchFamily="18" charset="0"/>
              </a:rPr>
              <a:t>Minois</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Storia dell’ateismo</a:t>
            </a:r>
            <a:r>
              <a:rPr lang="it-IT" dirty="0">
                <a:latin typeface="Times New Roman" panose="02020603050405020304" pitchFamily="18" charset="0"/>
                <a:cs typeface="Times New Roman" panose="02020603050405020304" pitchFamily="18" charset="0"/>
              </a:rPr>
              <a:t>, richiamato da G. Filoramo in </a:t>
            </a:r>
            <a:r>
              <a:rPr lang="it-IT" i="1" dirty="0">
                <a:latin typeface="Times New Roman" panose="02020603050405020304" pitchFamily="18" charset="0"/>
                <a:cs typeface="Times New Roman" panose="02020603050405020304" pitchFamily="18" charset="0"/>
              </a:rPr>
              <a:t>Trasformazioni del religioso e ateismo</a:t>
            </a:r>
            <a:r>
              <a:rPr lang="it-IT" dirty="0">
                <a:latin typeface="Times New Roman" panose="02020603050405020304" pitchFamily="18" charset="0"/>
                <a:cs typeface="Times New Roman" panose="02020603050405020304" pitchFamily="18" charset="0"/>
              </a:rPr>
              <a:t>, QDPE 1/2011</a:t>
            </a:r>
          </a:p>
          <a:p>
            <a:pPr algn="just"/>
            <a:r>
              <a:rPr lang="it-IT" dirty="0">
                <a:latin typeface="Times New Roman" panose="02020603050405020304" pitchFamily="18" charset="0"/>
                <a:cs typeface="Times New Roman" panose="02020603050405020304" pitchFamily="18" charset="0"/>
              </a:rPr>
              <a:t>«La prima impressione che offre l’incredulità contemporanea non è tanto quella di un sistema diretto contro la fede quanto quella di una </a:t>
            </a:r>
            <a:r>
              <a:rPr lang="it-IT" i="1" dirty="0">
                <a:latin typeface="Times New Roman" panose="02020603050405020304" pitchFamily="18" charset="0"/>
                <a:cs typeface="Times New Roman" panose="02020603050405020304" pitchFamily="18" charset="0"/>
              </a:rPr>
              <a:t>possibilità positiva di esistenza, di essere del tutto integralmente uomo, facendo a meno della fede</a:t>
            </a:r>
            <a:r>
              <a:rPr lang="it-IT"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10136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053236-30EC-4209-9555-F88E9E96BA6A}"/>
              </a:ext>
            </a:extLst>
          </p:cNvPr>
          <p:cNvSpPr>
            <a:spLocks noGrp="1"/>
          </p:cNvSpPr>
          <p:nvPr>
            <p:ph type="title"/>
          </p:nvPr>
        </p:nvSpPr>
        <p:spPr/>
        <p:txBody>
          <a:bodyPr/>
          <a:lstStyle/>
          <a:p>
            <a:pPr algn="ctr"/>
            <a:r>
              <a:rPr kumimoji="0" lang="it-IT" sz="44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Trasformazioni del religioso e ateismo </a:t>
            </a:r>
            <a:endParaRPr lang="it-IT" dirty="0"/>
          </a:p>
        </p:txBody>
      </p:sp>
      <p:sp>
        <p:nvSpPr>
          <p:cNvPr id="3" name="Segnaposto contenuto 2">
            <a:extLst>
              <a:ext uri="{FF2B5EF4-FFF2-40B4-BE49-F238E27FC236}">
                <a16:creationId xmlns:a16="http://schemas.microsoft.com/office/drawing/2014/main" id="{03F92F09-5709-4B27-8C8C-B35E680AF6A3}"/>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«Una prima difficoltà discende dal fatto che gli atei in genere, a differenza delle religioni istituzionali, non sono raggruppati in istituzioni e non è dunque possibile individuarli in base alla loro affiliazione: e quando ciò è possibile, come per certe organizzazioni ateistiche, le cifre in gioco sono socialmente irrilevanti»</a:t>
            </a:r>
          </a:p>
          <a:p>
            <a:pPr algn="just"/>
            <a:r>
              <a:rPr lang="it-IT" dirty="0">
                <a:latin typeface="Times New Roman" panose="02020603050405020304" pitchFamily="18" charset="0"/>
                <a:cs typeface="Times New Roman" panose="02020603050405020304" pitchFamily="18" charset="0"/>
              </a:rPr>
              <a:t>«con la disgregazione del cristianesimo per effetto dei processi secolarizzanti, gli atei provano meno il bisogno di definirsi tali, e l’incredulità tende così a sciogliersi in un insieme umanista e laico più vasto»</a:t>
            </a:r>
          </a:p>
        </p:txBody>
      </p:sp>
    </p:spTree>
    <p:extLst>
      <p:ext uri="{BB962C8B-B14F-4D97-AF65-F5344CB8AC3E}">
        <p14:creationId xmlns:p14="http://schemas.microsoft.com/office/powerpoint/2010/main" val="3546010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50EA5F-98EB-4301-8A08-F79E7A856E17}"/>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Recente indagine di Franco Garelli</a:t>
            </a:r>
          </a:p>
        </p:txBody>
      </p:sp>
      <p:sp>
        <p:nvSpPr>
          <p:cNvPr id="3" name="Segnaposto contenuto 2">
            <a:extLst>
              <a:ext uri="{FF2B5EF4-FFF2-40B4-BE49-F238E27FC236}">
                <a16:creationId xmlns:a16="http://schemas.microsoft.com/office/drawing/2014/main" id="{E290DD9F-184A-47EC-B9F4-98D41B13065A}"/>
              </a:ext>
            </a:extLst>
          </p:cNvPr>
          <p:cNvSpPr>
            <a:spLocks noGrp="1"/>
          </p:cNvSpPr>
          <p:nvPr>
            <p:ph idx="1"/>
          </p:nvPr>
        </p:nvSpPr>
        <p:spPr/>
        <p:txBody>
          <a:bodyPr/>
          <a:lstStyle/>
          <a:p>
            <a:pPr algn="just"/>
            <a:r>
              <a:rPr lang="it-IT" dirty="0">
                <a:latin typeface="Times New Roman" panose="02020603050405020304" pitchFamily="18" charset="0"/>
                <a:cs typeface="Times New Roman" panose="02020603050405020304" pitchFamily="18" charset="0"/>
              </a:rPr>
              <a:t>Ormai in Italia i non credenti sarebbero 15 milioni, un quarto della popolazione, con una marcata tendenza da parte delle generazioni più giovani ad attestarsi in questo senso, cosa che prospetticamente dovrebbe far aumentare ancor più il numero</a:t>
            </a:r>
          </a:p>
          <a:p>
            <a:pPr algn="just"/>
            <a:r>
              <a:rPr lang="it-IT" dirty="0">
                <a:latin typeface="Times New Roman" panose="02020603050405020304" pitchFamily="18" charset="0"/>
                <a:cs typeface="Times New Roman" panose="02020603050405020304" pitchFamily="18" charset="0"/>
              </a:rPr>
              <a:t>A fronte di un Cattolicesimo «effettivo» stimato tra il 20 e il 30% della popolazione e di un Cattolicesimo «identitario» in cui si riconosce il 65% della popolazione</a:t>
            </a:r>
          </a:p>
          <a:p>
            <a:pPr algn="just"/>
            <a:r>
              <a:rPr lang="it-IT" dirty="0">
                <a:latin typeface="Times New Roman" panose="02020603050405020304" pitchFamily="18" charset="0"/>
                <a:cs typeface="Times New Roman" panose="02020603050405020304" pitchFamily="18" charset="0"/>
              </a:rPr>
              <a:t>E a fronte dell’aumento della presenza ortodossa e musulmana (ormai tra 5 e 6 milioni di persone)</a:t>
            </a:r>
          </a:p>
          <a:p>
            <a:pPr algn="just"/>
            <a:r>
              <a:rPr lang="it-IT" dirty="0">
                <a:latin typeface="Times New Roman" panose="02020603050405020304" pitchFamily="18" charset="0"/>
                <a:cs typeface="Times New Roman" panose="02020603050405020304" pitchFamily="18" charset="0"/>
              </a:rPr>
              <a:t>F. Garelli, Gente di poca fede, il Mulino 2020</a:t>
            </a:r>
          </a:p>
          <a:p>
            <a:pPr algn="just"/>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746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8C3882-7EA4-43A8-A092-02CBF05D4EB3}"/>
              </a:ext>
            </a:extLst>
          </p:cNvPr>
          <p:cNvSpPr>
            <a:spLocks noGrp="1"/>
          </p:cNvSpPr>
          <p:nvPr>
            <p:ph type="title"/>
          </p:nvPr>
        </p:nvSpPr>
        <p:spPr/>
        <p:txBody>
          <a:bodyPr/>
          <a:lstStyle/>
          <a:p>
            <a:pPr algn="ctr"/>
            <a:r>
              <a:rPr lang="it-IT" dirty="0">
                <a:latin typeface="Times New Roman" panose="02020603050405020304" pitchFamily="18" charset="0"/>
                <a:cs typeface="Times New Roman" panose="02020603050405020304" pitchFamily="18" charset="0"/>
              </a:rPr>
              <a:t>Non credenti e Costituzione</a:t>
            </a:r>
          </a:p>
        </p:txBody>
      </p:sp>
      <p:sp>
        <p:nvSpPr>
          <p:cNvPr id="3" name="Segnaposto contenuto 2">
            <a:extLst>
              <a:ext uri="{FF2B5EF4-FFF2-40B4-BE49-F238E27FC236}">
                <a16:creationId xmlns:a16="http://schemas.microsoft.com/office/drawing/2014/main" id="{A00852D0-8AB1-4DDD-AF66-C3A8BCA92727}"/>
              </a:ext>
            </a:extLst>
          </p:cNvPr>
          <p:cNvSpPr>
            <a:spLocks noGrp="1"/>
          </p:cNvSpPr>
          <p:nvPr>
            <p:ph idx="1"/>
          </p:nvPr>
        </p:nvSpPr>
        <p:spPr/>
        <p:txBody>
          <a:bodyPr>
            <a:normAutofit fontScale="92500" lnSpcReduction="10000"/>
          </a:bodyPr>
          <a:lstStyle/>
          <a:p>
            <a:pPr algn="just"/>
            <a:r>
              <a:rPr lang="it-IT" dirty="0">
                <a:latin typeface="Times New Roman" panose="02020603050405020304" pitchFamily="18" charset="0"/>
                <a:cs typeface="Times New Roman" panose="02020603050405020304" pitchFamily="18" charset="0"/>
              </a:rPr>
              <a:t>A fronte di questi dati fenomenici odierni, in che contesto giuridico questi si iscrivono? E questo contesto sta mostrando segnali di adattamento o continua a ignorare questi dati di fatto?</a:t>
            </a:r>
          </a:p>
          <a:p>
            <a:pPr algn="just"/>
            <a:r>
              <a:rPr lang="it-IT" dirty="0">
                <a:latin typeface="Times New Roman" panose="02020603050405020304" pitchFamily="18" charset="0"/>
                <a:cs typeface="Times New Roman" panose="02020603050405020304" pitchFamily="18" charset="0"/>
              </a:rPr>
              <a:t>Si può partire intanto dal constatare che nella Costituzione non compare alcunché riguardo alla categoria dei non credenti e addirittura non compare alcunché riguardo alla generale libertà di coscienza che è stata evinta in via interpretativa, così come la laicità</a:t>
            </a:r>
          </a:p>
          <a:p>
            <a:pPr algn="just"/>
            <a:r>
              <a:rPr lang="it-IT" dirty="0">
                <a:latin typeface="Times New Roman" panose="02020603050405020304" pitchFamily="18" charset="0"/>
                <a:cs typeface="Times New Roman" panose="02020603050405020304" pitchFamily="18" charset="0"/>
              </a:rPr>
              <a:t>Diversa invece la situazione in altri paesi del mondo (non molti, in verità) e nelle fonti sovranazionali: troviamo ad esempio espressamente menzionate le associazioni filosofiche non confessionali nell’art. 17 del TFUE e la libertà di pensiero e coscienza nell’art. 9 della </a:t>
            </a:r>
            <a:r>
              <a:rPr lang="it-IT" dirty="0" err="1">
                <a:latin typeface="Times New Roman" panose="02020603050405020304" pitchFamily="18" charset="0"/>
                <a:cs typeface="Times New Roman" panose="02020603050405020304" pitchFamily="18" charset="0"/>
              </a:rPr>
              <a:t>Cedu</a:t>
            </a:r>
            <a:r>
              <a:rPr lang="it-IT" dirty="0">
                <a:latin typeface="Times New Roman" panose="02020603050405020304" pitchFamily="18" charset="0"/>
                <a:cs typeface="Times New Roman" panose="02020603050405020304" pitchFamily="18" charset="0"/>
              </a:rPr>
              <a:t> e nell’art. 10 della Carta di Nizza</a:t>
            </a:r>
          </a:p>
        </p:txBody>
      </p:sp>
    </p:spTree>
    <p:extLst>
      <p:ext uri="{BB962C8B-B14F-4D97-AF65-F5344CB8AC3E}">
        <p14:creationId xmlns:p14="http://schemas.microsoft.com/office/powerpoint/2010/main" val="149567725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tegrale">
  <a:themeElements>
    <a:clrScheme name="Integrale">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786</TotalTime>
  <Words>11165</Words>
  <Application>Microsoft Macintosh PowerPoint</Application>
  <PresentationFormat>Widescreen</PresentationFormat>
  <Paragraphs>306</Paragraphs>
  <Slides>36</Slides>
  <Notes>7</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36</vt:i4>
      </vt:variant>
    </vt:vector>
  </HeadingPairs>
  <TitlesOfParts>
    <vt:vector size="45" baseType="lpstr">
      <vt:lpstr>Arial</vt:lpstr>
      <vt:lpstr>Calibri</vt:lpstr>
      <vt:lpstr>Calibri Light</vt:lpstr>
      <vt:lpstr>Times New Roman</vt:lpstr>
      <vt:lpstr>Tw Cen MT</vt:lpstr>
      <vt:lpstr>Tw Cen MT Condensed</vt:lpstr>
      <vt:lpstr>Wingdings 3</vt:lpstr>
      <vt:lpstr>Tema di Office</vt:lpstr>
      <vt:lpstr>Integrale</vt:lpstr>
      <vt:lpstr>I non credenti nell’ordinamento italiano</vt:lpstr>
      <vt:lpstr>Scaletta dell’intervento</vt:lpstr>
      <vt:lpstr>I non credenti, una categoria unitaria?</vt:lpstr>
      <vt:lpstr>Anticlericali? Antireligiosi?</vt:lpstr>
      <vt:lpstr>Un «diverso pieno»</vt:lpstr>
      <vt:lpstr>Trasformazioni del religioso e ateismo </vt:lpstr>
      <vt:lpstr>Trasformazioni del religioso e ateismo </vt:lpstr>
      <vt:lpstr>Recente indagine di Franco Garelli</vt:lpstr>
      <vt:lpstr>Non credenti e Costituzione</vt:lpstr>
      <vt:lpstr>Intenzione antiateistica?</vt:lpstr>
      <vt:lpstr>Art. 19 Cost.</vt:lpstr>
      <vt:lpstr>I problemi interpretativi del sistema della libertà religiosa</vt:lpstr>
      <vt:lpstr>Libertà religiosa come libertà soggettivamente privilegiante</vt:lpstr>
      <vt:lpstr>Libertà religiosa come libertà oggettivamente privilegiata</vt:lpstr>
      <vt:lpstr>Libertà religiosa come fattispecie specifica dell'art. 21</vt:lpstr>
      <vt:lpstr>La libertà religiosa come libertà nell'àmbito di pensiero definibile come “religioso”</vt:lpstr>
      <vt:lpstr>La libertà religiosa come aspetto della libertà di coscienza</vt:lpstr>
      <vt:lpstr>Ma se la libertà di coscienza comprende quella religiosa allora</vt:lpstr>
      <vt:lpstr>La sentenza n. 117 del 1979 della Corte costituzionale</vt:lpstr>
      <vt:lpstr>La sentenza n. 334 del 1996 della Corte costituzionale</vt:lpstr>
      <vt:lpstr>Art. 8 Cost.</vt:lpstr>
      <vt:lpstr>Francesco Ruffini, La libertà religiosa come diritto pubblico subiettivo, 1924</vt:lpstr>
      <vt:lpstr>La richiesta si intesa da parte dell’UAAR</vt:lpstr>
      <vt:lpstr>Il secondo diniego</vt:lpstr>
      <vt:lpstr>T.a.r. Lazio, sez. I, s.n. 12539/2008</vt:lpstr>
      <vt:lpstr>Consiglio di Stato, sez. VI, s.n. 6083/2012</vt:lpstr>
      <vt:lpstr>Corte di Cassazione, Sezioni unite, s.n. 16035/2013</vt:lpstr>
      <vt:lpstr>T.a.r. Lazio, sez. I, s.n. 7068/2014 </vt:lpstr>
      <vt:lpstr>Corte Costituzionale, s.n. 52/2016 </vt:lpstr>
      <vt:lpstr> Motivazione </vt:lpstr>
      <vt:lpstr>Casi emblematici degli ultimi anni</vt:lpstr>
      <vt:lpstr>Campagna pubblicitaria degli ultimi anni</vt:lpstr>
      <vt:lpstr>Corte di cassazione, ord. n. 7892/2020</vt:lpstr>
      <vt:lpstr>Corte d’appello di Roma, II Sez., n. 1923/2023</vt:lpstr>
      <vt:lpstr> Cassazione SS.UU. N. 24414/2021</vt:lpstr>
      <vt:lpstr>Consiglio di Stato, II sez., n. 2567/2024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non credenti nell’ordinamento italiano</dc:title>
  <dc:creator>marco croce</dc:creator>
  <cp:lastModifiedBy>giovanni.dicosimo@unimc.it</cp:lastModifiedBy>
  <cp:revision>30</cp:revision>
  <dcterms:created xsi:type="dcterms:W3CDTF">2021-05-21T09:37:58Z</dcterms:created>
  <dcterms:modified xsi:type="dcterms:W3CDTF">2024-03-21T09:46:58Z</dcterms:modified>
</cp:coreProperties>
</file>