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3"/>
  </p:notesMasterIdLst>
  <p:sldIdLst>
    <p:sldId id="256" r:id="rId5"/>
    <p:sldId id="266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9" r:id="rId15"/>
    <p:sldId id="273" r:id="rId16"/>
    <p:sldId id="282" r:id="rId17"/>
    <p:sldId id="268" r:id="rId18"/>
    <p:sldId id="270" r:id="rId19"/>
    <p:sldId id="271" r:id="rId20"/>
    <p:sldId id="272" r:id="rId21"/>
    <p:sldId id="274" r:id="rId22"/>
    <p:sldId id="275" r:id="rId23"/>
    <p:sldId id="283" r:id="rId24"/>
    <p:sldId id="284" r:id="rId25"/>
    <p:sldId id="285" r:id="rId26"/>
    <p:sldId id="278" r:id="rId27"/>
    <p:sldId id="276" r:id="rId28"/>
    <p:sldId id="281" r:id="rId29"/>
    <p:sldId id="280" r:id="rId30"/>
    <p:sldId id="286" r:id="rId31"/>
    <p:sldId id="287" r:id="rId3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15"/>
    <p:restoredTop sz="94694"/>
  </p:normalViewPr>
  <p:slideViewPr>
    <p:cSldViewPr snapToGrid="0">
      <p:cViewPr varScale="1">
        <p:scale>
          <a:sx n="121" d="100"/>
          <a:sy n="121" d="100"/>
        </p:scale>
        <p:origin x="4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AA19FA-41AE-4F2A-8228-3399FEB02D4B}" type="datetimeFigureOut">
              <a:rPr lang="it-IT" smtClean="0"/>
              <a:t>04/03/24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1F2187-BD6B-4CD4-8DF4-F350925E52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4720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3">
            <a:extLst>
              <a:ext uri="{FF2B5EF4-FFF2-40B4-BE49-F238E27FC236}">
                <a16:creationId xmlns:a16="http://schemas.microsoft.com/office/drawing/2014/main" id="{25F6244B-B1B3-416D-B88B-0FE1D1159F8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9003"/>
          <a:stretch/>
        </p:blipFill>
        <p:spPr>
          <a:xfrm>
            <a:off x="0" y="1310759"/>
            <a:ext cx="12202758" cy="50386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63D0686-F3B6-4B9D-A347-9CE02FFD17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335636"/>
            <a:ext cx="3795445" cy="2414431"/>
          </a:xfrm>
        </p:spPr>
        <p:txBody>
          <a:bodyPr anchor="b">
            <a:normAutofit/>
          </a:bodyPr>
          <a:lstStyle>
            <a:lvl1pPr algn="l"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DCE23-7D2E-4485-A8A3-6D0DC38C1D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879437"/>
            <a:ext cx="3795445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F0CEF-51FF-466C-8532-9EF423A42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Nome beneficiario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040DB-8460-4471-A536-03EED8D2E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0264DF-C80E-4A54-97BF-B28A94C1B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27805BB2-49DE-4832-9EF2-DACA471C18BD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88449" y="2106202"/>
            <a:ext cx="5712431" cy="3754848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6EDCB0A2-728A-49A8-AB77-143BA4F3D5D7}"/>
              </a:ext>
            </a:extLst>
          </p:cNvPr>
          <p:cNvSpPr txBox="1">
            <a:spLocks/>
          </p:cNvSpPr>
          <p:nvPr userDrawn="1"/>
        </p:nvSpPr>
        <p:spPr>
          <a:xfrm>
            <a:off x="9821594" y="195173"/>
            <a:ext cx="1870075" cy="73025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800" kern="1200" dirty="0" smtClean="0">
                <a:solidFill>
                  <a:schemeClr val="bg1"/>
                </a:solidFill>
                <a:effectLst/>
                <a:latin typeface="Titill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it-IT" sz="1600" kern="1200" dirty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600"/>
              <a:t>Logo ente beneficiario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6A686CD-BC84-4E44-BDAF-161736E81F40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5681663"/>
            <a:ext cx="3795444" cy="482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it-IT"/>
              <a:t>Click to </a:t>
            </a:r>
            <a:r>
              <a:rPr lang="it-IT" err="1"/>
              <a:t>edit</a:t>
            </a:r>
            <a:r>
              <a:rPr lang="it-IT"/>
              <a:t> date</a:t>
            </a:r>
          </a:p>
        </p:txBody>
      </p:sp>
    </p:spTree>
    <p:extLst>
      <p:ext uri="{BB962C8B-B14F-4D97-AF65-F5344CB8AC3E}">
        <p14:creationId xmlns:p14="http://schemas.microsoft.com/office/powerpoint/2010/main" val="66852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9BC9C-2F86-4F3C-86FF-092C95A64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23F1F7-0749-4694-BE63-E403BDDD5F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9E3090-1E92-4CFB-9491-E0F885599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CE4C-2805-4E3E-AF65-4896882F519E}" type="datetimeFigureOut">
              <a:rPr lang="it-IT" smtClean="0"/>
              <a:t>04/03/24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25BC3-9F27-484C-9378-EEFF57FBB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5A28A-D94D-4C1E-9701-B2E9F89D9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t>‹N›</a:t>
            </a:fld>
            <a:endParaRPr lang="it-IT"/>
          </a:p>
        </p:txBody>
      </p:sp>
      <p:sp>
        <p:nvSpPr>
          <p:cNvPr id="7" name="Picture Placeholder 11">
            <a:extLst>
              <a:ext uri="{FF2B5EF4-FFF2-40B4-BE49-F238E27FC236}">
                <a16:creationId xmlns:a16="http://schemas.microsoft.com/office/drawing/2014/main" id="{B0E018EA-3E2C-4221-8F2D-FEADDDF2C9FC}"/>
              </a:ext>
            </a:extLst>
          </p:cNvPr>
          <p:cNvSpPr txBox="1">
            <a:spLocks/>
          </p:cNvSpPr>
          <p:nvPr userDrawn="1"/>
        </p:nvSpPr>
        <p:spPr>
          <a:xfrm>
            <a:off x="9821594" y="195173"/>
            <a:ext cx="1870075" cy="730250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800" kern="1200" dirty="0" smtClean="0">
                <a:solidFill>
                  <a:schemeClr val="bg1"/>
                </a:solidFill>
                <a:effectLst/>
                <a:latin typeface="Titill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it-IT" sz="1600" kern="1200" dirty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297685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1B6E7A-AAE9-4771-A56C-9BFBA5E562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335635"/>
            <a:ext cx="2628900" cy="484132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DB7342-37F0-452E-BA73-5C35A8EBE7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335635"/>
            <a:ext cx="7734300" cy="484132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9D5CD-1CAE-47E9-9CA5-BEAB47994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CE4C-2805-4E3E-AF65-4896882F519E}" type="datetimeFigureOut">
              <a:rPr lang="it-IT" smtClean="0"/>
              <a:t>04/03/24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9C3418-3EDC-4379-99CA-291BB22DB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5C136-5125-40ED-9798-0847DBFB3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t>‹N›</a:t>
            </a:fld>
            <a:endParaRPr lang="it-IT"/>
          </a:p>
        </p:txBody>
      </p:sp>
      <p:sp>
        <p:nvSpPr>
          <p:cNvPr id="7" name="Picture Placeholder 11">
            <a:extLst>
              <a:ext uri="{FF2B5EF4-FFF2-40B4-BE49-F238E27FC236}">
                <a16:creationId xmlns:a16="http://schemas.microsoft.com/office/drawing/2014/main" id="{335E7CDD-E29C-417A-9EB6-CD2357295E23}"/>
              </a:ext>
            </a:extLst>
          </p:cNvPr>
          <p:cNvSpPr txBox="1">
            <a:spLocks/>
          </p:cNvSpPr>
          <p:nvPr userDrawn="1"/>
        </p:nvSpPr>
        <p:spPr>
          <a:xfrm>
            <a:off x="9821594" y="195173"/>
            <a:ext cx="1870075" cy="730250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800" kern="1200" dirty="0" smtClean="0">
                <a:solidFill>
                  <a:schemeClr val="bg1"/>
                </a:solidFill>
                <a:effectLst/>
                <a:latin typeface="Titill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it-IT" sz="1600" kern="1200" dirty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661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E6F965-22BB-5CB6-312C-62EDB1057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740986D-B2E6-E64A-9F09-D13E9F372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F22038-E401-9B59-43A1-1AFFB7DF4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CE968-9458-1846-8B1A-FEE51423D98D}" type="datetimeFigureOut">
              <a:rPr lang="it-IT" smtClean="0"/>
              <a:t>04/03/24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960FDE-D97A-7471-78F1-CE28AF302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67E22B4-7DF0-794F-F8A7-5684B7EAD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192B8-55D9-4942-9C82-0B9DDA21D461}" type="slidenum">
              <a:rPr lang="it-IT" smtClean="0"/>
              <a:t>‹N›</a:t>
            </a:fld>
            <a:endParaRPr lang="it-IT"/>
          </a:p>
        </p:txBody>
      </p:sp>
      <p:sp>
        <p:nvSpPr>
          <p:cNvPr id="7" name="Picture Placeholder 11">
            <a:extLst>
              <a:ext uri="{FF2B5EF4-FFF2-40B4-BE49-F238E27FC236}">
                <a16:creationId xmlns:a16="http://schemas.microsoft.com/office/drawing/2014/main" id="{FC9E42A7-6B34-1F97-76DA-EBB8E18730D0}"/>
              </a:ext>
            </a:extLst>
          </p:cNvPr>
          <p:cNvSpPr txBox="1">
            <a:spLocks/>
          </p:cNvSpPr>
          <p:nvPr userDrawn="1"/>
        </p:nvSpPr>
        <p:spPr>
          <a:xfrm>
            <a:off x="9821594" y="195173"/>
            <a:ext cx="1870075" cy="73025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800" kern="1200" dirty="0" smtClean="0">
                <a:solidFill>
                  <a:schemeClr val="bg1"/>
                </a:solidFill>
                <a:effectLst/>
                <a:latin typeface="Titill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it-IT" sz="1600" kern="1200" dirty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600"/>
              <a:t>Logo ente beneficiario</a:t>
            </a:r>
          </a:p>
        </p:txBody>
      </p:sp>
    </p:spTree>
    <p:extLst>
      <p:ext uri="{BB962C8B-B14F-4D97-AF65-F5344CB8AC3E}">
        <p14:creationId xmlns:p14="http://schemas.microsoft.com/office/powerpoint/2010/main" val="2825917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23C25-57A7-422D-B6C7-C275549FF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5635"/>
            <a:ext cx="10515600" cy="54453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D1D7BD-5B6C-4729-8C26-EC0268815D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96619"/>
            <a:ext cx="10515600" cy="3680343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677E2-EEEB-4625-AFD0-BA41ADF9E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CE4C-2805-4E3E-AF65-4896882F519E}" type="datetimeFigureOut">
              <a:rPr lang="it-IT" smtClean="0"/>
              <a:t>04/03/24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FDC0B7-3FBE-491C-8FE8-55BD53B99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63BC19-E814-447A-9737-03C21E843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C8B6CE-46DE-458F-9FB7-666DF33C8D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931597"/>
            <a:ext cx="10515600" cy="45200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it-IT" sz="2400" b="1" dirty="0">
                <a:solidFill>
                  <a:srgbClr val="B27F47"/>
                </a:solidFill>
                <a:latin typeface="Titillium Bd" pitchFamily="2" charset="77"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sub-title styles</a:t>
            </a:r>
            <a:endParaRPr lang="it-IT"/>
          </a:p>
        </p:txBody>
      </p:sp>
      <p:sp>
        <p:nvSpPr>
          <p:cNvPr id="7" name="Picture Placeholder 11">
            <a:extLst>
              <a:ext uri="{FF2B5EF4-FFF2-40B4-BE49-F238E27FC236}">
                <a16:creationId xmlns:a16="http://schemas.microsoft.com/office/drawing/2014/main" id="{FBEC598D-3278-1A0C-1A08-CE187DED5E0F}"/>
              </a:ext>
            </a:extLst>
          </p:cNvPr>
          <p:cNvSpPr txBox="1">
            <a:spLocks/>
          </p:cNvSpPr>
          <p:nvPr userDrawn="1"/>
        </p:nvSpPr>
        <p:spPr>
          <a:xfrm>
            <a:off x="9821594" y="195173"/>
            <a:ext cx="1870075" cy="73025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800" kern="1200" dirty="0" smtClean="0">
                <a:solidFill>
                  <a:schemeClr val="bg1"/>
                </a:solidFill>
                <a:effectLst/>
                <a:latin typeface="Titill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it-IT" sz="1600" kern="1200" dirty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600"/>
              <a:t>Logo ente beneficiario</a:t>
            </a:r>
          </a:p>
        </p:txBody>
      </p:sp>
    </p:spTree>
    <p:extLst>
      <p:ext uri="{BB962C8B-B14F-4D97-AF65-F5344CB8AC3E}">
        <p14:creationId xmlns:p14="http://schemas.microsoft.com/office/powerpoint/2010/main" val="2778974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263CD4-4668-4FC6-9FA0-9C78C4342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CE4C-2805-4E3E-AF65-4896882F519E}" type="datetimeFigureOut">
              <a:rPr lang="it-IT" smtClean="0"/>
              <a:t>04/03/24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280035-87ED-481F-BA20-EE60B0190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3D36F7-444C-4BBE-9901-9D7D28950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t>‹N›</a:t>
            </a:fld>
            <a:endParaRPr lang="it-IT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AD4B3F6-6C68-4448-9A54-C6BD041FE1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335636"/>
            <a:ext cx="4925602" cy="2414431"/>
          </a:xfrm>
        </p:spPr>
        <p:txBody>
          <a:bodyPr anchor="b">
            <a:normAutofit/>
          </a:bodyPr>
          <a:lstStyle>
            <a:lvl1pPr algn="l"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C7E8842-6CF4-4239-978C-24793C718D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879437"/>
            <a:ext cx="4925602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595AC86-47A3-4B03-BA39-81256C7A369C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096000" y="1335636"/>
            <a:ext cx="5257800" cy="4525414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A34C89DB-F94E-416B-B427-5896895C74C7}"/>
              </a:ext>
            </a:extLst>
          </p:cNvPr>
          <p:cNvSpPr txBox="1">
            <a:spLocks/>
          </p:cNvSpPr>
          <p:nvPr userDrawn="1"/>
        </p:nvSpPr>
        <p:spPr>
          <a:xfrm>
            <a:off x="9821594" y="195173"/>
            <a:ext cx="1870075" cy="730250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800" kern="1200" dirty="0" smtClean="0">
                <a:solidFill>
                  <a:schemeClr val="bg1"/>
                </a:solidFill>
                <a:effectLst/>
                <a:latin typeface="Titill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it-IT" sz="1600" kern="1200" dirty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038443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BA8B0-F68D-4A0D-8A24-8F78014D6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6570B-BDA4-42C4-922B-A550CE7931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496619"/>
            <a:ext cx="5181600" cy="368034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526D08-C78C-4553-A117-1F0011D763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496619"/>
            <a:ext cx="5181600" cy="368034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B81DAE-08F7-4455-BD6C-BE39F64CE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CE4C-2805-4E3E-AF65-4896882F519E}" type="datetimeFigureOut">
              <a:rPr lang="it-IT" smtClean="0"/>
              <a:t>04/03/24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ED7E12-FA56-48FD-AA8A-F0F91A8E3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05207B-2CAE-431E-B6E5-F19E2A9F5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t>‹N›</a:t>
            </a:fld>
            <a:endParaRPr lang="it-IT"/>
          </a:p>
        </p:txBody>
      </p:sp>
      <p:sp>
        <p:nvSpPr>
          <p:cNvPr id="8" name="Picture Placeholder 11">
            <a:extLst>
              <a:ext uri="{FF2B5EF4-FFF2-40B4-BE49-F238E27FC236}">
                <a16:creationId xmlns:a16="http://schemas.microsoft.com/office/drawing/2014/main" id="{98F001A2-F3A9-48F9-9076-4BED0F384D6A}"/>
              </a:ext>
            </a:extLst>
          </p:cNvPr>
          <p:cNvSpPr txBox="1">
            <a:spLocks/>
          </p:cNvSpPr>
          <p:nvPr userDrawn="1"/>
        </p:nvSpPr>
        <p:spPr>
          <a:xfrm>
            <a:off x="9821594" y="195173"/>
            <a:ext cx="1870075" cy="730250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800" kern="1200" dirty="0" smtClean="0">
                <a:solidFill>
                  <a:schemeClr val="bg1"/>
                </a:solidFill>
                <a:effectLst/>
                <a:latin typeface="Titill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it-IT" sz="1600" kern="1200" dirty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222053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DA399C-1B0C-440F-B657-67652B399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CE4C-2805-4E3E-AF65-4896882F519E}" type="datetimeFigureOut">
              <a:rPr lang="it-IT" smtClean="0"/>
              <a:t>04/03/24</a:t>
            </a:fld>
            <a:endParaRPr lang="it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255F85-46AF-4BA1-AF87-BD384DE93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02AF58-9572-47BE-A27E-675094BA3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170A749-EDF4-4F2E-B347-33EC26320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5636"/>
            <a:ext cx="10515600" cy="5400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645C435-9F3C-40A6-BA2D-BD3831F5FA9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931597"/>
            <a:ext cx="10515600" cy="45200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it-IT" sz="2400" b="1" dirty="0">
                <a:solidFill>
                  <a:srgbClr val="B27F47"/>
                </a:solidFill>
                <a:latin typeface="Titillium Bd" pitchFamily="2" charset="77"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sub-title styles</a:t>
            </a:r>
            <a:endParaRPr lang="it-IT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3523A13-DF16-439A-A901-D42A74C992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496619"/>
            <a:ext cx="5181600" cy="368034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91548BF4-DA08-4F5A-BD58-1257B92A59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496619"/>
            <a:ext cx="5181600" cy="368034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69B21D3C-ED42-40F8-9DE1-D9D7ADC643C2}"/>
              </a:ext>
            </a:extLst>
          </p:cNvPr>
          <p:cNvSpPr txBox="1">
            <a:spLocks/>
          </p:cNvSpPr>
          <p:nvPr userDrawn="1"/>
        </p:nvSpPr>
        <p:spPr>
          <a:xfrm>
            <a:off x="9821594" y="195173"/>
            <a:ext cx="1870075" cy="730250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800" kern="1200" dirty="0" smtClean="0">
                <a:solidFill>
                  <a:schemeClr val="bg1"/>
                </a:solidFill>
                <a:effectLst/>
                <a:latin typeface="Titill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it-IT" sz="1600" kern="1200" dirty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34094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64FA8-0EC4-493B-8FF4-DB43442AD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EABCFE-413D-4F1C-BAAC-CBBB0BF41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CE4C-2805-4E3E-AF65-4896882F519E}" type="datetimeFigureOut">
              <a:rPr lang="it-IT" smtClean="0"/>
              <a:t>04/03/24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4F461C-019F-49AF-A23C-B47D0FC8E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E70EE3-9A44-439E-9280-9267337E5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t>‹N›</a:t>
            </a:fld>
            <a:endParaRPr lang="it-IT"/>
          </a:p>
        </p:txBody>
      </p:sp>
      <p:sp>
        <p:nvSpPr>
          <p:cNvPr id="6" name="Picture Placeholder 11">
            <a:extLst>
              <a:ext uri="{FF2B5EF4-FFF2-40B4-BE49-F238E27FC236}">
                <a16:creationId xmlns:a16="http://schemas.microsoft.com/office/drawing/2014/main" id="{D2282136-A6F6-4DE9-B674-70AB2DBAADA2}"/>
              </a:ext>
            </a:extLst>
          </p:cNvPr>
          <p:cNvSpPr txBox="1">
            <a:spLocks/>
          </p:cNvSpPr>
          <p:nvPr userDrawn="1"/>
        </p:nvSpPr>
        <p:spPr>
          <a:xfrm>
            <a:off x="9821594" y="195173"/>
            <a:ext cx="1870075" cy="730250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800" kern="1200" dirty="0" smtClean="0">
                <a:solidFill>
                  <a:schemeClr val="bg1"/>
                </a:solidFill>
                <a:effectLst/>
                <a:latin typeface="Titill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it-IT" sz="1600" kern="1200" dirty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890870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F67D12-C271-44F1-A874-5C28BCD38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CE4C-2805-4E3E-AF65-4896882F519E}" type="datetimeFigureOut">
              <a:rPr lang="it-IT" smtClean="0"/>
              <a:t>04/03/24</a:t>
            </a:fld>
            <a:endParaRPr lang="it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DA6622-24D6-47F0-9FF2-EB2FC437D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351582-F7D0-499A-8765-179B26F43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t>‹N›</a:t>
            </a:fld>
            <a:endParaRPr lang="it-IT"/>
          </a:p>
        </p:txBody>
      </p:sp>
      <p:sp>
        <p:nvSpPr>
          <p:cNvPr id="5" name="Picture Placeholder 11">
            <a:extLst>
              <a:ext uri="{FF2B5EF4-FFF2-40B4-BE49-F238E27FC236}">
                <a16:creationId xmlns:a16="http://schemas.microsoft.com/office/drawing/2014/main" id="{FA1DE595-D9C3-453C-B639-599CEBA2F1AF}"/>
              </a:ext>
            </a:extLst>
          </p:cNvPr>
          <p:cNvSpPr txBox="1">
            <a:spLocks/>
          </p:cNvSpPr>
          <p:nvPr userDrawn="1"/>
        </p:nvSpPr>
        <p:spPr>
          <a:xfrm>
            <a:off x="9821594" y="195173"/>
            <a:ext cx="1870075" cy="730250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800" kern="1200" dirty="0" smtClean="0">
                <a:solidFill>
                  <a:schemeClr val="bg1"/>
                </a:solidFill>
                <a:effectLst/>
                <a:latin typeface="Titill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it-IT" sz="1600" kern="1200" dirty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723981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E764F-CF80-49B6-8E4B-C193335C2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335636"/>
            <a:ext cx="6172200" cy="48413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BF6AB0-1695-409A-92AC-42B69DBF8D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496619"/>
            <a:ext cx="3932237" cy="36803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A1C334-8129-4545-8C84-46DA06B03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CE4C-2805-4E3E-AF65-4896882F519E}" type="datetimeFigureOut">
              <a:rPr lang="it-IT" smtClean="0"/>
              <a:t>04/03/24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88F4DD-001E-4B6C-BAD4-62C2A6952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106F97-3F23-4DEE-B190-0481C2979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t>‹N›</a:t>
            </a:fld>
            <a:endParaRPr lang="it-IT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9C5567D-41FF-426C-86BB-85B0FAD82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5636"/>
            <a:ext cx="3932237" cy="780114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F76D1A69-D327-43C4-90DC-9A69E27F3DAE}"/>
              </a:ext>
            </a:extLst>
          </p:cNvPr>
          <p:cNvSpPr txBox="1">
            <a:spLocks/>
          </p:cNvSpPr>
          <p:nvPr userDrawn="1"/>
        </p:nvSpPr>
        <p:spPr>
          <a:xfrm>
            <a:off x="9821594" y="195173"/>
            <a:ext cx="1870075" cy="730250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800" kern="1200" dirty="0" smtClean="0">
                <a:solidFill>
                  <a:schemeClr val="bg1"/>
                </a:solidFill>
                <a:effectLst/>
                <a:latin typeface="Titill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it-IT" sz="1600" kern="1200" dirty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756111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011955-3DB8-4C70-93FB-7A2C5F5DFA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335636"/>
            <a:ext cx="6172200" cy="484132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AB0AD8-6FDF-4622-85A4-51A8E967E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CE4C-2805-4E3E-AF65-4896882F519E}" type="datetimeFigureOut">
              <a:rPr lang="it-IT" smtClean="0"/>
              <a:t>04/03/24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4D2E99-DBA0-4970-ABF3-9596AA57D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ADE91F-FFB0-4E6D-8AF8-6FBDBC0DE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t>‹N›</a:t>
            </a:fld>
            <a:endParaRPr lang="it-IT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27F36783-77AA-4762-A0D4-79CAC38742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496619"/>
            <a:ext cx="3932237" cy="36803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0DBF051-2A17-4A20-A3FC-2B33FE5B7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5636"/>
            <a:ext cx="3932237" cy="780114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Picture Placeholder 11">
            <a:extLst>
              <a:ext uri="{FF2B5EF4-FFF2-40B4-BE49-F238E27FC236}">
                <a16:creationId xmlns:a16="http://schemas.microsoft.com/office/drawing/2014/main" id="{DC7008B9-D8E1-48AB-8B5F-71A812399F42}"/>
              </a:ext>
            </a:extLst>
          </p:cNvPr>
          <p:cNvSpPr txBox="1">
            <a:spLocks/>
          </p:cNvSpPr>
          <p:nvPr userDrawn="1"/>
        </p:nvSpPr>
        <p:spPr>
          <a:xfrm>
            <a:off x="9821594" y="195173"/>
            <a:ext cx="1870075" cy="730250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800" kern="1200" dirty="0" smtClean="0">
                <a:solidFill>
                  <a:schemeClr val="bg1"/>
                </a:solidFill>
                <a:effectLst/>
                <a:latin typeface="Titill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it-IT" sz="1600" kern="1200" dirty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108499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838A3F9A-B0DF-455D-9D22-F973C5829AD4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6352350"/>
            <a:ext cx="12192000" cy="520700"/>
          </a:xfrm>
          <a:prstGeom prst="rect">
            <a:avLst/>
          </a:prstGeom>
        </p:spPr>
      </p:pic>
      <p:pic>
        <p:nvPicPr>
          <p:cNvPr id="7" name="Immagine 21">
            <a:extLst>
              <a:ext uri="{FF2B5EF4-FFF2-40B4-BE49-F238E27FC236}">
                <a16:creationId xmlns:a16="http://schemas.microsoft.com/office/drawing/2014/main" id="{05C8ED0B-EDF3-4C3A-92D1-A4F9DD64EA11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-25841"/>
            <a:ext cx="12192000" cy="12192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5A10E0-2D6B-4598-95E9-DAF7E2001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5636"/>
            <a:ext cx="10515600" cy="78011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D6820F-9E8E-47CA-AD4E-6E99B9E0B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291137"/>
            <a:ext cx="10515600" cy="38858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169399-BC99-4040-8272-2E03FED919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3013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it-IT" sz="1400" kern="1200" smtClean="0">
                <a:solidFill>
                  <a:schemeClr val="bg1">
                    <a:alpha val="50000"/>
                  </a:schemeClr>
                </a:solidFill>
                <a:latin typeface="Titillium" pitchFamily="2" charset="77"/>
                <a:ea typeface="+mn-ea"/>
                <a:cs typeface="+mn-cs"/>
              </a:defRPr>
            </a:lvl1pPr>
          </a:lstStyle>
          <a:p>
            <a:r>
              <a:rPr lang="it-IT"/>
              <a:t>Nome beneficiario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7EE08-80FA-4652-929B-0973683787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610600" y="643013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it-IT" sz="1400" kern="1200" smtClean="0">
                <a:solidFill>
                  <a:schemeClr val="bg1">
                    <a:alpha val="50000"/>
                  </a:schemeClr>
                </a:solidFill>
                <a:latin typeface="Titillium" pitchFamily="2" charset="77"/>
                <a:ea typeface="+mn-ea"/>
                <a:cs typeface="+mn-cs"/>
              </a:defRPr>
            </a:lvl1pPr>
          </a:lstStyle>
          <a:p>
            <a:r>
              <a:rPr lang="it-IT"/>
              <a:t>Missione 4 • Istruzione e Ricerca 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0B07AC-22DD-4854-AF1C-98DD868E26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43013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it-IT" sz="1400" kern="1200" smtClean="0">
                <a:solidFill>
                  <a:schemeClr val="bg1">
                    <a:alpha val="50000"/>
                  </a:schemeClr>
                </a:solidFill>
                <a:latin typeface="Titillium" pitchFamily="2" charset="77"/>
                <a:ea typeface="+mn-ea"/>
                <a:cs typeface="+mn-cs"/>
              </a:defRPr>
            </a:lvl1pPr>
          </a:lstStyle>
          <a:p>
            <a:fld id="{9B13B172-409A-48BF-92CD-9E808051E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1437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it-IT" sz="2800" b="1" kern="1200" dirty="0">
          <a:solidFill>
            <a:srgbClr val="B27F47"/>
          </a:solidFill>
          <a:latin typeface="Titillium Bd" pitchFamily="2" charset="77"/>
          <a:ea typeface="+mn-ea"/>
          <a:cs typeface="+mn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800" kern="1200" dirty="0" smtClean="0">
          <a:solidFill>
            <a:schemeClr val="tx1"/>
          </a:solidFill>
          <a:effectLst/>
          <a:latin typeface="Titillium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effectLst/>
          <a:latin typeface="Titillium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chemeClr val="tx1"/>
          </a:solidFill>
          <a:effectLst/>
          <a:latin typeface="Titillium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800" kern="1200" dirty="0" smtClean="0">
          <a:solidFill>
            <a:schemeClr val="tx1"/>
          </a:solidFill>
          <a:effectLst/>
          <a:latin typeface="Titillium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it-IT" sz="1600" kern="1200" dirty="0">
          <a:solidFill>
            <a:schemeClr val="tx1"/>
          </a:solidFill>
          <a:effectLst/>
          <a:latin typeface="Titillium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eur-lex.europa.eu/legal-content/IT/TXT/?uri=CELEX:32022D0351" TargetMode="Externa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eur-lex.europa.eu/legal-content/IT/TXT/?uri=uriserv%3AOJ.C_.2022.347.01.0061.01.ITA" TargetMode="Externa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uroparl.europa.eu/doceo/document/TA-9-2023-0030_IT.html" TargetMode="Externa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eur-lex.europa.eu/legal-content/IT/TXT/PDF/?uri=CELEX:62022TA0125" TargetMode="Externa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eur-lex.europa.eu/legal-content/IT/TXT/?uri=CELEX:32022R2065" TargetMode="Externa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eur-lex.europa.eu/legal-content/IT/TXT/PDF/?uri=CELEX:52022IP0405" TargetMode="Externa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eur-lex.europa.eu/legal-content/IT/TXT/HTML/?uri=OJ:C_202301226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nsilium.europa.eu/it/press/press-releases/2023/11/07/transparency-and-targeting-of-political-advertising-eu-co-legislators-strike-deal-on-new-regulation/" TargetMode="Externa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nsilium.europa.eu/media/69097/st17037-en23.pdf" TargetMode="Externa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ission.europa.eu/document/fcb629fe-ca20-4019-b1f6-392c286fdedf_en" TargetMode="External"/><Relationship Id="rId2" Type="http://schemas.openxmlformats.org/officeDocument/2006/relationships/hyperlink" Target="https://commission.europa.eu/document/c797a16d-f2f6-4540-baf8-a05e8bcb33df_en" TargetMode="Externa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documenti.camera.it/leg19/dossier/pdf/ES053.pdf" TargetMode="Externa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eas.europa.eu/sites/default/files/documents/2024/EEAS-2nd-Report%20on%20FIMI%20Threats-January-2024_0.pdf" TargetMode="Externa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data.consilium.europa.eu/doc/document/ST-16054-2023-ADD-1/en/pdf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upremecourt.gov/opinions/16pdf/15-1194_08l1.pdf" TargetMode="Externa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eas.europa.eu/node/410751_it" TargetMode="External"/><Relationship Id="rId2" Type="http://schemas.openxmlformats.org/officeDocument/2006/relationships/hyperlink" Target="https://www.eeas.europa.eu/node/420122_it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eeas.europa.eu/node/410712_i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CCC7D-5E06-47A8-A7BC-3298CBC83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600" y="1335637"/>
            <a:ext cx="4532045" cy="1229764"/>
          </a:xfrm>
        </p:spPr>
        <p:txBody>
          <a:bodyPr>
            <a:normAutofit/>
          </a:bodyPr>
          <a:lstStyle/>
          <a:p>
            <a:pPr algn="ctr"/>
            <a:r>
              <a:rPr lang="it-IT" sz="3600" dirty="0"/>
              <a:t>Missione 4 </a:t>
            </a:r>
            <a:br>
              <a:rPr lang="it-IT" sz="3600" dirty="0"/>
            </a:br>
            <a:r>
              <a:rPr lang="it-IT" sz="3600" dirty="0"/>
              <a:t>Istruzione e Ricerca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0F7673-4CDE-4739-943F-69412A8247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903247"/>
            <a:ext cx="4532046" cy="252620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en-GB" sz="2000" b="1" i="1" dirty="0"/>
              <a:t>Progetto</a:t>
            </a:r>
          </a:p>
          <a:p>
            <a:pPr algn="ctr">
              <a:spcBef>
                <a:spcPts val="0"/>
              </a:spcBef>
            </a:pPr>
            <a:endParaRPr lang="en-GB" sz="2000" b="1" i="1" dirty="0"/>
          </a:p>
          <a:p>
            <a:pPr algn="ctr">
              <a:spcBef>
                <a:spcPts val="0"/>
              </a:spcBef>
            </a:pPr>
            <a:r>
              <a:rPr lang="en-GB" sz="2000" b="1" dirty="0"/>
              <a:t>Normative and Digital Solutions </a:t>
            </a:r>
          </a:p>
          <a:p>
            <a:pPr algn="ctr">
              <a:spcBef>
                <a:spcPts val="0"/>
              </a:spcBef>
            </a:pPr>
            <a:r>
              <a:rPr lang="en-GB" sz="2000" b="1" dirty="0"/>
              <a:t>to Counter Threats </a:t>
            </a:r>
          </a:p>
          <a:p>
            <a:pPr algn="ctr">
              <a:spcBef>
                <a:spcPts val="0"/>
              </a:spcBef>
            </a:pPr>
            <a:r>
              <a:rPr lang="en-GB" sz="2000" b="1" dirty="0"/>
              <a:t>during National Election Campaigns </a:t>
            </a:r>
          </a:p>
          <a:p>
            <a:pPr algn="ctr">
              <a:spcBef>
                <a:spcPts val="0"/>
              </a:spcBef>
            </a:pPr>
            <a:endParaRPr lang="en-GB" sz="2000" b="1" i="1" dirty="0"/>
          </a:p>
          <a:p>
            <a:pPr algn="ctr">
              <a:spcBef>
                <a:spcPts val="0"/>
              </a:spcBef>
            </a:pPr>
            <a:r>
              <a:rPr lang="en-GB" sz="2000" b="1" i="1" dirty="0" err="1"/>
              <a:t>RightNets</a:t>
            </a:r>
            <a:r>
              <a:rPr lang="en-GB" sz="2000" b="1" i="1" dirty="0"/>
              <a:t> </a:t>
            </a:r>
          </a:p>
        </p:txBody>
      </p:sp>
      <p:pic>
        <p:nvPicPr>
          <p:cNvPr id="25" name="Immagine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6863" y="159350"/>
            <a:ext cx="2133898" cy="943107"/>
          </a:xfrm>
          <a:prstGeom prst="rect">
            <a:avLst/>
          </a:prstGeom>
        </p:spPr>
      </p:pic>
      <p:sp>
        <p:nvSpPr>
          <p:cNvPr id="26" name="Segnaposto contenuto 25"/>
          <p:cNvSpPr>
            <a:spLocks noGrp="1"/>
          </p:cNvSpPr>
          <p:nvPr>
            <p:ph sz="quarter" idx="14"/>
          </p:nvPr>
        </p:nvSpPr>
        <p:spPr>
          <a:xfrm>
            <a:off x="22387" y="5656140"/>
            <a:ext cx="4762500" cy="873051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en-GB" sz="1600" b="1" dirty="0"/>
              <a:t> </a:t>
            </a:r>
            <a:r>
              <a:rPr lang="en-GB" sz="1400" dirty="0"/>
              <a:t>LUNEDÌ 4 MARZO 2024 - ore 10.00-13.00 | </a:t>
            </a:r>
          </a:p>
          <a:p>
            <a:pPr algn="ctr">
              <a:spcBef>
                <a:spcPts val="0"/>
              </a:spcBef>
            </a:pPr>
            <a:r>
              <a:rPr lang="en-GB" sz="1400" dirty="0"/>
              <a:t>Aula 12, </a:t>
            </a:r>
            <a:r>
              <a:rPr lang="en-GB" sz="1400" dirty="0" err="1"/>
              <a:t>Dipartimento</a:t>
            </a:r>
            <a:r>
              <a:rPr lang="en-GB" sz="1400" dirty="0"/>
              <a:t> di </a:t>
            </a:r>
            <a:r>
              <a:rPr lang="en-GB" sz="1400" dirty="0" err="1"/>
              <a:t>Giurisprudenza</a:t>
            </a:r>
            <a:r>
              <a:rPr lang="en-GB" sz="1400" dirty="0"/>
              <a:t> </a:t>
            </a:r>
          </a:p>
          <a:p>
            <a:pPr algn="ctr">
              <a:spcBef>
                <a:spcPts val="0"/>
              </a:spcBef>
            </a:pPr>
            <a:r>
              <a:rPr lang="en-GB" sz="1400" dirty="0" err="1"/>
              <a:t>Università</a:t>
            </a:r>
            <a:r>
              <a:rPr lang="en-GB" sz="1400" dirty="0"/>
              <a:t> di Macerata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14E6F2-7F21-F4DC-D79F-5987FF26F0DC}"/>
              </a:ext>
            </a:extLst>
          </p:cNvPr>
          <p:cNvSpPr txBox="1"/>
          <p:nvPr/>
        </p:nvSpPr>
        <p:spPr>
          <a:xfrm>
            <a:off x="3855720" y="1626546"/>
            <a:ext cx="8336280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en-GB" dirty="0">
                <a:effectLst/>
                <a:latin typeface="Calibri" panose="020F0502020204030204" pitchFamily="34" charset="0"/>
              </a:rPr>
            </a:br>
            <a:r>
              <a:rPr lang="en-GB" sz="1400" i="1" dirty="0">
                <a:effectLst/>
                <a:latin typeface="Calibri" panose="020F0502020204030204" pitchFamily="34" charset="0"/>
              </a:rPr>
              <a:t>CORSO DI DIRITTO COSTITUZIONALE DELLE NUOVE TECNOLOGIE </a:t>
            </a:r>
          </a:p>
          <a:p>
            <a:pPr algn="ctr"/>
            <a:r>
              <a:rPr lang="en-GB" sz="1400" i="1" dirty="0">
                <a:effectLst/>
                <a:latin typeface="Calibri" panose="020F0502020204030204" pitchFamily="34" charset="0"/>
              </a:rPr>
              <a:t>A.A. 2023-2024 </a:t>
            </a:r>
            <a:br>
              <a:rPr lang="en-GB" sz="2400" dirty="0">
                <a:effectLst/>
                <a:latin typeface="Cambria" panose="02040503050406030204" pitchFamily="18" charset="0"/>
              </a:rPr>
            </a:br>
            <a:endParaRPr lang="en-GB" sz="2400" dirty="0">
              <a:effectLst/>
              <a:latin typeface="Cambria" panose="02040503050406030204" pitchFamily="18" charset="0"/>
            </a:endParaRPr>
          </a:p>
          <a:p>
            <a:pPr algn="ctr"/>
            <a:endParaRPr lang="en-GB" sz="2400" dirty="0">
              <a:effectLst/>
              <a:latin typeface="Cambria" panose="02040503050406030204" pitchFamily="18" charset="0"/>
            </a:endParaRPr>
          </a:p>
          <a:p>
            <a:pPr algn="ctr"/>
            <a:endParaRPr lang="en-GB" sz="2400" dirty="0">
              <a:effectLst/>
              <a:latin typeface="Cambria" panose="02040503050406030204" pitchFamily="18" charset="0"/>
            </a:endParaRPr>
          </a:p>
          <a:p>
            <a:pPr algn="ctr"/>
            <a:r>
              <a:rPr lang="en-GB" sz="3000" dirty="0">
                <a:effectLst/>
                <a:latin typeface="Cambria" panose="02040503050406030204" pitchFamily="18" charset="0"/>
              </a:rPr>
              <a:t> </a:t>
            </a:r>
            <a:r>
              <a:rPr lang="en-GB" sz="3000" b="1" dirty="0">
                <a:latin typeface="Titillium" pitchFamily="2" charset="77"/>
              </a:rPr>
              <a:t>CAMPAGNE DI DISINFORMAZIONE ON LINE </a:t>
            </a:r>
          </a:p>
          <a:p>
            <a:pPr algn="ctr"/>
            <a:endParaRPr lang="en-GB" sz="2400" dirty="0">
              <a:effectLst/>
              <a:latin typeface="Cambria" panose="02040503050406030204" pitchFamily="18" charset="0"/>
            </a:endParaRPr>
          </a:p>
          <a:p>
            <a:pPr algn="ctr"/>
            <a:endParaRPr lang="en-GB" sz="1400" dirty="0">
              <a:latin typeface="Titillium" pitchFamily="2" charset="77"/>
            </a:endParaRPr>
          </a:p>
          <a:p>
            <a:pPr algn="ctr"/>
            <a:r>
              <a:rPr lang="en-GB" sz="2800" dirty="0">
                <a:latin typeface="Titillium" pitchFamily="2" charset="77"/>
              </a:rPr>
              <a:t>Angela</a:t>
            </a:r>
            <a:r>
              <a:rPr lang="en-GB" sz="2800" b="1" dirty="0">
                <a:latin typeface="Titillium" pitchFamily="2" charset="77"/>
              </a:rPr>
              <a:t> COSSIRI | </a:t>
            </a:r>
            <a:r>
              <a:rPr lang="en-GB" sz="2800" b="1" dirty="0" err="1">
                <a:latin typeface="Titillium" pitchFamily="2" charset="77"/>
              </a:rPr>
              <a:t>UniMC</a:t>
            </a:r>
            <a:endParaRPr lang="en-GB" sz="2400" b="1" dirty="0">
              <a:latin typeface="Titillium" pitchFamily="2" charset="77"/>
            </a:endParaRPr>
          </a:p>
          <a:p>
            <a:pPr algn="ctr"/>
            <a:endParaRPr lang="en-GB" sz="2400" b="1" dirty="0">
              <a:latin typeface="Titillium" pitchFamily="2" charset="77"/>
            </a:endParaRPr>
          </a:p>
          <a:p>
            <a:pPr algn="ctr"/>
            <a:r>
              <a:rPr lang="en-GB" sz="2400" i="1" dirty="0">
                <a:latin typeface="Titillium" pitchFamily="2" charset="77"/>
              </a:rPr>
              <a:t>Introduce </a:t>
            </a:r>
          </a:p>
          <a:p>
            <a:pPr algn="ctr"/>
            <a:r>
              <a:rPr lang="en-GB" sz="2400" dirty="0">
                <a:latin typeface="Titillium" pitchFamily="2" charset="77"/>
              </a:rPr>
              <a:t>Giovanni </a:t>
            </a:r>
            <a:r>
              <a:rPr lang="en-GB" sz="2400" b="1" dirty="0">
                <a:latin typeface="Titillium" pitchFamily="2" charset="77"/>
              </a:rPr>
              <a:t>DI COSIMO | </a:t>
            </a:r>
            <a:r>
              <a:rPr lang="en-GB" sz="2400" b="1" dirty="0" err="1">
                <a:latin typeface="Titillium" pitchFamily="2" charset="77"/>
              </a:rPr>
              <a:t>UniMC</a:t>
            </a:r>
            <a:endParaRPr lang="en-GB" sz="2400" b="1" dirty="0">
              <a:latin typeface="Titillium" pitchFamily="2" charset="77"/>
            </a:endParaRPr>
          </a:p>
          <a:p>
            <a:endParaRPr lang="en-GB" sz="2400" b="1" dirty="0">
              <a:latin typeface="Titillium" pitchFamily="2" charset="77"/>
            </a:endParaRPr>
          </a:p>
        </p:txBody>
      </p:sp>
      <p:sp>
        <p:nvSpPr>
          <p:cNvPr id="8" name="CasellaDiTesto 2">
            <a:extLst>
              <a:ext uri="{FF2B5EF4-FFF2-40B4-BE49-F238E27FC236}">
                <a16:creationId xmlns:a16="http://schemas.microsoft.com/office/drawing/2014/main" id="{D7C76863-E82C-2076-F608-D87D8274FBF8}"/>
              </a:ext>
            </a:extLst>
          </p:cNvPr>
          <p:cNvSpPr txBox="1"/>
          <p:nvPr/>
        </p:nvSpPr>
        <p:spPr>
          <a:xfrm>
            <a:off x="6712747" y="6426382"/>
            <a:ext cx="53172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400" b="1" dirty="0">
                <a:solidFill>
                  <a:schemeClr val="bg1">
                    <a:alpha val="50000"/>
                  </a:schemeClr>
                </a:solidFill>
                <a:latin typeface="Titillium" pitchFamily="2" charset="77"/>
              </a:rPr>
              <a:t>Missione 4 • Istruzione e Ricerca 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68E199E-C98F-12EE-49EA-EB928EA2CE2B}"/>
              </a:ext>
            </a:extLst>
          </p:cNvPr>
          <p:cNvSpPr txBox="1"/>
          <p:nvPr/>
        </p:nvSpPr>
        <p:spPr>
          <a:xfrm flipH="1">
            <a:off x="101600" y="6443310"/>
            <a:ext cx="4952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>
                    <a:alpha val="50000"/>
                  </a:schemeClr>
                </a:solidFill>
                <a:latin typeface="Titillium" pitchFamily="2" charset="77"/>
              </a:rPr>
              <a:t> Progetto </a:t>
            </a:r>
            <a:r>
              <a:rPr lang="en-GB" sz="1400" b="1" dirty="0" err="1">
                <a:solidFill>
                  <a:schemeClr val="bg1">
                    <a:alpha val="50000"/>
                  </a:schemeClr>
                </a:solidFill>
                <a:latin typeface="Titillium" pitchFamily="2" charset="77"/>
              </a:rPr>
              <a:t>RightNets</a:t>
            </a:r>
            <a:r>
              <a:rPr lang="en-GB" sz="1400" b="1" dirty="0">
                <a:solidFill>
                  <a:schemeClr val="bg1">
                    <a:alpha val="50000"/>
                  </a:schemeClr>
                </a:solidFill>
                <a:latin typeface="Titillium" pitchFamily="2" charset="77"/>
              </a:rPr>
              <a:t> | P2022MCYCK 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05E96EEF-C1DD-422D-BD86-A7A7647A97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7744" y="1487255"/>
            <a:ext cx="10516511" cy="388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8926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2E268E-F4B5-4127-8F1F-D5EC9ED2C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5636"/>
            <a:ext cx="10600426" cy="3885826"/>
          </a:xfrm>
        </p:spPr>
        <p:txBody>
          <a:bodyPr anchor="ctr">
            <a:noAutofit/>
          </a:bodyPr>
          <a:lstStyle/>
          <a:p>
            <a:pPr algn="ctr"/>
            <a:r>
              <a:rPr lang="it-IT" sz="5400" dirty="0"/>
              <a:t> PARTE 2 - ATTI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7333BC-17AE-48FB-AE6F-550AA7002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29145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701390-1511-46E3-9158-36AA01259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hlinkClick r:id="rId2"/>
              </a:rPr>
              <a:t>DECISIONE PESC 351 DEL 1 MARZO 2022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D88721-0898-4956-9FAE-398AF2C6AD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it-IT" dirty="0"/>
              <a:t>DIVIETO DI DIFFUSIONE E RADIO DIFFUSIONE DI CONTENUTI PROMANANTI DA OPERATORI COLLEGATI AL CREMLINO </a:t>
            </a:r>
          </a:p>
          <a:p>
            <a:pPr>
              <a:buFontTx/>
              <a:buChar char="-"/>
            </a:pPr>
            <a:r>
              <a:rPr lang="it-IT" dirty="0"/>
              <a:t>FINTANTO CHE….</a:t>
            </a:r>
          </a:p>
          <a:p>
            <a:pPr>
              <a:buFontTx/>
              <a:buChar char="-"/>
            </a:pPr>
            <a:endParaRPr lang="it-IT" dirty="0"/>
          </a:p>
          <a:p>
            <a:pPr marL="0" indent="0">
              <a:buNone/>
            </a:pPr>
            <a:r>
              <a:rPr lang="it-IT" dirty="0"/>
              <a:t>Alcuni operatori satellitari continuano a trasmettere programmi da parte delle emittenti russe nei territori ucraini occupati dalla Russia;… e in India, Messico e Sudafrica; che altri operatori satellitari nazionali, nonché canali nazionali ungheresi, continuano a trasmettere canali televisivi sanzionati; che RT France e RT News sono ancora disponibili online; la propaganda russa è spesso amplificata da vari media internazionali che hanno una notevole diffusione in alcune regioni del mondo – risoluzione PE 1/6/2023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8287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5215FA-F871-4470-B4BE-8AF03487F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>
                <a:hlinkClick r:id="rId2"/>
              </a:rPr>
              <a:t>RISOLUZIONE PE DEL 9 MARZO 2022 SULLE INGERENZE STRANIERE IN TUTTI I PROCESSI DEMOCRATICI UE, INCLUSA LA DISINFORMAZIONE (3)</a:t>
            </a:r>
            <a:br>
              <a:rPr lang="it-IT" dirty="0">
                <a:hlinkClick r:id="rId2"/>
              </a:rPr>
            </a:b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26FD62-1107-4F9F-B5D9-0A8990AF3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considerando che esistono prove a conferma del fatto che soggetti statali e non statali stranieri autoritari e malintenzionati, quali la Russia, la Cina e altri, ricorrono alla manipolazione delle informazioni e ad altre tattiche di ingerenza per interferire nei processi democratici dell'UE; che questi attacchi, che fanno parte di una strategia di guerra ibrida e costituiscono una violazione del diritto internazionale, sono fuorvianti e ingannano i cittadini e incidono sul loro comportamento di voto, amplificano i dibattiti controversi, dividono, polarizzano e sfruttano le vulnerabilità delle società, promuovono l'incitamento all'odio, aggravano le condizioni di gruppi vulnerabili che hanno maggiori probabilità di diventare vittime della disinformazione, alterano l'integrità delle elezioni democratiche e dei referendum, seminano sfiducia nei confronti dei governi nazionali, delle autorità pubbliche e dell'ordine democratico liberale e hanno l'obiettivo di destabilizzare la democrazia europea, e quindi costituiscono una grave minaccia per la sicurezza e la sovranità dell’UE; 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36913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5215FA-F871-4470-B4BE-8AF03487F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/>
              <a:t>10 MARZO 2022</a:t>
            </a:r>
            <a:br>
              <a:rPr lang="it-IT" dirty="0"/>
            </a:b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26FD62-1107-4F9F-B5D9-0A8990AF3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Istituzione in PE della Commissione speciale sulle ingerenze straniere in tutti i processi democratici nell'Unione europea, inclusa la disinformazione, e sul rafforzamento dell'integrità, della trasparenza e della responsabilità al Parlamento europeo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ING2 Special Committee – mandato dare seguito al rapporto finale di ING1 approvato il giorno precedente (ing1 creata durante il </a:t>
            </a:r>
            <a:r>
              <a:rPr lang="it-IT" dirty="0" err="1"/>
              <a:t>covid</a:t>
            </a:r>
            <a:r>
              <a:rPr lang="it-IT" dirty="0"/>
              <a:t>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>
                <a:hlinkClick r:id="rId2"/>
              </a:rPr>
              <a:t>Mandato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7810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84D3A1-4CFF-4232-9961-3B68747A0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4630" y="1318383"/>
            <a:ext cx="10515600" cy="780114"/>
          </a:xfrm>
        </p:spPr>
        <p:txBody>
          <a:bodyPr/>
          <a:lstStyle/>
          <a:p>
            <a:r>
              <a:rPr lang="it-IT" dirty="0">
                <a:hlinkClick r:id="rId2"/>
              </a:rPr>
              <a:t>SENTENZA DEL TRIBUNALE UE, GRANDE SEZ., 27 LUGLIO 2022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4223B48-3F66-42C7-8140-C31E79F44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COMPETENZA</a:t>
            </a:r>
          </a:p>
          <a:p>
            <a:pPr marL="0" indent="0">
              <a:buNone/>
            </a:pPr>
            <a:r>
              <a:rPr lang="it-IT" dirty="0"/>
              <a:t>«la propaganda e le campagne di disinformazione sono tali da mettere in discussione i fondamenti delle società democratiche e fanno parte integrante dell’arsenale di guerra moderna». Le misure censurate si inseriscono anche negli obiettivi PESC e dunque il Consiglio ha la legittimazione ad adottare la decisione. Rilevano 3 elementi: 1) contesto di minaccia concreta per la sicurezza in Europa; 2) temporaneità del divieto; 3) oggettivo collegamento tra il bilancio dello Stato aggressore e i canali di trasmissione dei contenuti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27705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84D3A1-4CFF-4232-9961-3B68747A0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SENTENZA DEL TRIBUNALE UE, GRANDE SEZ., 27 LUGLIO 2022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4223B48-3F66-42C7-8140-C31E79F44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BILANCIAMENTO -I limiti alla libertà di espressione devono rispettare condizioni: </a:t>
            </a:r>
          </a:p>
          <a:p>
            <a:pPr marL="514350" indent="-514350">
              <a:buAutoNum type="arabicParenR"/>
            </a:pPr>
            <a:r>
              <a:rPr lang="it-IT" dirty="0"/>
              <a:t>riserva di legge (atto di portata generale); </a:t>
            </a:r>
          </a:p>
          <a:p>
            <a:pPr marL="514350" indent="-514350">
              <a:buAutoNum type="arabicParenR"/>
            </a:pPr>
            <a:r>
              <a:rPr lang="it-IT" dirty="0"/>
              <a:t>nucleo essenziale del diritto fondamentale (rilevano temporaneità, reversibilità della misura e perimetrazione delle attività vietate); </a:t>
            </a:r>
          </a:p>
          <a:p>
            <a:pPr marL="514350" indent="-514350">
              <a:buAutoNum type="arabicParenR"/>
            </a:pPr>
            <a:r>
              <a:rPr lang="it-IT" dirty="0"/>
              <a:t>obiettivo di interesse generale (pace);</a:t>
            </a:r>
          </a:p>
          <a:p>
            <a:pPr marL="514350" indent="-514350">
              <a:buAutoNum type="arabicParenR"/>
            </a:pPr>
            <a:r>
              <a:rPr lang="it-IT" dirty="0"/>
              <a:t>proporzionalità </a:t>
            </a:r>
          </a:p>
        </p:txBody>
      </p:sp>
    </p:spTree>
    <p:extLst>
      <p:ext uri="{BB962C8B-B14F-4D97-AF65-F5344CB8AC3E}">
        <p14:creationId xmlns:p14="http://schemas.microsoft.com/office/powerpoint/2010/main" val="2770839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84D3A1-4CFF-4232-9961-3B68747A0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hlinkClick r:id="rId2"/>
              </a:rPr>
              <a:t>DIGITAL SERVICE ACT</a:t>
            </a:r>
            <a:r>
              <a:rPr lang="it-IT" dirty="0"/>
              <a:t> – 27 OTTOBRE 2022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4223B48-3F66-42C7-8140-C31E79F44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L’accordo politico in consiglio matura il 14 marzo 2022!!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Base giuridica: art. 114 TFUE (armonizzazione mercato interno)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Obblighi per i gestori privati di piattaforme e motori di ricerca di grandi dimensioni (45ml utenti nell’Ue – 22 soggetti tra social, motori di ricerca e marketplace) di mitigare alcuni rischi sistemici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97444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84D3A1-4CFF-4232-9961-3B68747A0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DIGITAL SERVICE ACT – 27 OTTOBRE 2022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4223B48-3F66-42C7-8140-C31E79F44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Considerando 82 e art. 34, 1, lett. c - tra i rischi sistemici: effetti negativi reali o prevedibili sui processi democratici, sul dibattito civico e sui processi elettorali, nonché sulla sicurezza pubblica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Art. 35:tipo di misure da adottare per l’attenuazione dei rischi (adeguamento di design, di algoritmi, delle procedure interne di moderazione e segnalazione etc.)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Art. 36 Meccanismo di risposta alle crisi (grave minaccia per la sicurezza e la salute pubbliche)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37050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19747C-6FD4-4FC5-B557-18DF6C46D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>
                <a:hlinkClick r:id="rId2"/>
              </a:rPr>
              <a:t>RISOLUZIONE SULLE RELAZIONI UE-RUSSIA</a:t>
            </a:r>
            <a:r>
              <a:rPr lang="it-IT" dirty="0"/>
              <a:t> DEL 23 NOVEMBRE 2022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80B8E1-5235-4BCC-814E-AC38F1056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sul riconoscimento della Federazione russa come Stato sostenitore del terrorismo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25716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FB24FF-FF0C-4B2E-BA94-09FBA2608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5635"/>
            <a:ext cx="10515600" cy="1276935"/>
          </a:xfrm>
        </p:spPr>
        <p:txBody>
          <a:bodyPr>
            <a:normAutofit fontScale="90000"/>
          </a:bodyPr>
          <a:lstStyle/>
          <a:p>
            <a:r>
              <a:rPr lang="it-IT" dirty="0">
                <a:hlinkClick r:id="rId2"/>
              </a:rPr>
              <a:t>RISOLUZIONE</a:t>
            </a:r>
            <a:r>
              <a:rPr lang="it-IT" dirty="0"/>
              <a:t> DEL 1° GIUGNO 2023 SULLE INGERENZE STRANIERE IN TUTTI I PROCESSI DEMOCRATICI DELL’UNIONE EUROPEA, INCLUSA LA DISINFORMAZIONE (4) </a:t>
            </a:r>
            <a:br>
              <a:rPr lang="it-IT" dirty="0"/>
            </a:br>
            <a:br>
              <a:rPr lang="it-IT" dirty="0"/>
            </a:br>
            <a:br>
              <a:rPr lang="it-IT" dirty="0"/>
            </a:br>
            <a:r>
              <a:rPr lang="it-IT" dirty="0"/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0BBA0D-9B73-443D-946A-B0A9ACD60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862943"/>
            <a:ext cx="10635343" cy="3314020"/>
          </a:xfrm>
        </p:spPr>
        <p:txBody>
          <a:bodyPr>
            <a:normAutofit fontScale="70000" lnSpcReduction="20000"/>
          </a:bodyPr>
          <a:lstStyle/>
          <a:p>
            <a:r>
              <a:rPr lang="it-IT" dirty="0"/>
              <a:t>considerando che i migranti, le minoranze e le diaspore sono spesso usati da attori stranieri che orchestrano campagne di disinformazione per sfruttare e amplificare i preconcetti negativi sulla migrazione ed esacerbare le tensioni all'interno delle società europee, come è avvenuto con la diaspora ucraina, vittima delle campagne di disinformazione russe mirate; che le piattaforme svolgono un ruolo essenziale nella diffusione di tali informazioni;</a:t>
            </a:r>
          </a:p>
          <a:p>
            <a:r>
              <a:rPr lang="it-IT" dirty="0"/>
              <a:t>considerando che in Europa si registra un crescente numero di movimenti anti-gender, che prendono di mira in particolare la salute sessuale e riproduttiva, i diritti delle donne e le persone LGBTIQ+; che tali movimenti diffondono disinformazione nell'intento di invertire i progressi compiuti per i diritti delle donne e l'uguaglianza di genere; che, secondo quanto riferito, questi movimenti hanno ricevuto milioni di euro di finanziamenti stranieri, pubblici o privati, anche dalla Russia e dagli Stati Uniti;</a:t>
            </a:r>
          </a:p>
          <a:p>
            <a:r>
              <a:rPr lang="it-IT" dirty="0"/>
              <a:t>'"élite capture" </a:t>
            </a:r>
          </a:p>
          <a:p>
            <a:r>
              <a:rPr lang="it-IT" dirty="0"/>
              <a:t>Servizi di disinformazione a pagamento anche per compromettere i processi elettorali</a:t>
            </a:r>
          </a:p>
        </p:txBody>
      </p:sp>
    </p:spTree>
    <p:extLst>
      <p:ext uri="{BB962C8B-B14F-4D97-AF65-F5344CB8AC3E}">
        <p14:creationId xmlns:p14="http://schemas.microsoft.com/office/powerpoint/2010/main" val="2784843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2E268E-F4B5-4127-8F1F-D5EC9ED2C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5636"/>
            <a:ext cx="10730218" cy="3885826"/>
          </a:xfrm>
        </p:spPr>
        <p:txBody>
          <a:bodyPr anchor="ctr">
            <a:noAutofit/>
          </a:bodyPr>
          <a:lstStyle/>
          <a:p>
            <a:pPr algn="ctr"/>
            <a:r>
              <a:rPr lang="it-IT" sz="5400" dirty="0"/>
              <a:t> PARTE 1 – Il QUADRO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7333BC-17AE-48FB-AE6F-550AA7002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972682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A21C26-444C-40FB-BAED-9342F0529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7 novembre 2023 raggiunto l’accordo tra parlamento e consiglio per l’adozione del regolamento sul trasparenza e targeting della pubblicità politica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FDB4EE-D439-4532-BDC0-30F83D9C9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err="1"/>
              <a:t>Standards</a:t>
            </a:r>
            <a:r>
              <a:rPr lang="it-IT" dirty="0"/>
              <a:t> comuni per l’integrità delle campagne elettorali (online e non solo) che entreranno nell’ordinamento di tutti gli Stati UE, con riferimento non soltanto alle elezioni per il Parlamento europeo (framework regolatorio elettorale di livello europeo)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Il legislatore nazionale dovrà porsi la sfida di integrare gli </a:t>
            </a:r>
            <a:r>
              <a:rPr lang="it-IT" dirty="0" err="1"/>
              <a:t>standards</a:t>
            </a:r>
            <a:r>
              <a:rPr lang="it-IT" dirty="0"/>
              <a:t> europei nella creazione di un ambiente digitale favorevole a un confronto tra parti politiche</a:t>
            </a:r>
          </a:p>
        </p:txBody>
      </p:sp>
    </p:spTree>
    <p:extLst>
      <p:ext uri="{BB962C8B-B14F-4D97-AF65-F5344CB8AC3E}">
        <p14:creationId xmlns:p14="http://schemas.microsoft.com/office/powerpoint/2010/main" val="4114076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A21C26-444C-40FB-BAED-9342F0529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5636"/>
            <a:ext cx="10654716" cy="770001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7 novembre 2023 - raggiunto l’accordo tra Parlamento e Consiglio per l’adozione del Regolamento sul trasparenza e targeting della pubblicità politica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FDB4EE-D439-4532-BDC0-30F83D9C9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91136"/>
            <a:ext cx="10654717" cy="405932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it-IT" dirty="0"/>
              <a:t>OBIETTIVO </a:t>
            </a:r>
          </a:p>
          <a:p>
            <a:pPr marL="0" indent="0">
              <a:buNone/>
            </a:pPr>
            <a:r>
              <a:rPr lang="it-IT" dirty="0"/>
              <a:t>Il regolamento, elaborato tra le preoccupazioni legate ai pericoli posti dalla manipolazione delle informazioni e dalle ingerenze straniere nelle elezioni, intende fare in modo che i cittadini riconoscano facilmente i messaggi di pubblicità politica, comprendano chi c'è dietro e sappiano se hanno ricevuto un messaggio pubblicitario mirato, ponendoli così in condizioni migliori per una scelta informata.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AMBITO DI APPLICAZIONE</a:t>
            </a:r>
          </a:p>
          <a:p>
            <a:pPr marL="0" indent="0">
              <a:buNone/>
            </a:pPr>
            <a:r>
              <a:rPr lang="it-IT" dirty="0"/>
              <a:t>Pubblicità politica: la preparazione, la collocazione, la promozione, la pubblicazione, la consegna o la diffusione di messaggi: di, a favore o per conto di attori politici, salvo se di natura meramente privata o meramente commerciale; o che possano e siano intesi a influenzare il comportamento di voto, l'esito di un'elezione o referendum o un processo legislativo o regolamentare, a livello dell'UE, nazionale, regionale o locale. Il nuovo regolamento riguarderà la pubblicità politica normalmente fornita dietro pagamento, ma anche quella attraverso attività interne, come la preparazione di messaggi di pubblicità politica all'interno di partiti politici e nell'ambito di una campagna di pubblicità politica. Il  regolamento non riguarda le opinioni politiche e altri contenuti sotto responsabilità editoriale, e nemmeno le opinioni espresse a titolo personale.</a:t>
            </a:r>
          </a:p>
          <a:p>
            <a:pPr marL="0" indent="0">
              <a:buNone/>
            </a:pPr>
            <a:r>
              <a:rPr lang="it-IT" dirty="0"/>
              <a:t>I lavori a livello tecnico. Una volta concluso, l'accordo completo dovrà essere confermato dal Consiglio e dal Parlamento europeo prima di poter essere adottato.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>
                <a:hlinkClick r:id="rId2"/>
              </a:rPr>
              <a:t>Comunicato stampa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962526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A21C26-444C-40FB-BAED-9342F0529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5636"/>
            <a:ext cx="10654716" cy="770001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7 novembre 2023 - raggiunto l’accordo tra Parlamento e Consiglio per l’adozione del Regolamento sul trasparenza e targeting della pubblicità politica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FDB4EE-D439-4532-BDC0-30F83D9C9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91136"/>
            <a:ext cx="10654717" cy="4059329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it-IT" sz="3300" dirty="0"/>
              <a:t>CONTENUTO:</a:t>
            </a:r>
          </a:p>
          <a:p>
            <a:pPr marL="0" indent="0">
              <a:buNone/>
            </a:pPr>
            <a:r>
              <a:rPr lang="it-IT" sz="3800" dirty="0"/>
              <a:t>Limitazione rigorosa dell’uso  di tecniche di targeting e di consegna dei messaggi pubblicitari. L'uso dei dati personali per il targeting della pubblicità politica online sarà consentito solo se i dati sono raccolti presso l'interessato e se quest'ultimo ha espresso separatamente e in modo esplicito il suo consenso al loro utilizzo a fini di pubblicità politica.</a:t>
            </a:r>
          </a:p>
          <a:p>
            <a:pPr marL="0" indent="0">
              <a:buNone/>
            </a:pPr>
            <a:r>
              <a:rPr lang="it-IT" sz="3800" dirty="0"/>
              <a:t>Divieto generalizzato sulla profilazione mediante il ricorso a precise categorie di dati personali, come i dati che rivelano l'origine razziale o etnica o le opinioni politiche.</a:t>
            </a:r>
          </a:p>
          <a:p>
            <a:pPr marL="0" indent="0">
              <a:buNone/>
            </a:pPr>
            <a:r>
              <a:rPr lang="it-IT" sz="3800" dirty="0"/>
              <a:t>Divieto di prestazione di servizi pubblicitari agli sponsor di paesi terzi tre mesi prima di un'elezione o di un referendum, mantenendo nel contempo norme nazionali più rigorose, ove opportuno.</a:t>
            </a:r>
          </a:p>
          <a:p>
            <a:pPr marL="0" indent="0">
              <a:buNone/>
            </a:pPr>
            <a:r>
              <a:rPr lang="it-IT" sz="3800" dirty="0"/>
              <a:t>La Commissione dovrebbe istituire un registro pubblico europeo dei messaggi di pubblicità politica online al fine di raccogliere e rendere pubblicamente disponibili le informazioni su tutti i messaggi pubblicitari online e i relativi avvisi di trasparenza.</a:t>
            </a:r>
          </a:p>
          <a:p>
            <a:pPr marL="0" indent="0">
              <a:buNone/>
            </a:pPr>
            <a:r>
              <a:rPr lang="it-IT" sz="3800" dirty="0"/>
              <a:t>I </a:t>
            </a:r>
            <a:r>
              <a:rPr lang="it-IT" sz="3800" dirty="0" err="1"/>
              <a:t>colegislatori</a:t>
            </a:r>
            <a:r>
              <a:rPr lang="it-IT" sz="3800" dirty="0"/>
              <a:t> dell'UE hanno inoltre convenuto che le nuove norme si applicheranno 18 mesi dopo la loro entrata in vigore. Tuttavia, le definizioni e la cosiddetta clausola di non discriminazione, che stabilisce che i servizi non possono essere limitati solo in base al luogo di residenza o di stabilimento dello sponsor della pubblicità politica, si applicheranno in tempo per le elezioni del Parlamento europeo.</a:t>
            </a:r>
          </a:p>
          <a:p>
            <a:pPr marL="0" indent="0">
              <a:buNone/>
            </a:pPr>
            <a:r>
              <a:rPr lang="it-IT" dirty="0">
                <a:hlinkClick r:id="rId2"/>
              </a:rPr>
              <a:t>Testo provvisorio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0521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0BAC7C-143B-4019-953F-92DD8586C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COMUNICAZIONE DELLA COMMISSIONE 12 DICEMBRE 2023 </a:t>
            </a:r>
            <a:br>
              <a:rPr lang="it-IT" dirty="0"/>
            </a:br>
            <a:r>
              <a:rPr lang="it-IT" dirty="0"/>
              <a:t>Pacchetto "Rafforzare la democrazia e l'integrità delle elezioni"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060B642-59F4-4BD4-A32B-B1B15D2AF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89109"/>
            <a:ext cx="10515600" cy="388582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dirty="0"/>
              <a:t>Sfide per la democrazia di fronte alle nuove tecnologie: </a:t>
            </a:r>
          </a:p>
          <a:p>
            <a:pPr marL="0" indent="0">
              <a:buNone/>
            </a:pPr>
            <a:r>
              <a:rPr lang="it-IT" dirty="0"/>
              <a:t>inquinamento del discorso democratico da parte di propaganda online condotta da soggetti esteri; </a:t>
            </a:r>
          </a:p>
          <a:p>
            <a:pPr marL="0" indent="0">
              <a:buNone/>
            </a:pPr>
            <a:r>
              <a:rPr lang="it-IT" dirty="0"/>
              <a:t>ricorso a tecniche di </a:t>
            </a:r>
            <a:r>
              <a:rPr lang="it-IT" dirty="0" err="1"/>
              <a:t>microtargeting</a:t>
            </a:r>
            <a:r>
              <a:rPr lang="it-IT" dirty="0"/>
              <a:t> nella pubblicità politica; </a:t>
            </a:r>
          </a:p>
          <a:p>
            <a:pPr marL="0" indent="0">
              <a:buNone/>
            </a:pPr>
            <a:r>
              <a:rPr lang="it-IT" dirty="0"/>
              <a:t>impiego dell’intelligenza artificiale nelle campagne elettorali online.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Il pacchetto include: </a:t>
            </a:r>
          </a:p>
          <a:p>
            <a:r>
              <a:rPr lang="it-IT" dirty="0">
                <a:solidFill>
                  <a:schemeClr val="accent1"/>
                </a:solidFill>
                <a:latin typeface="Helvetica Neue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raccomandazione relativa a processi elettorali inclusivi e resilienti nell'Unione e al rafforzamento della natura europea e dell'efficienza nello svolgimento delle elezioni del Parlamento europeo</a:t>
            </a:r>
            <a:endParaRPr lang="it-IT" dirty="0">
              <a:solidFill>
                <a:schemeClr val="accent1"/>
              </a:solidFill>
              <a:latin typeface="Helvetica Neue"/>
            </a:endParaRPr>
          </a:p>
          <a:p>
            <a:r>
              <a:rPr lang="it-IT" dirty="0">
                <a:solidFill>
                  <a:schemeClr val="accent1"/>
                </a:solidFill>
                <a:latin typeface="Helvetica Neue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raccomandazione sulla promozione del coinvolgimento dei cittadini e delle organizzazioni della società civile nei processi di elaborazione delle politiche pubbliche</a:t>
            </a:r>
            <a:r>
              <a:rPr lang="it-IT" dirty="0">
                <a:solidFill>
                  <a:schemeClr val="accent1"/>
                </a:solidFill>
                <a:latin typeface="Helvetica Neue"/>
              </a:rPr>
              <a:t> </a:t>
            </a:r>
          </a:p>
          <a:p>
            <a:r>
              <a:rPr lang="it-IT" dirty="0"/>
              <a:t>Proposta di direttiva</a:t>
            </a:r>
          </a:p>
        </p:txBody>
      </p:sp>
    </p:spTree>
    <p:extLst>
      <p:ext uri="{BB962C8B-B14F-4D97-AF65-F5344CB8AC3E}">
        <p14:creationId xmlns:p14="http://schemas.microsoft.com/office/powerpoint/2010/main" val="4052944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0BAC7C-143B-4019-953F-92DD8586C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532" y="1344025"/>
            <a:ext cx="10515600" cy="780114"/>
          </a:xfrm>
        </p:spPr>
        <p:txBody>
          <a:bodyPr>
            <a:noAutofit/>
          </a:bodyPr>
          <a:lstStyle/>
          <a:p>
            <a:r>
              <a:rPr lang="it-IT" sz="2000" dirty="0"/>
              <a:t>12 DICEMBRE 2023 - PROPOSTA DELLA COMMISSIONE DI DIRETTIVA REQUISITI ARMONIZZATI NEL MERCATO INTERNO SULLA TRASPARENZA DELLA RAPPRESENTANZA D’INTERESSI ESERCITATA PER CONTO DI PAESI TERZI (</a:t>
            </a:r>
            <a:r>
              <a:rPr lang="it-IT" sz="2000" dirty="0" err="1"/>
              <a:t>Com</a:t>
            </a:r>
            <a:r>
              <a:rPr lang="it-IT" sz="2000" dirty="0"/>
              <a:t> 23/637)</a:t>
            </a:r>
            <a:br>
              <a:rPr lang="it-IT" sz="2000" dirty="0"/>
            </a:br>
            <a:endParaRPr lang="it-IT" sz="2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060B642-59F4-4BD4-A32B-B1B15D2AF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89109"/>
            <a:ext cx="10515600" cy="388582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it-IT" dirty="0"/>
              <a:t>Elemento di interesse costituzionalistico - L’UE inizia a regolare i processi decisionali pubblici (anche nazionali). Base giuridica: art. 114 TFUE.</a:t>
            </a:r>
          </a:p>
          <a:p>
            <a:r>
              <a:rPr lang="it-IT" dirty="0"/>
              <a:t> Obiettivi: 1. garantire il corretto funzionamento del mercato interno delle attività di rappresentanza in questione; 2. contribuire alla trasparenza e all'integrità dei processi decisionali degli Stati membri e dell'Unione per quanto riguarda l'ingerenza di paesi terzi, nonché alla fiducia che il pubblico vi ripone.</a:t>
            </a:r>
          </a:p>
          <a:p>
            <a:r>
              <a:rPr lang="it-IT" dirty="0"/>
              <a:t>La proposta impone un'armonizzazione completa, il che significa che gli Stati membri, per le attività rientranti nell'ambito di applicazione della direttiva, non possono mantenere o introdurre obblighi di trasparenza che divergano da quelli previste dalla nuova direttiva, neanche nel senso di un maggior o minore rigore, né sanzioni (amministrative) diverse nei casi di inosservanza</a:t>
            </a:r>
          </a:p>
          <a:p>
            <a:r>
              <a:rPr lang="it-IT" dirty="0"/>
              <a:t>La proposta impone agli Stati membri di: creare e tenere registri nazionali che garantiscano la trasparenza delle attività di rappresentanza d'interessi svolte da determinati soggetti e di designare le autorità responsabili di tali registri; designare autorità di controllo incaricate di vigilare sul rispetto degli obblighi stabiliti dalla direttiva e di farli eseguire; scambiare informazioni con le autorità di controllo di altri Stati membri e con la Commissione.</a:t>
            </a:r>
          </a:p>
          <a:p>
            <a:pPr marL="0" indent="0">
              <a:buNone/>
            </a:pPr>
            <a:r>
              <a:rPr lang="it-IT" dirty="0">
                <a:hlinkClick r:id="rId2"/>
              </a:rPr>
              <a:t>Dossier del servizio studi della Camera dei deputat</a:t>
            </a:r>
            <a:r>
              <a:rPr lang="it-IT" dirty="0"/>
              <a:t>i del 20 febbraio 2024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65261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BEBDC3-AAFD-45B2-AFAD-7E3C8E38F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SECONDA RELAZIONE DEL SEAE SULLA MANIPOLAZIONE DELLE INFORMAZIONI E LE MINACCE DI INGERENZA ESTERA – 23 GENNAIO 2024</a:t>
            </a:r>
            <a:br>
              <a:rPr lang="it-IT" dirty="0"/>
            </a:b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9AE3A95-8860-4E4C-8004-B65487312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91137"/>
            <a:ext cx="10515600" cy="38858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Risposte:</a:t>
            </a:r>
          </a:p>
          <a:p>
            <a:r>
              <a:rPr lang="it-IT" dirty="0"/>
              <a:t>aumentare la consapevolezza della situazione, pertanto una comprensione approfondita della minaccia per individuare le probabili risposte; </a:t>
            </a:r>
          </a:p>
          <a:p>
            <a:r>
              <a:rPr lang="it-IT" dirty="0"/>
              <a:t>rafforzare la resilienza; </a:t>
            </a:r>
          </a:p>
          <a:p>
            <a:r>
              <a:rPr lang="it-IT" dirty="0"/>
              <a:t>cooperazione nel sistema di allarme; </a:t>
            </a:r>
          </a:p>
          <a:p>
            <a:r>
              <a:rPr lang="it-IT" dirty="0"/>
              <a:t>regolamentazione, per promuovere la fiducia, la trasparenza</a:t>
            </a:r>
          </a:p>
          <a:p>
            <a:pPr marL="0" indent="0">
              <a:buNone/>
            </a:pPr>
            <a:r>
              <a:rPr lang="it-IT" sz="2000" dirty="0">
                <a:hlinkClick r:id="rId2"/>
              </a:rPr>
              <a:t>https://www.eeas.europa.eu/sites/default/files/documents/2024/EEAS-2nd-Report%20on%20FIMI%20Threats-January-2024_0.pdf</a:t>
            </a:r>
            <a:endParaRPr lang="it-IT" sz="2000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60675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BEBDC3-AAFD-45B2-AFAD-7E3C8E38F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RISOLUZIONE PE SUL RUSSIAGATE: LE ACCUSE DI INGERENZA RUSSE NEI PROCESSI DEMOCRATICI DELL’UE – 8 FEBBRAIO 2024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9AE3A95-8860-4E4C-8004-B65487312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200" y="2020859"/>
            <a:ext cx="11385599" cy="4172907"/>
          </a:xfrm>
        </p:spPr>
        <p:txBody>
          <a:bodyPr>
            <a:noAutofit/>
          </a:bodyPr>
          <a:lstStyle/>
          <a:p>
            <a:r>
              <a:rPr lang="it-IT" sz="1600" dirty="0"/>
              <a:t>vi sono prove di ingerenza e manipolazioni da parte della Russia in molte democrazie, nonché del suo sostegno pratico a forze estremiste ed entità radicali per promuovere la destabilizzazione dell'Unione. La Russia sta utilizzando un'ampia gamma di tattiche di guerra ibrida per conseguire i suoi obiettivi, nell'ambito di una strategia più ampia volta a danneggiare il corretto funzionamento dei processi democratici europei; </a:t>
            </a:r>
          </a:p>
          <a:p>
            <a:r>
              <a:rPr lang="it-IT" sz="1600" dirty="0"/>
              <a:t>il ricorso alle ingerenze straniere e alla manipolazione delle informazioni, come mezzo per dividere le società democratiche, è stato il precursore della guerra di aggressione non provocata della Russia nei confronti dell'Ucraina, e da allora è aumentato;  </a:t>
            </a:r>
          </a:p>
          <a:p>
            <a:r>
              <a:rPr lang="it-IT" sz="1600" dirty="0"/>
              <a:t>la diffusione della disinformazione da parte della Russia attraverso gli organi di informazione tradizionali e le piattaforme dei social media, l'"</a:t>
            </a:r>
            <a:r>
              <a:rPr lang="it-IT" sz="1600" dirty="0" err="1"/>
              <a:t>elite</a:t>
            </a:r>
            <a:r>
              <a:rPr lang="it-IT" sz="1600" dirty="0"/>
              <a:t> capture", la pirateria informatica contro i candidati alle elezioni e gli attacchi informatici sono aumentati a un livello senza precedenti; </a:t>
            </a:r>
          </a:p>
          <a:p>
            <a:r>
              <a:rPr lang="it-IT" sz="1600" dirty="0"/>
              <a:t>il Cremlino gestisce un'ampia rete di agenti di influenza in tutta l'UE, che hanno condizionato i processi elettorali e le politiche su questioni strategiche fondamentali quali le infrastrutture energetiche; tali agenti di influenza prendono attivamente di mira tutti i settori della vita pubblica, in particolare la cultura, la memoria storica, i media e le comunità religiose, nonché i politici e le loro famiglie; decine di indagini hanno dimostrato legami tra importanti attori politici e pubblici europei, attivi o in pensione, e il Cremlino; </a:t>
            </a:r>
          </a:p>
          <a:p>
            <a:r>
              <a:rPr lang="it-IT" sz="1600" dirty="0"/>
              <a:t>continuano a essere rivelati i finanziamenti provenienti da paesi terzi per attività politiche e a favore di politici all'interno dell'Unione europea prima e dopo il 24 febbraio 2022, in particolare dalla Russia; il Cremlino ha patrocinato e sostenuto una serie di partiti e politici di estrema destra e di estrema sinistra in Europa</a:t>
            </a:r>
          </a:p>
        </p:txBody>
      </p:sp>
    </p:spTree>
    <p:extLst>
      <p:ext uri="{BB962C8B-B14F-4D97-AF65-F5344CB8AC3E}">
        <p14:creationId xmlns:p14="http://schemas.microsoft.com/office/powerpoint/2010/main" val="185453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F47F53-F333-470E-9B34-43DB3EC30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 CONFERENZA SUL FUTURO DELL’EUROPA – 10 MARZO 2021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9F30CB-2749-46A1-A571-C32804328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Il secondo dei quattro panel: 200 partecipanti provenienti da tutta l'UE discutono dei seguenti temi:</a:t>
            </a:r>
          </a:p>
          <a:p>
            <a:r>
              <a:rPr lang="it-IT" dirty="0"/>
              <a:t>la democrazia, comprese le elezioni, la partecipazione al di fuori dei periodi elettorali e la distanza percepita tra le persone e i loro rappresentanti eletti</a:t>
            </a:r>
          </a:p>
          <a:p>
            <a:r>
              <a:rPr lang="it-IT" dirty="0"/>
              <a:t>la libertà dei mezzi di comunicazione e la disinformazione</a:t>
            </a:r>
          </a:p>
          <a:p>
            <a:r>
              <a:rPr lang="it-IT" dirty="0"/>
              <a:t>i diritti e valori fondamentali e lo Stato di diritto</a:t>
            </a:r>
          </a:p>
          <a:p>
            <a:r>
              <a:rPr lang="it-IT" dirty="0"/>
              <a:t>la lotta contro tutte le forme di discriminazione</a:t>
            </a:r>
          </a:p>
          <a:p>
            <a:r>
              <a:rPr lang="it-IT" dirty="0"/>
              <a:t>la sicurezza interna dell'UE, compresa la protezione degli europei dagli atti di terrorismo e da altri reati</a:t>
            </a:r>
          </a:p>
        </p:txBody>
      </p:sp>
    </p:spTree>
    <p:extLst>
      <p:ext uri="{BB962C8B-B14F-4D97-AF65-F5344CB8AC3E}">
        <p14:creationId xmlns:p14="http://schemas.microsoft.com/office/powerpoint/2010/main" val="3909927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578C1A-A7DC-4599-90E2-4B09CF7D2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9929EF-B4D9-4001-9622-A7A85C93C7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49 PROPOSTE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23 MAGGIO 2022 IL CONSIGLIO INIZIA IL FOLLOW UP</a:t>
            </a:r>
          </a:p>
          <a:p>
            <a:pPr marL="0" indent="0">
              <a:buNone/>
            </a:pPr>
            <a:r>
              <a:rPr lang="it-IT" dirty="0"/>
              <a:t>23 DICEMBRE 2023 la stragrande maggioranza delle proposte dei cittadini e delle misure è già stata attuata o è in fase di attuazione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sz="1600" dirty="0">
                <a:hlinkClick r:id="rId2"/>
              </a:rPr>
              <a:t>https://data.consilium.europa.eu/doc/document/ST-16054-2023-ADD-1/en/pdf</a:t>
            </a:r>
            <a:endParaRPr lang="it-IT" sz="1600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97454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19A741-10B2-4513-A292-0A597BA02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/>
              <a:t>LIBERTA’ DI MANIFESTAZIONE DEL PENSIERO </a:t>
            </a:r>
            <a:br>
              <a:rPr lang="it-IT" dirty="0"/>
            </a:br>
            <a:r>
              <a:rPr lang="it-IT" dirty="0"/>
              <a:t>NEL MODELLO DI STATO LIBERALE DEMOCRATICO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0F0559-C4D0-4FC2-BC1A-4741D1895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Funzioni: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«Pietra angolare dell’ordine democratico» (Corte cost. 84/1969)</a:t>
            </a:r>
          </a:p>
          <a:p>
            <a:endParaRPr lang="it-IT" dirty="0"/>
          </a:p>
          <a:p>
            <a:r>
              <a:rPr lang="it-IT" dirty="0"/>
              <a:t>pluralismo dei valori (laicità)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7761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19A741-10B2-4513-A292-0A597BA02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/>
              <a:t>Libertà di manifestazione del pensiero </a:t>
            </a:r>
            <a:br>
              <a:rPr lang="it-IT" dirty="0"/>
            </a:br>
            <a:r>
              <a:rPr lang="it-IT" dirty="0"/>
              <a:t>nel modello di stato liberale democratico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0F0559-C4D0-4FC2-BC1A-4741D1895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/>
              <a:t>Strumenti: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La tutela del dissenso …e le sue ragioni</a:t>
            </a:r>
          </a:p>
          <a:p>
            <a:r>
              <a:rPr lang="it-IT" dirty="0"/>
              <a:t>Il limite del «principio di azione»</a:t>
            </a:r>
          </a:p>
          <a:p>
            <a:r>
              <a:rPr lang="it-IT" dirty="0"/>
              <a:t>Il diritto di informare e di essere informati </a:t>
            </a:r>
          </a:p>
          <a:p>
            <a:pPr marL="0" indent="0">
              <a:buNone/>
            </a:pPr>
            <a:r>
              <a:rPr lang="it-IT" dirty="0"/>
              <a:t>(= pluralismo dei mezzi di informazione e molteplicità delle fonti</a:t>
            </a:r>
          </a:p>
          <a:p>
            <a:pPr marL="0" indent="0">
              <a:buNone/>
            </a:pPr>
            <a:r>
              <a:rPr lang="it-IT" dirty="0"/>
              <a:t>Corte cost. 112/1993)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FIDUCIA nel contesto di elevata qualità che realizza una selezione meritocratica delle idee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3828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19A741-10B2-4513-A292-0A597BA02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/>
              <a:t>Le trasformazioni della sfera pubblica</a:t>
            </a:r>
            <a:br>
              <a:rPr lang="it-IT" dirty="0"/>
            </a:br>
            <a:r>
              <a:rPr lang="it-IT" dirty="0"/>
              <a:t>Nuovi fenomeni, nuove fragilità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0F0559-C4D0-4FC2-BC1A-4741D1895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/>
              <a:t>I new media digitali</a:t>
            </a:r>
          </a:p>
          <a:p>
            <a:pPr marL="0" indent="0">
              <a:buNone/>
            </a:pPr>
            <a:r>
              <a:rPr lang="it-IT" dirty="0"/>
              <a:t>… come spazio pubblico </a:t>
            </a:r>
          </a:p>
          <a:p>
            <a:pPr marL="0" indent="0">
              <a:buNone/>
            </a:pPr>
            <a:r>
              <a:rPr lang="it-IT" dirty="0"/>
              <a:t>Corte suprema USA, </a:t>
            </a:r>
            <a:r>
              <a:rPr lang="it-IT" dirty="0" err="1"/>
              <a:t>Packingham</a:t>
            </a:r>
            <a:r>
              <a:rPr lang="it-IT" dirty="0"/>
              <a:t> v. North Carolina, 582/2017 </a:t>
            </a:r>
            <a:r>
              <a:rPr lang="it-IT" dirty="0">
                <a:hlinkClick r:id="rId2"/>
              </a:rPr>
              <a:t>https://www.supremecourt.gov/opinions/16pdf/15-1194_08l1.pdf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52695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19A741-10B2-4513-A292-0A597BA02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/>
              <a:t>Alcuni elementi di complessità dell’ecosistema digitale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0F0559-C4D0-4FC2-BC1A-4741D1895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Modificazioni delle coordinate fondamentali dell’ambiente antropico: tempo e spazio</a:t>
            </a:r>
          </a:p>
          <a:p>
            <a:r>
              <a:rPr lang="it-IT" dirty="0"/>
              <a:t>La comunicazione si confonde con l’informazione (one-to-</a:t>
            </a:r>
            <a:r>
              <a:rPr lang="it-IT" dirty="0" err="1"/>
              <a:t>ones</a:t>
            </a:r>
            <a:r>
              <a:rPr lang="it-IT" dirty="0"/>
              <a:t>, one-to-</a:t>
            </a:r>
            <a:r>
              <a:rPr lang="it-IT" dirty="0" err="1"/>
              <a:t>many</a:t>
            </a:r>
            <a:r>
              <a:rPr lang="it-IT" dirty="0"/>
              <a:t>, </a:t>
            </a:r>
            <a:r>
              <a:rPr lang="it-IT" dirty="0" err="1"/>
              <a:t>many</a:t>
            </a:r>
            <a:r>
              <a:rPr lang="it-IT" dirty="0"/>
              <a:t>-to-</a:t>
            </a:r>
            <a:r>
              <a:rPr lang="it-IT" dirty="0" err="1"/>
              <a:t>many</a:t>
            </a:r>
            <a:r>
              <a:rPr lang="it-IT" dirty="0"/>
              <a:t>)</a:t>
            </a:r>
          </a:p>
          <a:p>
            <a:r>
              <a:rPr lang="it-IT" dirty="0"/>
              <a:t>Profilazione degli utenti e filter bubble</a:t>
            </a:r>
          </a:p>
          <a:p>
            <a:r>
              <a:rPr lang="it-IT" dirty="0"/>
              <a:t>Camera d’eco (polarizzazione e radicalizzazione)</a:t>
            </a:r>
          </a:p>
          <a:p>
            <a:r>
              <a:rPr lang="it-IT" dirty="0" err="1"/>
              <a:t>Infodemia</a:t>
            </a:r>
            <a:endParaRPr lang="it-IT" dirty="0"/>
          </a:p>
          <a:p>
            <a:r>
              <a:rPr lang="it-IT" dirty="0"/>
              <a:t>Perdita delle distinzioni tra opinione e fatto, tra informazione e disinformazione (</a:t>
            </a:r>
            <a:r>
              <a:rPr lang="it-IT" dirty="0" err="1"/>
              <a:t>fake</a:t>
            </a:r>
            <a:r>
              <a:rPr lang="it-IT" dirty="0"/>
              <a:t> news)</a:t>
            </a:r>
          </a:p>
        </p:txBody>
      </p:sp>
    </p:spTree>
    <p:extLst>
      <p:ext uri="{BB962C8B-B14F-4D97-AF65-F5344CB8AC3E}">
        <p14:creationId xmlns:p14="http://schemas.microsoft.com/office/powerpoint/2010/main" val="1980716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E5B98E-D55D-41DF-BD4E-147E2D35A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Nuovi fenomeni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D380EEE-8BE5-4A85-BAE2-BB5C419DE7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trend crescente della disinformazione: Brexit, Campidoglio, </a:t>
            </a:r>
            <a:r>
              <a:rPr lang="it-IT" dirty="0" err="1"/>
              <a:t>Covid</a:t>
            </a:r>
            <a:r>
              <a:rPr lang="it-IT" dirty="0"/>
              <a:t>, </a:t>
            </a:r>
            <a:r>
              <a:rPr lang="it-IT" dirty="0" err="1"/>
              <a:t>infowar</a:t>
            </a:r>
            <a:r>
              <a:rPr lang="it-IT" dirty="0"/>
              <a:t>/guerra ibrida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campagne di disinformazione orchestrate dall’estero in funzione di strategia politica internazionale – nuova vulnerabilità delle democrazie liberali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Dimensione ultra-nazionale del problema, che richiede intervento sovranazionale</a:t>
            </a:r>
          </a:p>
        </p:txBody>
      </p:sp>
    </p:spTree>
    <p:extLst>
      <p:ext uri="{BB962C8B-B14F-4D97-AF65-F5344CB8AC3E}">
        <p14:creationId xmlns:p14="http://schemas.microsoft.com/office/powerpoint/2010/main" val="445608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DFD994-3C80-49FA-9E2A-DBFA03876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/>
              <a:t>Competenze dell’UE per la promozione della pace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34C2E6-D0CA-475A-BD13-5070D58763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PESC (art. 21.1 TUE)</a:t>
            </a:r>
          </a:p>
          <a:p>
            <a:pPr marL="0" indent="0">
              <a:buNone/>
            </a:pPr>
            <a:r>
              <a:rPr lang="it-IT" sz="1900" dirty="0"/>
              <a:t>«l’azione dell'Unione sulla scena internazionale si fonda sui principi che ne hanno informato la creazione, lo sviluppo e l’allargamento e che essa si prefigge di promuovere nel resto del mondo: democrazia, Stato di diritto, universalità e indivisibilità dei diritti dell'uomo e delle libertà fondamentali, rispetto della dignità umana, principi di uguaglianza e di solidarietà e rispetto dei principi della  Carta delle Nazioni Unite e del diritto internazionale. L’Unione [...] promuove soluzioni multilaterali ai problemi comuni, in particolare nell'ambito delle Nazioni Unite.»</a:t>
            </a:r>
          </a:p>
          <a:p>
            <a:pPr marL="0" indent="0">
              <a:buNone/>
            </a:pPr>
            <a:r>
              <a:rPr lang="it-IT" dirty="0"/>
              <a:t>Nel contesto della PESC, la PSDC «politica di sicurezza e difesa comune» (artt.42-46 TUE) è la competenza per la gestione delle crisi internazionali e il coordinamento in materia di difesa tra gli SM</a:t>
            </a:r>
          </a:p>
          <a:p>
            <a:pPr marL="0" indent="0">
              <a:buNone/>
            </a:pPr>
            <a:endParaRPr lang="it-IT" sz="1900" dirty="0"/>
          </a:p>
          <a:p>
            <a:pPr marL="0" indent="0">
              <a:buNone/>
            </a:pPr>
            <a:r>
              <a:rPr lang="it-IT" dirty="0"/>
              <a:t>Ma anche politica commerciale, aiuti umanitari, cooperazione allo sviluppo, azione per il clima…</a:t>
            </a:r>
          </a:p>
        </p:txBody>
      </p:sp>
    </p:spTree>
    <p:extLst>
      <p:ext uri="{BB962C8B-B14F-4D97-AF65-F5344CB8AC3E}">
        <p14:creationId xmlns:p14="http://schemas.microsoft.com/office/powerpoint/2010/main" val="3981534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701390-1511-46E3-9158-36AA01259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Alcuni strumenti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D88721-0898-4956-9FAE-398AF2C6AD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it-IT" dirty="0">
                <a:hlinkClick r:id="rId2"/>
              </a:rPr>
              <a:t>Diplomazia digitale </a:t>
            </a:r>
            <a:r>
              <a:rPr lang="it-IT" dirty="0"/>
              <a:t>– prevenzione e contrasto degli attacchi informatici (cyber-security)</a:t>
            </a:r>
          </a:p>
          <a:p>
            <a:pPr marL="0" indent="0">
              <a:buNone/>
            </a:pPr>
            <a:endParaRPr lang="it-IT" dirty="0"/>
          </a:p>
          <a:p>
            <a:pPr>
              <a:buFontTx/>
              <a:buChar char="-"/>
            </a:pPr>
            <a:r>
              <a:rPr lang="it-IT" dirty="0">
                <a:hlinkClick r:id="rId3"/>
              </a:rPr>
              <a:t>Strategia contro la disinformazione </a:t>
            </a:r>
            <a:r>
              <a:rPr lang="it-IT" dirty="0"/>
              <a:t>(azioni intenzionali coordinate con finalità politiche condotte da attori esterni statali e non) - </a:t>
            </a:r>
            <a:r>
              <a:rPr lang="en-US" dirty="0"/>
              <a:t>Foreign Information Manipulation and Interference (FIMI)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it-IT" dirty="0" err="1"/>
              <a:t>EUvsdisinfo</a:t>
            </a:r>
            <a:r>
              <a:rPr lang="it-IT" dirty="0"/>
              <a:t>/3 </a:t>
            </a:r>
            <a:r>
              <a:rPr lang="it-IT" dirty="0" err="1"/>
              <a:t>taskforces</a:t>
            </a:r>
            <a:endParaRPr lang="it-IT" dirty="0"/>
          </a:p>
          <a:p>
            <a:pPr>
              <a:buFontTx/>
              <a:buChar char="-"/>
            </a:pPr>
            <a:endParaRPr lang="it-IT" dirty="0"/>
          </a:p>
          <a:p>
            <a:pPr>
              <a:buFontTx/>
              <a:buChar char="-"/>
            </a:pPr>
            <a:r>
              <a:rPr lang="it-IT" dirty="0">
                <a:hlinkClick r:id="rId4"/>
              </a:rPr>
              <a:t>Sanzioni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>
              <a:buFontTx/>
              <a:buChar char="-"/>
            </a:pPr>
            <a:endParaRPr lang="it-IT" dirty="0"/>
          </a:p>
          <a:p>
            <a:pPr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75733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MUR_SoggAttuatori.potx" id="{9805767C-2E52-4DE8-B760-2E02FDAAF4CD}" vid="{686DB170-6579-47D4-A971-0F75D53EEBC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5C2E6E55D9A5847834B878026FC4A06" ma:contentTypeVersion="14" ma:contentTypeDescription="Creare un nuovo documento." ma:contentTypeScope="" ma:versionID="140262c48d18775410f4b66e9ca362e0">
  <xsd:schema xmlns:xsd="http://www.w3.org/2001/XMLSchema" xmlns:xs="http://www.w3.org/2001/XMLSchema" xmlns:p="http://schemas.microsoft.com/office/2006/metadata/properties" xmlns:ns2="e575df18-eb7a-49e9-b988-8261d9bc1e0b" xmlns:ns3="2d287d62-c338-4ba0-82f3-8e19e3412acb" targetNamespace="http://schemas.microsoft.com/office/2006/metadata/properties" ma:root="true" ma:fieldsID="0ee90dd9cfed4e5512ae3c1de6514815" ns2:_="" ns3:_="">
    <xsd:import namespace="e575df18-eb7a-49e9-b988-8261d9bc1e0b"/>
    <xsd:import namespace="2d287d62-c338-4ba0-82f3-8e19e3412a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75df18-eb7a-49e9-b988-8261d9bc1e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Tag immagine" ma:readOnly="false" ma:fieldId="{5cf76f15-5ced-4ddc-b409-7134ff3c332f}" ma:taxonomyMulti="true" ma:sspId="6cc1d5a8-fedd-4901-b9bc-16d2d0acafc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287d62-c338-4ba0-82f3-8e19e3412ac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a8e92bd4-8356-47de-8d73-0dc2df79a68a}" ma:internalName="TaxCatchAll" ma:showField="CatchAllData" ma:web="2d287d62-c338-4ba0-82f3-8e19e3412a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d287d62-c338-4ba0-82f3-8e19e3412acb" xsi:nil="true"/>
    <lcf76f155ced4ddcb4097134ff3c332f xmlns="e575df18-eb7a-49e9-b988-8261d9bc1e0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0BE24F4-7EB1-434B-8205-B2D5D65848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26EB8F3-A877-4C0E-A1E8-E252101A91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75df18-eb7a-49e9-b988-8261d9bc1e0b"/>
    <ds:schemaRef ds:uri="2d287d62-c338-4ba0-82f3-8e19e3412a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3467FBC-AEAE-4EC2-BF36-9EF027E22BDD}">
  <ds:schemaRefs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e575df18-eb7a-49e9-b988-8261d9bc1e0b"/>
    <ds:schemaRef ds:uri="http://purl.org/dc/elements/1.1/"/>
    <ds:schemaRef ds:uri="http://purl.org/dc/terms/"/>
    <ds:schemaRef ds:uri="http://schemas.openxmlformats.org/package/2006/metadata/core-properties"/>
    <ds:schemaRef ds:uri="2d287d62-c338-4ba0-82f3-8e19e3412acb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 MUR_SoggAttuatori</Template>
  <TotalTime>356</TotalTime>
  <Words>2937</Words>
  <Application>Microsoft Macintosh PowerPoint</Application>
  <PresentationFormat>Widescreen</PresentationFormat>
  <Paragraphs>185</Paragraphs>
  <Slides>28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28</vt:i4>
      </vt:variant>
    </vt:vector>
  </HeadingPairs>
  <TitlesOfParts>
    <vt:vector size="35" baseType="lpstr">
      <vt:lpstr>Arial</vt:lpstr>
      <vt:lpstr>Calibri</vt:lpstr>
      <vt:lpstr>Cambria</vt:lpstr>
      <vt:lpstr>Helvetica Neue</vt:lpstr>
      <vt:lpstr>Titillium</vt:lpstr>
      <vt:lpstr>Titillium Bd</vt:lpstr>
      <vt:lpstr>Tema di Office</vt:lpstr>
      <vt:lpstr>Missione 4  Istruzione e Ricerca</vt:lpstr>
      <vt:lpstr> PARTE 1 – Il QUADRO</vt:lpstr>
      <vt:lpstr>LIBERTA’ DI MANIFESTAZIONE DEL PENSIERO  NEL MODELLO DI STATO LIBERALE DEMOCRATICO</vt:lpstr>
      <vt:lpstr>Libertà di manifestazione del pensiero  nel modello di stato liberale democratico</vt:lpstr>
      <vt:lpstr>Le trasformazioni della sfera pubblica Nuovi fenomeni, nuove fragilità</vt:lpstr>
      <vt:lpstr>Alcuni elementi di complessità dell’ecosistema digitale</vt:lpstr>
      <vt:lpstr>Nuovi fenomeni</vt:lpstr>
      <vt:lpstr>Competenze dell’UE per la promozione della pace </vt:lpstr>
      <vt:lpstr>Alcuni strumenti</vt:lpstr>
      <vt:lpstr> PARTE 2 - ATTI</vt:lpstr>
      <vt:lpstr>DECISIONE PESC 351 DEL 1 MARZO 2022 </vt:lpstr>
      <vt:lpstr>RISOLUZIONE PE DEL 9 MARZO 2022 SULLE INGERENZE STRANIERE IN TUTTI I PROCESSI DEMOCRATICI UE, INCLUSA LA DISINFORMAZIONE (3)  </vt:lpstr>
      <vt:lpstr>10 MARZO 2022  </vt:lpstr>
      <vt:lpstr>SENTENZA DEL TRIBUNALE UE, GRANDE SEZ., 27 LUGLIO 2022</vt:lpstr>
      <vt:lpstr>SENTENZA DEL TRIBUNALE UE, GRANDE SEZ., 27 LUGLIO 2022</vt:lpstr>
      <vt:lpstr>DIGITAL SERVICE ACT – 27 OTTOBRE 2022</vt:lpstr>
      <vt:lpstr>DIGITAL SERVICE ACT – 27 OTTOBRE 2022</vt:lpstr>
      <vt:lpstr>RISOLUZIONE SULLE RELAZIONI UE-RUSSIA DEL 23 NOVEMBRE 2022</vt:lpstr>
      <vt:lpstr>RISOLUZIONE DEL 1° GIUGNO 2023 SULLE INGERENZE STRANIERE IN TUTTI I PROCESSI DEMOCRATICI DELL’UNIONE EUROPEA, INCLUSA LA DISINFORMAZIONE (4)     </vt:lpstr>
      <vt:lpstr>7 novembre 2023 raggiunto l’accordo tra parlamento e consiglio per l’adozione del regolamento sul trasparenza e targeting della pubblicità politica</vt:lpstr>
      <vt:lpstr>7 novembre 2023 - raggiunto l’accordo tra Parlamento e Consiglio per l’adozione del Regolamento sul trasparenza e targeting della pubblicità politica</vt:lpstr>
      <vt:lpstr>7 novembre 2023 - raggiunto l’accordo tra Parlamento e Consiglio per l’adozione del Regolamento sul trasparenza e targeting della pubblicità politica</vt:lpstr>
      <vt:lpstr>COMUNICAZIONE DELLA COMMISSIONE 12 DICEMBRE 2023  Pacchetto "Rafforzare la democrazia e l'integrità delle elezioni"</vt:lpstr>
      <vt:lpstr>12 DICEMBRE 2023 - PROPOSTA DELLA COMMISSIONE DI DIRETTIVA REQUISITI ARMONIZZATI NEL MERCATO INTERNO SULLA TRASPARENZA DELLA RAPPRESENTANZA D’INTERESSI ESERCITATA PER CONTO DI PAESI TERZI (Com 23/637) </vt:lpstr>
      <vt:lpstr>SECONDA RELAZIONE DEL SEAE SULLA MANIPOLAZIONE DELLE INFORMAZIONI E LE MINACCE DI INGERENZA ESTERA – 23 GENNAIO 2024  </vt:lpstr>
      <vt:lpstr>RISOLUZIONE PE SUL RUSSIAGATE: LE ACCUSE DI INGERENZA RUSSE NEI PROCESSI DEMOCRATICI DELL’UE – 8 FEBBRAIO 2024</vt:lpstr>
      <vt:lpstr> CONFERENZA SUL FUTURO DELL’EUROPA – 10 MARZO 2021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giovanni.dicosimo@unimc.it</cp:lastModifiedBy>
  <cp:revision>47</cp:revision>
  <dcterms:created xsi:type="dcterms:W3CDTF">2022-10-26T09:11:02Z</dcterms:created>
  <dcterms:modified xsi:type="dcterms:W3CDTF">2024-03-04T22:17:30Z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0x010100777A26F539967D4F98503910BA4FFFD8</vt:lpwstr>
  </property>
</Properties>
</file>