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6"/>
  </p:notesMasterIdLst>
  <p:handoutMasterIdLst>
    <p:handoutMasterId r:id="rId47"/>
  </p:handout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Lst>
  <p:sldSz cx="9144000" cy="6858000" type="screen4x3"/>
  <p:notesSz cx="6669088"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712" autoAdjust="0"/>
  </p:normalViewPr>
  <p:slideViewPr>
    <p:cSldViewPr>
      <p:cViewPr varScale="1">
        <p:scale>
          <a:sx n="85" d="100"/>
          <a:sy n="85" d="100"/>
        </p:scale>
        <p:origin x="1152" y="96"/>
      </p:cViewPr>
      <p:guideLst>
        <p:guide orient="horz" pos="2160"/>
        <p:guide pos="2880"/>
      </p:guideLst>
    </p:cSldViewPr>
  </p:slideViewPr>
  <p:outlineViewPr>
    <p:cViewPr>
      <p:scale>
        <a:sx n="33" d="100"/>
        <a:sy n="33" d="100"/>
      </p:scale>
      <p:origin x="0" y="-29646"/>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777607" y="0"/>
            <a:ext cx="2889938" cy="496332"/>
          </a:xfrm>
          <a:prstGeom prst="rect">
            <a:avLst/>
          </a:prstGeom>
        </p:spPr>
        <p:txBody>
          <a:bodyPr vert="horz" lIns="91440" tIns="45720" rIns="91440" bIns="45720" rtlCol="0"/>
          <a:lstStyle>
            <a:lvl1pPr algn="r">
              <a:defRPr sz="1200"/>
            </a:lvl1pPr>
          </a:lstStyle>
          <a:p>
            <a:fld id="{92FB9E28-07EC-48A5-BDAF-2B38FE14B5B5}" type="datetimeFigureOut">
              <a:rPr lang="it-IT" smtClean="0"/>
              <a:t>07/04/2024</a:t>
            </a:fld>
            <a:endParaRPr lang="it-IT"/>
          </a:p>
        </p:txBody>
      </p:sp>
      <p:sp>
        <p:nvSpPr>
          <p:cNvPr id="4" name="Segnaposto piè di pagina 3"/>
          <p:cNvSpPr>
            <a:spLocks noGrp="1"/>
          </p:cNvSpPr>
          <p:nvPr>
            <p:ph type="ftr" sz="quarter" idx="2"/>
          </p:nvPr>
        </p:nvSpPr>
        <p:spPr>
          <a:xfrm>
            <a:off x="0" y="9428583"/>
            <a:ext cx="2889938" cy="496332"/>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777607" y="9428583"/>
            <a:ext cx="2889938" cy="496332"/>
          </a:xfrm>
          <a:prstGeom prst="rect">
            <a:avLst/>
          </a:prstGeom>
        </p:spPr>
        <p:txBody>
          <a:bodyPr vert="horz" lIns="91440" tIns="45720" rIns="91440" bIns="45720" rtlCol="0" anchor="b"/>
          <a:lstStyle>
            <a:lvl1pPr algn="r">
              <a:defRPr sz="1200"/>
            </a:lvl1pPr>
          </a:lstStyle>
          <a:p>
            <a:fld id="{E37A76EA-728D-46C9-81F9-2834501D49E2}" type="slidenum">
              <a:rPr lang="it-IT" smtClean="0"/>
              <a:t>‹N›</a:t>
            </a:fld>
            <a:endParaRPr lang="it-IT"/>
          </a:p>
        </p:txBody>
      </p:sp>
    </p:spTree>
    <p:extLst>
      <p:ext uri="{BB962C8B-B14F-4D97-AF65-F5344CB8AC3E}">
        <p14:creationId xmlns:p14="http://schemas.microsoft.com/office/powerpoint/2010/main" val="42740015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777607" y="0"/>
            <a:ext cx="2889938" cy="496332"/>
          </a:xfrm>
          <a:prstGeom prst="rect">
            <a:avLst/>
          </a:prstGeom>
        </p:spPr>
        <p:txBody>
          <a:bodyPr vert="horz" lIns="91440" tIns="45720" rIns="91440" bIns="45720" rtlCol="0"/>
          <a:lstStyle>
            <a:lvl1pPr algn="r">
              <a:defRPr sz="1200"/>
            </a:lvl1pPr>
          </a:lstStyle>
          <a:p>
            <a:fld id="{0F254209-412D-4835-BCDF-2D1ED623681E}" type="datetimeFigureOut">
              <a:rPr lang="it-IT" smtClean="0"/>
              <a:t>07/04/2024</a:t>
            </a:fld>
            <a:endParaRPr lang="it-IT"/>
          </a:p>
        </p:txBody>
      </p:sp>
      <p:sp>
        <p:nvSpPr>
          <p:cNvPr id="4" name="Segnaposto immagine diapositiva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66909" y="4715153"/>
            <a:ext cx="5335270" cy="4466987"/>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a:defRPr sz="1200"/>
            </a:lvl1pPr>
          </a:lstStyle>
          <a:p>
            <a:fld id="{6566638A-6521-4A78-A5FB-0BED42DD5DBB}" type="slidenum">
              <a:rPr lang="it-IT" smtClean="0"/>
              <a:t>‹N›</a:t>
            </a:fld>
            <a:endParaRPr lang="it-IT"/>
          </a:p>
        </p:txBody>
      </p:sp>
    </p:spTree>
    <p:extLst>
      <p:ext uri="{BB962C8B-B14F-4D97-AF65-F5344CB8AC3E}">
        <p14:creationId xmlns:p14="http://schemas.microsoft.com/office/powerpoint/2010/main" val="42693581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Ref idx="1001">
        <a:schemeClr val="bg2"/>
      </p:bgRef>
    </p:bg>
    <p:spTree>
      <p:nvGrpSpPr>
        <p:cNvPr id="1" name=""/>
        <p:cNvGrpSpPr/>
        <p:nvPr/>
      </p:nvGrpSpPr>
      <p:grpSpPr>
        <a:xfrm>
          <a:off x="0" y="0"/>
          <a:ext cx="0" cy="0"/>
          <a:chOff x="0" y="0"/>
          <a:chExt cx="0" cy="0"/>
        </a:xfrm>
      </p:grpSpPr>
      <p:sp>
        <p:nvSpPr>
          <p:cNvPr id="15" name="Rettango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ttotitolo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a:t>Fare clic per modificare lo stile del sottotitolo dello schema</a:t>
            </a:r>
            <a:endParaRPr kumimoji="0" lang="en-US"/>
          </a:p>
        </p:txBody>
      </p:sp>
      <p:sp>
        <p:nvSpPr>
          <p:cNvPr id="28" name="Segnaposto data 27"/>
          <p:cNvSpPr>
            <a:spLocks noGrp="1"/>
          </p:cNvSpPr>
          <p:nvPr>
            <p:ph type="dt" sz="half" idx="10"/>
          </p:nvPr>
        </p:nvSpPr>
        <p:spPr/>
        <p:txBody>
          <a:bodyPr/>
          <a:lstStyle/>
          <a:p>
            <a:fld id="{39BE2D26-AFBC-43F0-917B-E00C41DDC24F}" type="datetime1">
              <a:rPr lang="it-IT" smtClean="0"/>
              <a:t>07/04/2024</a:t>
            </a:fld>
            <a:endParaRPr lang="it-IT"/>
          </a:p>
        </p:txBody>
      </p:sp>
      <p:sp>
        <p:nvSpPr>
          <p:cNvPr id="17" name="Segnaposto piè di pagina 16"/>
          <p:cNvSpPr>
            <a:spLocks noGrp="1"/>
          </p:cNvSpPr>
          <p:nvPr>
            <p:ph type="ftr" sz="quarter" idx="11"/>
          </p:nvPr>
        </p:nvSpPr>
        <p:spPr/>
        <p:txBody>
          <a:bodyPr/>
          <a:lstStyle/>
          <a:p>
            <a:r>
              <a:rPr lang="it-IT"/>
              <a:t>economia dell'impresa docente Giovanni Pelonghini</a:t>
            </a:r>
          </a:p>
        </p:txBody>
      </p:sp>
      <p:sp>
        <p:nvSpPr>
          <p:cNvPr id="7" name="Connettore 1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egnaposto numero diapositiva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5B2F6A9-B667-4AEB-B497-AEEDBAAFEA86}" type="slidenum">
              <a:rPr lang="it-IT" smtClean="0"/>
              <a:t>‹N›</a:t>
            </a:fld>
            <a:endParaRPr lang="it-IT"/>
          </a:p>
        </p:txBody>
      </p:sp>
      <p:sp>
        <p:nvSpPr>
          <p:cNvPr id="8" name="Titolo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it-IT"/>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9D37D5ED-AA38-4168-A4AE-1EE7CC722581}" type="datetime1">
              <a:rPr lang="it-IT" smtClean="0"/>
              <a:t>07/04/2024</a:t>
            </a:fld>
            <a:endParaRPr lang="it-IT"/>
          </a:p>
        </p:txBody>
      </p:sp>
      <p:sp>
        <p:nvSpPr>
          <p:cNvPr id="5" name="Segnaposto piè di pagina 4"/>
          <p:cNvSpPr>
            <a:spLocks noGrp="1"/>
          </p:cNvSpPr>
          <p:nvPr>
            <p:ph type="ftr" sz="quarter" idx="11"/>
          </p:nvPr>
        </p:nvSpPr>
        <p:spPr/>
        <p:txBody>
          <a:bodyPr/>
          <a:lstStyle/>
          <a:p>
            <a:r>
              <a:rPr lang="it-IT"/>
              <a:t>economia dell'impresa docente Giovanni Pelonghini</a:t>
            </a:r>
          </a:p>
        </p:txBody>
      </p:sp>
      <p:sp>
        <p:nvSpPr>
          <p:cNvPr id="6" name="Segnaposto numero diapositiva 5"/>
          <p:cNvSpPr>
            <a:spLocks noGrp="1"/>
          </p:cNvSpPr>
          <p:nvPr>
            <p:ph type="sldNum" sz="quarter" idx="12"/>
          </p:nvPr>
        </p:nvSpPr>
        <p:spPr/>
        <p:txBody>
          <a:bodyPr/>
          <a:lstStyle/>
          <a:p>
            <a:fld id="{75B2F6A9-B667-4AEB-B497-AEEDBAAFEA86}" type="slidenum">
              <a:rPr lang="it-IT" smtClean="0"/>
              <a:t>‹N›</a:t>
            </a:fld>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bg>
      <p:bgRef idx="1001">
        <a:schemeClr val="bg2"/>
      </p:bgRef>
    </p:bg>
    <p:spTree>
      <p:nvGrpSpPr>
        <p:cNvPr id="1" name=""/>
        <p:cNvGrpSpPr/>
        <p:nvPr/>
      </p:nvGrpSpPr>
      <p:grpSpPr>
        <a:xfrm>
          <a:off x="0" y="0"/>
          <a:ext cx="0" cy="0"/>
          <a:chOff x="0" y="0"/>
          <a:chExt cx="0" cy="0"/>
        </a:xfrm>
      </p:grpSpPr>
      <p:sp>
        <p:nvSpPr>
          <p:cNvPr id="7" name="Rettangolo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ttangolo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ttore 1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egnaposto numero diapositiva 5"/>
          <p:cNvSpPr>
            <a:spLocks noGrp="1"/>
          </p:cNvSpPr>
          <p:nvPr>
            <p:ph type="sldNum" sz="quarter" idx="12"/>
          </p:nvPr>
        </p:nvSpPr>
        <p:spPr>
          <a:xfrm>
            <a:off x="6915912" y="3009901"/>
            <a:ext cx="457200" cy="441325"/>
          </a:xfrm>
        </p:spPr>
        <p:txBody>
          <a:bodyPr/>
          <a:lstStyle/>
          <a:p>
            <a:fld id="{75B2F6A9-B667-4AEB-B497-AEEDBAAFEA86}" type="slidenum">
              <a:rPr lang="it-IT" smtClean="0"/>
              <a:t>‹N›</a:t>
            </a:fld>
            <a:endParaRPr lang="it-IT"/>
          </a:p>
        </p:txBody>
      </p:sp>
      <p:sp>
        <p:nvSpPr>
          <p:cNvPr id="3" name="Segnaposto testo verticale 2"/>
          <p:cNvSpPr>
            <a:spLocks noGrp="1"/>
          </p:cNvSpPr>
          <p:nvPr>
            <p:ph type="body" orient="vert" idx="1"/>
          </p:nvPr>
        </p:nvSpPr>
        <p:spPr>
          <a:xfrm>
            <a:off x="304800" y="304800"/>
            <a:ext cx="6553200" cy="5821366"/>
          </a:xfrm>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7186FD21-F994-4025-AD2A-4019CFD21EAD}" type="datetime1">
              <a:rPr lang="it-IT" smtClean="0"/>
              <a:t>07/04/2024</a:t>
            </a:fld>
            <a:endParaRPr lang="it-IT"/>
          </a:p>
        </p:txBody>
      </p:sp>
      <p:sp>
        <p:nvSpPr>
          <p:cNvPr id="5" name="Segnaposto piè di pagina 4"/>
          <p:cNvSpPr>
            <a:spLocks noGrp="1"/>
          </p:cNvSpPr>
          <p:nvPr>
            <p:ph type="ftr" sz="quarter" idx="11"/>
          </p:nvPr>
        </p:nvSpPr>
        <p:spPr/>
        <p:txBody>
          <a:bodyPr/>
          <a:lstStyle/>
          <a:p>
            <a:r>
              <a:rPr lang="it-IT"/>
              <a:t>economia dell'impresa docente Giovanni Pelonghini</a:t>
            </a:r>
          </a:p>
        </p:txBody>
      </p:sp>
      <p:sp>
        <p:nvSpPr>
          <p:cNvPr id="2" name="Titolo verticale 1"/>
          <p:cNvSpPr>
            <a:spLocks noGrp="1"/>
          </p:cNvSpPr>
          <p:nvPr>
            <p:ph type="title" orient="vert"/>
          </p:nvPr>
        </p:nvSpPr>
        <p:spPr>
          <a:xfrm>
            <a:off x="7391400" y="304801"/>
            <a:ext cx="1447800" cy="5851525"/>
          </a:xfrm>
        </p:spPr>
        <p:txBody>
          <a:bodyPr vert="eaVert"/>
          <a:lstStyle/>
          <a:p>
            <a:r>
              <a:rPr kumimoji="0" lang="it-IT"/>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solidFill>
                  <a:schemeClr val="accent3">
                    <a:shade val="75000"/>
                  </a:schemeClr>
                </a:solidFill>
              </a:defRPr>
            </a:lvl1pPr>
          </a:lstStyle>
          <a:p>
            <a:r>
              <a:rPr kumimoji="0" lang="it-IT"/>
              <a:t>Fare clic per modificare lo stile del titolo</a:t>
            </a:r>
            <a:endParaRPr kumimoji="0" lang="en-US"/>
          </a:p>
        </p:txBody>
      </p:sp>
      <p:sp>
        <p:nvSpPr>
          <p:cNvPr id="4" name="Segnaposto data 3"/>
          <p:cNvSpPr>
            <a:spLocks noGrp="1"/>
          </p:cNvSpPr>
          <p:nvPr>
            <p:ph type="dt" sz="half" idx="10"/>
          </p:nvPr>
        </p:nvSpPr>
        <p:spPr/>
        <p:txBody>
          <a:bodyPr/>
          <a:lstStyle/>
          <a:p>
            <a:fld id="{1F0AC9A5-02E3-4088-8AE5-6F0AF036D567}" type="datetime1">
              <a:rPr lang="it-IT" smtClean="0"/>
              <a:t>07/04/2024</a:t>
            </a:fld>
            <a:endParaRPr lang="it-IT"/>
          </a:p>
        </p:txBody>
      </p:sp>
      <p:sp>
        <p:nvSpPr>
          <p:cNvPr id="5" name="Segnaposto piè di pagina 4"/>
          <p:cNvSpPr>
            <a:spLocks noGrp="1"/>
          </p:cNvSpPr>
          <p:nvPr>
            <p:ph type="ftr" sz="quarter" idx="11"/>
          </p:nvPr>
        </p:nvSpPr>
        <p:spPr/>
        <p:txBody>
          <a:bodyPr/>
          <a:lstStyle/>
          <a:p>
            <a:r>
              <a:rPr lang="it-IT"/>
              <a:t>economia dell'impresa docente Giovanni Pelonghini</a:t>
            </a:r>
          </a:p>
        </p:txBody>
      </p:sp>
      <p:sp>
        <p:nvSpPr>
          <p:cNvPr id="6" name="Segnaposto numero diapositiva 5"/>
          <p:cNvSpPr>
            <a:spLocks noGrp="1"/>
          </p:cNvSpPr>
          <p:nvPr>
            <p:ph type="sldNum" sz="quarter" idx="12"/>
          </p:nvPr>
        </p:nvSpPr>
        <p:spPr>
          <a:xfrm>
            <a:off x="4361688" y="1026372"/>
            <a:ext cx="457200" cy="441325"/>
          </a:xfrm>
        </p:spPr>
        <p:txBody>
          <a:bodyPr/>
          <a:lstStyle/>
          <a:p>
            <a:fld id="{75B2F6A9-B667-4AEB-B497-AEEDBAAFEA86}" type="slidenum">
              <a:rPr lang="it-IT" smtClean="0"/>
              <a:t>‹N›</a:t>
            </a:fld>
            <a:endParaRPr lang="it-IT"/>
          </a:p>
        </p:txBody>
      </p:sp>
      <p:sp>
        <p:nvSpPr>
          <p:cNvPr id="8" name="Segnaposto contenuto 7"/>
          <p:cNvSpPr>
            <a:spLocks noGrp="1"/>
          </p:cNvSpPr>
          <p:nvPr>
            <p:ph sz="quarter" idx="1"/>
          </p:nvPr>
        </p:nvSpPr>
        <p:spPr>
          <a:xfrm>
            <a:off x="301752" y="1527048"/>
            <a:ext cx="8503920" cy="4572000"/>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1"/>
      </p:bgRef>
    </p:bg>
    <p:spTree>
      <p:nvGrpSpPr>
        <p:cNvPr id="1" name=""/>
        <p:cNvGrpSpPr/>
        <p:nvPr/>
      </p:nvGrpSpPr>
      <p:grpSpPr>
        <a:xfrm>
          <a:off x="0" y="0"/>
          <a:ext cx="0" cy="0"/>
          <a:chOff x="0" y="0"/>
          <a:chExt cx="0" cy="0"/>
        </a:xfrm>
      </p:grpSpPr>
      <p:sp>
        <p:nvSpPr>
          <p:cNvPr id="17" name="Rettangolo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ttango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Segnaposto testo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a:t>Fare clic per modificare stili del testo dello schema</a:t>
            </a:r>
          </a:p>
        </p:txBody>
      </p:sp>
      <p:sp>
        <p:nvSpPr>
          <p:cNvPr id="13" name="Rettangolo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ttangolo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Segnaposto piè di pagina 4"/>
          <p:cNvSpPr>
            <a:spLocks noGrp="1"/>
          </p:cNvSpPr>
          <p:nvPr>
            <p:ph type="ftr" sz="quarter" idx="11"/>
          </p:nvPr>
        </p:nvSpPr>
        <p:spPr/>
        <p:txBody>
          <a:bodyPr/>
          <a:lstStyle/>
          <a:p>
            <a:r>
              <a:rPr lang="it-IT"/>
              <a:t>economia dell'impresa docente Giovanni Pelonghini</a:t>
            </a:r>
          </a:p>
        </p:txBody>
      </p:sp>
      <p:sp>
        <p:nvSpPr>
          <p:cNvPr id="4" name="Segnaposto data 3"/>
          <p:cNvSpPr>
            <a:spLocks noGrp="1"/>
          </p:cNvSpPr>
          <p:nvPr>
            <p:ph type="dt" sz="half" idx="10"/>
          </p:nvPr>
        </p:nvSpPr>
        <p:spPr/>
        <p:txBody>
          <a:bodyPr/>
          <a:lstStyle/>
          <a:p>
            <a:fld id="{72BEF2D5-E873-4A0F-8FA0-13383132AB4F}" type="datetime1">
              <a:rPr lang="it-IT" smtClean="0"/>
              <a:t>07/04/2024</a:t>
            </a:fld>
            <a:endParaRPr lang="it-IT"/>
          </a:p>
        </p:txBody>
      </p:sp>
      <p:sp>
        <p:nvSpPr>
          <p:cNvPr id="8" name="Connettore 1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egnaposto numero diapositiva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5B2F6A9-B667-4AEB-B497-AEEDBAAFEA86}" type="slidenum">
              <a:rPr lang="it-IT" smtClean="0"/>
              <a:t>‹N›</a:t>
            </a:fld>
            <a:endParaRPr lang="it-IT"/>
          </a:p>
        </p:txBody>
      </p:sp>
      <p:sp>
        <p:nvSpPr>
          <p:cNvPr id="2" name="Titolo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it-IT"/>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301752" y="228600"/>
            <a:ext cx="8534400" cy="758952"/>
          </a:xfrm>
        </p:spPr>
        <p:txBody>
          <a:bodyPr/>
          <a:lstStyle/>
          <a:p>
            <a:r>
              <a:rPr kumimoji="0" lang="it-IT"/>
              <a:t>Fare clic per modificare lo stile del titolo</a:t>
            </a:r>
            <a:endParaRPr kumimoji="0" lang="en-US"/>
          </a:p>
        </p:txBody>
      </p:sp>
      <p:sp>
        <p:nvSpPr>
          <p:cNvPr id="5" name="Segnaposto data 4"/>
          <p:cNvSpPr>
            <a:spLocks noGrp="1"/>
          </p:cNvSpPr>
          <p:nvPr>
            <p:ph type="dt" sz="half" idx="10"/>
          </p:nvPr>
        </p:nvSpPr>
        <p:spPr>
          <a:xfrm>
            <a:off x="5791200" y="6409944"/>
            <a:ext cx="3044952" cy="365760"/>
          </a:xfrm>
        </p:spPr>
        <p:txBody>
          <a:bodyPr/>
          <a:lstStyle/>
          <a:p>
            <a:fld id="{52036000-8AF6-42D0-B3CA-09B5E7195ADD}" type="datetime1">
              <a:rPr lang="it-IT" smtClean="0"/>
              <a:t>07/04/2024</a:t>
            </a:fld>
            <a:endParaRPr lang="it-IT"/>
          </a:p>
        </p:txBody>
      </p:sp>
      <p:sp>
        <p:nvSpPr>
          <p:cNvPr id="6" name="Segnaposto piè di pagina 5"/>
          <p:cNvSpPr>
            <a:spLocks noGrp="1"/>
          </p:cNvSpPr>
          <p:nvPr>
            <p:ph type="ftr" sz="quarter" idx="11"/>
          </p:nvPr>
        </p:nvSpPr>
        <p:spPr/>
        <p:txBody>
          <a:bodyPr/>
          <a:lstStyle/>
          <a:p>
            <a:r>
              <a:rPr lang="it-IT"/>
              <a:t>economia dell'impresa docente Giovanni Pelonghini</a:t>
            </a:r>
          </a:p>
        </p:txBody>
      </p:sp>
      <p:sp>
        <p:nvSpPr>
          <p:cNvPr id="7" name="Segnaposto numero diapositiva 6"/>
          <p:cNvSpPr>
            <a:spLocks noGrp="1"/>
          </p:cNvSpPr>
          <p:nvPr>
            <p:ph type="sldNum" sz="quarter" idx="12"/>
          </p:nvPr>
        </p:nvSpPr>
        <p:spPr/>
        <p:txBody>
          <a:bodyPr/>
          <a:lstStyle/>
          <a:p>
            <a:fld id="{75B2F6A9-B667-4AEB-B497-AEEDBAAFEA86}" type="slidenum">
              <a:rPr lang="it-IT" smtClean="0"/>
              <a:t>‹N›</a:t>
            </a:fld>
            <a:endParaRPr lang="it-IT"/>
          </a:p>
        </p:txBody>
      </p:sp>
      <p:sp>
        <p:nvSpPr>
          <p:cNvPr id="8" name="Connettore 1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Segnaposto contenuto 9"/>
          <p:cNvSpPr>
            <a:spLocks noGrp="1"/>
          </p:cNvSpPr>
          <p:nvPr>
            <p:ph sz="half" idx="1"/>
          </p:nvPr>
        </p:nvSpPr>
        <p:spPr>
          <a:xfrm>
            <a:off x="301752" y="1371600"/>
            <a:ext cx="4038600" cy="4681728"/>
          </a:xfrm>
        </p:spPr>
        <p:txBody>
          <a:bodyPr/>
          <a:lstStyle>
            <a:lvl1pPr>
              <a:defRPr sz="2500"/>
            </a:lvl1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12" name="Segnaposto contenuto 11"/>
          <p:cNvSpPr>
            <a:spLocks noGrp="1"/>
          </p:cNvSpPr>
          <p:nvPr>
            <p:ph sz="half" idx="2"/>
          </p:nvPr>
        </p:nvSpPr>
        <p:spPr>
          <a:xfrm>
            <a:off x="4800600" y="1371600"/>
            <a:ext cx="4038600" cy="4681728"/>
          </a:xfrm>
        </p:spPr>
        <p:txBody>
          <a:bodyPr/>
          <a:lstStyle>
            <a:lvl1pPr>
              <a:defRPr sz="2500"/>
            </a:lvl1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bg>
      <p:bgRef idx="1001">
        <a:schemeClr val="bg2"/>
      </p:bgRef>
    </p:bg>
    <p:spTree>
      <p:nvGrpSpPr>
        <p:cNvPr id="1" name=""/>
        <p:cNvGrpSpPr/>
        <p:nvPr/>
      </p:nvGrpSpPr>
      <p:grpSpPr>
        <a:xfrm>
          <a:off x="0" y="0"/>
          <a:ext cx="0" cy="0"/>
          <a:chOff x="0" y="0"/>
          <a:chExt cx="0" cy="0"/>
        </a:xfrm>
      </p:grpSpPr>
      <p:sp>
        <p:nvSpPr>
          <p:cNvPr id="10" name="Connettore 1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ttangolo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ttangolo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ttangolo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ttangolo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ttangolo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Segnaposto testo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a:t>Fare clic per modificare stili del testo dello schema</a:t>
            </a:r>
          </a:p>
        </p:txBody>
      </p:sp>
      <p:sp>
        <p:nvSpPr>
          <p:cNvPr id="4" name="Segnaposto testo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it-IT"/>
              <a:t>Fare clic per modificare stili del testo dello schema</a:t>
            </a:r>
          </a:p>
        </p:txBody>
      </p:sp>
      <p:sp>
        <p:nvSpPr>
          <p:cNvPr id="7" name="Segnaposto data 6"/>
          <p:cNvSpPr>
            <a:spLocks noGrp="1"/>
          </p:cNvSpPr>
          <p:nvPr>
            <p:ph type="dt" sz="half" idx="10"/>
          </p:nvPr>
        </p:nvSpPr>
        <p:spPr/>
        <p:txBody>
          <a:bodyPr/>
          <a:lstStyle/>
          <a:p>
            <a:fld id="{E22F341A-0359-4551-BDD1-11815BFE4CBC}" type="datetime1">
              <a:rPr lang="it-IT" smtClean="0"/>
              <a:t>07/04/2024</a:t>
            </a:fld>
            <a:endParaRPr lang="it-IT"/>
          </a:p>
        </p:txBody>
      </p:sp>
      <p:sp>
        <p:nvSpPr>
          <p:cNvPr id="8" name="Segnaposto piè di pagina 7"/>
          <p:cNvSpPr>
            <a:spLocks noGrp="1"/>
          </p:cNvSpPr>
          <p:nvPr>
            <p:ph type="ftr" sz="quarter" idx="11"/>
          </p:nvPr>
        </p:nvSpPr>
        <p:spPr>
          <a:xfrm>
            <a:off x="304800" y="6409944"/>
            <a:ext cx="3581400" cy="365760"/>
          </a:xfrm>
        </p:spPr>
        <p:txBody>
          <a:bodyPr/>
          <a:lstStyle/>
          <a:p>
            <a:r>
              <a:rPr lang="it-IT"/>
              <a:t>economia dell'impresa docente Giovanni Pelonghini</a:t>
            </a:r>
          </a:p>
        </p:txBody>
      </p:sp>
      <p:sp>
        <p:nvSpPr>
          <p:cNvPr id="15" name="Connettore 1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Segnaposto contenuto 23"/>
          <p:cNvSpPr>
            <a:spLocks noGrp="1"/>
          </p:cNvSpPr>
          <p:nvPr>
            <p:ph sz="quarter" idx="2"/>
          </p:nvPr>
        </p:nvSpPr>
        <p:spPr>
          <a:xfrm>
            <a:off x="301752" y="2471383"/>
            <a:ext cx="4041648" cy="3818404"/>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26" name="Segnaposto contenuto 25"/>
          <p:cNvSpPr>
            <a:spLocks noGrp="1"/>
          </p:cNvSpPr>
          <p:nvPr>
            <p:ph sz="quarter" idx="4"/>
          </p:nvPr>
        </p:nvSpPr>
        <p:spPr>
          <a:xfrm>
            <a:off x="4800600" y="2471383"/>
            <a:ext cx="4038600" cy="3822192"/>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25" name="Oval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egnaposto numero diapositiva 8"/>
          <p:cNvSpPr>
            <a:spLocks noGrp="1"/>
          </p:cNvSpPr>
          <p:nvPr>
            <p:ph type="sldNum" sz="quarter" idx="12"/>
          </p:nvPr>
        </p:nvSpPr>
        <p:spPr>
          <a:xfrm>
            <a:off x="4343400" y="1042416"/>
            <a:ext cx="457200" cy="441325"/>
          </a:xfrm>
        </p:spPr>
        <p:txBody>
          <a:bodyPr/>
          <a:lstStyle>
            <a:lvl1pPr algn="ctr">
              <a:defRPr/>
            </a:lvl1pPr>
          </a:lstStyle>
          <a:p>
            <a:fld id="{75B2F6A9-B667-4AEB-B497-AEEDBAAFEA86}" type="slidenum">
              <a:rPr lang="it-IT" smtClean="0"/>
              <a:t>‹N›</a:t>
            </a:fld>
            <a:endParaRPr lang="it-IT"/>
          </a:p>
        </p:txBody>
      </p:sp>
      <p:sp>
        <p:nvSpPr>
          <p:cNvPr id="23" name="Titolo 22"/>
          <p:cNvSpPr>
            <a:spLocks noGrp="1"/>
          </p:cNvSpPr>
          <p:nvPr>
            <p:ph type="title"/>
          </p:nvPr>
        </p:nvSpPr>
        <p:spPr/>
        <p:txBody>
          <a:bodyPr rtlCol="0" anchor="b" anchorCtr="0"/>
          <a:lstStyle/>
          <a:p>
            <a:r>
              <a:rPr kumimoji="0" lang="it-IT"/>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3" name="Segnaposto data 2"/>
          <p:cNvSpPr>
            <a:spLocks noGrp="1"/>
          </p:cNvSpPr>
          <p:nvPr>
            <p:ph type="dt" sz="half" idx="10"/>
          </p:nvPr>
        </p:nvSpPr>
        <p:spPr/>
        <p:txBody>
          <a:bodyPr/>
          <a:lstStyle/>
          <a:p>
            <a:fld id="{A10C8D2A-928E-4A86-BE58-4FACBA3A85E2}" type="datetime1">
              <a:rPr lang="it-IT" smtClean="0"/>
              <a:t>07/04/2024</a:t>
            </a:fld>
            <a:endParaRPr lang="it-IT"/>
          </a:p>
        </p:txBody>
      </p:sp>
      <p:sp>
        <p:nvSpPr>
          <p:cNvPr id="4" name="Segnaposto piè di pagina 3"/>
          <p:cNvSpPr>
            <a:spLocks noGrp="1"/>
          </p:cNvSpPr>
          <p:nvPr>
            <p:ph type="ftr" sz="quarter" idx="11"/>
          </p:nvPr>
        </p:nvSpPr>
        <p:spPr/>
        <p:txBody>
          <a:bodyPr/>
          <a:lstStyle/>
          <a:p>
            <a:r>
              <a:rPr lang="it-IT"/>
              <a:t>economia dell'impresa docente Giovanni Pelonghini</a:t>
            </a:r>
          </a:p>
        </p:txBody>
      </p:sp>
      <p:sp>
        <p:nvSpPr>
          <p:cNvPr id="5" name="Segnaposto numero diapositiva 4"/>
          <p:cNvSpPr>
            <a:spLocks noGrp="1"/>
          </p:cNvSpPr>
          <p:nvPr>
            <p:ph type="sldNum" sz="quarter" idx="12"/>
          </p:nvPr>
        </p:nvSpPr>
        <p:spPr>
          <a:xfrm>
            <a:off x="4343400" y="1036020"/>
            <a:ext cx="457200" cy="441325"/>
          </a:xfrm>
        </p:spPr>
        <p:txBody>
          <a:bodyPr/>
          <a:lstStyle/>
          <a:p>
            <a:fld id="{75B2F6A9-B667-4AEB-B497-AEEDBAAFEA86}"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7" name="Rettangolo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ttangolo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ttangolo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Segnaposto data 1"/>
          <p:cNvSpPr>
            <a:spLocks noGrp="1"/>
          </p:cNvSpPr>
          <p:nvPr>
            <p:ph type="dt" sz="half" idx="10"/>
          </p:nvPr>
        </p:nvSpPr>
        <p:spPr/>
        <p:txBody>
          <a:bodyPr/>
          <a:lstStyle/>
          <a:p>
            <a:fld id="{140625B6-1459-4AD4-8638-374AFF98B4E5}" type="datetime1">
              <a:rPr lang="it-IT" smtClean="0"/>
              <a:t>07/04/2024</a:t>
            </a:fld>
            <a:endParaRPr lang="it-IT"/>
          </a:p>
        </p:txBody>
      </p:sp>
      <p:sp>
        <p:nvSpPr>
          <p:cNvPr id="3" name="Segnaposto piè di pagina 2"/>
          <p:cNvSpPr>
            <a:spLocks noGrp="1"/>
          </p:cNvSpPr>
          <p:nvPr>
            <p:ph type="ftr" sz="quarter" idx="11"/>
          </p:nvPr>
        </p:nvSpPr>
        <p:spPr/>
        <p:txBody>
          <a:bodyPr/>
          <a:lstStyle/>
          <a:p>
            <a:r>
              <a:rPr lang="it-IT"/>
              <a:t>economia dell'impresa docente Giovanni Pelonghini</a:t>
            </a:r>
          </a:p>
        </p:txBody>
      </p:sp>
      <p:sp>
        <p:nvSpPr>
          <p:cNvPr id="4" name="Segnaposto numero diapositiva 3"/>
          <p:cNvSpPr>
            <a:spLocks noGrp="1"/>
          </p:cNvSpPr>
          <p:nvPr>
            <p:ph type="sldNum" sz="quarter" idx="12"/>
          </p:nvPr>
        </p:nvSpPr>
        <p:spPr>
          <a:xfrm>
            <a:off x="4267200" y="6324600"/>
            <a:ext cx="609600" cy="441324"/>
          </a:xfrm>
        </p:spPr>
        <p:txBody>
          <a:bodyPr/>
          <a:lstStyle>
            <a:lvl1pPr>
              <a:defRPr>
                <a:solidFill>
                  <a:srgbClr val="FFFFFF"/>
                </a:solidFill>
              </a:defRPr>
            </a:lvl1pPr>
          </a:lstStyle>
          <a:p>
            <a:fld id="{75B2F6A9-B667-4AEB-B497-AEEDBAAFEA86}"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bg>
      <p:bgRef idx="1001">
        <a:schemeClr val="bg1"/>
      </p:bgRef>
    </p:bg>
    <p:spTree>
      <p:nvGrpSpPr>
        <p:cNvPr id="1" name=""/>
        <p:cNvGrpSpPr/>
        <p:nvPr/>
      </p:nvGrpSpPr>
      <p:grpSpPr>
        <a:xfrm>
          <a:off x="0" y="0"/>
          <a:ext cx="0" cy="0"/>
          <a:chOff x="0" y="0"/>
          <a:chExt cx="0" cy="0"/>
        </a:xfrm>
      </p:grpSpPr>
      <p:sp>
        <p:nvSpPr>
          <p:cNvPr id="19" name="Rettangolo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ttango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ttangolo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ttangolo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olo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it-IT"/>
              <a:t>Fare clic per modificare lo stile del titolo</a:t>
            </a:r>
            <a:endParaRPr kumimoji="0" lang="en-US"/>
          </a:p>
        </p:txBody>
      </p:sp>
      <p:sp>
        <p:nvSpPr>
          <p:cNvPr id="3" name="Segnaposto testo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it-IT"/>
              <a:t>Fare clic per modificare stili del testo dello schema</a:t>
            </a:r>
          </a:p>
        </p:txBody>
      </p:sp>
      <p:sp>
        <p:nvSpPr>
          <p:cNvPr id="8" name="Rettangolo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ttore 1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Segnaposto contenuto 19"/>
          <p:cNvSpPr>
            <a:spLocks noGrp="1"/>
          </p:cNvSpPr>
          <p:nvPr>
            <p:ph sz="quarter" idx="1"/>
          </p:nvPr>
        </p:nvSpPr>
        <p:spPr>
          <a:xfrm>
            <a:off x="3124200" y="685800"/>
            <a:ext cx="5638800" cy="5410200"/>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10" name="Oval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egnaposto numero diapositiva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75B2F6A9-B667-4AEB-B497-AEEDBAAFEA86}" type="slidenum">
              <a:rPr lang="it-IT" smtClean="0"/>
              <a:t>‹N›</a:t>
            </a:fld>
            <a:endParaRPr lang="it-IT"/>
          </a:p>
        </p:txBody>
      </p:sp>
      <p:sp>
        <p:nvSpPr>
          <p:cNvPr id="21" name="Rettangolo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Segnaposto data 4"/>
          <p:cNvSpPr>
            <a:spLocks noGrp="1"/>
          </p:cNvSpPr>
          <p:nvPr>
            <p:ph type="dt" sz="half" idx="10"/>
          </p:nvPr>
        </p:nvSpPr>
        <p:spPr/>
        <p:txBody>
          <a:bodyPr/>
          <a:lstStyle/>
          <a:p>
            <a:fld id="{37AEFBEE-BBFD-499F-94F4-16175E94C145}" type="datetime1">
              <a:rPr lang="it-IT" smtClean="0"/>
              <a:t>07/04/2024</a:t>
            </a:fld>
            <a:endParaRPr lang="it-IT"/>
          </a:p>
        </p:txBody>
      </p:sp>
      <p:sp>
        <p:nvSpPr>
          <p:cNvPr id="6" name="Segnaposto piè di pagina 5"/>
          <p:cNvSpPr>
            <a:spLocks noGrp="1"/>
          </p:cNvSpPr>
          <p:nvPr>
            <p:ph type="ftr" sz="quarter" idx="11"/>
          </p:nvPr>
        </p:nvSpPr>
        <p:spPr>
          <a:xfrm>
            <a:off x="301752" y="6410848"/>
            <a:ext cx="3383280" cy="365760"/>
          </a:xfrm>
        </p:spPr>
        <p:txBody>
          <a:bodyPr/>
          <a:lstStyle/>
          <a:p>
            <a:r>
              <a:rPr lang="it-IT"/>
              <a:t>economia dell'impresa docente Giovanni Pelonghini</a:t>
            </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1" name="Connettore 1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ttangolo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ttangolo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ttangolo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egnaposto numero diapositiva 6"/>
          <p:cNvSpPr>
            <a:spLocks noGrp="1"/>
          </p:cNvSpPr>
          <p:nvPr>
            <p:ph type="sldNum" sz="quarter" idx="12"/>
          </p:nvPr>
        </p:nvSpPr>
        <p:spPr>
          <a:xfrm>
            <a:off x="1371600" y="312738"/>
            <a:ext cx="457200" cy="441325"/>
          </a:xfrm>
        </p:spPr>
        <p:txBody>
          <a:bodyPr/>
          <a:lstStyle/>
          <a:p>
            <a:fld id="{75B2F6A9-B667-4AEB-B497-AEEDBAAFEA86}" type="slidenum">
              <a:rPr lang="it-IT" smtClean="0"/>
              <a:t>‹N›</a:t>
            </a:fld>
            <a:endParaRPr lang="it-IT"/>
          </a:p>
        </p:txBody>
      </p:sp>
      <p:sp>
        <p:nvSpPr>
          <p:cNvPr id="2" name="Titolo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it-IT"/>
              <a:t>Fare clic per modificare lo stile del titolo</a:t>
            </a:r>
            <a:endParaRPr kumimoji="0" lang="en-US"/>
          </a:p>
        </p:txBody>
      </p:sp>
      <p:sp>
        <p:nvSpPr>
          <p:cNvPr id="3" name="Segnaposto immagine 2"/>
          <p:cNvSpPr>
            <a:spLocks noGrp="1"/>
          </p:cNvSpPr>
          <p:nvPr>
            <p:ph type="pic" idx="1"/>
          </p:nvPr>
        </p:nvSpPr>
        <p:spPr>
          <a:xfrm>
            <a:off x="3000375" y="609600"/>
            <a:ext cx="5867400" cy="4267200"/>
          </a:xfrm>
        </p:spPr>
        <p:txBody>
          <a:bodyPr/>
          <a:lstStyle>
            <a:lvl1pPr marL="0" indent="0">
              <a:buNone/>
              <a:defRPr sz="3200"/>
            </a:lvl1pPr>
          </a:lstStyle>
          <a:p>
            <a:r>
              <a:rPr kumimoji="0" lang="it-IT"/>
              <a:t>Fare clic sull'icona per inserire un'immagine</a:t>
            </a:r>
            <a:endParaRPr kumimoji="0" lang="en-US" dirty="0"/>
          </a:p>
        </p:txBody>
      </p:sp>
      <p:sp>
        <p:nvSpPr>
          <p:cNvPr id="4" name="Segnaposto testo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it-IT"/>
              <a:t>Fare clic per modificare stili del testo dello schema</a:t>
            </a:r>
          </a:p>
        </p:txBody>
      </p:sp>
      <p:sp>
        <p:nvSpPr>
          <p:cNvPr id="22" name="Rettangolo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Segnaposto data 4"/>
          <p:cNvSpPr>
            <a:spLocks noGrp="1"/>
          </p:cNvSpPr>
          <p:nvPr>
            <p:ph type="dt" sz="half" idx="10"/>
          </p:nvPr>
        </p:nvSpPr>
        <p:spPr>
          <a:xfrm>
            <a:off x="5788152" y="6404984"/>
            <a:ext cx="3044952" cy="365760"/>
          </a:xfrm>
        </p:spPr>
        <p:txBody>
          <a:bodyPr/>
          <a:lstStyle/>
          <a:p>
            <a:fld id="{EA9CCC9C-8E19-42BC-BD48-CCCD0BA52B58}" type="datetime1">
              <a:rPr lang="it-IT" smtClean="0"/>
              <a:t>07/04/2024</a:t>
            </a:fld>
            <a:endParaRPr lang="it-IT"/>
          </a:p>
        </p:txBody>
      </p:sp>
      <p:sp>
        <p:nvSpPr>
          <p:cNvPr id="6" name="Segnaposto piè di pagina 5"/>
          <p:cNvSpPr>
            <a:spLocks noGrp="1"/>
          </p:cNvSpPr>
          <p:nvPr>
            <p:ph type="ftr" sz="quarter" idx="11"/>
          </p:nvPr>
        </p:nvSpPr>
        <p:spPr>
          <a:xfrm>
            <a:off x="301752" y="6410848"/>
            <a:ext cx="3584448" cy="365760"/>
          </a:xfrm>
        </p:spPr>
        <p:txBody>
          <a:bodyPr/>
          <a:lstStyle/>
          <a:p>
            <a:r>
              <a:rPr lang="it-IT"/>
              <a:t>economia dell'impresa docente Giovanni Pelonghini</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ttangolo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Segnaposto data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3C654603-6A1F-423C-A24F-6498CFBF0EAF}" type="datetime1">
              <a:rPr lang="it-IT" smtClean="0"/>
              <a:t>07/04/2024</a:t>
            </a:fld>
            <a:endParaRPr lang="it-IT"/>
          </a:p>
        </p:txBody>
      </p:sp>
      <p:sp>
        <p:nvSpPr>
          <p:cNvPr id="3" name="Segnaposto piè di pagina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it-IT"/>
              <a:t>economia dell'impresa docente Giovanni Pelonghini</a:t>
            </a:r>
          </a:p>
        </p:txBody>
      </p:sp>
      <p:sp>
        <p:nvSpPr>
          <p:cNvPr id="8" name="Rettangolo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ttore 1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egnaposto numero diapositiva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75B2F6A9-B667-4AEB-B497-AEEDBAAFEA86}" type="slidenum">
              <a:rPr lang="it-IT" smtClean="0"/>
              <a:t>‹N›</a:t>
            </a:fld>
            <a:endParaRPr lang="it-IT"/>
          </a:p>
        </p:txBody>
      </p:sp>
      <p:sp>
        <p:nvSpPr>
          <p:cNvPr id="22" name="Segnaposto titolo 21"/>
          <p:cNvSpPr>
            <a:spLocks noGrp="1"/>
          </p:cNvSpPr>
          <p:nvPr>
            <p:ph type="title"/>
          </p:nvPr>
        </p:nvSpPr>
        <p:spPr>
          <a:xfrm>
            <a:off x="301752" y="228600"/>
            <a:ext cx="8534400" cy="758952"/>
          </a:xfrm>
          <a:prstGeom prst="rect">
            <a:avLst/>
          </a:prstGeom>
        </p:spPr>
        <p:txBody>
          <a:bodyPr vert="horz" anchor="b">
            <a:normAutofit/>
          </a:bodyPr>
          <a:lstStyle/>
          <a:p>
            <a:r>
              <a:rPr kumimoji="0" lang="it-IT"/>
              <a:t>Fare clic per modificare lo stile del titolo</a:t>
            </a:r>
            <a:endParaRPr kumimoji="0" lang="en-US"/>
          </a:p>
        </p:txBody>
      </p:sp>
      <p:sp>
        <p:nvSpPr>
          <p:cNvPr id="13" name="Segnaposto testo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it-IT"/>
              <a:t>Fare clic per modificare stili del testo dello schema</a:t>
            </a:r>
          </a:p>
          <a:p>
            <a:pPr lvl="1" eaLnBrk="1" latinLnBrk="0" hangingPunct="1"/>
            <a:r>
              <a:rPr kumimoji="0" lang="it-IT"/>
              <a:t>Secondo livello</a:t>
            </a:r>
          </a:p>
          <a:p>
            <a:pPr lvl="2" eaLnBrk="1" latinLnBrk="0" hangingPunct="1"/>
            <a:r>
              <a:rPr kumimoji="0" lang="it-IT"/>
              <a:t>Terzo livello</a:t>
            </a:r>
          </a:p>
          <a:p>
            <a:pPr lvl="3" eaLnBrk="1" latinLnBrk="0" hangingPunct="1"/>
            <a:r>
              <a:rPr kumimoji="0" lang="it-IT"/>
              <a:t>Quarto livello</a:t>
            </a:r>
          </a:p>
          <a:p>
            <a:pPr lvl="4" eaLnBrk="1" latinLnBrk="0" hangingPunct="1"/>
            <a:r>
              <a:rPr kumimoji="0" lang="it-IT"/>
              <a:t>Quinto livello</a:t>
            </a:r>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hyperlink" Target="https://it.wikipedia.org/wiki/Tassa" TargetMode="External"/><Relationship Id="rId2" Type="http://schemas.openxmlformats.org/officeDocument/2006/relationships/hyperlink" Target="https://it.wikipedia.org/wiki/Irpef" TargetMode="External"/><Relationship Id="rId1" Type="http://schemas.openxmlformats.org/officeDocument/2006/relationships/slideLayout" Target="../slideLayouts/slideLayout1.xml"/><Relationship Id="rId5" Type="http://schemas.openxmlformats.org/officeDocument/2006/relationships/hyperlink" Target="https://it.wikipedia.org/wiki/Tubercolosi" TargetMode="External"/><Relationship Id="rId4" Type="http://schemas.openxmlformats.org/officeDocument/2006/relationships/hyperlink" Target="https://it.wikipedia.org/wiki/Partita_Iva"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51520" y="2708920"/>
            <a:ext cx="8669891" cy="3489920"/>
          </a:xfrm>
        </p:spPr>
        <p:txBody>
          <a:bodyPr>
            <a:noAutofit/>
          </a:bodyPr>
          <a:lstStyle/>
          <a:p>
            <a:pPr>
              <a:defRPr/>
            </a:pPr>
            <a:r>
              <a:rPr lang="it-IT" altLang="it-IT" sz="1800" dirty="0">
                <a:solidFill>
                  <a:srgbClr val="FF0000"/>
                </a:solidFill>
                <a:latin typeface="Arial" panose="020B0604020202020204" pitchFamily="34" charset="0"/>
                <a:cs typeface="Arial" panose="020B0604020202020204" pitchFamily="34" charset="0"/>
              </a:rPr>
              <a:t>LOGICHE CONTABILI NELLE APT</a:t>
            </a:r>
          </a:p>
          <a:p>
            <a:pPr algn="just">
              <a:lnSpc>
                <a:spcPct val="90000"/>
              </a:lnSpc>
            </a:pPr>
            <a:r>
              <a:rPr lang="it-IT" altLang="it-IT" dirty="0">
                <a:solidFill>
                  <a:schemeClr val="tx1"/>
                </a:solidFill>
                <a:latin typeface="Arial" panose="020B0604020202020204" pitchFamily="34" charset="0"/>
                <a:cs typeface="Arial" panose="020B0604020202020204" pitchFamily="34" charset="0"/>
              </a:rPr>
              <a:t>IL SISTEMA DI RILEVAZIONE CONTABILE DELLE APT HA SUBITO PROFONDE MODIFICHE NEGLI ULTIMI ANNI FINO A GIUNGERE AD UN SISTEMA DI SCRITTURE PER APTR E APTL CHE INTEGRA LA </a:t>
            </a:r>
            <a:r>
              <a:rPr lang="it-IT" altLang="it-IT" dirty="0">
                <a:solidFill>
                  <a:srgbClr val="FF0000"/>
                </a:solidFill>
                <a:latin typeface="Arial" panose="020B0604020202020204" pitchFamily="34" charset="0"/>
                <a:cs typeface="Arial" panose="020B0604020202020204" pitchFamily="34" charset="0"/>
              </a:rPr>
              <a:t>CONTABILITA’ A BASE FINANZIARIA </a:t>
            </a:r>
            <a:r>
              <a:rPr lang="it-IT" altLang="it-IT" dirty="0">
                <a:solidFill>
                  <a:schemeClr val="tx1"/>
                </a:solidFill>
                <a:latin typeface="Arial" panose="020B0604020202020204" pitchFamily="34" charset="0"/>
                <a:cs typeface="Arial" panose="020B0604020202020204" pitchFamily="34" charset="0"/>
              </a:rPr>
              <a:t>CON QUELLA A </a:t>
            </a:r>
            <a:r>
              <a:rPr lang="it-IT" altLang="it-IT" dirty="0">
                <a:solidFill>
                  <a:srgbClr val="FF0000"/>
                </a:solidFill>
                <a:latin typeface="Arial" panose="020B0604020202020204" pitchFamily="34" charset="0"/>
                <a:cs typeface="Arial" panose="020B0604020202020204" pitchFamily="34" charset="0"/>
              </a:rPr>
              <a:t>BASE ECONOMICO-PATRIMONIALE</a:t>
            </a: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dirty="0">
                <a:solidFill>
                  <a:schemeClr val="tx1"/>
                </a:solidFill>
                <a:latin typeface="Arial" panose="020B0604020202020204" pitchFamily="34" charset="0"/>
                <a:cs typeface="Arial" panose="020B0604020202020204" pitchFamily="34" charset="0"/>
              </a:rPr>
              <a:t>PER MOLTI ANNI TUTTE LE SCRITTURE PREVENTIVE, CONCOMITANTI E CONSUNTIVE DELLE APT SI SONO CARATTERIZZATE PER L’ESCLUSIVA CONTABILIZZAZIONE DELLE VARIAZIONI FINANZIARIE (ENTRATE ED USCITE) E LA MANCATA RILEVAZIONE DELL’ASPETTO ECONOMICO E PATRIMONIALE DELLA GESTIONE</a:t>
            </a: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dirty="0">
                <a:solidFill>
                  <a:schemeClr val="tx1"/>
                </a:solidFill>
                <a:latin typeface="Arial" panose="020B0604020202020204" pitchFamily="34" charset="0"/>
                <a:cs typeface="Arial" panose="020B0604020202020204" pitchFamily="34" charset="0"/>
              </a:rPr>
              <a:t>NON RILEVAZIONE DEI COSTI E DEI PROVENTI</a:t>
            </a: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18373440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51520" y="2708920"/>
            <a:ext cx="8669891" cy="3489920"/>
          </a:xfrm>
        </p:spPr>
        <p:txBody>
          <a:bodyPr>
            <a:noAutofit/>
          </a:bodyPr>
          <a:lstStyle/>
          <a:p>
            <a:pPr>
              <a:defRPr/>
            </a:pPr>
            <a:r>
              <a:rPr lang="it-IT" altLang="it-IT" sz="1800" dirty="0">
                <a:solidFill>
                  <a:srgbClr val="FF0000"/>
                </a:solidFill>
                <a:latin typeface="Arial" panose="020B0604020202020204" pitchFamily="34" charset="0"/>
                <a:cs typeface="Arial" panose="020B0604020202020204" pitchFamily="34" charset="0"/>
              </a:rPr>
              <a:t>La contabilità a base finanziaria</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sz="1800" dirty="0">
                <a:solidFill>
                  <a:schemeClr val="tx1"/>
                </a:solidFill>
                <a:latin typeface="Arial" panose="020B0604020202020204" pitchFamily="34" charset="0"/>
                <a:cs typeface="Arial" panose="020B0604020202020204" pitchFamily="34" charset="0"/>
              </a:rPr>
              <a:t>IL </a:t>
            </a:r>
            <a:r>
              <a:rPr lang="it-IT" altLang="it-IT" sz="1800" dirty="0">
                <a:solidFill>
                  <a:srgbClr val="FF0000"/>
                </a:solidFill>
                <a:latin typeface="Arial" panose="020B0604020202020204" pitchFamily="34" charset="0"/>
                <a:cs typeface="Arial" panose="020B0604020202020204" pitchFamily="34" charset="0"/>
              </a:rPr>
              <a:t>VERSAMENTO</a:t>
            </a:r>
            <a:r>
              <a:rPr lang="it-IT" altLang="it-IT" sz="1800" dirty="0">
                <a:solidFill>
                  <a:schemeClr val="tx1"/>
                </a:solidFill>
                <a:latin typeface="Arial" panose="020B0604020202020204" pitchFamily="34" charset="0"/>
                <a:cs typeface="Arial" panose="020B0604020202020204" pitchFamily="34" charset="0"/>
              </a:rPr>
              <a:t>  CONCLUDE IL CICLO FINANZIARIO DELLE ENTRATE QUALORA SI SIA RESO NECESSARIO L’INTERVENTO DI AGENTI DELLA RISCOSSIONE (TRATTASI DI UNA FASE EVENTUALE)</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sz="1800" dirty="0">
                <a:solidFill>
                  <a:schemeClr val="tx1"/>
                </a:solidFill>
                <a:latin typeface="Arial" panose="020B0604020202020204" pitchFamily="34" charset="0"/>
                <a:cs typeface="Arial" panose="020B0604020202020204" pitchFamily="34" charset="0"/>
              </a:rPr>
              <a:t>COME NOTO, TUTTE LE ENTRATE ACCERTATE ED IMPUTATE CHE NON SONO STATE RISCOSSE AL TERMINE DELL’ANNO FINANZIARIO COSTITUISCONO </a:t>
            </a:r>
            <a:r>
              <a:rPr lang="it-IT" altLang="it-IT" sz="1800" dirty="0">
                <a:solidFill>
                  <a:srgbClr val="FF0000"/>
                </a:solidFill>
                <a:latin typeface="Arial" panose="020B0604020202020204" pitchFamily="34" charset="0"/>
                <a:cs typeface="Arial" panose="020B0604020202020204" pitchFamily="34" charset="0"/>
              </a:rPr>
              <a:t>RESIDUI ATTIVI </a:t>
            </a:r>
            <a:r>
              <a:rPr lang="it-IT" altLang="it-IT" sz="1800" dirty="0">
                <a:solidFill>
                  <a:schemeClr val="tx1"/>
                </a:solidFill>
                <a:latin typeface="Arial" panose="020B0604020202020204" pitchFamily="34" charset="0"/>
                <a:cs typeface="Arial" panose="020B0604020202020204" pitchFamily="34" charset="0"/>
              </a:rPr>
              <a:t>I QUALI INDIVIDUANO CREDITI CHE L’APT VANTA VERSO SOGGETTI TERZI: TRATTASI DI ELEMENTI ATTIVI DEL PATRIMONIO </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2154984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51520" y="2708920"/>
            <a:ext cx="8669891" cy="3489920"/>
          </a:xfrm>
        </p:spPr>
        <p:txBody>
          <a:bodyPr>
            <a:noAutofit/>
          </a:bodyPr>
          <a:lstStyle/>
          <a:p>
            <a:pPr>
              <a:defRPr/>
            </a:pPr>
            <a:r>
              <a:rPr lang="it-IT" altLang="it-IT" sz="1800" dirty="0">
                <a:solidFill>
                  <a:srgbClr val="FF0000"/>
                </a:solidFill>
                <a:latin typeface="Arial" panose="020B0604020202020204" pitchFamily="34" charset="0"/>
                <a:cs typeface="Arial" panose="020B0604020202020204" pitchFamily="34" charset="0"/>
              </a:rPr>
              <a:t>La contabilità a base finanziaria</a:t>
            </a:r>
          </a:p>
          <a:p>
            <a:pPr algn="just">
              <a:lnSpc>
                <a:spcPct val="90000"/>
              </a:lnSpc>
              <a:defRPr/>
            </a:pPr>
            <a:r>
              <a:rPr lang="it-IT" altLang="it-IT" sz="1800" dirty="0">
                <a:solidFill>
                  <a:schemeClr val="tx1"/>
                </a:solidFill>
                <a:latin typeface="Arial" panose="020B0604020202020204" pitchFamily="34" charset="0"/>
                <a:cs typeface="Arial" panose="020B0604020202020204" pitchFamily="34" charset="0"/>
              </a:rPr>
              <a:t>IL CICLO FINANZIARIO DELLE USCITE (SPESE) E’ PIU’ LUNGO E COMPLESSO RISPETTO A QUELLO DELLE ENTRATE, E CIO’ PER CONSENTIRE UN CONTROLLO PIU’ STRINGENTE SULL’UTILIZZO DELLE RISORSE PUBBLICHE </a:t>
            </a: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altLang="it-IT" sz="1800" dirty="0">
                <a:solidFill>
                  <a:schemeClr val="tx1"/>
                </a:solidFill>
                <a:latin typeface="Arial" panose="020B0604020202020204" pitchFamily="34" charset="0"/>
                <a:cs typeface="Arial" panose="020B0604020202020204" pitchFamily="34" charset="0"/>
              </a:rPr>
              <a:t>IL </a:t>
            </a:r>
            <a:r>
              <a:rPr lang="it-IT" altLang="it-IT" sz="1800" dirty="0">
                <a:solidFill>
                  <a:srgbClr val="FF0000"/>
                </a:solidFill>
                <a:latin typeface="Arial" panose="020B0604020202020204" pitchFamily="34" charset="0"/>
                <a:cs typeface="Arial" panose="020B0604020202020204" pitchFamily="34" charset="0"/>
              </a:rPr>
              <a:t>CICLO FINANZIARIO DELLE USCITE </a:t>
            </a:r>
            <a:r>
              <a:rPr lang="it-IT" altLang="it-IT" sz="1800" dirty="0">
                <a:solidFill>
                  <a:schemeClr val="tx1"/>
                </a:solidFill>
                <a:latin typeface="Arial" panose="020B0604020202020204" pitchFamily="34" charset="0"/>
                <a:cs typeface="Arial" panose="020B0604020202020204" pitchFamily="34" charset="0"/>
              </a:rPr>
              <a:t>SI COMPONE DI CINQUE FASI:</a:t>
            </a:r>
          </a:p>
          <a:p>
            <a:pPr algn="just">
              <a:lnSpc>
                <a:spcPct val="90000"/>
              </a:lnSpc>
              <a:defRPr/>
            </a:pPr>
            <a:r>
              <a:rPr lang="it-IT" altLang="it-IT" sz="1800" dirty="0">
                <a:solidFill>
                  <a:srgbClr val="FF0000"/>
                </a:solidFill>
                <a:latin typeface="Arial" panose="020B0604020202020204" pitchFamily="34" charset="0"/>
                <a:cs typeface="Arial" panose="020B0604020202020204" pitchFamily="34" charset="0"/>
              </a:rPr>
              <a:t>1.</a:t>
            </a:r>
            <a:r>
              <a:rPr lang="it-IT" altLang="it-IT" sz="1800" dirty="0">
                <a:solidFill>
                  <a:schemeClr val="tx1"/>
                </a:solidFill>
                <a:latin typeface="Arial" panose="020B0604020202020204" pitchFamily="34" charset="0"/>
                <a:cs typeface="Arial" panose="020B0604020202020204" pitchFamily="34" charset="0"/>
              </a:rPr>
              <a:t> PREVISIONE;</a:t>
            </a:r>
          </a:p>
          <a:p>
            <a:pPr algn="just">
              <a:lnSpc>
                <a:spcPct val="90000"/>
              </a:lnSpc>
              <a:defRPr/>
            </a:pPr>
            <a:r>
              <a:rPr lang="it-IT" altLang="it-IT" sz="1800" dirty="0">
                <a:solidFill>
                  <a:srgbClr val="FF0000"/>
                </a:solidFill>
                <a:latin typeface="Arial" panose="020B0604020202020204" pitchFamily="34" charset="0"/>
                <a:cs typeface="Arial" panose="020B0604020202020204" pitchFamily="34" charset="0"/>
              </a:rPr>
              <a:t>2.</a:t>
            </a:r>
            <a:r>
              <a:rPr lang="it-IT" altLang="it-IT" sz="1800" dirty="0">
                <a:solidFill>
                  <a:schemeClr val="tx1"/>
                </a:solidFill>
                <a:latin typeface="Arial" panose="020B0604020202020204" pitchFamily="34" charset="0"/>
                <a:cs typeface="Arial" panose="020B0604020202020204" pitchFamily="34" charset="0"/>
              </a:rPr>
              <a:t> IMPEGNO;</a:t>
            </a:r>
          </a:p>
          <a:p>
            <a:pPr algn="just">
              <a:lnSpc>
                <a:spcPct val="90000"/>
              </a:lnSpc>
              <a:defRPr/>
            </a:pPr>
            <a:r>
              <a:rPr lang="it-IT" altLang="it-IT" sz="1800" dirty="0">
                <a:solidFill>
                  <a:srgbClr val="FF0000"/>
                </a:solidFill>
                <a:latin typeface="Arial" panose="020B0604020202020204" pitchFamily="34" charset="0"/>
                <a:cs typeface="Arial" panose="020B0604020202020204" pitchFamily="34" charset="0"/>
              </a:rPr>
              <a:t>3.</a:t>
            </a:r>
            <a:r>
              <a:rPr lang="it-IT" altLang="it-IT" sz="1800" dirty="0">
                <a:solidFill>
                  <a:schemeClr val="tx1"/>
                </a:solidFill>
                <a:latin typeface="Arial" panose="020B0604020202020204" pitchFamily="34" charset="0"/>
                <a:cs typeface="Arial" panose="020B0604020202020204" pitchFamily="34" charset="0"/>
              </a:rPr>
              <a:t> LIQUIDAZIONE;</a:t>
            </a:r>
          </a:p>
          <a:p>
            <a:pPr algn="just">
              <a:lnSpc>
                <a:spcPct val="90000"/>
              </a:lnSpc>
              <a:defRPr/>
            </a:pPr>
            <a:r>
              <a:rPr lang="it-IT" altLang="it-IT" sz="1800" dirty="0">
                <a:solidFill>
                  <a:srgbClr val="FF0000"/>
                </a:solidFill>
                <a:latin typeface="Arial" panose="020B0604020202020204" pitchFamily="34" charset="0"/>
                <a:cs typeface="Arial" panose="020B0604020202020204" pitchFamily="34" charset="0"/>
              </a:rPr>
              <a:t>4.</a:t>
            </a:r>
            <a:r>
              <a:rPr lang="it-IT" altLang="it-IT" sz="1800" dirty="0">
                <a:solidFill>
                  <a:schemeClr val="tx1"/>
                </a:solidFill>
                <a:latin typeface="Arial" panose="020B0604020202020204" pitchFamily="34" charset="0"/>
                <a:cs typeface="Arial" panose="020B0604020202020204" pitchFamily="34" charset="0"/>
              </a:rPr>
              <a:t> ORDINAZIONE;</a:t>
            </a:r>
          </a:p>
          <a:p>
            <a:pPr algn="just">
              <a:lnSpc>
                <a:spcPct val="90000"/>
              </a:lnSpc>
              <a:defRPr/>
            </a:pPr>
            <a:r>
              <a:rPr lang="it-IT" altLang="it-IT" sz="1800" dirty="0">
                <a:solidFill>
                  <a:srgbClr val="FF0000"/>
                </a:solidFill>
                <a:latin typeface="Arial" panose="020B0604020202020204" pitchFamily="34" charset="0"/>
                <a:cs typeface="Arial" panose="020B0604020202020204" pitchFamily="34" charset="0"/>
              </a:rPr>
              <a:t>5.</a:t>
            </a:r>
            <a:r>
              <a:rPr lang="it-IT" altLang="it-IT" sz="1800" dirty="0">
                <a:solidFill>
                  <a:schemeClr val="tx1"/>
                </a:solidFill>
                <a:latin typeface="Arial" panose="020B0604020202020204" pitchFamily="34" charset="0"/>
                <a:cs typeface="Arial" panose="020B0604020202020204" pitchFamily="34" charset="0"/>
              </a:rPr>
              <a:t> PAGAMENTO</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2014826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51520" y="2708920"/>
            <a:ext cx="8669891" cy="3489920"/>
          </a:xfrm>
        </p:spPr>
        <p:txBody>
          <a:bodyPr>
            <a:noAutofit/>
          </a:bodyPr>
          <a:lstStyle/>
          <a:p>
            <a:pPr>
              <a:defRPr/>
            </a:pPr>
            <a:r>
              <a:rPr lang="it-IT" altLang="it-IT" sz="1800" dirty="0">
                <a:solidFill>
                  <a:srgbClr val="FF0000"/>
                </a:solidFill>
                <a:latin typeface="Arial" panose="020B0604020202020204" pitchFamily="34" charset="0"/>
                <a:cs typeface="Arial" panose="020B0604020202020204" pitchFamily="34" charset="0"/>
              </a:rPr>
              <a:t>La contabilità a base finanziaria</a:t>
            </a:r>
          </a:p>
          <a:p>
            <a:pPr>
              <a:lnSpc>
                <a:spcPct val="90000"/>
              </a:lnSpc>
            </a:pPr>
            <a:endParaRPr lang="it-IT" altLang="it-IT" sz="1800" dirty="0">
              <a:solidFill>
                <a:srgbClr val="FFFFFF"/>
              </a:solidFill>
            </a:endParaRPr>
          </a:p>
          <a:p>
            <a:pPr algn="just">
              <a:lnSpc>
                <a:spcPct val="90000"/>
              </a:lnSpc>
            </a:pPr>
            <a:r>
              <a:rPr lang="it-IT" altLang="it-IT" sz="1800" dirty="0">
                <a:solidFill>
                  <a:schemeClr val="tx1"/>
                </a:solidFill>
                <a:latin typeface="Arial" panose="020B0604020202020204" pitchFamily="34" charset="0"/>
                <a:cs typeface="Arial" panose="020B0604020202020204" pitchFamily="34" charset="0"/>
              </a:rPr>
              <a:t>LA </a:t>
            </a:r>
            <a:r>
              <a:rPr lang="it-IT" altLang="it-IT" sz="1800" dirty="0">
                <a:solidFill>
                  <a:srgbClr val="FF0000"/>
                </a:solidFill>
                <a:latin typeface="Arial" panose="020B0604020202020204" pitchFamily="34" charset="0"/>
                <a:cs typeface="Arial" panose="020B0604020202020204" pitchFamily="34" charset="0"/>
              </a:rPr>
              <a:t>PREVISIONE</a:t>
            </a:r>
            <a:r>
              <a:rPr lang="it-IT" altLang="it-IT" sz="1800" dirty="0">
                <a:solidFill>
                  <a:schemeClr val="tx1"/>
                </a:solidFill>
                <a:latin typeface="Arial" panose="020B0604020202020204" pitchFamily="34" charset="0"/>
                <a:cs typeface="Arial" panose="020B0604020202020204" pitchFamily="34" charset="0"/>
              </a:rPr>
              <a:t> SI ATTUA MEDIANTE L’APPROVAZIONE DEL BPF E RIGUARDA LE SPESE CHE SI PREVEDE DI IMPEGNARE – PREVISIONE DI COMPETENZA – E DI PAGARE – PREVISIONE DI CASSA</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sz="1800" dirty="0">
                <a:solidFill>
                  <a:schemeClr val="tx1"/>
                </a:solidFill>
                <a:latin typeface="Arial" panose="020B0604020202020204" pitchFamily="34" charset="0"/>
                <a:cs typeface="Arial" panose="020B0604020202020204" pitchFamily="34" charset="0"/>
              </a:rPr>
              <a:t>L’</a:t>
            </a:r>
            <a:r>
              <a:rPr lang="it-IT" altLang="it-IT" sz="1800" dirty="0">
                <a:solidFill>
                  <a:srgbClr val="FF0000"/>
                </a:solidFill>
                <a:latin typeface="Arial" panose="020B0604020202020204" pitchFamily="34" charset="0"/>
                <a:cs typeface="Arial" panose="020B0604020202020204" pitchFamily="34" charset="0"/>
              </a:rPr>
              <a:t>IMPEGNO</a:t>
            </a:r>
            <a:r>
              <a:rPr lang="it-IT" altLang="it-IT" sz="1800" dirty="0">
                <a:solidFill>
                  <a:schemeClr val="tx1"/>
                </a:solidFill>
                <a:latin typeface="Arial" panose="020B0604020202020204" pitchFamily="34" charset="0"/>
                <a:cs typeface="Arial" panose="020B0604020202020204" pitchFamily="34" charset="0"/>
              </a:rPr>
              <a:t> E’ LA FASE DI DIRITTO DELLE USCITE CON IL QUALE SI REGISTRA CONTABILMENTE LA VOLONTA’ UNILATERALE DELL’APT DI SPENDERE DEL DENARO PER ACQUISIRE UN DETERMINATO BENE O SERVIZIO, RIMBORSARE UN DEBITO, ESEGUIRE UN TRASFERIMENTO, ECC…</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17843531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51520" y="2708920"/>
            <a:ext cx="8669891" cy="3489920"/>
          </a:xfrm>
        </p:spPr>
        <p:txBody>
          <a:bodyPr>
            <a:noAutofit/>
          </a:bodyPr>
          <a:lstStyle/>
          <a:p>
            <a:pPr>
              <a:defRPr/>
            </a:pPr>
            <a:r>
              <a:rPr lang="it-IT" altLang="it-IT" sz="1800" dirty="0">
                <a:solidFill>
                  <a:srgbClr val="FF0000"/>
                </a:solidFill>
                <a:latin typeface="Arial" panose="020B0604020202020204" pitchFamily="34" charset="0"/>
                <a:cs typeface="Arial" panose="020B0604020202020204" pitchFamily="34" charset="0"/>
              </a:rPr>
              <a:t>La contabilità a base finanziaria</a:t>
            </a: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dirty="0">
                <a:solidFill>
                  <a:schemeClr val="tx1"/>
                </a:solidFill>
                <a:latin typeface="Arial" panose="020B0604020202020204" pitchFamily="34" charset="0"/>
                <a:cs typeface="Arial" panose="020B0604020202020204" pitchFamily="34" charset="0"/>
              </a:rPr>
              <a:t>CON L’IMPEGNO SI DECIDE DI DESTINARE UNA DATA SOMMA, AD UN CERTO SOGGETTO (CREDITORE), PER UN DETERMINATO MOTIVO, AD UNA DETERMINATA SCADENZA, ONDE PER CUI QUELLA SOMMA DI DENARO E’ VINCOLATA E RESA INDISPONIBILE PER ALTRI SCOPI</a:t>
            </a: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dirty="0">
                <a:solidFill>
                  <a:schemeClr val="tx1"/>
                </a:solidFill>
                <a:latin typeface="Arial" panose="020B0604020202020204" pitchFamily="34" charset="0"/>
                <a:cs typeface="Arial" panose="020B0604020202020204" pitchFamily="34" charset="0"/>
              </a:rPr>
              <a:t>CON LA </a:t>
            </a:r>
            <a:r>
              <a:rPr lang="it-IT" altLang="it-IT" dirty="0">
                <a:solidFill>
                  <a:srgbClr val="FF0000"/>
                </a:solidFill>
                <a:latin typeface="Arial" panose="020B0604020202020204" pitchFamily="34" charset="0"/>
                <a:cs typeface="Arial" panose="020B0604020202020204" pitchFamily="34" charset="0"/>
              </a:rPr>
              <a:t>LIQUIDAZIONE</a:t>
            </a:r>
            <a:r>
              <a:rPr lang="it-IT" altLang="it-IT" dirty="0">
                <a:solidFill>
                  <a:schemeClr val="tx1"/>
                </a:solidFill>
                <a:latin typeface="Arial" panose="020B0604020202020204" pitchFamily="34" charset="0"/>
                <a:cs typeface="Arial" panose="020B0604020202020204" pitchFamily="34" charset="0"/>
              </a:rPr>
              <a:t> SI DETERMINA LA SOMMA CERTA E LIQUIDA DA CORRISPONDERE AL CREDITORE NEI LIMITI DELL’AMMONTARE DELL’IMPEGNO </a:t>
            </a: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dirty="0">
                <a:solidFill>
                  <a:schemeClr val="tx1"/>
                </a:solidFill>
                <a:latin typeface="Arial" panose="020B0604020202020204" pitchFamily="34" charset="0"/>
                <a:cs typeface="Arial" panose="020B0604020202020204" pitchFamily="34" charset="0"/>
              </a:rPr>
              <a:t>LA DETERMINAZIONE DELLA SOMMA DA PAGARE DEVE ESSERE COMPROVATA DA SPECIFICI ATTI E DOCUMENTI</a:t>
            </a:r>
          </a:p>
          <a:p>
            <a:pPr algn="l">
              <a:lnSpc>
                <a:spcPct val="90000"/>
              </a:lnSpc>
            </a:pPr>
            <a:endParaRPr lang="it-IT" altLang="it-IT" sz="1800" dirty="0">
              <a:solidFill>
                <a:srgbClr val="FFFFFF"/>
              </a:solidFill>
            </a:endParaRP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10290345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51520" y="2708920"/>
            <a:ext cx="8669891" cy="3489920"/>
          </a:xfrm>
        </p:spPr>
        <p:txBody>
          <a:bodyPr>
            <a:noAutofit/>
          </a:bodyPr>
          <a:lstStyle/>
          <a:p>
            <a:pPr>
              <a:defRPr/>
            </a:pPr>
            <a:r>
              <a:rPr lang="it-IT" altLang="it-IT" sz="1800" dirty="0">
                <a:solidFill>
                  <a:srgbClr val="FF0000"/>
                </a:solidFill>
                <a:latin typeface="Arial" panose="020B0604020202020204" pitchFamily="34" charset="0"/>
                <a:cs typeface="Arial" panose="020B0604020202020204" pitchFamily="34" charset="0"/>
              </a:rPr>
              <a:t>La contabilità a base finanziaria</a:t>
            </a:r>
          </a:p>
          <a:p>
            <a:pPr algn="just">
              <a:lnSpc>
                <a:spcPct val="90000"/>
              </a:lnSpc>
            </a:pPr>
            <a:r>
              <a:rPr lang="it-IT" altLang="it-IT" sz="1800" dirty="0">
                <a:solidFill>
                  <a:schemeClr val="tx1"/>
                </a:solidFill>
                <a:latin typeface="Arial" panose="020B0604020202020204" pitchFamily="34" charset="0"/>
                <a:cs typeface="Arial" panose="020B0604020202020204" pitchFamily="34" charset="0"/>
              </a:rPr>
              <a:t>LA FASE SUCCESSIVA E’ QUELLA DELL’</a:t>
            </a:r>
            <a:r>
              <a:rPr lang="it-IT" altLang="it-IT" sz="1800" dirty="0">
                <a:solidFill>
                  <a:srgbClr val="FF0000"/>
                </a:solidFill>
                <a:latin typeface="Arial" panose="020B0604020202020204" pitchFamily="34" charset="0"/>
                <a:cs typeface="Arial" panose="020B0604020202020204" pitchFamily="34" charset="0"/>
              </a:rPr>
              <a:t>ORDINAZIONE</a:t>
            </a:r>
            <a:r>
              <a:rPr lang="it-IT" altLang="it-IT" sz="1800" dirty="0">
                <a:solidFill>
                  <a:schemeClr val="tx1"/>
                </a:solidFill>
                <a:latin typeface="Arial" panose="020B0604020202020204" pitchFamily="34" charset="0"/>
                <a:cs typeface="Arial" panose="020B0604020202020204" pitchFamily="34" charset="0"/>
              </a:rPr>
              <a:t> CON LA QUALE SI DA’ ORDINE AL TESORIERE DI PAGARE AD UN SOGGETTO CERTO LA SOMMA LIQUIDATA TRAMITE IL COSIDDETTO MANDATO DI PAGAMENTO</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sz="1800" dirty="0">
                <a:solidFill>
                  <a:schemeClr val="tx1"/>
                </a:solidFill>
                <a:latin typeface="Arial" panose="020B0604020202020204" pitchFamily="34" charset="0"/>
                <a:cs typeface="Arial" panose="020B0604020202020204" pitchFamily="34" charset="0"/>
              </a:rPr>
              <a:t>RICEVUTO L’ORDINE DI PAGARE PER MEZZO DEL MANDATO DI PAGAMENTO IL TESORIERE </a:t>
            </a:r>
            <a:r>
              <a:rPr lang="it-IT" altLang="it-IT" sz="1800" dirty="0">
                <a:solidFill>
                  <a:srgbClr val="FF0000"/>
                </a:solidFill>
                <a:latin typeface="Arial" panose="020B0604020202020204" pitchFamily="34" charset="0"/>
                <a:cs typeface="Arial" panose="020B0604020202020204" pitchFamily="34" charset="0"/>
              </a:rPr>
              <a:t>EROGA LA SOMMA </a:t>
            </a:r>
            <a:r>
              <a:rPr lang="it-IT" altLang="it-IT" sz="1800" dirty="0">
                <a:solidFill>
                  <a:schemeClr val="tx1"/>
                </a:solidFill>
                <a:latin typeface="Arial" panose="020B0604020202020204" pitchFamily="34" charset="0"/>
                <a:cs typeface="Arial" panose="020B0604020202020204" pitchFamily="34" charset="0"/>
              </a:rPr>
              <a:t>DOVUTA AL CREDITORE CON LE MODALITA’ INDICATE NEL MANDATO E PONE TERMINE AL CICLO FINANZIARIO DELLE SPESE </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sz="1800" dirty="0">
                <a:solidFill>
                  <a:schemeClr val="tx1"/>
                </a:solidFill>
                <a:latin typeface="Arial" panose="020B0604020202020204" pitchFamily="34" charset="0"/>
                <a:cs typeface="Arial" panose="020B0604020202020204" pitchFamily="34" charset="0"/>
              </a:rPr>
              <a:t>COME NOTO, TUTTE LE SPESE IMPEGNATE CHE NON SONO PAGATE AL TERMINE DELL’ANNO FINANZIARIO COSTITUISCONO </a:t>
            </a:r>
            <a:r>
              <a:rPr lang="it-IT" altLang="it-IT" sz="1800" dirty="0">
                <a:solidFill>
                  <a:srgbClr val="FF0000"/>
                </a:solidFill>
                <a:latin typeface="Arial" panose="020B0604020202020204" pitchFamily="34" charset="0"/>
                <a:cs typeface="Arial" panose="020B0604020202020204" pitchFamily="34" charset="0"/>
              </a:rPr>
              <a:t>RESIDUI PASSIVI</a:t>
            </a:r>
          </a:p>
          <a:p>
            <a:pPr algn="l">
              <a:lnSpc>
                <a:spcPct val="90000"/>
              </a:lnSpc>
            </a:pPr>
            <a:endParaRPr lang="it-IT" altLang="it-IT" sz="1800" dirty="0">
              <a:solidFill>
                <a:srgbClr val="FFFFFF"/>
              </a:solidFill>
            </a:endParaRP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13025169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51520" y="2708920"/>
            <a:ext cx="8669891" cy="3489920"/>
          </a:xfrm>
        </p:spPr>
        <p:txBody>
          <a:bodyPr>
            <a:noAutofit/>
          </a:bodyPr>
          <a:lstStyle/>
          <a:p>
            <a:pPr>
              <a:defRPr/>
            </a:pPr>
            <a:r>
              <a:rPr lang="it-IT" altLang="it-IT" sz="1800" dirty="0">
                <a:solidFill>
                  <a:srgbClr val="FF0000"/>
                </a:solidFill>
                <a:latin typeface="Arial" panose="020B0604020202020204" pitchFamily="34" charset="0"/>
                <a:cs typeface="Arial" panose="020B0604020202020204" pitchFamily="34" charset="0"/>
              </a:rPr>
              <a:t>La contabilità a base finanziaria</a:t>
            </a: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dirty="0">
                <a:solidFill>
                  <a:schemeClr val="tx1"/>
                </a:solidFill>
                <a:latin typeface="Arial" panose="020B0604020202020204" pitchFamily="34" charset="0"/>
                <a:cs typeface="Arial" panose="020B0604020202020204" pitchFamily="34" charset="0"/>
              </a:rPr>
              <a:t>PUO’ ACCADERE CHE NEL CORSO DELL’ESERCIZIO CUI IL BILANCIO SI RIFERISCE SI MANIFESTANO RILEVANTI DIFFERENZE TRA QUANTO PREVISTO E LE CONCRETE NECESSITA’ FINANZIARIE DELLA GESTIONE </a:t>
            </a: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dirty="0">
                <a:solidFill>
                  <a:schemeClr val="tx1"/>
                </a:solidFill>
                <a:latin typeface="Arial" panose="020B0604020202020204" pitchFamily="34" charset="0"/>
                <a:cs typeface="Arial" panose="020B0604020202020204" pitchFamily="34" charset="0"/>
              </a:rPr>
              <a:t>TALI SCOSTAMENTI POTREBBERO RENDERE NECESSARIA LA MODIFICA DEGLI OBIETTIVI PROGRAMMATI NEL MEDIO TERMINE E DEI MEZZI FINANZIARI NECESSARI AL LORO CONSEGUIMENTO </a:t>
            </a: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dirty="0">
                <a:solidFill>
                  <a:schemeClr val="tx1"/>
                </a:solidFill>
                <a:latin typeface="Arial" panose="020B0604020202020204" pitchFamily="34" charset="0"/>
                <a:cs typeface="Arial" panose="020B0604020202020204" pitchFamily="34" charset="0"/>
              </a:rPr>
              <a:t>PER ATTENUARE L’INTRINSECA RIGIDITA’ DEL BILANCIO E’ POSSIBILE FARE RICORSO AI </a:t>
            </a:r>
            <a:r>
              <a:rPr lang="it-IT" altLang="it-IT" dirty="0">
                <a:solidFill>
                  <a:srgbClr val="FF0000"/>
                </a:solidFill>
                <a:latin typeface="Arial" panose="020B0604020202020204" pitchFamily="34" charset="0"/>
                <a:cs typeface="Arial" panose="020B0604020202020204" pitchFamily="34" charset="0"/>
              </a:rPr>
              <a:t>FONDI DI RISERVA </a:t>
            </a:r>
            <a:r>
              <a:rPr lang="it-IT" altLang="it-IT" dirty="0">
                <a:solidFill>
                  <a:schemeClr val="tx1"/>
                </a:solidFill>
                <a:latin typeface="Arial" panose="020B0604020202020204" pitchFamily="34" charset="0"/>
                <a:cs typeface="Arial" panose="020B0604020202020204" pitchFamily="34" charset="0"/>
              </a:rPr>
              <a:t>ED ALLE </a:t>
            </a:r>
            <a:r>
              <a:rPr lang="it-IT" altLang="it-IT" dirty="0">
                <a:solidFill>
                  <a:srgbClr val="FF0000"/>
                </a:solidFill>
                <a:latin typeface="Arial" panose="020B0604020202020204" pitchFamily="34" charset="0"/>
                <a:cs typeface="Arial" panose="020B0604020202020204" pitchFamily="34" charset="0"/>
              </a:rPr>
              <a:t>VARIAZIONI DI BILANCIO</a:t>
            </a:r>
          </a:p>
          <a:p>
            <a:pPr algn="l">
              <a:lnSpc>
                <a:spcPct val="90000"/>
              </a:lnSpc>
            </a:pPr>
            <a:endParaRPr lang="it-IT" altLang="it-IT" sz="1800" dirty="0">
              <a:solidFill>
                <a:srgbClr val="FFFFFF"/>
              </a:solidFill>
            </a:endParaRP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29956918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51520" y="2708920"/>
            <a:ext cx="8669891" cy="3489920"/>
          </a:xfrm>
        </p:spPr>
        <p:txBody>
          <a:bodyPr>
            <a:noAutofit/>
          </a:bodyPr>
          <a:lstStyle/>
          <a:p>
            <a:pPr>
              <a:defRPr/>
            </a:pPr>
            <a:r>
              <a:rPr lang="it-IT" altLang="it-IT" sz="1800" dirty="0">
                <a:solidFill>
                  <a:srgbClr val="FF0000"/>
                </a:solidFill>
                <a:latin typeface="Arial" panose="020B0604020202020204" pitchFamily="34" charset="0"/>
                <a:cs typeface="Arial" panose="020B0604020202020204" pitchFamily="34" charset="0"/>
              </a:rPr>
              <a:t>I fondi di riserva e le variazioni di bilancio</a:t>
            </a: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sz="1800" dirty="0">
                <a:solidFill>
                  <a:schemeClr val="tx1"/>
                </a:solidFill>
                <a:latin typeface="Arial" panose="020B0604020202020204" pitchFamily="34" charset="0"/>
                <a:cs typeface="Arial" panose="020B0604020202020204" pitchFamily="34" charset="0"/>
              </a:rPr>
              <a:t>IL MECCANISMO UTILIZZATO E’ QUELLO DELLO STORNO, OVVERO TRASFERIMENTO DAL FONDO DI RISERVA ALLA VOCE DI SPESA DA INCREMENTARE CON SUCCESSIVO IMPEGNO</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sz="1800" dirty="0">
                <a:solidFill>
                  <a:schemeClr val="tx1"/>
                </a:solidFill>
                <a:latin typeface="Arial" panose="020B0604020202020204" pitchFamily="34" charset="0"/>
                <a:cs typeface="Arial" panose="020B0604020202020204" pitchFamily="34" charset="0"/>
              </a:rPr>
              <a:t>I FONDI DI RISERVA SI POSSONO SUDDIVIDERE IN </a:t>
            </a:r>
            <a:r>
              <a:rPr lang="it-IT" altLang="it-IT" sz="1800" dirty="0">
                <a:solidFill>
                  <a:srgbClr val="FF0000"/>
                </a:solidFill>
                <a:latin typeface="Arial" panose="020B0604020202020204" pitchFamily="34" charset="0"/>
                <a:cs typeface="Arial" panose="020B0604020202020204" pitchFamily="34" charset="0"/>
              </a:rPr>
              <a:t>ORDINARI</a:t>
            </a:r>
            <a:r>
              <a:rPr lang="it-IT" altLang="it-IT" sz="1800" dirty="0">
                <a:solidFill>
                  <a:schemeClr val="tx1"/>
                </a:solidFill>
                <a:latin typeface="Arial" panose="020B0604020202020204" pitchFamily="34" charset="0"/>
                <a:cs typeface="Arial" panose="020B0604020202020204" pitchFamily="34" charset="0"/>
              </a:rPr>
              <a:t> E </a:t>
            </a:r>
            <a:r>
              <a:rPr lang="it-IT" altLang="it-IT" sz="1800" dirty="0">
                <a:solidFill>
                  <a:srgbClr val="FF0000"/>
                </a:solidFill>
                <a:latin typeface="Arial" panose="020B0604020202020204" pitchFamily="34" charset="0"/>
                <a:cs typeface="Arial" panose="020B0604020202020204" pitchFamily="34" charset="0"/>
              </a:rPr>
              <a:t>SPECIALI</a:t>
            </a:r>
            <a:r>
              <a:rPr lang="it-IT" altLang="it-IT" sz="1800" dirty="0">
                <a:solidFill>
                  <a:schemeClr val="tx1"/>
                </a:solidFill>
                <a:latin typeface="Arial" panose="020B0604020202020204" pitchFamily="34" charset="0"/>
                <a:cs typeface="Arial" panose="020B0604020202020204" pitchFamily="34" charset="0"/>
              </a:rPr>
              <a:t> A SECONDA CHE SERVONO AD ATTINGERE RISORSE DESTINATE A COPRIRE SPESE GIA’ PREVISTE NEL BPF, OVVERO INTRODOTTE  DA UN NUOVO PROVVEDIMENTO LEGISLATIVO CHE NE PREVEDE ANCHE LA RELATIVA COPERTURA FINANZIARIA</a:t>
            </a:r>
          </a:p>
          <a:p>
            <a:pPr algn="l">
              <a:lnSpc>
                <a:spcPct val="90000"/>
              </a:lnSpc>
            </a:pPr>
            <a:endParaRPr lang="it-IT" altLang="it-IT" sz="1800" dirty="0">
              <a:solidFill>
                <a:srgbClr val="FFFFFF"/>
              </a:solidFill>
            </a:endParaRP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10092294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51520" y="2708920"/>
            <a:ext cx="8669891" cy="3489920"/>
          </a:xfrm>
        </p:spPr>
        <p:txBody>
          <a:bodyPr>
            <a:noAutofit/>
          </a:bodyPr>
          <a:lstStyle/>
          <a:p>
            <a:pPr>
              <a:defRPr/>
            </a:pPr>
            <a:r>
              <a:rPr lang="it-IT" altLang="it-IT" sz="1800" dirty="0">
                <a:solidFill>
                  <a:srgbClr val="FF0000"/>
                </a:solidFill>
                <a:latin typeface="Arial" panose="020B0604020202020204" pitchFamily="34" charset="0"/>
                <a:cs typeface="Arial" panose="020B0604020202020204" pitchFamily="34" charset="0"/>
              </a:rPr>
              <a:t>I fondi di riserva e le variazioni di bilancio</a:t>
            </a: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l">
              <a:lnSpc>
                <a:spcPct val="90000"/>
              </a:lnSpc>
            </a:pPr>
            <a:endParaRPr lang="it-IT" altLang="it-IT" sz="1800" dirty="0">
              <a:solidFill>
                <a:srgbClr val="FFFFFF"/>
              </a:solidFill>
            </a:endParaRP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pic>
        <p:nvPicPr>
          <p:cNvPr id="4" name="Immagine 3">
            <a:extLst>
              <a:ext uri="{FF2B5EF4-FFF2-40B4-BE49-F238E27FC236}">
                <a16:creationId xmlns:a16="http://schemas.microsoft.com/office/drawing/2014/main" id="{E26BF215-E6EE-452A-823D-D2B8EB2F7197}"/>
              </a:ext>
            </a:extLst>
          </p:cNvPr>
          <p:cNvPicPr>
            <a:picLocks noChangeAspect="1"/>
          </p:cNvPicPr>
          <p:nvPr/>
        </p:nvPicPr>
        <p:blipFill>
          <a:blip r:embed="rId2"/>
          <a:stretch>
            <a:fillRect/>
          </a:stretch>
        </p:blipFill>
        <p:spPr>
          <a:xfrm>
            <a:off x="107504" y="2996952"/>
            <a:ext cx="8928992" cy="3388378"/>
          </a:xfrm>
          <a:prstGeom prst="rect">
            <a:avLst/>
          </a:prstGeom>
        </p:spPr>
      </p:pic>
    </p:spTree>
    <p:extLst>
      <p:ext uri="{BB962C8B-B14F-4D97-AF65-F5344CB8AC3E}">
        <p14:creationId xmlns:p14="http://schemas.microsoft.com/office/powerpoint/2010/main" val="31236634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51520" y="2708920"/>
            <a:ext cx="8669891" cy="3489920"/>
          </a:xfrm>
        </p:spPr>
        <p:txBody>
          <a:bodyPr>
            <a:noAutofit/>
          </a:bodyPr>
          <a:lstStyle/>
          <a:p>
            <a:pPr>
              <a:defRPr/>
            </a:pPr>
            <a:r>
              <a:rPr lang="it-IT" altLang="it-IT" sz="1800" dirty="0">
                <a:solidFill>
                  <a:srgbClr val="FF0000"/>
                </a:solidFill>
                <a:latin typeface="Arial" panose="020B0604020202020204" pitchFamily="34" charset="0"/>
                <a:cs typeface="Arial" panose="020B0604020202020204" pitchFamily="34" charset="0"/>
              </a:rPr>
              <a:t>I fondi di riserva e le variazioni di bilancio</a:t>
            </a: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altLang="it-IT" dirty="0">
                <a:solidFill>
                  <a:schemeClr val="tx1"/>
                </a:solidFill>
                <a:latin typeface="Arial" panose="020B0604020202020204" pitchFamily="34" charset="0"/>
                <a:cs typeface="Arial" panose="020B0604020202020204" pitchFamily="34" charset="0"/>
              </a:rPr>
              <a:t>LE VARIAZIONI AL BPF POSSONO RIGUARDARE L’ESERCIZIO IN CORSO E QUELLI SUCCESSIVI</a:t>
            </a:r>
          </a:p>
          <a:p>
            <a:pPr algn="just">
              <a:lnSpc>
                <a:spcPct val="90000"/>
              </a:lnSpc>
              <a:defRPr/>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altLang="it-IT" dirty="0">
                <a:solidFill>
                  <a:schemeClr val="tx1"/>
                </a:solidFill>
                <a:latin typeface="Arial" panose="020B0604020202020204" pitchFamily="34" charset="0"/>
                <a:cs typeface="Arial" panose="020B0604020202020204" pitchFamily="34" charset="0"/>
              </a:rPr>
              <a:t>CON RIFERIMENTO ALLE MOTIVAZIONI CHE POSSONO INDURRE A VARIARE IL BILANCIO, IN GENERALE SI DISTINGUE:</a:t>
            </a:r>
          </a:p>
          <a:p>
            <a:pPr algn="just">
              <a:lnSpc>
                <a:spcPct val="90000"/>
              </a:lnSpc>
              <a:defRPr/>
            </a:pPr>
            <a:endParaRPr lang="it-IT" altLang="it-IT" dirty="0">
              <a:solidFill>
                <a:schemeClr val="tx1"/>
              </a:solidFill>
              <a:latin typeface="Arial" panose="020B0604020202020204" pitchFamily="34" charset="0"/>
              <a:cs typeface="Arial" panose="020B0604020202020204" pitchFamily="34" charset="0"/>
            </a:endParaRPr>
          </a:p>
          <a:p>
            <a:pPr marL="285750" indent="-285750" algn="just">
              <a:lnSpc>
                <a:spcPct val="90000"/>
              </a:lnSpc>
              <a:buFont typeface="Wingdings" panose="05000000000000000000" pitchFamily="2" charset="2"/>
              <a:buChar char="Ø"/>
              <a:defRPr/>
            </a:pPr>
            <a:r>
              <a:rPr lang="it-IT" altLang="it-IT" dirty="0">
                <a:solidFill>
                  <a:srgbClr val="FF0000"/>
                </a:solidFill>
                <a:latin typeface="Arial" panose="020B0604020202020204" pitchFamily="34" charset="0"/>
                <a:cs typeface="Arial" panose="020B0604020202020204" pitchFamily="34" charset="0"/>
              </a:rPr>
              <a:t>CAUSE OGGETTIVE </a:t>
            </a:r>
            <a:r>
              <a:rPr lang="it-IT" altLang="it-IT" dirty="0">
                <a:solidFill>
                  <a:schemeClr val="tx1"/>
                </a:solidFill>
                <a:latin typeface="Arial" panose="020B0604020202020204" pitchFamily="34" charset="0"/>
                <a:cs typeface="Arial" panose="020B0604020202020204" pitchFamily="34" charset="0"/>
              </a:rPr>
              <a:t>(FENOMENI CHE SI SAREBBERO POTUTI PREVEDERE);</a:t>
            </a:r>
          </a:p>
          <a:p>
            <a:pPr marL="285750" indent="-285750" algn="just">
              <a:lnSpc>
                <a:spcPct val="90000"/>
              </a:lnSpc>
              <a:buFont typeface="Wingdings" panose="05000000000000000000" pitchFamily="2" charset="2"/>
              <a:buChar char="Ø"/>
              <a:defRPr/>
            </a:pPr>
            <a:r>
              <a:rPr lang="it-IT" altLang="it-IT" dirty="0">
                <a:solidFill>
                  <a:srgbClr val="FF0000"/>
                </a:solidFill>
                <a:latin typeface="Arial" panose="020B0604020202020204" pitchFamily="34" charset="0"/>
                <a:cs typeface="Arial" panose="020B0604020202020204" pitchFamily="34" charset="0"/>
              </a:rPr>
              <a:t>CAUSE SOGGETTIVE </a:t>
            </a:r>
            <a:r>
              <a:rPr lang="it-IT" altLang="it-IT" dirty="0">
                <a:solidFill>
                  <a:schemeClr val="tx1"/>
                </a:solidFill>
                <a:latin typeface="Arial" panose="020B0604020202020204" pitchFamily="34" charset="0"/>
                <a:cs typeface="Arial" panose="020B0604020202020204" pitchFamily="34" charset="0"/>
              </a:rPr>
              <a:t>(FENOMENI IMPOSSIBILI DA PREVEDERE)</a:t>
            </a:r>
          </a:p>
          <a:p>
            <a:pPr marL="342900" indent="-342900" algn="just">
              <a:lnSpc>
                <a:spcPct val="90000"/>
              </a:lnSpc>
              <a:buFontTx/>
              <a:buChar char="-"/>
              <a:defRPr/>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altLang="it-IT" dirty="0">
                <a:solidFill>
                  <a:schemeClr val="tx1"/>
                </a:solidFill>
                <a:latin typeface="Arial" panose="020B0604020202020204" pitchFamily="34" charset="0"/>
                <a:cs typeface="Arial" panose="020B0604020202020204" pitchFamily="34" charset="0"/>
              </a:rPr>
              <a:t>LE VARIAZIONE DEL BPF DI NORMA SONO DI COMPETENZA DELL’ORGANO VOLITIVO </a:t>
            </a:r>
          </a:p>
          <a:p>
            <a:pPr algn="l">
              <a:lnSpc>
                <a:spcPct val="90000"/>
              </a:lnSpc>
            </a:pPr>
            <a:endParaRPr lang="it-IT" altLang="it-IT" sz="1800" dirty="0">
              <a:solidFill>
                <a:srgbClr val="FFFFFF"/>
              </a:solidFill>
            </a:endParaRP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16348358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51520" y="2708920"/>
            <a:ext cx="8669891" cy="3489920"/>
          </a:xfrm>
        </p:spPr>
        <p:txBody>
          <a:bodyPr>
            <a:noAutofit/>
          </a:bodyPr>
          <a:lstStyle/>
          <a:p>
            <a:pPr>
              <a:defRPr/>
            </a:pPr>
            <a:r>
              <a:rPr lang="it-IT" altLang="it-IT" sz="1800" dirty="0">
                <a:solidFill>
                  <a:srgbClr val="FF0000"/>
                </a:solidFill>
                <a:latin typeface="Arial" panose="020B0604020202020204" pitchFamily="34" charset="0"/>
                <a:cs typeface="Arial" panose="020B0604020202020204" pitchFamily="34" charset="0"/>
              </a:rPr>
              <a:t>I fondi di riserva e le variazioni di bilancio</a:t>
            </a:r>
          </a:p>
          <a:p>
            <a:pPr algn="just">
              <a:lnSpc>
                <a:spcPct val="90000"/>
              </a:lnSpc>
            </a:pPr>
            <a:r>
              <a:rPr lang="it-IT" altLang="it-IT" sz="1800" dirty="0">
                <a:solidFill>
                  <a:schemeClr val="tx1"/>
                </a:solidFill>
                <a:latin typeface="Arial" panose="020B0604020202020204" pitchFamily="34" charset="0"/>
                <a:cs typeface="Arial" panose="020B0604020202020204" pitchFamily="34" charset="0"/>
              </a:rPr>
              <a:t>TUTTAVIA AL FINE DI EVITARE IL RISCHIO DI RENDERE TROPPO LENTO L’ADEGUAMENTO DEL BPF E CONSEGUENTEMENTE DI INCEPPARE L’AZIONE AMMINISTRATIVA IN DETERMINATE CIRCOSTANZE L’ORGANO DI GOVERNO PUO’ ADOTTARE PROVVEDIMENTI AMMINISTRATIVI CHE PERMETTONO DI APPORTARE VARIAZIONI AL BPF</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sz="1800" dirty="0">
                <a:solidFill>
                  <a:schemeClr val="tx1"/>
                </a:solidFill>
                <a:latin typeface="Arial" panose="020B0604020202020204" pitchFamily="34" charset="0"/>
                <a:cs typeface="Arial" panose="020B0604020202020204" pitchFamily="34" charset="0"/>
              </a:rPr>
              <a:t>LO </a:t>
            </a:r>
            <a:r>
              <a:rPr lang="it-IT" altLang="it-IT" sz="1800" dirty="0">
                <a:solidFill>
                  <a:srgbClr val="FF0000"/>
                </a:solidFill>
                <a:latin typeface="Arial" panose="020B0604020202020204" pitchFamily="34" charset="0"/>
                <a:cs typeface="Arial" panose="020B0604020202020204" pitchFamily="34" charset="0"/>
              </a:rPr>
              <a:t>STORNO DI FONDI </a:t>
            </a:r>
            <a:r>
              <a:rPr lang="it-IT" altLang="it-IT" sz="1800" dirty="0">
                <a:solidFill>
                  <a:schemeClr val="tx1"/>
                </a:solidFill>
                <a:latin typeface="Arial" panose="020B0604020202020204" pitchFamily="34" charset="0"/>
                <a:cs typeface="Arial" panose="020B0604020202020204" pitchFamily="34" charset="0"/>
              </a:rPr>
              <a:t>CONSISTE NEL TRASFERIMENTO DI PARTE DI UNO STANZIAMENTO DI SPESA ESUBERANTE RISPETTO ALLE NECESSITA’ GESTIONALI AD UN ALTRO STANZIAMENTO DI SPESA CHE AL CONTRARIO RISULTA DEFICITARIO</a:t>
            </a:r>
          </a:p>
          <a:p>
            <a:pPr algn="l">
              <a:lnSpc>
                <a:spcPct val="90000"/>
              </a:lnSpc>
            </a:pPr>
            <a:endParaRPr lang="it-IT" altLang="it-IT" sz="1800" dirty="0">
              <a:solidFill>
                <a:srgbClr val="FFFFFF"/>
              </a:solidFill>
            </a:endParaRP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437790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51520" y="2708920"/>
            <a:ext cx="8669891" cy="3489920"/>
          </a:xfrm>
        </p:spPr>
        <p:txBody>
          <a:bodyPr>
            <a:noAutofit/>
          </a:bodyPr>
          <a:lstStyle/>
          <a:p>
            <a:pPr>
              <a:defRPr/>
            </a:pPr>
            <a:r>
              <a:rPr lang="it-IT" altLang="it-IT" sz="1800" dirty="0">
                <a:solidFill>
                  <a:srgbClr val="FF0000"/>
                </a:solidFill>
                <a:latin typeface="Arial" panose="020B0604020202020204" pitchFamily="34" charset="0"/>
                <a:cs typeface="Arial" panose="020B0604020202020204" pitchFamily="34" charset="0"/>
              </a:rPr>
              <a:t>LOGICHE CONTABILI NELLE APT</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sz="1800" dirty="0">
                <a:solidFill>
                  <a:schemeClr val="tx1"/>
                </a:solidFill>
                <a:latin typeface="Arial" panose="020B0604020202020204" pitchFamily="34" charset="0"/>
                <a:cs typeface="Arial" panose="020B0604020202020204" pitchFamily="34" charset="0"/>
              </a:rPr>
              <a:t>QUESTO CARATTERE DI PARZIALITA’ HA LIMITATO SIGNIFICATIVAMENTE IL CONTENUTO INFORMATIVO DELLE RISULTANZE CONTABILI, INSUFFICIENTI  AD ESPRIMERE UN CORRETTO ED EQUILIBRATO GIUDIZIO SUI RISULTATI CONSEGUITI</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sz="1800" dirty="0">
                <a:solidFill>
                  <a:schemeClr val="tx1"/>
                </a:solidFill>
                <a:latin typeface="Arial" panose="020B0604020202020204" pitchFamily="34" charset="0"/>
                <a:cs typeface="Arial" panose="020B0604020202020204" pitchFamily="34" charset="0"/>
              </a:rPr>
              <a:t>CON LE SOLE VARIAZIONI FINANZIARIE NON ERA POSSIBILE REDIGERE IL CONTO ECONOMICO E LA RAPPRESENTAZIONE CONTABILE DEL PATRIMONIO AZIENDALE RISULTAVA PARZIALE E TRASCURATA</a:t>
            </a: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14029950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51520" y="2708920"/>
            <a:ext cx="8669891" cy="3489920"/>
          </a:xfrm>
        </p:spPr>
        <p:txBody>
          <a:bodyPr>
            <a:noAutofit/>
          </a:bodyPr>
          <a:lstStyle/>
          <a:p>
            <a:pPr>
              <a:defRPr/>
            </a:pPr>
            <a:r>
              <a:rPr lang="it-IT" altLang="it-IT" sz="1800" dirty="0">
                <a:solidFill>
                  <a:srgbClr val="FF0000"/>
                </a:solidFill>
                <a:latin typeface="Arial" panose="020B0604020202020204" pitchFamily="34" charset="0"/>
                <a:cs typeface="Arial" panose="020B0604020202020204" pitchFamily="34" charset="0"/>
              </a:rPr>
              <a:t>I fondi di riserva e le variazioni di bilancio</a:t>
            </a:r>
          </a:p>
          <a:p>
            <a:pPr algn="just">
              <a:lnSpc>
                <a:spcPct val="90000"/>
              </a:lnSpc>
            </a:pPr>
            <a:r>
              <a:rPr lang="it-IT" altLang="it-IT" dirty="0">
                <a:solidFill>
                  <a:schemeClr val="tx1"/>
                </a:solidFill>
                <a:latin typeface="Arial" panose="020B0604020202020204" pitchFamily="34" charset="0"/>
                <a:cs typeface="Arial" panose="020B0604020202020204" pitchFamily="34" charset="0"/>
              </a:rPr>
              <a:t>LO </a:t>
            </a:r>
            <a:r>
              <a:rPr lang="it-IT" altLang="it-IT" dirty="0">
                <a:solidFill>
                  <a:srgbClr val="FF0000"/>
                </a:solidFill>
                <a:latin typeface="Arial" panose="020B0604020202020204" pitchFamily="34" charset="0"/>
                <a:cs typeface="Arial" panose="020B0604020202020204" pitchFamily="34" charset="0"/>
              </a:rPr>
              <a:t>STORNO DI FONDI </a:t>
            </a:r>
            <a:r>
              <a:rPr lang="it-IT" altLang="it-IT" dirty="0">
                <a:solidFill>
                  <a:schemeClr val="tx1"/>
                </a:solidFill>
                <a:latin typeface="Arial" panose="020B0604020202020204" pitchFamily="34" charset="0"/>
                <a:cs typeface="Arial" panose="020B0604020202020204" pitchFamily="34" charset="0"/>
              </a:rPr>
              <a:t>NON IMPLICA UNA VARIAZIONE DEL TOTALE DELLA SPESA MA SOLO UNA MODIFICA NELLA SUA COMPOSIZIONE</a:t>
            </a: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dirty="0">
                <a:solidFill>
                  <a:schemeClr val="tx1"/>
                </a:solidFill>
                <a:latin typeface="Arial" panose="020B0604020202020204" pitchFamily="34" charset="0"/>
                <a:cs typeface="Arial" panose="020B0604020202020204" pitchFamily="34" charset="0"/>
              </a:rPr>
              <a:t>ENTRO IL  31 LUGLIO DI OGNI ANNO IL CONSIGLIO DELL’APTR E DELL’APTL APPROVA LA COSIDDETTA VARIAZIONE DI ASSESTAMENTO GENERALE ATTRAVERSO LA QUALE SI PONE IN ESSERE LA VERIFICA GENERALE DI TUTTE LE VOCI DI ENTRATA E DI USCITA CON L’OBIETTIVO DI ASSICURARE LE CONDIZIONI NECESSARIE AL MANTENIMENTO DELL’EQUILIBRIO DEL BILANCIO </a:t>
            </a: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dirty="0">
                <a:solidFill>
                  <a:schemeClr val="tx1"/>
                </a:solidFill>
                <a:latin typeface="Arial" panose="020B0604020202020204" pitchFamily="34" charset="0"/>
                <a:cs typeface="Arial" panose="020B0604020202020204" pitchFamily="34" charset="0"/>
              </a:rPr>
              <a:t>IN CASO DI ACCERTAMENTO NEGATIVO – SQUILIBRIO TRA ENTRATE ED USCITE – IL CONSIGLIO DEVE ASSUMERE I PROVVEDIMENTI NECESSARI PER RIPORTARE IL BILANCIO IN PAREGGIO  </a:t>
            </a:r>
          </a:p>
          <a:p>
            <a:pPr algn="l">
              <a:lnSpc>
                <a:spcPct val="90000"/>
              </a:lnSpc>
            </a:pPr>
            <a:endParaRPr lang="it-IT" altLang="it-IT" sz="1800" dirty="0">
              <a:solidFill>
                <a:srgbClr val="FFFFFF"/>
              </a:solidFill>
            </a:endParaRP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11285081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51520" y="2708920"/>
            <a:ext cx="8669891" cy="3489920"/>
          </a:xfrm>
        </p:spPr>
        <p:txBody>
          <a:bodyPr>
            <a:noAutofit/>
          </a:bodyPr>
          <a:lstStyle/>
          <a:p>
            <a:pPr>
              <a:lnSpc>
                <a:spcPct val="90000"/>
              </a:lnSpc>
            </a:pPr>
            <a:r>
              <a:rPr lang="it-IT" altLang="it-IT" sz="1800" dirty="0">
                <a:solidFill>
                  <a:srgbClr val="FF0000"/>
                </a:solidFill>
                <a:latin typeface="Arial" panose="020B0604020202020204" pitchFamily="34" charset="0"/>
                <a:cs typeface="Arial" panose="020B0604020202020204" pitchFamily="34" charset="0"/>
              </a:rPr>
              <a:t>La competenza finanziaria potenziata</a:t>
            </a:r>
          </a:p>
          <a:p>
            <a:pPr algn="just">
              <a:lnSpc>
                <a:spcPct val="90000"/>
              </a:lnSpc>
            </a:pPr>
            <a:r>
              <a:rPr lang="it-IT" altLang="it-IT" sz="1800" dirty="0">
                <a:solidFill>
                  <a:schemeClr val="tx1"/>
                </a:solidFill>
                <a:latin typeface="Arial" panose="020B0604020202020204" pitchFamily="34" charset="0"/>
                <a:cs typeface="Arial" panose="020B0604020202020204" pitchFamily="34" charset="0"/>
              </a:rPr>
              <a:t>IL PRINCIPIO DELLA </a:t>
            </a:r>
            <a:r>
              <a:rPr lang="it-IT" altLang="it-IT" sz="1800" dirty="0">
                <a:solidFill>
                  <a:srgbClr val="FF0000"/>
                </a:solidFill>
                <a:latin typeface="Arial" panose="020B0604020202020204" pitchFamily="34" charset="0"/>
                <a:cs typeface="Arial" panose="020B0604020202020204" pitchFamily="34" charset="0"/>
              </a:rPr>
              <a:t>COMPETENZA FINANZIARIA POTENZIATA</a:t>
            </a:r>
            <a:r>
              <a:rPr lang="it-IT" altLang="it-IT" sz="1800" dirty="0">
                <a:solidFill>
                  <a:schemeClr val="tx1"/>
                </a:solidFill>
                <a:latin typeface="Arial" panose="020B0604020202020204" pitchFamily="34" charset="0"/>
                <a:cs typeface="Arial" panose="020B0604020202020204" pitchFamily="34" charset="0"/>
              </a:rPr>
              <a:t> INTRODOTTO CON IL DECRETO LEGISLATIVO 118/2011 E’ LA PRINCIPALE INNOVAZIONE CONTABILE RIGUARDANTE LA CONTABILITA’ FINANZIARIA DELLE APTR E APTL</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sz="1800" dirty="0">
                <a:solidFill>
                  <a:schemeClr val="tx1"/>
                </a:solidFill>
                <a:latin typeface="Arial" panose="020B0604020202020204" pitchFamily="34" charset="0"/>
                <a:cs typeface="Arial" panose="020B0604020202020204" pitchFamily="34" charset="0"/>
              </a:rPr>
              <a:t>DOVER REGISTRARE LE OBBLIGAZIONI GIURIDICHE ATTIVE E PASSIVE PER IL LORO INTERO IMPORTO AL MOMENTO IN CUI SORGONO CON SUCCESSIVA IMPUTAZIONE CONTABILE AGLI ESERCIZI NEI QUALI LE OBBLIGAZIONI SCADONO HA COMPORTATO SIGNIFICATIVE CONSEGUENZE SUL PIANO CONTABILE</a:t>
            </a:r>
          </a:p>
          <a:p>
            <a:pPr algn="l">
              <a:lnSpc>
                <a:spcPct val="90000"/>
              </a:lnSpc>
            </a:pPr>
            <a:endParaRPr lang="it-IT" altLang="it-IT" sz="1800" dirty="0">
              <a:solidFill>
                <a:srgbClr val="FFFFFF"/>
              </a:solidFill>
            </a:endParaRP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38182387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51520" y="2708920"/>
            <a:ext cx="8669891" cy="3489920"/>
          </a:xfrm>
        </p:spPr>
        <p:txBody>
          <a:bodyPr>
            <a:noAutofit/>
          </a:bodyPr>
          <a:lstStyle/>
          <a:p>
            <a:pPr>
              <a:lnSpc>
                <a:spcPct val="90000"/>
              </a:lnSpc>
              <a:defRPr/>
            </a:pPr>
            <a:r>
              <a:rPr lang="it-IT" altLang="it-IT" sz="1800" dirty="0">
                <a:solidFill>
                  <a:srgbClr val="FF0000"/>
                </a:solidFill>
                <a:latin typeface="Arial" panose="020B0604020202020204" pitchFamily="34" charset="0"/>
                <a:cs typeface="Arial" panose="020B0604020202020204" pitchFamily="34" charset="0"/>
              </a:rPr>
              <a:t>La competenza finanziaria potenziata</a:t>
            </a:r>
          </a:p>
          <a:p>
            <a:pPr algn="just">
              <a:lnSpc>
                <a:spcPct val="90000"/>
              </a:lnSpc>
              <a:defRPr/>
            </a:pPr>
            <a:r>
              <a:rPr lang="it-IT" altLang="it-IT" dirty="0">
                <a:solidFill>
                  <a:schemeClr val="tx1"/>
                </a:solidFill>
                <a:latin typeface="Arial" panose="020B0604020202020204" pitchFamily="34" charset="0"/>
                <a:cs typeface="Arial" panose="020B0604020202020204" pitchFamily="34" charset="0"/>
              </a:rPr>
              <a:t>INFATTI:</a:t>
            </a:r>
          </a:p>
          <a:p>
            <a:pPr algn="just">
              <a:lnSpc>
                <a:spcPct val="90000"/>
              </a:lnSpc>
              <a:defRPr/>
            </a:pPr>
            <a:endParaRPr lang="it-IT" altLang="it-IT" dirty="0">
              <a:solidFill>
                <a:schemeClr val="tx1"/>
              </a:solidFill>
              <a:latin typeface="Arial" panose="020B0604020202020204" pitchFamily="34" charset="0"/>
              <a:cs typeface="Arial" panose="020B0604020202020204" pitchFamily="34" charset="0"/>
            </a:endParaRPr>
          </a:p>
          <a:p>
            <a:pPr marL="285750" indent="-285750" algn="just">
              <a:lnSpc>
                <a:spcPct val="90000"/>
              </a:lnSpc>
              <a:buFont typeface="Wingdings" panose="05000000000000000000" pitchFamily="2" charset="2"/>
              <a:buChar char="Ø"/>
              <a:defRPr/>
            </a:pPr>
            <a:r>
              <a:rPr lang="it-IT" altLang="it-IT" dirty="0">
                <a:solidFill>
                  <a:srgbClr val="FF0000"/>
                </a:solidFill>
                <a:latin typeface="Arial" panose="020B0604020202020204" pitchFamily="34" charset="0"/>
                <a:cs typeface="Arial" panose="020B0604020202020204" pitchFamily="34" charset="0"/>
              </a:rPr>
              <a:t>PER LE ENTRATE </a:t>
            </a:r>
            <a:r>
              <a:rPr lang="it-IT" altLang="it-IT" dirty="0">
                <a:solidFill>
                  <a:schemeClr val="tx1"/>
                </a:solidFill>
                <a:latin typeface="Arial" panose="020B0604020202020204" pitchFamily="34" charset="0"/>
                <a:cs typeface="Arial" panose="020B0604020202020204" pitchFamily="34" charset="0"/>
              </a:rPr>
              <a:t>COMPORTA  L’ESIGENZA DI INDIVIDUARE UN MECCANISMO CONTABILE CHE IMPEDISCA DI UTILIZZARE TUTTE QUELLE SOMME A COPERTURA DELLE SPESE DELL’ESERCIZIO;</a:t>
            </a:r>
          </a:p>
          <a:p>
            <a:pPr algn="just">
              <a:lnSpc>
                <a:spcPct val="90000"/>
              </a:lnSpc>
              <a:defRPr/>
            </a:pPr>
            <a:endParaRPr lang="it-IT" altLang="it-IT" dirty="0">
              <a:solidFill>
                <a:schemeClr val="tx1"/>
              </a:solidFill>
              <a:latin typeface="Arial" panose="020B0604020202020204" pitchFamily="34" charset="0"/>
              <a:cs typeface="Arial" panose="020B0604020202020204" pitchFamily="34" charset="0"/>
            </a:endParaRPr>
          </a:p>
          <a:p>
            <a:pPr marL="285750" indent="-285750" algn="just">
              <a:lnSpc>
                <a:spcPct val="90000"/>
              </a:lnSpc>
              <a:buFont typeface="Wingdings" panose="05000000000000000000" pitchFamily="2" charset="2"/>
              <a:buChar char="Ø"/>
              <a:defRPr/>
            </a:pPr>
            <a:r>
              <a:rPr lang="it-IT" altLang="it-IT" dirty="0">
                <a:solidFill>
                  <a:srgbClr val="FF0000"/>
                </a:solidFill>
                <a:latin typeface="Arial" panose="020B0604020202020204" pitchFamily="34" charset="0"/>
                <a:cs typeface="Arial" panose="020B0604020202020204" pitchFamily="34" charset="0"/>
              </a:rPr>
              <a:t>PER LE USCITE </a:t>
            </a:r>
            <a:r>
              <a:rPr lang="it-IT" altLang="it-IT" dirty="0">
                <a:solidFill>
                  <a:schemeClr val="tx1"/>
                </a:solidFill>
                <a:latin typeface="Arial" panose="020B0604020202020204" pitchFamily="34" charset="0"/>
                <a:cs typeface="Arial" panose="020B0604020202020204" pitchFamily="34" charset="0"/>
              </a:rPr>
              <a:t>IMPUTARE LE SPESE IMPEGNATE ALL’ESERCIZIO IN CUI LE RELATIVE OBBLIGAZIONI SONO ESIGIBILI RICHIEDE DI DEFINIRE UNA SOLUZIONE CONTABILE ATTA A GARANTIRE UNA «COERENZA TEMPORALE» TRA L’ENTRATA SUBITO ACCERTATA A TITOLO DI COPERTURA E LA RELATIVA SPESA FINANZIATA, ANCHE PER GARANTIRE IL MANTENIMENTO DEL PAREGGIO DI BILANCIO </a:t>
            </a: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21333690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51520" y="2708920"/>
            <a:ext cx="8669891" cy="3489920"/>
          </a:xfrm>
        </p:spPr>
        <p:txBody>
          <a:bodyPr>
            <a:noAutofit/>
          </a:bodyPr>
          <a:lstStyle/>
          <a:p>
            <a:pPr>
              <a:lnSpc>
                <a:spcPct val="90000"/>
              </a:lnSpc>
              <a:defRPr/>
            </a:pPr>
            <a:r>
              <a:rPr lang="it-IT" altLang="it-IT" sz="1800" dirty="0">
                <a:solidFill>
                  <a:srgbClr val="FF0000"/>
                </a:solidFill>
                <a:latin typeface="Arial" panose="020B0604020202020204" pitchFamily="34" charset="0"/>
                <a:cs typeface="Arial" panose="020B0604020202020204" pitchFamily="34" charset="0"/>
              </a:rPr>
              <a:t>La competenza finanziaria potenziata</a:t>
            </a: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altLang="it-IT" sz="1800" dirty="0">
                <a:solidFill>
                  <a:schemeClr val="tx1"/>
                </a:solidFill>
                <a:latin typeface="Arial" panose="020B0604020202020204" pitchFamily="34" charset="0"/>
                <a:cs typeface="Arial" panose="020B0604020202020204" pitchFamily="34" charset="0"/>
              </a:rPr>
              <a:t>IN ALTRI TERMINI: OCCORRE «TRASCINARE» L’INIZIALE COPERTURA FINANZIARIA LUNGO GLI ESERCIZI AI QUALI LA SPESA E’ IMPUTATA</a:t>
            </a: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altLang="it-IT" sz="1800" dirty="0">
                <a:solidFill>
                  <a:schemeClr val="tx1"/>
                </a:solidFill>
                <a:latin typeface="Arial" panose="020B0604020202020204" pitchFamily="34" charset="0"/>
                <a:cs typeface="Arial" panose="020B0604020202020204" pitchFamily="34" charset="0"/>
              </a:rPr>
              <a:t>PER FAR FRONTE ALLE CONSEGUENZE SOPRA RICHIAMATE IL DECRETO LEGISLATIVO 118/2011 PREVEDE DUE DISTINTI ISTITUTI CONTABILI:</a:t>
            </a: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altLang="it-IT" sz="1800" dirty="0">
                <a:solidFill>
                  <a:srgbClr val="FF0000"/>
                </a:solidFill>
                <a:latin typeface="Arial" panose="020B0604020202020204" pitchFamily="34" charset="0"/>
                <a:cs typeface="Arial" panose="020B0604020202020204" pitchFamily="34" charset="0"/>
              </a:rPr>
              <a:t>1.</a:t>
            </a:r>
            <a:r>
              <a:rPr lang="it-IT" altLang="it-IT" sz="1800" dirty="0">
                <a:solidFill>
                  <a:schemeClr val="tx1"/>
                </a:solidFill>
                <a:latin typeface="Arial" panose="020B0604020202020204" pitchFamily="34" charset="0"/>
                <a:cs typeface="Arial" panose="020B0604020202020204" pitchFamily="34" charset="0"/>
              </a:rPr>
              <a:t> FONDO CREDITI DI DUBBIA ESIGIBILITA’ (FCDE);</a:t>
            </a:r>
          </a:p>
          <a:p>
            <a:pPr algn="just">
              <a:lnSpc>
                <a:spcPct val="90000"/>
              </a:lnSpc>
              <a:defRPr/>
            </a:pPr>
            <a:r>
              <a:rPr lang="it-IT" altLang="it-IT" sz="1800" dirty="0">
                <a:solidFill>
                  <a:srgbClr val="FF0000"/>
                </a:solidFill>
                <a:latin typeface="Arial" panose="020B0604020202020204" pitchFamily="34" charset="0"/>
                <a:cs typeface="Arial" panose="020B0604020202020204" pitchFamily="34" charset="0"/>
              </a:rPr>
              <a:t>2.</a:t>
            </a:r>
            <a:r>
              <a:rPr lang="it-IT" altLang="it-IT" sz="1800" dirty="0">
                <a:solidFill>
                  <a:schemeClr val="tx1"/>
                </a:solidFill>
                <a:latin typeface="Arial" panose="020B0604020202020204" pitchFamily="34" charset="0"/>
                <a:cs typeface="Arial" panose="020B0604020202020204" pitchFamily="34" charset="0"/>
              </a:rPr>
              <a:t> FONDO PLURIENNALE VINCOLATO (FPV)</a:t>
            </a: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2310604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51520" y="2708920"/>
            <a:ext cx="8669891" cy="3489920"/>
          </a:xfrm>
        </p:spPr>
        <p:txBody>
          <a:bodyPr>
            <a:noAutofit/>
          </a:bodyPr>
          <a:lstStyle/>
          <a:p>
            <a:pPr>
              <a:lnSpc>
                <a:spcPct val="90000"/>
              </a:lnSpc>
              <a:defRPr/>
            </a:pPr>
            <a:r>
              <a:rPr lang="it-IT" altLang="it-IT" sz="1800" dirty="0">
                <a:solidFill>
                  <a:srgbClr val="FF0000"/>
                </a:solidFill>
                <a:latin typeface="Arial" panose="020B0604020202020204" pitchFamily="34" charset="0"/>
                <a:cs typeface="Arial" panose="020B0604020202020204" pitchFamily="34" charset="0"/>
              </a:rPr>
              <a:t>La competenza finanziaria potenziata</a:t>
            </a: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dirty="0">
                <a:solidFill>
                  <a:schemeClr val="tx1"/>
                </a:solidFill>
                <a:latin typeface="Arial" panose="020B0604020202020204" pitchFamily="34" charset="0"/>
                <a:cs typeface="Arial" panose="020B0604020202020204" pitchFamily="34" charset="0"/>
              </a:rPr>
              <a:t>IL </a:t>
            </a:r>
            <a:r>
              <a:rPr lang="it-IT" altLang="it-IT" dirty="0">
                <a:solidFill>
                  <a:srgbClr val="FF0000"/>
                </a:solidFill>
                <a:latin typeface="Arial" panose="020B0604020202020204" pitchFamily="34" charset="0"/>
                <a:cs typeface="Arial" panose="020B0604020202020204" pitchFamily="34" charset="0"/>
              </a:rPr>
              <a:t>FONDO PLURIENNALE VINCOLATO </a:t>
            </a:r>
            <a:r>
              <a:rPr lang="it-IT" altLang="it-IT" dirty="0">
                <a:solidFill>
                  <a:schemeClr val="tx1"/>
                </a:solidFill>
                <a:latin typeface="Arial" panose="020B0604020202020204" pitchFamily="34" charset="0"/>
                <a:cs typeface="Arial" panose="020B0604020202020204" pitchFamily="34" charset="0"/>
              </a:rPr>
              <a:t>E’ UN «SALDO FINANZIARIO» COSTITUITO DA RISORSE GIA’ ACCERTATE DESTINATE AL FINANZIAMENTO DI OBBLIGAZIONI PASSIVE DELL’ENTE GIA’ IMPEGNATE MA ESIGIBILI IN ESERCIZI SUCCESSIVI A QUELLO IN CUI E’ ACCERTATA L’ENTRATA</a:t>
            </a: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dirty="0">
                <a:solidFill>
                  <a:schemeClr val="tx1"/>
                </a:solidFill>
                <a:latin typeface="Arial" panose="020B0604020202020204" pitchFamily="34" charset="0"/>
                <a:cs typeface="Arial" panose="020B0604020202020204" pitchFamily="34" charset="0"/>
              </a:rPr>
              <a:t>IL FONDO PLURIENNALE VINCOLATO NASCE PER GARANTIRE LA COPERTURA DI SPESE IMPUTATE AGLI ESERCIZI SUCCESSIVI A QUELLO IN CORSO RENDENDO PALESE LA DISTANZA TEMPORALE TRA L’ACQUISIZIONE DEI FINANZIAMENTI E L’EFFETTIVO IMPIEGO DI TALI RISORSE</a:t>
            </a: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dirty="0">
                <a:solidFill>
                  <a:schemeClr val="tx1"/>
                </a:solidFill>
                <a:latin typeface="Arial" panose="020B0604020202020204" pitchFamily="34" charset="0"/>
                <a:cs typeface="Arial" panose="020B0604020202020204" pitchFamily="34" charset="0"/>
              </a:rPr>
              <a:t>IL FPV RIGUARDA ESSENZIALMENTE LE SPESE DI INVESTIMENTO</a:t>
            </a: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32885559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51520" y="2708920"/>
            <a:ext cx="8669891" cy="3489920"/>
          </a:xfrm>
        </p:spPr>
        <p:txBody>
          <a:bodyPr>
            <a:noAutofit/>
          </a:bodyPr>
          <a:lstStyle/>
          <a:p>
            <a:pPr>
              <a:lnSpc>
                <a:spcPct val="90000"/>
              </a:lnSpc>
              <a:defRPr/>
            </a:pPr>
            <a:r>
              <a:rPr lang="it-IT" altLang="it-IT" sz="1800" dirty="0">
                <a:solidFill>
                  <a:srgbClr val="FF0000"/>
                </a:solidFill>
                <a:latin typeface="Arial" panose="020B0604020202020204" pitchFamily="34" charset="0"/>
                <a:cs typeface="Arial" panose="020B0604020202020204" pitchFamily="34" charset="0"/>
              </a:rPr>
              <a:t>La competenza finanziaria potenziata</a:t>
            </a: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dirty="0">
                <a:solidFill>
                  <a:schemeClr val="tx1"/>
                </a:solidFill>
                <a:latin typeface="Arial" panose="020B0604020202020204" pitchFamily="34" charset="0"/>
                <a:cs typeface="Arial" panose="020B0604020202020204" pitchFamily="34" charset="0"/>
              </a:rPr>
              <a:t>IL </a:t>
            </a:r>
            <a:r>
              <a:rPr lang="it-IT" altLang="it-IT" dirty="0">
                <a:solidFill>
                  <a:srgbClr val="FF0000"/>
                </a:solidFill>
                <a:latin typeface="Arial" panose="020B0604020202020204" pitchFamily="34" charset="0"/>
                <a:cs typeface="Arial" panose="020B0604020202020204" pitchFamily="34" charset="0"/>
              </a:rPr>
              <a:t>FCDE</a:t>
            </a:r>
            <a:r>
              <a:rPr lang="it-IT" altLang="it-IT" dirty="0">
                <a:solidFill>
                  <a:schemeClr val="tx1"/>
                </a:solidFill>
                <a:latin typeface="Arial" panose="020B0604020202020204" pitchFamily="34" charset="0"/>
                <a:cs typeface="Arial" panose="020B0604020202020204" pitchFamily="34" charset="0"/>
              </a:rPr>
              <a:t> HA LO SCOPO DI EVITARE CHE TUTTE LE ENTRATE DI DIFFICILE RISCOSSIONE SIANO UTILIZZATE A COPERTURA DI SPESE DELL’ESERCIZIO, GENERANDO SQUILIBRI FINANZIARI E CONSEGUENTEMENTE INDEBITAMENTO E/O DISAVANZO </a:t>
            </a: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dirty="0">
                <a:solidFill>
                  <a:schemeClr val="tx1"/>
                </a:solidFill>
                <a:latin typeface="Arial" panose="020B0604020202020204" pitchFamily="34" charset="0"/>
                <a:cs typeface="Arial" panose="020B0604020202020204" pitchFamily="34" charset="0"/>
              </a:rPr>
              <a:t>IL RIGORE RICHIESTO NELLA FASE DI ACCERTAMENTO CONSENTE DI AVERE A DISPOSIZIONE UN QUADRO PUNTUALE DELLO STATO CREDITORIO DI APTR E APTL MA IMPONE DI «CONGELARE» – OVVERO RENDERE INDISPONIBILI AI FINI DELLA COPERTURA DI SPESE – QUELLA PARTE DI ENTRATE ACCERTATE CHE, IN BASE AD UNA STIMA FONDATA SU DATI STORICI, SI RITIENE DIFFICILMENTE INTROITATA</a:t>
            </a: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35933224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51520" y="2708920"/>
            <a:ext cx="8669891" cy="3489920"/>
          </a:xfrm>
        </p:spPr>
        <p:txBody>
          <a:bodyPr>
            <a:noAutofit/>
          </a:bodyPr>
          <a:lstStyle/>
          <a:p>
            <a:pPr>
              <a:lnSpc>
                <a:spcPct val="90000"/>
              </a:lnSpc>
              <a:defRPr/>
            </a:pPr>
            <a:r>
              <a:rPr lang="it-IT" altLang="it-IT" sz="1800" dirty="0">
                <a:solidFill>
                  <a:srgbClr val="FF0000"/>
                </a:solidFill>
                <a:latin typeface="Arial" panose="020B0604020202020204" pitchFamily="34" charset="0"/>
                <a:cs typeface="Arial" panose="020B0604020202020204" pitchFamily="34" charset="0"/>
              </a:rPr>
              <a:t>La competenza finanziaria potenziata</a:t>
            </a:r>
          </a:p>
          <a:p>
            <a:pPr algn="just">
              <a:lnSpc>
                <a:spcPct val="90000"/>
              </a:lnSpc>
              <a:defRPr/>
            </a:pPr>
            <a:r>
              <a:rPr lang="it-IT" altLang="it-IT" dirty="0">
                <a:solidFill>
                  <a:schemeClr val="tx1"/>
                </a:solidFill>
                <a:latin typeface="Arial" panose="020B0604020202020204" pitchFamily="34" charset="0"/>
                <a:cs typeface="Arial" panose="020B0604020202020204" pitchFamily="34" charset="0"/>
              </a:rPr>
              <a:t>SPETTA ALL’APT INDIVIDUARE LE CATEGORIE DI ENTRATE STANZIATE DAL BPF CHE POSSONO DAR LUOGO A CREDITI DI DUBBIA E DIFFICILE RISCOSSIONE</a:t>
            </a:r>
          </a:p>
          <a:p>
            <a:pPr algn="just">
              <a:lnSpc>
                <a:spcPct val="90000"/>
              </a:lnSpc>
              <a:defRPr/>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altLang="it-IT" dirty="0">
                <a:solidFill>
                  <a:schemeClr val="tx1"/>
                </a:solidFill>
                <a:latin typeface="Arial" panose="020B0604020202020204" pitchFamily="34" charset="0"/>
                <a:cs typeface="Arial" panose="020B0604020202020204" pitchFamily="34" charset="0"/>
              </a:rPr>
              <a:t>DI NORMA SI FANNO RIENTRARE IN QUESTA CATEGORIA:</a:t>
            </a:r>
          </a:p>
          <a:p>
            <a:pPr marL="285750" indent="-285750" algn="just">
              <a:lnSpc>
                <a:spcPct val="90000"/>
              </a:lnSpc>
              <a:buFont typeface="Wingdings" panose="05000000000000000000" pitchFamily="2" charset="2"/>
              <a:buChar char="Ø"/>
              <a:defRPr/>
            </a:pPr>
            <a:r>
              <a:rPr lang="it-IT" altLang="it-IT" dirty="0">
                <a:solidFill>
                  <a:schemeClr val="tx1"/>
                </a:solidFill>
                <a:latin typeface="Arial" panose="020B0604020202020204" pitchFamily="34" charset="0"/>
                <a:cs typeface="Arial" panose="020B0604020202020204" pitchFamily="34" charset="0"/>
              </a:rPr>
              <a:t>LE SANZIONI AMMINISTRATIVE AL CODICE DELLA STRADA;</a:t>
            </a:r>
          </a:p>
          <a:p>
            <a:pPr marL="285750" indent="-285750" algn="just">
              <a:lnSpc>
                <a:spcPct val="90000"/>
              </a:lnSpc>
              <a:buFont typeface="Wingdings" panose="05000000000000000000" pitchFamily="2" charset="2"/>
              <a:buChar char="Ø"/>
              <a:defRPr/>
            </a:pPr>
            <a:r>
              <a:rPr lang="it-IT" altLang="it-IT" dirty="0">
                <a:solidFill>
                  <a:schemeClr val="tx1"/>
                </a:solidFill>
                <a:latin typeface="Arial" panose="020B0604020202020204" pitchFamily="34" charset="0"/>
                <a:cs typeface="Arial" panose="020B0604020202020204" pitchFamily="34" charset="0"/>
              </a:rPr>
              <a:t>GLI ONERI DI URBANIZZAZIONE;</a:t>
            </a:r>
          </a:p>
          <a:p>
            <a:pPr marL="285750" indent="-285750" algn="just">
              <a:lnSpc>
                <a:spcPct val="90000"/>
              </a:lnSpc>
              <a:buFont typeface="Wingdings" panose="05000000000000000000" pitchFamily="2" charset="2"/>
              <a:buChar char="Ø"/>
              <a:defRPr/>
            </a:pPr>
            <a:r>
              <a:rPr lang="it-IT" altLang="it-IT" dirty="0">
                <a:solidFill>
                  <a:schemeClr val="tx1"/>
                </a:solidFill>
                <a:latin typeface="Arial" panose="020B0604020202020204" pitchFamily="34" charset="0"/>
                <a:cs typeface="Arial" panose="020B0604020202020204" pitchFamily="34" charset="0"/>
              </a:rPr>
              <a:t>I PROVENTI PREVISTI DALLA LOTTA ALL’EVASIONE FISCALE</a:t>
            </a:r>
          </a:p>
          <a:p>
            <a:pPr algn="just">
              <a:lnSpc>
                <a:spcPct val="90000"/>
              </a:lnSpc>
              <a:defRPr/>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altLang="it-IT" dirty="0">
                <a:solidFill>
                  <a:schemeClr val="tx1"/>
                </a:solidFill>
                <a:latin typeface="Arial" panose="020B0604020202020204" pitchFamily="34" charset="0"/>
                <a:cs typeface="Arial" panose="020B0604020202020204" pitchFamily="34" charset="0"/>
              </a:rPr>
              <a:t>NON SONO OGGETTO DI SVALUTAZIONE I CREDITI DA ALTRE AMMINISTRAZIONI PUBBLICHE, I CREDITI ASSISTITI DA FIDEIUSSIONE, LE ENTRATE TRIBUTARIE CHE SONO ACCERTATE PER CASSA  </a:t>
            </a: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8354529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51520" y="2708920"/>
            <a:ext cx="8669891" cy="3489920"/>
          </a:xfrm>
        </p:spPr>
        <p:txBody>
          <a:bodyPr>
            <a:noAutofit/>
          </a:bodyPr>
          <a:lstStyle/>
          <a:p>
            <a:pPr>
              <a:lnSpc>
                <a:spcPct val="90000"/>
              </a:lnSpc>
              <a:defRPr/>
            </a:pPr>
            <a:r>
              <a:rPr lang="it-IT" altLang="it-IT" sz="1800" dirty="0">
                <a:solidFill>
                  <a:srgbClr val="FF0000"/>
                </a:solidFill>
                <a:latin typeface="Arial" panose="020B0604020202020204" pitchFamily="34" charset="0"/>
                <a:cs typeface="Arial" panose="020B0604020202020204" pitchFamily="34" charset="0"/>
              </a:rPr>
              <a:t>La competenza finanziaria potenziata</a:t>
            </a:r>
          </a:p>
          <a:p>
            <a:pPr algn="just">
              <a:lnSpc>
                <a:spcPct val="90000"/>
              </a:lnSpc>
            </a:pPr>
            <a:r>
              <a:rPr lang="it-IT" altLang="it-IT" dirty="0">
                <a:solidFill>
                  <a:schemeClr val="tx1"/>
                </a:solidFill>
                <a:latin typeface="Arial" panose="020B0604020202020204" pitchFamily="34" charset="0"/>
                <a:cs typeface="Arial" panose="020B0604020202020204" pitchFamily="34" charset="0"/>
              </a:rPr>
              <a:t>NEL BPF E’ ISTITUITA, TRA LE SPESE CORRENTI,  UNA POSTA DENOMINATA  </a:t>
            </a:r>
            <a:r>
              <a:rPr lang="it-IT" altLang="it-IT" dirty="0">
                <a:solidFill>
                  <a:srgbClr val="FF0000"/>
                </a:solidFill>
                <a:latin typeface="Arial" panose="020B0604020202020204" pitchFamily="34" charset="0"/>
                <a:cs typeface="Arial" panose="020B0604020202020204" pitchFamily="34" charset="0"/>
              </a:rPr>
              <a:t>«ACCANTONAMENTO AL FONDO CREDITI DI DUBBIA ESIGIBILITA’» </a:t>
            </a:r>
            <a:r>
              <a:rPr lang="it-IT" altLang="it-IT" dirty="0">
                <a:solidFill>
                  <a:schemeClr val="tx1"/>
                </a:solidFill>
                <a:latin typeface="Arial" panose="020B0604020202020204" pitchFamily="34" charset="0"/>
                <a:cs typeface="Arial" panose="020B0604020202020204" pitchFamily="34" charset="0"/>
              </a:rPr>
              <a:t>IL CUI AMMONTARE E’ DETERMINATO IN CONSIDERAZIONE DELLA DIMENSIONE DELL’IMPORTO DEGLI STANZIAMENTI DI ENTRATA DI DUBBIA E DIFFICILE ESAZIONE E DELL’ANDAMENTO DEL FENOMEMO DEL MANCATO INTROITO DI TALI ENTRATE NEI ULTIMI 5 ESERCIZI PRECEDENTI</a:t>
            </a: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dirty="0">
                <a:solidFill>
                  <a:schemeClr val="tx1"/>
                </a:solidFill>
                <a:latin typeface="Arial" panose="020B0604020202020204" pitchFamily="34" charset="0"/>
                <a:cs typeface="Arial" panose="020B0604020202020204" pitchFamily="34" charset="0"/>
              </a:rPr>
              <a:t>AFFINCHE’ IL </a:t>
            </a:r>
            <a:r>
              <a:rPr lang="it-IT" altLang="it-IT" dirty="0">
                <a:solidFill>
                  <a:srgbClr val="FF0000"/>
                </a:solidFill>
                <a:latin typeface="Arial" panose="020B0604020202020204" pitchFamily="34" charset="0"/>
                <a:cs typeface="Arial" panose="020B0604020202020204" pitchFamily="34" charset="0"/>
              </a:rPr>
              <a:t>FCDE</a:t>
            </a:r>
            <a:r>
              <a:rPr lang="it-IT" altLang="it-IT" dirty="0">
                <a:solidFill>
                  <a:schemeClr val="tx1"/>
                </a:solidFill>
                <a:latin typeface="Arial" panose="020B0604020202020204" pitchFamily="34" charset="0"/>
                <a:cs typeface="Arial" panose="020B0604020202020204" pitchFamily="34" charset="0"/>
              </a:rPr>
              <a:t> SVOLGA LA SUA FUNZIONE IN MODO EFFICACE E’ INDISPENSABILE NON SOLO CHE IL SUO AMMONTARE SIA QUANTIFICATO AL MOMENTO DELL’APPROVAZIONE DEL BPF MA CHE POI SIA MONITORATO ED ADEGUATO DURANTE LA GESTIONE – ALMENO IN SEDE DI ASSESTAMENTO – CON VARIAZIONE DI BILANCIO CHE E’ DI COMPETENZA DEL CONSIGLIO</a:t>
            </a: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27184310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51520" y="2708920"/>
            <a:ext cx="8669891" cy="3489920"/>
          </a:xfrm>
        </p:spPr>
        <p:txBody>
          <a:bodyPr>
            <a:noAutofit/>
          </a:bodyPr>
          <a:lstStyle/>
          <a:p>
            <a:pPr>
              <a:lnSpc>
                <a:spcPct val="90000"/>
              </a:lnSpc>
              <a:defRPr/>
            </a:pPr>
            <a:r>
              <a:rPr lang="it-IT" altLang="it-IT" sz="1800" dirty="0">
                <a:solidFill>
                  <a:srgbClr val="FF0000"/>
                </a:solidFill>
                <a:latin typeface="Arial" panose="020B0604020202020204" pitchFamily="34" charset="0"/>
                <a:cs typeface="Arial" panose="020B0604020202020204" pitchFamily="34" charset="0"/>
              </a:rPr>
              <a:t>La competenza finanziaria potenziata</a:t>
            </a:r>
          </a:p>
          <a:p>
            <a:pPr algn="just">
              <a:lnSpc>
                <a:spcPct val="90000"/>
              </a:lnSpc>
            </a:pPr>
            <a:r>
              <a:rPr lang="it-IT" altLang="it-IT" dirty="0">
                <a:solidFill>
                  <a:schemeClr val="tx1"/>
                </a:solidFill>
                <a:latin typeface="Arial" panose="020B0604020202020204" pitchFamily="34" charset="0"/>
                <a:cs typeface="Arial" panose="020B0604020202020204" pitchFamily="34" charset="0"/>
              </a:rPr>
              <a:t>NEL CORSO DELL’ESERCIZIO QUANDO SI ACCERTANO CREDITI DI DUBBIA E DIFFICILE ESAZIONE SI PUO’ PROCEDERE AD UNA VERIFICA DELL’ADEGUATEZZA DEL </a:t>
            </a:r>
            <a:r>
              <a:rPr lang="it-IT" altLang="it-IT" dirty="0">
                <a:solidFill>
                  <a:srgbClr val="FF0000"/>
                </a:solidFill>
                <a:latin typeface="Arial" panose="020B0604020202020204" pitchFamily="34" charset="0"/>
                <a:cs typeface="Arial" panose="020B0604020202020204" pitchFamily="34" charset="0"/>
              </a:rPr>
              <a:t>FCDE</a:t>
            </a:r>
            <a:r>
              <a:rPr lang="it-IT" altLang="it-IT" dirty="0">
                <a:solidFill>
                  <a:schemeClr val="tx1"/>
                </a:solidFill>
                <a:latin typeface="Arial" panose="020B0604020202020204" pitchFamily="34" charset="0"/>
                <a:cs typeface="Arial" panose="020B0604020202020204" pitchFamily="34" charset="0"/>
              </a:rPr>
              <a:t> QUALORA SI VERIFICHINO MAGGIORI O MINORI ACCERTAMENTI RISPETTO A QUELLI PREVISITI, IL CHE SIGNIFICA CHE LA QUOTA DELL’ACCANTONAMNTO AL </a:t>
            </a:r>
            <a:r>
              <a:rPr lang="it-IT" altLang="it-IT" dirty="0">
                <a:solidFill>
                  <a:srgbClr val="FF0000"/>
                </a:solidFill>
                <a:latin typeface="Arial" panose="020B0604020202020204" pitchFamily="34" charset="0"/>
                <a:cs typeface="Arial" panose="020B0604020202020204" pitchFamily="34" charset="0"/>
              </a:rPr>
              <a:t>FCDE</a:t>
            </a:r>
            <a:r>
              <a:rPr lang="it-IT" altLang="it-IT" dirty="0">
                <a:solidFill>
                  <a:schemeClr val="tx1"/>
                </a:solidFill>
                <a:latin typeface="Arial" panose="020B0604020202020204" pitchFamily="34" charset="0"/>
                <a:cs typeface="Arial" panose="020B0604020202020204" pitchFamily="34" charset="0"/>
              </a:rPr>
              <a:t> POTREBBE ESSERE RIDOTTA O INCREMENTATA</a:t>
            </a: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dirty="0">
                <a:solidFill>
                  <a:schemeClr val="tx1"/>
                </a:solidFill>
                <a:latin typeface="Arial" panose="020B0604020202020204" pitchFamily="34" charset="0"/>
                <a:cs typeface="Arial" panose="020B0604020202020204" pitchFamily="34" charset="0"/>
              </a:rPr>
              <a:t>AL FINE DI ADEGUARE L’IMPORTO DEL </a:t>
            </a:r>
            <a:r>
              <a:rPr lang="it-IT" altLang="it-IT" dirty="0">
                <a:solidFill>
                  <a:srgbClr val="FF0000"/>
                </a:solidFill>
                <a:latin typeface="Arial" panose="020B0604020202020204" pitchFamily="34" charset="0"/>
                <a:cs typeface="Arial" panose="020B0604020202020204" pitchFamily="34" charset="0"/>
              </a:rPr>
              <a:t>FCDE </a:t>
            </a:r>
            <a:r>
              <a:rPr lang="it-IT" altLang="it-IT" dirty="0">
                <a:solidFill>
                  <a:schemeClr val="tx1"/>
                </a:solidFill>
                <a:latin typeface="Arial" panose="020B0604020202020204" pitchFamily="34" charset="0"/>
                <a:cs typeface="Arial" panose="020B0604020202020204" pitchFamily="34" charset="0"/>
              </a:rPr>
              <a:t>SI PROCEDE IN SEDE DI ASSESTAMENTO ALLA VARIAZIONE DELLO STANZIAMENTO DI BILANCIO RIGUARDANTE L’ACCANTONAMENTO AL FCDE</a:t>
            </a: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dirty="0">
                <a:solidFill>
                  <a:schemeClr val="tx1"/>
                </a:solidFill>
                <a:latin typeface="Arial" panose="020B0604020202020204" pitchFamily="34" charset="0"/>
                <a:cs typeface="Arial" panose="020B0604020202020204" pitchFamily="34" charset="0"/>
              </a:rPr>
              <a:t>FINO A QUANDO IL </a:t>
            </a:r>
            <a:r>
              <a:rPr lang="it-IT" altLang="it-IT" dirty="0">
                <a:solidFill>
                  <a:srgbClr val="FF0000"/>
                </a:solidFill>
                <a:latin typeface="Arial" panose="020B0604020202020204" pitchFamily="34" charset="0"/>
                <a:cs typeface="Arial" panose="020B0604020202020204" pitchFamily="34" charset="0"/>
              </a:rPr>
              <a:t>FCDE</a:t>
            </a:r>
            <a:r>
              <a:rPr lang="it-IT" altLang="it-IT" dirty="0">
                <a:solidFill>
                  <a:schemeClr val="tx1"/>
                </a:solidFill>
                <a:latin typeface="Arial" panose="020B0604020202020204" pitchFamily="34" charset="0"/>
                <a:cs typeface="Arial" panose="020B0604020202020204" pitchFamily="34" charset="0"/>
              </a:rPr>
              <a:t> NON RISULTA ADEGUATO NON E’ POSSIBILE UTILIZZARE L’AVANZO DI AMMINISTRAZIONE</a:t>
            </a: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33822762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37054" y="2836169"/>
            <a:ext cx="8669891" cy="3489920"/>
          </a:xfrm>
        </p:spPr>
        <p:txBody>
          <a:bodyPr>
            <a:noAutofit/>
          </a:bodyPr>
          <a:lstStyle/>
          <a:p>
            <a:pPr>
              <a:lnSpc>
                <a:spcPct val="90000"/>
              </a:lnSpc>
            </a:pPr>
            <a:r>
              <a:rPr lang="it-IT" altLang="it-IT" sz="1800" dirty="0">
                <a:solidFill>
                  <a:srgbClr val="FF0000"/>
                </a:solidFill>
                <a:latin typeface="Arial" panose="020B0604020202020204" pitchFamily="34" charset="0"/>
                <a:cs typeface="Arial" panose="020B0604020202020204" pitchFamily="34" charset="0"/>
              </a:rPr>
              <a:t>Stato patrimoniale e conto economico</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sz="1800" dirty="0">
                <a:solidFill>
                  <a:schemeClr val="tx1"/>
                </a:solidFill>
                <a:latin typeface="Arial" panose="020B0604020202020204" pitchFamily="34" charset="0"/>
                <a:cs typeface="Arial" panose="020B0604020202020204" pitchFamily="34" charset="0"/>
              </a:rPr>
              <a:t>I PRINCIPALI DOCUMENTI DI SINTESI CHE DERIVANO DIRETTAMENTE DALLA CONTABILITA’ ECONOMICA-PATRIMONIALE SONO LO </a:t>
            </a:r>
            <a:r>
              <a:rPr lang="it-IT" altLang="it-IT" sz="1800" dirty="0">
                <a:solidFill>
                  <a:srgbClr val="FF0000"/>
                </a:solidFill>
                <a:latin typeface="Arial" panose="020B0604020202020204" pitchFamily="34" charset="0"/>
                <a:cs typeface="Arial" panose="020B0604020202020204" pitchFamily="34" charset="0"/>
              </a:rPr>
              <a:t>SP</a:t>
            </a:r>
            <a:r>
              <a:rPr lang="it-IT" altLang="it-IT" sz="1800" dirty="0">
                <a:solidFill>
                  <a:schemeClr val="tx1"/>
                </a:solidFill>
                <a:latin typeface="Arial" panose="020B0604020202020204" pitchFamily="34" charset="0"/>
                <a:cs typeface="Arial" panose="020B0604020202020204" pitchFamily="34" charset="0"/>
              </a:rPr>
              <a:t> ED IL </a:t>
            </a:r>
            <a:r>
              <a:rPr lang="it-IT" altLang="it-IT" sz="1800" dirty="0">
                <a:solidFill>
                  <a:srgbClr val="FF0000"/>
                </a:solidFill>
                <a:latin typeface="Arial" panose="020B0604020202020204" pitchFamily="34" charset="0"/>
                <a:cs typeface="Arial" panose="020B0604020202020204" pitchFamily="34" charset="0"/>
              </a:rPr>
              <a:t>CE</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marL="285750" indent="-285750" algn="just">
              <a:lnSpc>
                <a:spcPct val="90000"/>
              </a:lnSpc>
              <a:buFont typeface="Wingdings" panose="05000000000000000000" pitchFamily="2" charset="2"/>
              <a:buChar char="Ø"/>
            </a:pPr>
            <a:r>
              <a:rPr lang="it-IT" altLang="it-IT" sz="1800" dirty="0">
                <a:solidFill>
                  <a:schemeClr val="tx1"/>
                </a:solidFill>
                <a:latin typeface="Arial" panose="020B0604020202020204" pitchFamily="34" charset="0"/>
                <a:cs typeface="Arial" panose="020B0604020202020204" pitchFamily="34" charset="0"/>
              </a:rPr>
              <a:t>COSA ILLUSTRANO LO SP ED IL CE</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marL="285750" indent="-285750" algn="just">
              <a:lnSpc>
                <a:spcPct val="90000"/>
              </a:lnSpc>
              <a:buFont typeface="Wingdings" panose="05000000000000000000" pitchFamily="2" charset="2"/>
              <a:buChar char="Ø"/>
            </a:pPr>
            <a:r>
              <a:rPr lang="it-IT" altLang="it-IT" sz="1800" dirty="0">
                <a:solidFill>
                  <a:schemeClr val="tx1"/>
                </a:solidFill>
                <a:latin typeface="Arial" panose="020B0604020202020204" pitchFamily="34" charset="0"/>
                <a:cs typeface="Arial" panose="020B0604020202020204" pitchFamily="34" charset="0"/>
              </a:rPr>
              <a:t>LEGAME TRA SP E CE</a:t>
            </a: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3491900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51520" y="2708920"/>
            <a:ext cx="8669891" cy="3489920"/>
          </a:xfrm>
        </p:spPr>
        <p:txBody>
          <a:bodyPr>
            <a:noAutofit/>
          </a:bodyPr>
          <a:lstStyle/>
          <a:p>
            <a:pPr>
              <a:defRPr/>
            </a:pPr>
            <a:r>
              <a:rPr lang="it-IT" altLang="it-IT" sz="1800" dirty="0">
                <a:solidFill>
                  <a:srgbClr val="FF0000"/>
                </a:solidFill>
                <a:latin typeface="Arial" panose="020B0604020202020204" pitchFamily="34" charset="0"/>
                <a:cs typeface="Arial" panose="020B0604020202020204" pitchFamily="34" charset="0"/>
              </a:rPr>
              <a:t>LOGICHE CONTABILI NELLE APT</a:t>
            </a:r>
          </a:p>
          <a:p>
            <a:pPr algn="just">
              <a:lnSpc>
                <a:spcPct val="90000"/>
              </a:lnSpc>
              <a:defRPr/>
            </a:pPr>
            <a:r>
              <a:rPr lang="it-IT" altLang="it-IT" dirty="0">
                <a:solidFill>
                  <a:schemeClr val="tx1"/>
                </a:solidFill>
                <a:latin typeface="Arial" panose="020B0604020202020204" pitchFamily="34" charset="0"/>
                <a:cs typeface="Arial" panose="020B0604020202020204" pitchFamily="34" charset="0"/>
              </a:rPr>
              <a:t>I SISTEMI DI CONTABILITA’ E BILANCIO DELLE AP ITALIANE SONO STATE OGGETTO DI UN PROCESSO DI RINNOVAMENTO FINALIZZATO AD UNA LORO TOTALE ARMONIZZAZIONE</a:t>
            </a:r>
          </a:p>
          <a:p>
            <a:pPr algn="just">
              <a:lnSpc>
                <a:spcPct val="90000"/>
              </a:lnSpc>
              <a:defRPr/>
            </a:pPr>
            <a:endParaRPr lang="it-IT" altLang="it-IT" dirty="0">
              <a:solidFill>
                <a:schemeClr val="tx1"/>
              </a:solidFill>
              <a:latin typeface="Arial" panose="020B0604020202020204" pitchFamily="34" charset="0"/>
              <a:cs typeface="Arial" panose="020B0604020202020204" pitchFamily="34" charset="0"/>
            </a:endParaRPr>
          </a:p>
          <a:p>
            <a:pPr marL="285750" indent="-285750" algn="just">
              <a:lnSpc>
                <a:spcPct val="90000"/>
              </a:lnSpc>
              <a:buFont typeface="Wingdings" panose="05000000000000000000" pitchFamily="2" charset="2"/>
              <a:buChar char="Ø"/>
              <a:defRPr/>
            </a:pPr>
            <a:r>
              <a:rPr lang="it-IT" altLang="it-IT" dirty="0">
                <a:solidFill>
                  <a:schemeClr val="tx1"/>
                </a:solidFill>
                <a:latin typeface="Arial" panose="020B0604020202020204" pitchFamily="34" charset="0"/>
                <a:cs typeface="Arial" panose="020B0604020202020204" pitchFamily="34" charset="0"/>
              </a:rPr>
              <a:t>LEGGE COSTITUZIONALE 18 OTTOBRE 2001, N. 3;</a:t>
            </a:r>
          </a:p>
          <a:p>
            <a:pPr algn="just">
              <a:lnSpc>
                <a:spcPct val="90000"/>
              </a:lnSpc>
              <a:defRPr/>
            </a:pPr>
            <a:endParaRPr lang="it-IT" altLang="it-IT" dirty="0">
              <a:solidFill>
                <a:schemeClr val="tx1"/>
              </a:solidFill>
              <a:latin typeface="Arial" panose="020B0604020202020204" pitchFamily="34" charset="0"/>
              <a:cs typeface="Arial" panose="020B0604020202020204" pitchFamily="34" charset="0"/>
            </a:endParaRPr>
          </a:p>
          <a:p>
            <a:pPr marL="285750" indent="-285750" algn="just">
              <a:lnSpc>
                <a:spcPct val="90000"/>
              </a:lnSpc>
              <a:buFont typeface="Wingdings" panose="05000000000000000000" pitchFamily="2" charset="2"/>
              <a:buChar char="Ø"/>
              <a:defRPr/>
            </a:pPr>
            <a:r>
              <a:rPr lang="it-IT" altLang="it-IT" dirty="0">
                <a:solidFill>
                  <a:schemeClr val="tx1"/>
                </a:solidFill>
                <a:latin typeface="Arial" panose="020B0604020202020204" pitchFamily="34" charset="0"/>
                <a:cs typeface="Arial" panose="020B0604020202020204" pitchFamily="34" charset="0"/>
              </a:rPr>
              <a:t>LEGGE COSTITUZIONALE 20 APRILE 2012, N. 1: INTRODOTTO IL PRINCIPIO DELL’EQUILIBRIO STRUTTURALE DELLE ENTRATE E DELLE SPESE DI BILANCIO PUBBLICO E DELLA SOSTENIBILITA’ DEL DEBITO DELLE AP;</a:t>
            </a:r>
          </a:p>
          <a:p>
            <a:pPr marL="342900" indent="-342900" algn="just">
              <a:lnSpc>
                <a:spcPct val="90000"/>
              </a:lnSpc>
              <a:buFontTx/>
              <a:buChar char="-"/>
              <a:defRPr/>
            </a:pPr>
            <a:endParaRPr lang="it-IT" altLang="it-IT" dirty="0">
              <a:solidFill>
                <a:schemeClr val="tx1"/>
              </a:solidFill>
              <a:latin typeface="Arial" panose="020B0604020202020204" pitchFamily="34" charset="0"/>
              <a:cs typeface="Arial" panose="020B0604020202020204" pitchFamily="34" charset="0"/>
            </a:endParaRPr>
          </a:p>
          <a:p>
            <a:pPr marL="285750" indent="-285750" algn="just">
              <a:lnSpc>
                <a:spcPct val="90000"/>
              </a:lnSpc>
              <a:buFont typeface="Wingdings" panose="05000000000000000000" pitchFamily="2" charset="2"/>
              <a:buChar char="Ø"/>
              <a:defRPr/>
            </a:pPr>
            <a:r>
              <a:rPr lang="it-IT" altLang="it-IT" dirty="0">
                <a:solidFill>
                  <a:schemeClr val="tx1"/>
                </a:solidFill>
                <a:latin typeface="Arial" panose="020B0604020202020204" pitchFamily="34" charset="0"/>
                <a:cs typeface="Arial" panose="020B0604020202020204" pitchFamily="34" charset="0"/>
              </a:rPr>
              <a:t>DECRETO LEGISLATIVO 23 GIUGNO 2011, N. 118</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36179701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37054" y="2836169"/>
            <a:ext cx="8669891" cy="3489920"/>
          </a:xfrm>
        </p:spPr>
        <p:txBody>
          <a:bodyPr>
            <a:noAutofit/>
          </a:bodyPr>
          <a:lstStyle/>
          <a:p>
            <a:pPr>
              <a:lnSpc>
                <a:spcPct val="90000"/>
              </a:lnSpc>
            </a:pPr>
            <a:r>
              <a:rPr lang="it-IT" altLang="it-IT" sz="1800" dirty="0">
                <a:solidFill>
                  <a:srgbClr val="FF0000"/>
                </a:solidFill>
                <a:latin typeface="Arial" panose="020B0604020202020204" pitchFamily="34" charset="0"/>
                <a:cs typeface="Arial" panose="020B0604020202020204" pitchFamily="34" charset="0"/>
              </a:rPr>
              <a:t>Stato patrimoniale e conto economico</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pic>
        <p:nvPicPr>
          <p:cNvPr id="4" name="Immagine 3">
            <a:extLst>
              <a:ext uri="{FF2B5EF4-FFF2-40B4-BE49-F238E27FC236}">
                <a16:creationId xmlns:a16="http://schemas.microsoft.com/office/drawing/2014/main" id="{A179E5ED-87FE-444E-B63F-8BFE96C45A62}"/>
              </a:ext>
            </a:extLst>
          </p:cNvPr>
          <p:cNvPicPr>
            <a:picLocks noChangeAspect="1"/>
          </p:cNvPicPr>
          <p:nvPr/>
        </p:nvPicPr>
        <p:blipFill>
          <a:blip r:embed="rId2"/>
          <a:stretch>
            <a:fillRect/>
          </a:stretch>
        </p:blipFill>
        <p:spPr>
          <a:xfrm>
            <a:off x="467544" y="3429000"/>
            <a:ext cx="8280920" cy="2448272"/>
          </a:xfrm>
          <a:prstGeom prst="rect">
            <a:avLst/>
          </a:prstGeom>
        </p:spPr>
      </p:pic>
    </p:spTree>
    <p:extLst>
      <p:ext uri="{BB962C8B-B14F-4D97-AF65-F5344CB8AC3E}">
        <p14:creationId xmlns:p14="http://schemas.microsoft.com/office/powerpoint/2010/main" val="30991262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37054" y="2836169"/>
            <a:ext cx="8669891" cy="3489920"/>
          </a:xfrm>
        </p:spPr>
        <p:txBody>
          <a:bodyPr>
            <a:noAutofit/>
          </a:bodyPr>
          <a:lstStyle/>
          <a:p>
            <a:pPr>
              <a:lnSpc>
                <a:spcPct val="90000"/>
              </a:lnSpc>
            </a:pPr>
            <a:r>
              <a:rPr lang="it-IT" altLang="it-IT" sz="1800" dirty="0">
                <a:solidFill>
                  <a:srgbClr val="FF0000"/>
                </a:solidFill>
                <a:latin typeface="Arial" panose="020B0604020202020204" pitchFamily="34" charset="0"/>
                <a:cs typeface="Arial" panose="020B0604020202020204" pitchFamily="34" charset="0"/>
              </a:rPr>
              <a:t>Stato patrimoniale e conto economico</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altLang="it-IT" sz="1800" dirty="0">
                <a:solidFill>
                  <a:schemeClr val="tx1"/>
                </a:solidFill>
                <a:latin typeface="Arial" panose="020B0604020202020204" pitchFamily="34" charset="0"/>
                <a:cs typeface="Arial" panose="020B0604020202020204" pitchFamily="34" charset="0"/>
              </a:rPr>
              <a:t>LE IMMOBILIZZAZIONI SI DISTINGUONO IN</a:t>
            </a: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altLang="it-IT" sz="1800" dirty="0">
                <a:solidFill>
                  <a:srgbClr val="FF0000"/>
                </a:solidFill>
                <a:latin typeface="Arial" panose="020B0604020202020204" pitchFamily="34" charset="0"/>
                <a:cs typeface="Arial" panose="020B0604020202020204" pitchFamily="34" charset="0"/>
              </a:rPr>
              <a:t>1.</a:t>
            </a:r>
            <a:r>
              <a:rPr lang="it-IT" altLang="it-IT" sz="1800" dirty="0">
                <a:solidFill>
                  <a:schemeClr val="tx1"/>
                </a:solidFill>
                <a:latin typeface="Arial" panose="020B0604020202020204" pitchFamily="34" charset="0"/>
                <a:cs typeface="Arial" panose="020B0604020202020204" pitchFamily="34" charset="0"/>
              </a:rPr>
              <a:t> IMMOBILIZZAZIONI IMMATERIALI;</a:t>
            </a: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altLang="it-IT" sz="1800" dirty="0">
                <a:solidFill>
                  <a:srgbClr val="FF0000"/>
                </a:solidFill>
                <a:latin typeface="Arial" panose="020B0604020202020204" pitchFamily="34" charset="0"/>
                <a:cs typeface="Arial" panose="020B0604020202020204" pitchFamily="34" charset="0"/>
              </a:rPr>
              <a:t>2.</a:t>
            </a:r>
            <a:r>
              <a:rPr lang="it-IT" altLang="it-IT" sz="1800" dirty="0">
                <a:solidFill>
                  <a:schemeClr val="tx1"/>
                </a:solidFill>
                <a:latin typeface="Arial" panose="020B0604020202020204" pitchFamily="34" charset="0"/>
                <a:cs typeface="Arial" panose="020B0604020202020204" pitchFamily="34" charset="0"/>
              </a:rPr>
              <a:t> IMMOBILIZZAZIONI MATERIALI;</a:t>
            </a: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altLang="it-IT" sz="1800" dirty="0">
                <a:solidFill>
                  <a:srgbClr val="FF0000"/>
                </a:solidFill>
                <a:latin typeface="Arial" panose="020B0604020202020204" pitchFamily="34" charset="0"/>
                <a:cs typeface="Arial" panose="020B0604020202020204" pitchFamily="34" charset="0"/>
              </a:rPr>
              <a:t>3.</a:t>
            </a:r>
            <a:r>
              <a:rPr lang="it-IT" altLang="it-IT" sz="1800" dirty="0">
                <a:solidFill>
                  <a:schemeClr val="tx1"/>
                </a:solidFill>
                <a:latin typeface="Arial" panose="020B0604020202020204" pitchFamily="34" charset="0"/>
                <a:cs typeface="Arial" panose="020B0604020202020204" pitchFamily="34" charset="0"/>
              </a:rPr>
              <a:t> IMMOBILIZZAZIONI FINANZIARIE</a:t>
            </a: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altLang="it-IT" sz="1800" dirty="0">
                <a:solidFill>
                  <a:schemeClr val="tx1"/>
                </a:solidFill>
                <a:latin typeface="Arial" panose="020B0604020202020204" pitchFamily="34" charset="0"/>
                <a:cs typeface="Arial" panose="020B0604020202020204" pitchFamily="34" charset="0"/>
              </a:rPr>
              <a:t>QUESTIONE AMMORTAMENTO IMMOBILIZZAZIONI IMMATERIALI E MATERIALI</a:t>
            </a: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17734695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37054" y="2836169"/>
            <a:ext cx="8669891" cy="3489920"/>
          </a:xfrm>
        </p:spPr>
        <p:txBody>
          <a:bodyPr>
            <a:noAutofit/>
          </a:bodyPr>
          <a:lstStyle/>
          <a:p>
            <a:pPr>
              <a:lnSpc>
                <a:spcPct val="90000"/>
              </a:lnSpc>
            </a:pPr>
            <a:r>
              <a:rPr lang="it-IT" altLang="it-IT" sz="1800" dirty="0">
                <a:solidFill>
                  <a:srgbClr val="FF0000"/>
                </a:solidFill>
                <a:latin typeface="Arial" panose="020B0604020202020204" pitchFamily="34" charset="0"/>
                <a:cs typeface="Arial" panose="020B0604020202020204" pitchFamily="34" charset="0"/>
              </a:rPr>
              <a:t>Stato patrimoniale e conto economico</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altLang="it-IT" sz="1800" dirty="0">
                <a:solidFill>
                  <a:schemeClr val="tx1"/>
                </a:solidFill>
                <a:latin typeface="Arial" panose="020B0604020202020204" pitchFamily="34" charset="0"/>
                <a:cs typeface="Arial" panose="020B0604020202020204" pitchFamily="34" charset="0"/>
              </a:rPr>
              <a:t>L’ATTIVO CIRCOLANTE SI COMPONE IN:</a:t>
            </a: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altLang="it-IT" sz="1800" dirty="0">
                <a:solidFill>
                  <a:srgbClr val="FF0000"/>
                </a:solidFill>
                <a:latin typeface="Arial" panose="020B0604020202020204" pitchFamily="34" charset="0"/>
                <a:cs typeface="Arial" panose="020B0604020202020204" pitchFamily="34" charset="0"/>
              </a:rPr>
              <a:t>1.</a:t>
            </a:r>
            <a:r>
              <a:rPr lang="it-IT" altLang="it-IT" sz="1800" dirty="0">
                <a:solidFill>
                  <a:schemeClr val="tx1"/>
                </a:solidFill>
                <a:latin typeface="Arial" panose="020B0604020202020204" pitchFamily="34" charset="0"/>
                <a:cs typeface="Arial" panose="020B0604020202020204" pitchFamily="34" charset="0"/>
              </a:rPr>
              <a:t> RIMANENZE;</a:t>
            </a:r>
          </a:p>
          <a:p>
            <a:pPr algn="just">
              <a:lnSpc>
                <a:spcPct val="90000"/>
              </a:lnSpc>
              <a:defRPr/>
            </a:pPr>
            <a:r>
              <a:rPr lang="it-IT" altLang="it-IT" sz="1800" dirty="0">
                <a:solidFill>
                  <a:srgbClr val="FF0000"/>
                </a:solidFill>
                <a:latin typeface="Arial" panose="020B0604020202020204" pitchFamily="34" charset="0"/>
                <a:cs typeface="Arial" panose="020B0604020202020204" pitchFamily="34" charset="0"/>
              </a:rPr>
              <a:t>2.</a:t>
            </a:r>
            <a:r>
              <a:rPr lang="it-IT" altLang="it-IT" sz="1800" dirty="0">
                <a:solidFill>
                  <a:schemeClr val="tx1"/>
                </a:solidFill>
                <a:latin typeface="Arial" panose="020B0604020202020204" pitchFamily="34" charset="0"/>
                <a:cs typeface="Arial" panose="020B0604020202020204" pitchFamily="34" charset="0"/>
              </a:rPr>
              <a:t> CREDITI;</a:t>
            </a:r>
          </a:p>
          <a:p>
            <a:pPr algn="just">
              <a:lnSpc>
                <a:spcPct val="90000"/>
              </a:lnSpc>
              <a:defRPr/>
            </a:pPr>
            <a:r>
              <a:rPr lang="it-IT" altLang="it-IT" sz="1800" dirty="0">
                <a:solidFill>
                  <a:srgbClr val="FF0000"/>
                </a:solidFill>
                <a:latin typeface="Arial" panose="020B0604020202020204" pitchFamily="34" charset="0"/>
                <a:cs typeface="Arial" panose="020B0604020202020204" pitchFamily="34" charset="0"/>
              </a:rPr>
              <a:t>3.</a:t>
            </a:r>
            <a:r>
              <a:rPr lang="it-IT" altLang="it-IT" sz="1800" dirty="0">
                <a:solidFill>
                  <a:schemeClr val="tx1"/>
                </a:solidFill>
                <a:latin typeface="Arial" panose="020B0604020202020204" pitchFamily="34" charset="0"/>
                <a:cs typeface="Arial" panose="020B0604020202020204" pitchFamily="34" charset="0"/>
              </a:rPr>
              <a:t> ATTIVITA’ FINANZIARIE CHE NON COSTITUISCONO IMMOBILIZZAZIONI;</a:t>
            </a:r>
          </a:p>
          <a:p>
            <a:pPr algn="just">
              <a:lnSpc>
                <a:spcPct val="90000"/>
              </a:lnSpc>
              <a:defRPr/>
            </a:pPr>
            <a:r>
              <a:rPr lang="it-IT" altLang="it-IT" sz="1800" dirty="0">
                <a:solidFill>
                  <a:srgbClr val="FF0000"/>
                </a:solidFill>
                <a:latin typeface="Arial" panose="020B0604020202020204" pitchFamily="34" charset="0"/>
                <a:cs typeface="Arial" panose="020B0604020202020204" pitchFamily="34" charset="0"/>
              </a:rPr>
              <a:t>4.</a:t>
            </a:r>
            <a:r>
              <a:rPr lang="it-IT" altLang="it-IT" sz="1800" dirty="0">
                <a:solidFill>
                  <a:schemeClr val="tx1"/>
                </a:solidFill>
                <a:latin typeface="Arial" panose="020B0604020202020204" pitchFamily="34" charset="0"/>
                <a:cs typeface="Arial" panose="020B0604020202020204" pitchFamily="34" charset="0"/>
              </a:rPr>
              <a:t> DISPONIBILITA’ LIQUIDE</a:t>
            </a: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16789774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37054" y="2836169"/>
            <a:ext cx="8669891" cy="3489920"/>
          </a:xfrm>
        </p:spPr>
        <p:txBody>
          <a:bodyPr>
            <a:noAutofit/>
          </a:bodyPr>
          <a:lstStyle/>
          <a:p>
            <a:pPr>
              <a:lnSpc>
                <a:spcPct val="90000"/>
              </a:lnSpc>
            </a:pPr>
            <a:r>
              <a:rPr lang="it-IT" altLang="it-IT" sz="1800" dirty="0">
                <a:solidFill>
                  <a:srgbClr val="FF0000"/>
                </a:solidFill>
                <a:latin typeface="Arial" panose="020B0604020202020204" pitchFamily="34" charset="0"/>
                <a:cs typeface="Arial" panose="020B0604020202020204" pitchFamily="34" charset="0"/>
              </a:rPr>
              <a:t>Stato patrimoniale e conto economico</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pic>
        <p:nvPicPr>
          <p:cNvPr id="4" name="Immagine 3">
            <a:extLst>
              <a:ext uri="{FF2B5EF4-FFF2-40B4-BE49-F238E27FC236}">
                <a16:creationId xmlns:a16="http://schemas.microsoft.com/office/drawing/2014/main" id="{A32EE301-FDA6-42B4-B7D2-6E1332B5F26A}"/>
              </a:ext>
            </a:extLst>
          </p:cNvPr>
          <p:cNvPicPr>
            <a:picLocks noChangeAspect="1"/>
          </p:cNvPicPr>
          <p:nvPr/>
        </p:nvPicPr>
        <p:blipFill>
          <a:blip r:embed="rId2"/>
          <a:stretch>
            <a:fillRect/>
          </a:stretch>
        </p:blipFill>
        <p:spPr>
          <a:xfrm>
            <a:off x="304800" y="3284984"/>
            <a:ext cx="8587680" cy="2736304"/>
          </a:xfrm>
          <a:prstGeom prst="rect">
            <a:avLst/>
          </a:prstGeom>
        </p:spPr>
      </p:pic>
    </p:spTree>
    <p:extLst>
      <p:ext uri="{BB962C8B-B14F-4D97-AF65-F5344CB8AC3E}">
        <p14:creationId xmlns:p14="http://schemas.microsoft.com/office/powerpoint/2010/main" val="36114883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37054" y="2836169"/>
            <a:ext cx="8669891" cy="3489920"/>
          </a:xfrm>
        </p:spPr>
        <p:txBody>
          <a:bodyPr>
            <a:noAutofit/>
          </a:bodyPr>
          <a:lstStyle/>
          <a:p>
            <a:pPr>
              <a:lnSpc>
                <a:spcPct val="90000"/>
              </a:lnSpc>
            </a:pPr>
            <a:r>
              <a:rPr lang="it-IT" altLang="it-IT" sz="1800" dirty="0">
                <a:solidFill>
                  <a:srgbClr val="FF0000"/>
                </a:solidFill>
                <a:latin typeface="Arial" panose="020B0604020202020204" pitchFamily="34" charset="0"/>
                <a:cs typeface="Arial" panose="020B0604020202020204" pitchFamily="34" charset="0"/>
              </a:rPr>
              <a:t>Stato patrimoniale e conto economico</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altLang="it-IT" dirty="0">
                <a:solidFill>
                  <a:schemeClr val="tx1"/>
                </a:solidFill>
                <a:latin typeface="Arial" panose="020B0604020202020204" pitchFamily="34" charset="0"/>
                <a:cs typeface="Arial" panose="020B0604020202020204" pitchFamily="34" charset="0"/>
              </a:rPr>
              <a:t>IL PATRIMONIO NETTO E’ COSTITUITO DALLA DIFFERENZA TRA IL VALORE DELLE ATTIVITA’ E QUELLO DELLE PASSIVITA’ E RAPPRESENTA LA RICCHEZZA NETTA DELL’ENTE, SE POSITIVO, O IL DEFICIT PATRIMONIALE, SE NEGATIVO</a:t>
            </a:r>
          </a:p>
          <a:p>
            <a:pPr algn="just">
              <a:lnSpc>
                <a:spcPct val="90000"/>
              </a:lnSpc>
              <a:defRPr/>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altLang="it-IT" dirty="0">
                <a:solidFill>
                  <a:schemeClr val="tx1"/>
                </a:solidFill>
                <a:latin typeface="Arial" panose="020B0604020202020204" pitchFamily="34" charset="0"/>
                <a:cs typeface="Arial" panose="020B0604020202020204" pitchFamily="34" charset="0"/>
              </a:rPr>
              <a:t>IL NUOVO SCHEMA DI SP PREVEDE CHE IL PATRIMONIO NETTO SI ARTICOLI IN:</a:t>
            </a:r>
          </a:p>
          <a:p>
            <a:pPr algn="just">
              <a:lnSpc>
                <a:spcPct val="90000"/>
              </a:lnSpc>
              <a:defRPr/>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altLang="it-IT" dirty="0">
                <a:solidFill>
                  <a:schemeClr val="tx1"/>
                </a:solidFill>
                <a:latin typeface="Arial" panose="020B0604020202020204" pitchFamily="34" charset="0"/>
                <a:cs typeface="Arial" panose="020B0604020202020204" pitchFamily="34" charset="0"/>
              </a:rPr>
              <a:t>1. FONDO DI DOTAZIONE;</a:t>
            </a:r>
          </a:p>
          <a:p>
            <a:pPr algn="just">
              <a:lnSpc>
                <a:spcPct val="90000"/>
              </a:lnSpc>
              <a:defRPr/>
            </a:pPr>
            <a:r>
              <a:rPr lang="it-IT" altLang="it-IT" dirty="0">
                <a:solidFill>
                  <a:schemeClr val="tx1"/>
                </a:solidFill>
                <a:latin typeface="Arial" panose="020B0604020202020204" pitchFamily="34" charset="0"/>
                <a:cs typeface="Arial" panose="020B0604020202020204" pitchFamily="34" charset="0"/>
              </a:rPr>
              <a:t>2. RISERVE;</a:t>
            </a:r>
          </a:p>
          <a:p>
            <a:pPr algn="just">
              <a:lnSpc>
                <a:spcPct val="90000"/>
              </a:lnSpc>
              <a:defRPr/>
            </a:pPr>
            <a:r>
              <a:rPr lang="it-IT" altLang="it-IT" dirty="0">
                <a:solidFill>
                  <a:schemeClr val="tx1"/>
                </a:solidFill>
                <a:latin typeface="Arial" panose="020B0604020202020204" pitchFamily="34" charset="0"/>
                <a:cs typeface="Arial" panose="020B0604020202020204" pitchFamily="34" charset="0"/>
              </a:rPr>
              <a:t>3. RISULTATO ECONOMICO DELL’ESERCIZIO</a:t>
            </a: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9109167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37054" y="2836169"/>
            <a:ext cx="8669891" cy="3489920"/>
          </a:xfrm>
        </p:spPr>
        <p:txBody>
          <a:bodyPr>
            <a:noAutofit/>
          </a:bodyPr>
          <a:lstStyle/>
          <a:p>
            <a:pPr>
              <a:lnSpc>
                <a:spcPct val="90000"/>
              </a:lnSpc>
            </a:pPr>
            <a:r>
              <a:rPr lang="it-IT" altLang="it-IT" sz="1800" dirty="0">
                <a:solidFill>
                  <a:srgbClr val="FF0000"/>
                </a:solidFill>
                <a:latin typeface="Arial" panose="020B0604020202020204" pitchFamily="34" charset="0"/>
                <a:cs typeface="Arial" panose="020B0604020202020204" pitchFamily="34" charset="0"/>
              </a:rPr>
              <a:t>Stato patrimoniale e conto economico</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altLang="it-IT" sz="1800" dirty="0">
                <a:solidFill>
                  <a:schemeClr val="tx1"/>
                </a:solidFill>
                <a:latin typeface="Arial" panose="020B0604020202020204" pitchFamily="34" charset="0"/>
                <a:cs typeface="Arial" panose="020B0604020202020204" pitchFamily="34" charset="0"/>
              </a:rPr>
              <a:t>LE RISERVE, A LORO VOLTA, SI DISTINGUONO IN:</a:t>
            </a: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marL="285750" indent="-285750" algn="just">
              <a:lnSpc>
                <a:spcPct val="90000"/>
              </a:lnSpc>
              <a:buFont typeface="Wingdings" panose="05000000000000000000" pitchFamily="2" charset="2"/>
              <a:buChar char="Ø"/>
              <a:defRPr/>
            </a:pPr>
            <a:r>
              <a:rPr lang="it-IT" altLang="it-IT" sz="1800" dirty="0">
                <a:solidFill>
                  <a:schemeClr val="tx1"/>
                </a:solidFill>
                <a:latin typeface="Arial" panose="020B0604020202020204" pitchFamily="34" charset="0"/>
                <a:cs typeface="Arial" panose="020B0604020202020204" pitchFamily="34" charset="0"/>
              </a:rPr>
              <a:t>DA RISULTATO ECONOMICO DEGLI ESERCIZI PRECEDENTI;</a:t>
            </a: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marL="285750" indent="-285750" algn="just">
              <a:lnSpc>
                <a:spcPct val="90000"/>
              </a:lnSpc>
              <a:buFont typeface="Wingdings" panose="05000000000000000000" pitchFamily="2" charset="2"/>
              <a:buChar char="Ø"/>
              <a:defRPr/>
            </a:pPr>
            <a:r>
              <a:rPr lang="it-IT" altLang="it-IT" sz="1800" dirty="0">
                <a:solidFill>
                  <a:schemeClr val="tx1"/>
                </a:solidFill>
                <a:latin typeface="Arial" panose="020B0604020202020204" pitchFamily="34" charset="0"/>
                <a:cs typeface="Arial" panose="020B0604020202020204" pitchFamily="34" charset="0"/>
              </a:rPr>
              <a:t>DA CAPITALE;</a:t>
            </a: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marL="285750" indent="-285750" algn="just">
              <a:lnSpc>
                <a:spcPct val="90000"/>
              </a:lnSpc>
              <a:buFont typeface="Wingdings" panose="05000000000000000000" pitchFamily="2" charset="2"/>
              <a:buChar char="Ø"/>
              <a:defRPr/>
            </a:pPr>
            <a:r>
              <a:rPr lang="it-IT" altLang="it-IT" sz="1800" dirty="0">
                <a:solidFill>
                  <a:schemeClr val="tx1"/>
                </a:solidFill>
                <a:latin typeface="Arial" panose="020B0604020202020204" pitchFamily="34" charset="0"/>
                <a:cs typeface="Arial" panose="020B0604020202020204" pitchFamily="34" charset="0"/>
              </a:rPr>
              <a:t>DA PERMESSI DA COSTRUIRE</a:t>
            </a: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293261424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37054" y="2836169"/>
            <a:ext cx="8669891" cy="3489920"/>
          </a:xfrm>
        </p:spPr>
        <p:txBody>
          <a:bodyPr>
            <a:noAutofit/>
          </a:bodyPr>
          <a:lstStyle/>
          <a:p>
            <a:pPr>
              <a:lnSpc>
                <a:spcPct val="90000"/>
              </a:lnSpc>
            </a:pPr>
            <a:r>
              <a:rPr lang="it-IT" altLang="it-IT" sz="1800" dirty="0">
                <a:solidFill>
                  <a:srgbClr val="FF0000"/>
                </a:solidFill>
                <a:latin typeface="Arial" panose="020B0604020202020204" pitchFamily="34" charset="0"/>
                <a:cs typeface="Arial" panose="020B0604020202020204" pitchFamily="34" charset="0"/>
              </a:rPr>
              <a:t>Stato patrimoniale e conto economico</a:t>
            </a:r>
          </a:p>
          <a:p>
            <a:pPr algn="just">
              <a:lnSpc>
                <a:spcPct val="90000"/>
              </a:lnSpc>
              <a:defRPr/>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altLang="it-IT" dirty="0">
                <a:solidFill>
                  <a:schemeClr val="tx1"/>
                </a:solidFill>
                <a:latin typeface="Arial" panose="020B0604020202020204" pitchFamily="34" charset="0"/>
                <a:cs typeface="Arial" panose="020B0604020202020204" pitchFamily="34" charset="0"/>
              </a:rPr>
              <a:t>LE RISERVE DA PERMESSI DA COSTRUIRE</a:t>
            </a:r>
          </a:p>
          <a:p>
            <a:pPr algn="just">
              <a:lnSpc>
                <a:spcPct val="90000"/>
              </a:lnSpc>
              <a:defRPr/>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dirty="0">
                <a:solidFill>
                  <a:schemeClr val="tx1"/>
                </a:solidFill>
                <a:latin typeface="Arial" panose="020B0604020202020204" pitchFamily="34" charset="0"/>
                <a:cs typeface="Arial" panose="020B0604020202020204" pitchFamily="34" charset="0"/>
              </a:rPr>
              <a:t>I </a:t>
            </a:r>
            <a:r>
              <a:rPr lang="it-IT" dirty="0">
                <a:solidFill>
                  <a:srgbClr val="FF0000"/>
                </a:solidFill>
                <a:latin typeface="Arial" panose="020B0604020202020204" pitchFamily="34" charset="0"/>
                <a:cs typeface="Arial" panose="020B0604020202020204" pitchFamily="34" charset="0"/>
              </a:rPr>
              <a:t>PERMESSI DA COSTRUIRE </a:t>
            </a:r>
            <a:r>
              <a:rPr lang="it-IT" dirty="0">
                <a:solidFill>
                  <a:schemeClr val="tx1"/>
                </a:solidFill>
                <a:latin typeface="Arial" panose="020B0604020202020204" pitchFamily="34" charset="0"/>
                <a:cs typeface="Arial" panose="020B0604020202020204" pitchFamily="34" charset="0"/>
              </a:rPr>
              <a:t>CHE DURANTE L'ESERCIZIO HANNO CONSENTITO L'ESECUZIONE DI SPESE DI INVESTIMENTO SUBISCONO UN TRATTAMENTO CONTABILE DIVERSO RISPETTO ALLE QUOTE CHE SONO STATE, INVECE, IMPIEGATE PER LA REALIZZAZIONE DI SPESA CORRENTE</a:t>
            </a:r>
          </a:p>
          <a:p>
            <a:pPr algn="just">
              <a:lnSpc>
                <a:spcPct val="90000"/>
              </a:lnSpc>
              <a:defRPr/>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dirty="0">
                <a:solidFill>
                  <a:schemeClr val="tx1"/>
                </a:solidFill>
                <a:latin typeface="Arial" panose="020B0604020202020204" pitchFamily="34" charset="0"/>
                <a:cs typeface="Arial" panose="020B0604020202020204" pitchFamily="34" charset="0"/>
              </a:rPr>
              <a:t>ALL'ATTO DELL'ASSUNZIONE DELL'ACCERTAMENTO DI ENTRATA, INFATTI, LA MATRICE DI CORRELAZIONE REGISTRA AUTOMATICAMENTE UNA SCRITTURA IN PARTITA DOPPIA IN CUI RILEVA IL CREDITO E IL RICAVO CORRISPONDENTE, TRATTANDO LA REGISTRAZIONE AL PARI DI UNA ENTRATA CORRENTE</a:t>
            </a: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16836626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37054" y="2836169"/>
            <a:ext cx="8669891" cy="3489920"/>
          </a:xfrm>
        </p:spPr>
        <p:txBody>
          <a:bodyPr>
            <a:noAutofit/>
          </a:bodyPr>
          <a:lstStyle/>
          <a:p>
            <a:pPr>
              <a:lnSpc>
                <a:spcPct val="90000"/>
              </a:lnSpc>
            </a:pPr>
            <a:r>
              <a:rPr lang="it-IT" altLang="it-IT" sz="1800" dirty="0">
                <a:solidFill>
                  <a:srgbClr val="FF0000"/>
                </a:solidFill>
                <a:latin typeface="Arial" panose="020B0604020202020204" pitchFamily="34" charset="0"/>
                <a:cs typeface="Arial" panose="020B0604020202020204" pitchFamily="34" charset="0"/>
              </a:rPr>
              <a:t>Stato patrimoniale e conto economico</a:t>
            </a:r>
          </a:p>
          <a:p>
            <a:pPr algn="just">
              <a:lnSpc>
                <a:spcPct val="90000"/>
              </a:lnSpc>
              <a:defRPr/>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altLang="it-IT" dirty="0">
                <a:solidFill>
                  <a:schemeClr val="tx1"/>
                </a:solidFill>
                <a:latin typeface="Arial" panose="020B0604020202020204" pitchFamily="34" charset="0"/>
                <a:cs typeface="Arial" panose="020B0604020202020204" pitchFamily="34" charset="0"/>
              </a:rPr>
              <a:t>LE RISERVE DA PERMESSI DA COSTRUIRE</a:t>
            </a:r>
          </a:p>
          <a:p>
            <a:pPr algn="just">
              <a:lnSpc>
                <a:spcPct val="90000"/>
              </a:lnSpc>
              <a:defRPr/>
            </a:pPr>
            <a:endParaRPr lang="it-IT"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dirty="0">
                <a:solidFill>
                  <a:schemeClr val="tx1"/>
                </a:solidFill>
                <a:latin typeface="Arial" panose="020B0604020202020204" pitchFamily="34" charset="0"/>
                <a:cs typeface="Arial" panose="020B0604020202020204" pitchFamily="34" charset="0"/>
              </a:rPr>
              <a:t>MA SE AL TERMINE DELL'ESERCIZIO L'ENTE DOVESSE RILEVARE CHE L'ENTRATA DA PERMESSI DA COSTRUIRE È STATA DESTINATA A SPESA DI INVESTIMENTO, DOVRÀ PROVVEDERE A RETTIFICARE IL VALORE DEI RICAVI GIÀ REGISTRATI, STORNANDO IN DARE IL VALORE CORRISPONDENTE E VALORIZZANDO IN AVERE LA RISERVA DA PERMESSI DI COSTRUIRE</a:t>
            </a:r>
          </a:p>
          <a:p>
            <a:pPr algn="just">
              <a:lnSpc>
                <a:spcPct val="90000"/>
              </a:lnSpc>
              <a:defRPr/>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dirty="0">
                <a:solidFill>
                  <a:schemeClr val="tx1"/>
                </a:solidFill>
                <a:latin typeface="Arial" panose="020B0604020202020204" pitchFamily="34" charset="0"/>
                <a:cs typeface="Arial" panose="020B0604020202020204" pitchFamily="34" charset="0"/>
              </a:rPr>
              <a:t>NON ESISTENDO DEGLI AUTOMATISMI PER QUESTE RETTIFICHE, L'ENTE DOVRÀ RICORDARSI DI EFFETTUARE LA VERIFICA E L'EVENTUALE RETTIFICA IN SEDE DI ASSESTAMENTO</a:t>
            </a: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36050448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37054" y="2836169"/>
            <a:ext cx="8669891" cy="3489920"/>
          </a:xfrm>
        </p:spPr>
        <p:txBody>
          <a:bodyPr>
            <a:noAutofit/>
          </a:bodyPr>
          <a:lstStyle/>
          <a:p>
            <a:pPr>
              <a:lnSpc>
                <a:spcPct val="90000"/>
              </a:lnSpc>
            </a:pPr>
            <a:r>
              <a:rPr lang="it-IT" altLang="it-IT" sz="1800" dirty="0">
                <a:solidFill>
                  <a:srgbClr val="FF0000"/>
                </a:solidFill>
                <a:latin typeface="Arial" panose="020B0604020202020204" pitchFamily="34" charset="0"/>
                <a:cs typeface="Arial" panose="020B0604020202020204" pitchFamily="34" charset="0"/>
              </a:rPr>
              <a:t>Stato patrimoniale e conto economico</a:t>
            </a:r>
          </a:p>
          <a:p>
            <a:pPr algn="just">
              <a:lnSpc>
                <a:spcPct val="90000"/>
              </a:lnSpc>
              <a:defRPr/>
            </a:pPr>
            <a:r>
              <a:rPr lang="it-IT" altLang="it-IT" dirty="0">
                <a:solidFill>
                  <a:schemeClr val="tx1"/>
                </a:solidFill>
                <a:latin typeface="Arial" panose="020B0604020202020204" pitchFamily="34" charset="0"/>
                <a:cs typeface="Arial" panose="020B0604020202020204" pitchFamily="34" charset="0"/>
              </a:rPr>
              <a:t>LE RISERVE DA PERMESSI DA COSTRUIRE</a:t>
            </a:r>
          </a:p>
          <a:p>
            <a:pPr algn="just">
              <a:lnSpc>
                <a:spcPct val="90000"/>
              </a:lnSpc>
              <a:defRPr/>
            </a:pPr>
            <a:endParaRPr lang="it-IT"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dirty="0">
                <a:solidFill>
                  <a:schemeClr val="tx1"/>
                </a:solidFill>
                <a:latin typeface="Arial" panose="020B0604020202020204" pitchFamily="34" charset="0"/>
                <a:cs typeface="Arial" panose="020B0604020202020204" pitchFamily="34" charset="0"/>
              </a:rPr>
              <a:t>LA RISERVA È COMPRESA TRA LE VOCI DEL PATRIMONIO NETTO E, COME DETTO, È COMPOSTA DALLE QUOTE DELL'ESERCIZIO DESTINATE AL FINANZIAMENTO DELLA SPESA DI INVESTIMENTO</a:t>
            </a:r>
          </a:p>
          <a:p>
            <a:pPr algn="just">
              <a:lnSpc>
                <a:spcPct val="90000"/>
              </a:lnSpc>
              <a:defRPr/>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dirty="0">
                <a:solidFill>
                  <a:schemeClr val="tx1"/>
                </a:solidFill>
                <a:latin typeface="Arial" panose="020B0604020202020204" pitchFamily="34" charset="0"/>
                <a:cs typeface="Arial" panose="020B0604020202020204" pitchFamily="34" charset="0"/>
              </a:rPr>
              <a:t>LE RISERVE DA PERMESSI DI COSTRUIRE RAPPRESENTATO QUOTE DISPONIBILI DEL PATRIMONIO NETTO</a:t>
            </a:r>
          </a:p>
          <a:p>
            <a:pPr algn="just">
              <a:defRPr/>
            </a:pPr>
            <a:r>
              <a:rPr lang="it-IT" dirty="0">
                <a:solidFill>
                  <a:schemeClr val="tx1"/>
                </a:solidFill>
                <a:latin typeface="Arial" panose="020B0604020202020204" pitchFamily="34" charset="0"/>
                <a:cs typeface="Arial" panose="020B0604020202020204" pitchFamily="34" charset="0"/>
              </a:rPr>
              <a:t>LA VARIAZIONE FINALE DEL PATRIMONIO NETTO DELL'ENTE CORRISPONDERÀ A:</a:t>
            </a:r>
          </a:p>
          <a:p>
            <a:pPr algn="just">
              <a:defRPr/>
            </a:pPr>
            <a:r>
              <a:rPr lang="it-IT" dirty="0">
                <a:solidFill>
                  <a:srgbClr val="FF0000"/>
                </a:solidFill>
                <a:latin typeface="Arial" panose="020B0604020202020204" pitchFamily="34" charset="0"/>
                <a:cs typeface="Arial" panose="020B0604020202020204" pitchFamily="34" charset="0"/>
              </a:rPr>
              <a:t>1.</a:t>
            </a:r>
            <a:r>
              <a:rPr lang="it-IT" dirty="0">
                <a:solidFill>
                  <a:schemeClr val="tx1"/>
                </a:solidFill>
                <a:latin typeface="Arial" panose="020B0604020202020204" pitchFamily="34" charset="0"/>
                <a:cs typeface="Arial" panose="020B0604020202020204" pitchFamily="34" charset="0"/>
              </a:rPr>
              <a:t> AVANZO O DISAVANZO ECONOMNICO;</a:t>
            </a:r>
          </a:p>
          <a:p>
            <a:pPr algn="just">
              <a:defRPr/>
            </a:pPr>
            <a:r>
              <a:rPr lang="it-IT" dirty="0">
                <a:solidFill>
                  <a:srgbClr val="FF0000"/>
                </a:solidFill>
                <a:latin typeface="Arial" panose="020B0604020202020204" pitchFamily="34" charset="0"/>
                <a:cs typeface="Arial" panose="020B0604020202020204" pitchFamily="34" charset="0"/>
              </a:rPr>
              <a:t>2.</a:t>
            </a:r>
            <a:r>
              <a:rPr lang="it-IT" dirty="0">
                <a:solidFill>
                  <a:schemeClr val="tx1"/>
                </a:solidFill>
                <a:latin typeface="Arial" panose="020B0604020202020204" pitchFamily="34" charset="0"/>
                <a:cs typeface="Arial" panose="020B0604020202020204" pitchFamily="34" charset="0"/>
              </a:rPr>
              <a:t> VARIAZIONE DELLA RISERVA DA PERMESSI DA COSTRUIRE;</a:t>
            </a:r>
          </a:p>
          <a:p>
            <a:pPr algn="just">
              <a:defRPr/>
            </a:pPr>
            <a:r>
              <a:rPr lang="it-IT" dirty="0">
                <a:solidFill>
                  <a:srgbClr val="FF0000"/>
                </a:solidFill>
                <a:latin typeface="Arial" panose="020B0604020202020204" pitchFamily="34" charset="0"/>
                <a:cs typeface="Arial" panose="020B0604020202020204" pitchFamily="34" charset="0"/>
              </a:rPr>
              <a:t>3. </a:t>
            </a:r>
            <a:r>
              <a:rPr lang="it-IT" dirty="0">
                <a:solidFill>
                  <a:schemeClr val="tx1"/>
                </a:solidFill>
                <a:latin typeface="Arial" panose="020B0604020202020204" pitchFamily="34" charset="0"/>
                <a:cs typeface="Arial" panose="020B0604020202020204" pitchFamily="34" charset="0"/>
              </a:rPr>
              <a:t>RETTIFICHE AL PATRIMONIO NETTO INIZIALE</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7483989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37054" y="2836169"/>
            <a:ext cx="8669891" cy="3489920"/>
          </a:xfrm>
        </p:spPr>
        <p:txBody>
          <a:bodyPr>
            <a:noAutofit/>
          </a:bodyPr>
          <a:lstStyle/>
          <a:p>
            <a:pPr>
              <a:lnSpc>
                <a:spcPct val="90000"/>
              </a:lnSpc>
            </a:pPr>
            <a:r>
              <a:rPr lang="it-IT" altLang="it-IT" sz="1800" dirty="0">
                <a:solidFill>
                  <a:srgbClr val="FF0000"/>
                </a:solidFill>
                <a:latin typeface="Arial" panose="020B0604020202020204" pitchFamily="34" charset="0"/>
                <a:cs typeface="Arial" panose="020B0604020202020204" pitchFamily="34" charset="0"/>
              </a:rPr>
              <a:t>Stato patrimoniale e conto economico</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sz="1800" dirty="0">
                <a:solidFill>
                  <a:schemeClr val="tx1"/>
                </a:solidFill>
                <a:latin typeface="Arial" panose="020B0604020202020204" pitchFamily="34" charset="0"/>
                <a:cs typeface="Arial" panose="020B0604020202020204" pitchFamily="34" charset="0"/>
              </a:rPr>
              <a:t>IN CASO DI DISAVANZO ECONOMICO (PERDITA D’ESERCIZIO) LO STESSO DEVE TROVARE COPERTURA ALL’INTERNO DEL PATRIMONIO NETTO, ESCLUSO IL FONDO DI DOTAZIONE</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sz="1800" dirty="0">
                <a:solidFill>
                  <a:schemeClr val="tx1"/>
                </a:solidFill>
                <a:latin typeface="Arial" panose="020B0604020202020204" pitchFamily="34" charset="0"/>
                <a:cs typeface="Arial" panose="020B0604020202020204" pitchFamily="34" charset="0"/>
              </a:rPr>
              <a:t>L’AMMINISTRAZIONE E’ CHIAMATA A FORNIRE UNA ADEGUATA INFORMATIVA NELLA RELAZIONE SULLA GESTIONE SULLA COPERTURA DEL DISAVANZO ECONOMICO D’ESERCIZIO</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3392383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51520" y="2708920"/>
            <a:ext cx="8669891" cy="3489920"/>
          </a:xfrm>
        </p:spPr>
        <p:txBody>
          <a:bodyPr>
            <a:noAutofit/>
          </a:bodyPr>
          <a:lstStyle/>
          <a:p>
            <a:pPr>
              <a:defRPr/>
            </a:pPr>
            <a:r>
              <a:rPr lang="it-IT" altLang="it-IT" sz="1800" dirty="0">
                <a:solidFill>
                  <a:srgbClr val="FF0000"/>
                </a:solidFill>
                <a:latin typeface="Arial" panose="020B0604020202020204" pitchFamily="34" charset="0"/>
                <a:cs typeface="Arial" panose="020B0604020202020204" pitchFamily="34" charset="0"/>
              </a:rPr>
              <a:t>LOGICHE CONTABILI NELLE APT</a:t>
            </a:r>
          </a:p>
          <a:p>
            <a:pPr algn="just">
              <a:lnSpc>
                <a:spcPct val="90000"/>
              </a:lnSpc>
              <a:defRPr/>
            </a:pPr>
            <a:r>
              <a:rPr lang="it-IT" altLang="it-IT" sz="1800" dirty="0">
                <a:solidFill>
                  <a:schemeClr val="tx1"/>
                </a:solidFill>
                <a:latin typeface="Arial" panose="020B0604020202020204" pitchFamily="34" charset="0"/>
                <a:cs typeface="Arial" panose="020B0604020202020204" pitchFamily="34" charset="0"/>
              </a:rPr>
              <a:t>LE PRINCIPALI INNOVAZIONI CONTABILI INTRODOTTE NEL NOSTRO ORDINAMENTO SONO COSI’ SINTETIZZABILI:</a:t>
            </a: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marL="285750" indent="-285750" algn="just">
              <a:lnSpc>
                <a:spcPct val="90000"/>
              </a:lnSpc>
              <a:buFont typeface="Wingdings" panose="05000000000000000000" pitchFamily="2" charset="2"/>
              <a:buChar char="Ø"/>
              <a:defRPr/>
            </a:pPr>
            <a:r>
              <a:rPr lang="it-IT" altLang="it-IT" sz="1800" dirty="0">
                <a:solidFill>
                  <a:schemeClr val="tx1"/>
                </a:solidFill>
                <a:latin typeface="Arial" panose="020B0604020202020204" pitchFamily="34" charset="0"/>
                <a:cs typeface="Arial" panose="020B0604020202020204" pitchFamily="34" charset="0"/>
              </a:rPr>
              <a:t>BPF AUTORIZZATORIO, DI DURATA ALMENO TRIENNALE DI COMPETENZA ED ANNUALE DI CASSA;</a:t>
            </a:r>
          </a:p>
          <a:p>
            <a:pPr marL="285750" indent="-285750" algn="just">
              <a:lnSpc>
                <a:spcPct val="90000"/>
              </a:lnSpc>
              <a:buFont typeface="Wingdings" panose="05000000000000000000" pitchFamily="2" charset="2"/>
              <a:buChar char="Ø"/>
              <a:defRPr/>
            </a:pPr>
            <a:r>
              <a:rPr lang="it-IT" altLang="it-IT" sz="1800" dirty="0">
                <a:solidFill>
                  <a:schemeClr val="tx1"/>
                </a:solidFill>
                <a:latin typeface="Arial" panose="020B0604020202020204" pitchFamily="34" charset="0"/>
                <a:cs typeface="Arial" panose="020B0604020202020204" pitchFamily="34" charset="0"/>
              </a:rPr>
              <a:t>NUOVA STRUTTURA FORMALE DEL BPF CON SPESA CLASSIFICATA PER MISSIONI E PROGRAMMI;</a:t>
            </a:r>
          </a:p>
          <a:p>
            <a:pPr marL="285750" indent="-285750" algn="just">
              <a:lnSpc>
                <a:spcPct val="90000"/>
              </a:lnSpc>
              <a:buFont typeface="Wingdings" panose="05000000000000000000" pitchFamily="2" charset="2"/>
              <a:buChar char="Ø"/>
              <a:defRPr/>
            </a:pPr>
            <a:r>
              <a:rPr lang="it-IT" altLang="it-IT" sz="1800" dirty="0">
                <a:solidFill>
                  <a:schemeClr val="tx1"/>
                </a:solidFill>
                <a:latin typeface="Arial" panose="020B0604020202020204" pitchFamily="34" charset="0"/>
                <a:cs typeface="Arial" panose="020B0604020202020204" pitchFamily="34" charset="0"/>
              </a:rPr>
              <a:t>PRINCIPI CONTABILI GENERALI ED APPLICATI;</a:t>
            </a:r>
          </a:p>
          <a:p>
            <a:pPr marL="285750" indent="-285750" algn="just">
              <a:lnSpc>
                <a:spcPct val="90000"/>
              </a:lnSpc>
              <a:buFont typeface="Wingdings" panose="05000000000000000000" pitchFamily="2" charset="2"/>
              <a:buChar char="Ø"/>
              <a:defRPr/>
            </a:pPr>
            <a:r>
              <a:rPr lang="it-IT" altLang="it-IT" sz="1800" dirty="0">
                <a:solidFill>
                  <a:schemeClr val="tx1"/>
                </a:solidFill>
                <a:latin typeface="Arial" panose="020B0604020202020204" pitchFamily="34" charset="0"/>
                <a:cs typeface="Arial" panose="020B0604020202020204" pitchFamily="34" charset="0"/>
              </a:rPr>
              <a:t>PIANO DEI CONTI INTEGRATO UNICO PER TUTTE LE AP;</a:t>
            </a:r>
          </a:p>
          <a:p>
            <a:pPr marL="285750" indent="-285750" algn="just">
              <a:lnSpc>
                <a:spcPct val="90000"/>
              </a:lnSpc>
              <a:buFont typeface="Wingdings" panose="05000000000000000000" pitchFamily="2" charset="2"/>
              <a:buChar char="Ø"/>
              <a:defRPr/>
            </a:pPr>
            <a:r>
              <a:rPr lang="it-IT" altLang="it-IT" sz="1800" dirty="0">
                <a:solidFill>
                  <a:schemeClr val="tx1"/>
                </a:solidFill>
                <a:latin typeface="Arial" panose="020B0604020202020204" pitchFamily="34" charset="0"/>
                <a:cs typeface="Arial" panose="020B0604020202020204" pitchFamily="34" charset="0"/>
              </a:rPr>
              <a:t>CONTABILITA’ FINANZIARIA PROFONDAMENTE INNOVATA ED INTRODUZIONE DEL PRINCIPIO DELLA COMPETENZA FINANZIARIA POTENZIATA; </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253016706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37054" y="2836169"/>
            <a:ext cx="8669891" cy="3489920"/>
          </a:xfrm>
        </p:spPr>
        <p:txBody>
          <a:bodyPr>
            <a:noAutofit/>
          </a:bodyPr>
          <a:lstStyle/>
          <a:p>
            <a:pPr>
              <a:lnSpc>
                <a:spcPct val="90000"/>
              </a:lnSpc>
            </a:pPr>
            <a:r>
              <a:rPr lang="it-IT" altLang="it-IT" sz="1800" dirty="0">
                <a:solidFill>
                  <a:srgbClr val="FF0000"/>
                </a:solidFill>
                <a:latin typeface="Arial" panose="020B0604020202020204" pitchFamily="34" charset="0"/>
                <a:cs typeface="Arial" panose="020B0604020202020204" pitchFamily="34" charset="0"/>
              </a:rPr>
              <a:t>Stato patrimoniale e conto economico</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pic>
        <p:nvPicPr>
          <p:cNvPr id="4" name="Immagine 3">
            <a:extLst>
              <a:ext uri="{FF2B5EF4-FFF2-40B4-BE49-F238E27FC236}">
                <a16:creationId xmlns:a16="http://schemas.microsoft.com/office/drawing/2014/main" id="{B0852E0E-F895-4286-837B-F850ACDF2649}"/>
              </a:ext>
            </a:extLst>
          </p:cNvPr>
          <p:cNvPicPr>
            <a:picLocks noChangeAspect="1"/>
          </p:cNvPicPr>
          <p:nvPr/>
        </p:nvPicPr>
        <p:blipFill>
          <a:blip r:embed="rId2"/>
          <a:stretch>
            <a:fillRect/>
          </a:stretch>
        </p:blipFill>
        <p:spPr>
          <a:xfrm>
            <a:off x="304800" y="3140968"/>
            <a:ext cx="8587679" cy="3269880"/>
          </a:xfrm>
          <a:prstGeom prst="rect">
            <a:avLst/>
          </a:prstGeom>
        </p:spPr>
      </p:pic>
    </p:spTree>
    <p:extLst>
      <p:ext uri="{BB962C8B-B14F-4D97-AF65-F5344CB8AC3E}">
        <p14:creationId xmlns:p14="http://schemas.microsoft.com/office/powerpoint/2010/main" val="363108580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37054" y="2836169"/>
            <a:ext cx="8669891" cy="3489920"/>
          </a:xfrm>
        </p:spPr>
        <p:txBody>
          <a:bodyPr>
            <a:noAutofit/>
          </a:bodyPr>
          <a:lstStyle/>
          <a:p>
            <a:pPr>
              <a:lnSpc>
                <a:spcPct val="90000"/>
              </a:lnSpc>
            </a:pPr>
            <a:r>
              <a:rPr lang="it-IT" altLang="it-IT" sz="1800" dirty="0">
                <a:solidFill>
                  <a:srgbClr val="FF0000"/>
                </a:solidFill>
                <a:latin typeface="Arial" panose="020B0604020202020204" pitchFamily="34" charset="0"/>
                <a:cs typeface="Arial" panose="020B0604020202020204" pitchFamily="34" charset="0"/>
              </a:rPr>
              <a:t>Stato patrimoniale e conto economico</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pic>
        <p:nvPicPr>
          <p:cNvPr id="6" name="Immagine 5">
            <a:extLst>
              <a:ext uri="{FF2B5EF4-FFF2-40B4-BE49-F238E27FC236}">
                <a16:creationId xmlns:a16="http://schemas.microsoft.com/office/drawing/2014/main" id="{CA9B3E0C-C071-4671-87FA-43442BF2C02D}"/>
              </a:ext>
            </a:extLst>
          </p:cNvPr>
          <p:cNvPicPr>
            <a:picLocks noChangeAspect="1"/>
          </p:cNvPicPr>
          <p:nvPr/>
        </p:nvPicPr>
        <p:blipFill>
          <a:blip r:embed="rId2"/>
          <a:stretch>
            <a:fillRect/>
          </a:stretch>
        </p:blipFill>
        <p:spPr>
          <a:xfrm>
            <a:off x="510342" y="3356992"/>
            <a:ext cx="8248603" cy="1609483"/>
          </a:xfrm>
          <a:prstGeom prst="rect">
            <a:avLst/>
          </a:prstGeom>
        </p:spPr>
      </p:pic>
    </p:spTree>
    <p:extLst>
      <p:ext uri="{BB962C8B-B14F-4D97-AF65-F5344CB8AC3E}">
        <p14:creationId xmlns:p14="http://schemas.microsoft.com/office/powerpoint/2010/main" val="51827341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37054" y="2836169"/>
            <a:ext cx="8669891" cy="3489920"/>
          </a:xfrm>
        </p:spPr>
        <p:txBody>
          <a:bodyPr>
            <a:noAutofit/>
          </a:bodyPr>
          <a:lstStyle/>
          <a:p>
            <a:pPr>
              <a:lnSpc>
                <a:spcPct val="90000"/>
              </a:lnSpc>
              <a:defRPr/>
            </a:pPr>
            <a:r>
              <a:rPr lang="it-IT" sz="1800" dirty="0">
                <a:solidFill>
                  <a:srgbClr val="FF0000"/>
                </a:solidFill>
                <a:latin typeface="Arial" panose="020B0604020202020204" pitchFamily="34" charset="0"/>
                <a:cs typeface="Arial" panose="020B0604020202020204" pitchFamily="34" charset="0"/>
              </a:rPr>
              <a:t>irap</a:t>
            </a:r>
          </a:p>
          <a:p>
            <a:pPr algn="just">
              <a:lnSpc>
                <a:spcPct val="90000"/>
              </a:lnSpc>
              <a:defRPr/>
            </a:pPr>
            <a:endParaRPr lang="it-IT"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dirty="0">
                <a:solidFill>
                  <a:schemeClr val="tx1"/>
                </a:solidFill>
                <a:latin typeface="Arial" panose="020B0604020202020204" pitchFamily="34" charset="0"/>
                <a:cs typeface="Arial" panose="020B0604020202020204" pitchFamily="34" charset="0"/>
              </a:rPr>
              <a:t>L'IMPOSTA REGIONALE SULLE ATTIVITÀ PRODUTTIVE, NOTA ANCHE COME IRAP, È UN'IMPOSTA ISTITUITA IN ITALIA CON IL DECRETO LEGISLATIVO 15 DICEMBRE 1997, N. 446</a:t>
            </a: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dirty="0">
                <a:solidFill>
                  <a:schemeClr val="tx1"/>
                </a:solidFill>
                <a:latin typeface="Arial" panose="020B0604020202020204" pitchFamily="34" charset="0"/>
                <a:cs typeface="Arial" panose="020B0604020202020204" pitchFamily="34" charset="0"/>
              </a:rPr>
              <a:t>L’IMPOSTA REGIONALE SULLE ATTIVITÀ PRODUTTIVE - IRAP È DOVUTA PER L'ESERCIZIO ABITUALE DI UNA ATTIVITÀ AUTONOMAMENTE ORGANIZZATA DIRETTA ALLA PRODUZIONE O ALLO SCAMBIO DI BENI OVVERO ALLA PRESTAZIONE DI SERVIZI</a:t>
            </a:r>
          </a:p>
          <a:p>
            <a:pPr algn="just">
              <a:lnSpc>
                <a:spcPct val="90000"/>
              </a:lnSpc>
              <a:defRPr/>
            </a:pPr>
            <a:endParaRPr lang="it-IT"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dirty="0">
                <a:solidFill>
                  <a:schemeClr val="tx1"/>
                </a:solidFill>
                <a:latin typeface="Arial" panose="020B0604020202020204" pitchFamily="34" charset="0"/>
                <a:cs typeface="Arial" panose="020B0604020202020204" pitchFamily="34" charset="0"/>
              </a:rPr>
              <a:t>COSTITUISCE IN OGNI CASO PRESUPPOSTO DI IMPOSTA L’ATTIVITÀ ESERCITATA DALLE SOCIETÀ E DAGLI ENTI, COMPRESI GLI ORGANI E LE AMMINISTRAZIONI DELLO STato</a:t>
            </a: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34489941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37054" y="2836169"/>
            <a:ext cx="8669891" cy="3489920"/>
          </a:xfrm>
        </p:spPr>
        <p:txBody>
          <a:bodyPr>
            <a:noAutofit/>
          </a:bodyPr>
          <a:lstStyle/>
          <a:p>
            <a:pPr>
              <a:lnSpc>
                <a:spcPct val="90000"/>
              </a:lnSpc>
            </a:pPr>
            <a:r>
              <a:rPr lang="it-IT" altLang="it-IT" sz="1800" dirty="0">
                <a:solidFill>
                  <a:srgbClr val="FF0000"/>
                </a:solidFill>
                <a:latin typeface="Arial" panose="020B0604020202020204" pitchFamily="34" charset="0"/>
                <a:cs typeface="Arial" panose="020B0604020202020204" pitchFamily="34" charset="0"/>
              </a:rPr>
              <a:t>irap</a:t>
            </a:r>
          </a:p>
          <a:p>
            <a:pPr algn="just">
              <a:lnSpc>
                <a:spcPct val="90000"/>
              </a:lnSpc>
              <a:defRPr/>
            </a:pPr>
            <a:endParaRPr lang="it-IT"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dirty="0">
                <a:solidFill>
                  <a:schemeClr val="tx1"/>
                </a:solidFill>
                <a:latin typeface="Arial" panose="020B0604020202020204" pitchFamily="34" charset="0"/>
                <a:cs typeface="Arial" panose="020B0604020202020204" pitchFamily="34" charset="0"/>
              </a:rPr>
              <a:t>PER LE AP L’IMPONIBILE È PARI AL TOTALE DEI COMPENSI PER LAVORO DIPENDENTE, ANCHE AUTONOMO ED OCCASIONALE</a:t>
            </a:r>
          </a:p>
          <a:p>
            <a:pPr algn="just">
              <a:lnSpc>
                <a:spcPct val="90000"/>
              </a:lnSpc>
              <a:defRPr/>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dirty="0">
                <a:solidFill>
                  <a:schemeClr val="tx1"/>
                </a:solidFill>
                <a:latin typeface="Arial" panose="020B0604020202020204" pitchFamily="34" charset="0"/>
                <a:cs typeface="Arial" panose="020B0604020202020204" pitchFamily="34" charset="0"/>
              </a:rPr>
              <a:t>SE L’ENTE PUBBLICO SVOLGE ATTIVITÀ COMMERCIALE SI PUÒ FARE RIFERIMENTO PER IL CALCOLO DELL’IMPONIBILE AI CRITERI VALEVOLI PER LE IMPRESE COMMERCIALI </a:t>
            </a: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dirty="0">
                <a:solidFill>
                  <a:schemeClr val="tx1"/>
                </a:solidFill>
                <a:latin typeface="Arial" panose="020B0604020202020204" pitchFamily="34" charset="0"/>
                <a:cs typeface="Arial" panose="020B0604020202020204" pitchFamily="34" charset="0"/>
              </a:rPr>
              <a:t>NEL CASO DI IMPRESA COMMERCIALE L’IMPONIBILE VIENE CALCOLATO SUL DIFFERENZIALE FRA LE VOCI CLASSIFICABILI NEL VALORE DELLA PRODUZIONE E QUELLE CLASSIFICABILI NEL COSTO DELLA PRODUZIONE</a:t>
            </a: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426524574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37054" y="2836169"/>
            <a:ext cx="8669891" cy="3489920"/>
          </a:xfrm>
        </p:spPr>
        <p:txBody>
          <a:bodyPr>
            <a:noAutofit/>
          </a:bodyPr>
          <a:lstStyle/>
          <a:p>
            <a:pPr>
              <a:lnSpc>
                <a:spcPct val="90000"/>
              </a:lnSpc>
            </a:pPr>
            <a:r>
              <a:rPr lang="it-IT" altLang="it-IT" sz="1800" dirty="0">
                <a:solidFill>
                  <a:srgbClr val="FF0000"/>
                </a:solidFill>
                <a:latin typeface="Arial" panose="020B0604020202020204" pitchFamily="34" charset="0"/>
                <a:cs typeface="Arial" panose="020B0604020202020204" pitchFamily="34" charset="0"/>
              </a:rPr>
              <a:t>irap</a:t>
            </a:r>
          </a:p>
          <a:p>
            <a:pPr algn="just">
              <a:lnSpc>
                <a:spcPct val="90000"/>
              </a:lnSpc>
              <a:defRPr/>
            </a:pPr>
            <a:endParaRPr lang="it-IT"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dirty="0">
                <a:solidFill>
                  <a:schemeClr val="tx1"/>
                </a:solidFill>
                <a:latin typeface="Arial" panose="020B0604020202020204" pitchFamily="34" charset="0"/>
                <a:cs typeface="Arial" panose="020B0604020202020204" pitchFamily="34" charset="0"/>
              </a:rPr>
              <a:t>L'IRAP È STATA ISTITUITA NELL'AMBITO DELLA RIFORMA DELLA FINANZA LOCALE CHE HA TRA L'ALTRO ISTITUITO ANCHE L'ADDIZIONALE REGIONALE </a:t>
            </a:r>
            <a:r>
              <a:rPr lang="it-IT" dirty="0">
                <a:solidFill>
                  <a:schemeClr val="tx1"/>
                </a:solidFill>
                <a:latin typeface="Arial" panose="020B0604020202020204" pitchFamily="34" charset="0"/>
                <a:cs typeface="Arial" panose="020B0604020202020204" pitchFamily="34" charset="0"/>
                <a:hlinkClick r:id="rId2" tooltip="Irpef">
                  <a:extLst>
                    <a:ext uri="{A12FA001-AC4F-418D-AE19-62706E023703}">
                      <ahyp:hlinkClr xmlns:ahyp="http://schemas.microsoft.com/office/drawing/2018/hyperlinkcolor" val="tx"/>
                    </a:ext>
                  </a:extLst>
                </a:hlinkClick>
              </a:rPr>
              <a:t>IRPEF</a:t>
            </a:r>
            <a:endParaRPr lang="it-IT" dirty="0">
              <a:solidFill>
                <a:schemeClr val="tx1"/>
              </a:solidFill>
              <a:latin typeface="Arial" panose="020B0604020202020204" pitchFamily="34" charset="0"/>
              <a:cs typeface="Arial" panose="020B0604020202020204" pitchFamily="34" charset="0"/>
            </a:endParaRPr>
          </a:p>
          <a:p>
            <a:pPr algn="just">
              <a:lnSpc>
                <a:spcPct val="90000"/>
              </a:lnSpc>
              <a:defRPr/>
            </a:pPr>
            <a:endParaRPr lang="it-IT"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dirty="0">
                <a:solidFill>
                  <a:schemeClr val="tx1"/>
                </a:solidFill>
                <a:latin typeface="Arial" panose="020B0604020202020204" pitchFamily="34" charset="0"/>
                <a:cs typeface="Arial" panose="020B0604020202020204" pitchFamily="34" charset="0"/>
              </a:rPr>
              <a:t>CON LA SUA ISTITUZIONE SONO STATI SOPPRESSI L'ILOR (IMPOSTA LOCALE SUI REDDITI), ICIAP, IMPOSTA SUL PATRIMONIO NETTO DELLE IMPRESE, </a:t>
            </a:r>
            <a:r>
              <a:rPr lang="it-IT" dirty="0">
                <a:solidFill>
                  <a:schemeClr val="tx1"/>
                </a:solidFill>
                <a:latin typeface="Arial" panose="020B0604020202020204" pitchFamily="34" charset="0"/>
                <a:cs typeface="Arial" panose="020B0604020202020204" pitchFamily="34" charset="0"/>
                <a:hlinkClick r:id="rId3" tooltip="Tassa">
                  <a:extLst>
                    <a:ext uri="{A12FA001-AC4F-418D-AE19-62706E023703}">
                      <ahyp:hlinkClr xmlns:ahyp="http://schemas.microsoft.com/office/drawing/2018/hyperlinkcolor" val="tx"/>
                    </a:ext>
                  </a:extLst>
                </a:hlinkClick>
              </a:rPr>
              <a:t>TASSA</a:t>
            </a:r>
            <a:r>
              <a:rPr lang="it-IT" dirty="0">
                <a:solidFill>
                  <a:schemeClr val="tx1"/>
                </a:solidFill>
                <a:latin typeface="Arial" panose="020B0604020202020204" pitchFamily="34" charset="0"/>
                <a:cs typeface="Arial" panose="020B0604020202020204" pitchFamily="34" charset="0"/>
              </a:rPr>
              <a:t> DI CONCESSIONE GOVERNATIVA SULLA </a:t>
            </a:r>
            <a:r>
              <a:rPr lang="it-IT" dirty="0">
                <a:solidFill>
                  <a:schemeClr val="tx1"/>
                </a:solidFill>
                <a:latin typeface="Arial" panose="020B0604020202020204" pitchFamily="34" charset="0"/>
                <a:cs typeface="Arial" panose="020B0604020202020204" pitchFamily="34" charset="0"/>
                <a:hlinkClick r:id="rId4" tooltip="Partita Iva">
                  <a:extLst>
                    <a:ext uri="{A12FA001-AC4F-418D-AE19-62706E023703}">
                      <ahyp:hlinkClr xmlns:ahyp="http://schemas.microsoft.com/office/drawing/2018/hyperlinkcolor" val="tx"/>
                    </a:ext>
                  </a:extLst>
                </a:hlinkClick>
              </a:rPr>
              <a:t>PARTITA IVA</a:t>
            </a:r>
            <a:r>
              <a:rPr lang="it-IT" dirty="0">
                <a:solidFill>
                  <a:schemeClr val="tx1"/>
                </a:solidFill>
                <a:latin typeface="Arial" panose="020B0604020202020204" pitchFamily="34" charset="0"/>
                <a:cs typeface="Arial" panose="020B0604020202020204" pitchFamily="34" charset="0"/>
              </a:rPr>
              <a:t>, CONTRIBUTO PER IL SERVIZIO SANITARIO NAZIONALE (TASSA DELLA SALUTE), CONTRIBUTI PER L'ASSICURAZIONE OBBLIGATORIA CONTRO LA </a:t>
            </a:r>
            <a:r>
              <a:rPr lang="it-IT" dirty="0">
                <a:solidFill>
                  <a:schemeClr val="tx1"/>
                </a:solidFill>
                <a:latin typeface="Arial" panose="020B0604020202020204" pitchFamily="34" charset="0"/>
                <a:cs typeface="Arial" panose="020B0604020202020204" pitchFamily="34" charset="0"/>
                <a:hlinkClick r:id="rId5" tooltip="Tubercolosi">
                  <a:extLst>
                    <a:ext uri="{A12FA001-AC4F-418D-AE19-62706E023703}">
                      <ahyp:hlinkClr xmlns:ahyp="http://schemas.microsoft.com/office/drawing/2018/hyperlinkcolor" val="tx"/>
                    </a:ext>
                  </a:extLst>
                </a:hlinkClick>
              </a:rPr>
              <a:t>TUBERCOLOSI</a:t>
            </a:r>
            <a:r>
              <a:rPr lang="it-IT" dirty="0">
                <a:solidFill>
                  <a:schemeClr val="tx1"/>
                </a:solidFill>
                <a:latin typeface="Arial" panose="020B0604020202020204" pitchFamily="34" charset="0"/>
                <a:cs typeface="Arial" panose="020B0604020202020204" pitchFamily="34" charset="0"/>
              </a:rPr>
              <a:t>, CONTRIBUTO PER L'ASSISTENZA DI MALATTIA AI PENSIONATI, TASSA DI CONCESSIONE COMUNALE E LA TOSAP</a:t>
            </a: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pPr>
            <a:endParaRPr lang="it-IT" altLang="it-IT"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14569389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51520" y="2708920"/>
            <a:ext cx="8669891" cy="3489920"/>
          </a:xfrm>
        </p:spPr>
        <p:txBody>
          <a:bodyPr>
            <a:noAutofit/>
          </a:bodyPr>
          <a:lstStyle/>
          <a:p>
            <a:pPr>
              <a:defRPr/>
            </a:pPr>
            <a:r>
              <a:rPr lang="it-IT" altLang="it-IT" sz="1800" dirty="0">
                <a:solidFill>
                  <a:srgbClr val="FF0000"/>
                </a:solidFill>
                <a:latin typeface="Arial" panose="020B0604020202020204" pitchFamily="34" charset="0"/>
                <a:cs typeface="Arial" panose="020B0604020202020204" pitchFamily="34" charset="0"/>
              </a:rPr>
              <a:t>LOGICHE CONTABILI NELLE APT</a:t>
            </a:r>
          </a:p>
          <a:p>
            <a:pPr marL="342900" indent="-342900" algn="just">
              <a:lnSpc>
                <a:spcPct val="90000"/>
              </a:lnSpc>
              <a:buFontTx/>
              <a:buChar char="-"/>
              <a:defRPr/>
            </a:pPr>
            <a:endParaRPr lang="it-IT" altLang="it-IT" sz="1800" dirty="0">
              <a:solidFill>
                <a:schemeClr val="tx1"/>
              </a:solidFill>
              <a:latin typeface="Arial" panose="020B0604020202020204" pitchFamily="34" charset="0"/>
              <a:cs typeface="Arial" panose="020B0604020202020204" pitchFamily="34" charset="0"/>
            </a:endParaRPr>
          </a:p>
          <a:p>
            <a:pPr marL="285750" indent="-285750" algn="just">
              <a:lnSpc>
                <a:spcPct val="90000"/>
              </a:lnSpc>
              <a:buFont typeface="Wingdings" panose="05000000000000000000" pitchFamily="2" charset="2"/>
              <a:buChar char="Ø"/>
              <a:defRPr/>
            </a:pPr>
            <a:r>
              <a:rPr lang="it-IT" altLang="it-IT" sz="1800" dirty="0">
                <a:solidFill>
                  <a:schemeClr val="tx1"/>
                </a:solidFill>
                <a:latin typeface="Arial" panose="020B0604020202020204" pitchFamily="34" charset="0"/>
                <a:cs typeface="Arial" panose="020B0604020202020204" pitchFamily="34" charset="0"/>
              </a:rPr>
              <a:t>CONTABILITA’ ECONOMICO-PATRIMONIALE OBBLIGATORIA ED INTEGRATA CON LA CONTABILITA’ FINANZIARIA;</a:t>
            </a:r>
          </a:p>
          <a:p>
            <a:pPr algn="just">
              <a:lnSpc>
                <a:spcPct val="90000"/>
              </a:lnSpc>
              <a:defRPr/>
            </a:pPr>
            <a:endParaRPr lang="it-IT" altLang="it-IT" sz="1800" dirty="0">
              <a:solidFill>
                <a:schemeClr val="tx1"/>
              </a:solidFill>
              <a:latin typeface="Arial" panose="020B0604020202020204" pitchFamily="34" charset="0"/>
              <a:cs typeface="Arial" panose="020B0604020202020204" pitchFamily="34" charset="0"/>
            </a:endParaRPr>
          </a:p>
          <a:p>
            <a:pPr marL="285750" indent="-285750" algn="just">
              <a:lnSpc>
                <a:spcPct val="90000"/>
              </a:lnSpc>
              <a:buFont typeface="Wingdings" panose="05000000000000000000" pitchFamily="2" charset="2"/>
              <a:buChar char="Ø"/>
              <a:defRPr/>
            </a:pPr>
            <a:r>
              <a:rPr lang="it-IT" altLang="it-IT" sz="1800" dirty="0">
                <a:solidFill>
                  <a:schemeClr val="tx1"/>
                </a:solidFill>
                <a:latin typeface="Arial" panose="020B0604020202020204" pitchFamily="34" charset="0"/>
                <a:cs typeface="Arial" panose="020B0604020202020204" pitchFamily="34" charset="0"/>
              </a:rPr>
              <a:t>AREA DELLA RENDICONTAZIONE CONTABILE MOLTO PIU’ ESTESA CON INCLUSIONE DEL CONTO ECONOMICO E DEL BILANCIO CONSOLIDATO</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2025346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51520" y="2708920"/>
            <a:ext cx="8669891" cy="3489920"/>
          </a:xfrm>
        </p:spPr>
        <p:txBody>
          <a:bodyPr>
            <a:noAutofit/>
          </a:bodyPr>
          <a:lstStyle/>
          <a:p>
            <a:pPr>
              <a:defRPr/>
            </a:pPr>
            <a:r>
              <a:rPr lang="it-IT" altLang="it-IT" sz="1800" dirty="0">
                <a:solidFill>
                  <a:srgbClr val="FF0000"/>
                </a:solidFill>
                <a:latin typeface="Arial" panose="020B0604020202020204" pitchFamily="34" charset="0"/>
                <a:cs typeface="Arial" panose="020B0604020202020204" pitchFamily="34" charset="0"/>
              </a:rPr>
              <a:t>La contabilità a base finanziaria</a:t>
            </a:r>
          </a:p>
          <a:p>
            <a:pPr algn="just">
              <a:lnSpc>
                <a:spcPct val="90000"/>
              </a:lnSpc>
              <a:defRPr/>
            </a:pPr>
            <a:r>
              <a:rPr lang="it-IT" altLang="it-IT" dirty="0">
                <a:solidFill>
                  <a:schemeClr val="tx1"/>
                </a:solidFill>
                <a:latin typeface="Arial" panose="020B0604020202020204" pitchFamily="34" charset="0"/>
                <a:cs typeface="Arial" panose="020B0604020202020204" pitchFamily="34" charset="0"/>
              </a:rPr>
              <a:t>LA CONTABILITA’ FINANZIARIA E’ IL SISTEMA CONTABILE PRINCIPALE PER FINI AUTORIZZATORI E DI RENDICONTAZIONE DELLE APT</a:t>
            </a:r>
          </a:p>
          <a:p>
            <a:pPr algn="just">
              <a:lnSpc>
                <a:spcPct val="90000"/>
              </a:lnSpc>
              <a:defRPr/>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altLang="it-IT" dirty="0">
                <a:solidFill>
                  <a:schemeClr val="tx1"/>
                </a:solidFill>
                <a:latin typeface="Arial" panose="020B0604020202020204" pitchFamily="34" charset="0"/>
                <a:cs typeface="Arial" panose="020B0604020202020204" pitchFamily="34" charset="0"/>
              </a:rPr>
              <a:t>LA CONTABILITA’ FINANZIARIA HA PER OGGETTO LA RILEVAZIONE DI ENTRATE E DI USCITE</a:t>
            </a:r>
          </a:p>
          <a:p>
            <a:pPr algn="just">
              <a:lnSpc>
                <a:spcPct val="90000"/>
              </a:lnSpc>
              <a:defRPr/>
            </a:pPr>
            <a:endParaRPr lang="it-IT" altLang="it-IT" dirty="0">
              <a:solidFill>
                <a:schemeClr val="tx1"/>
              </a:solidFill>
              <a:latin typeface="Arial" panose="020B0604020202020204" pitchFamily="34" charset="0"/>
              <a:cs typeface="Arial" panose="020B0604020202020204" pitchFamily="34" charset="0"/>
            </a:endParaRPr>
          </a:p>
          <a:p>
            <a:pPr algn="just">
              <a:lnSpc>
                <a:spcPct val="90000"/>
              </a:lnSpc>
              <a:defRPr/>
            </a:pPr>
            <a:r>
              <a:rPr lang="it-IT" altLang="it-IT" dirty="0">
                <a:solidFill>
                  <a:schemeClr val="tx1"/>
                </a:solidFill>
                <a:latin typeface="Arial" panose="020B0604020202020204" pitchFamily="34" charset="0"/>
                <a:cs typeface="Arial" panose="020B0604020202020204" pitchFamily="34" charset="0"/>
              </a:rPr>
              <a:t>IL </a:t>
            </a:r>
            <a:r>
              <a:rPr lang="it-IT" altLang="it-IT" dirty="0">
                <a:solidFill>
                  <a:srgbClr val="FF0000"/>
                </a:solidFill>
                <a:latin typeface="Arial" panose="020B0604020202020204" pitchFamily="34" charset="0"/>
                <a:cs typeface="Arial" panose="020B0604020202020204" pitchFamily="34" charset="0"/>
              </a:rPr>
              <a:t>CICLO FINANZIARIO DELLE ENTRATE </a:t>
            </a:r>
            <a:r>
              <a:rPr lang="it-IT" altLang="it-IT" dirty="0">
                <a:solidFill>
                  <a:schemeClr val="tx1"/>
                </a:solidFill>
                <a:latin typeface="Arial" panose="020B0604020202020204" pitchFamily="34" charset="0"/>
                <a:cs typeface="Arial" panose="020B0604020202020204" pitchFamily="34" charset="0"/>
              </a:rPr>
              <a:t>SI COMPONE DI QUATTRO FASI:</a:t>
            </a:r>
          </a:p>
          <a:p>
            <a:pPr algn="just">
              <a:lnSpc>
                <a:spcPct val="90000"/>
              </a:lnSpc>
              <a:defRPr/>
            </a:pPr>
            <a:r>
              <a:rPr lang="it-IT" altLang="it-IT" dirty="0">
                <a:solidFill>
                  <a:srgbClr val="FF0000"/>
                </a:solidFill>
                <a:latin typeface="Arial" panose="020B0604020202020204" pitchFamily="34" charset="0"/>
                <a:cs typeface="Arial" panose="020B0604020202020204" pitchFamily="34" charset="0"/>
              </a:rPr>
              <a:t>1.</a:t>
            </a:r>
            <a:r>
              <a:rPr lang="it-IT" altLang="it-IT" dirty="0">
                <a:solidFill>
                  <a:schemeClr val="tx1"/>
                </a:solidFill>
                <a:latin typeface="Arial" panose="020B0604020202020204" pitchFamily="34" charset="0"/>
                <a:cs typeface="Arial" panose="020B0604020202020204" pitchFamily="34" charset="0"/>
              </a:rPr>
              <a:t> PREVISIONE;</a:t>
            </a:r>
          </a:p>
          <a:p>
            <a:pPr algn="just">
              <a:lnSpc>
                <a:spcPct val="90000"/>
              </a:lnSpc>
              <a:defRPr/>
            </a:pPr>
            <a:r>
              <a:rPr lang="it-IT" altLang="it-IT" dirty="0">
                <a:solidFill>
                  <a:srgbClr val="FF0000"/>
                </a:solidFill>
                <a:latin typeface="Arial" panose="020B0604020202020204" pitchFamily="34" charset="0"/>
                <a:cs typeface="Arial" panose="020B0604020202020204" pitchFamily="34" charset="0"/>
              </a:rPr>
              <a:t>2.</a:t>
            </a:r>
            <a:r>
              <a:rPr lang="it-IT" altLang="it-IT" dirty="0">
                <a:solidFill>
                  <a:schemeClr val="tx1"/>
                </a:solidFill>
                <a:latin typeface="Arial" panose="020B0604020202020204" pitchFamily="34" charset="0"/>
                <a:cs typeface="Arial" panose="020B0604020202020204" pitchFamily="34" charset="0"/>
              </a:rPr>
              <a:t> ACCERTAMENTO;</a:t>
            </a:r>
          </a:p>
          <a:p>
            <a:pPr algn="just">
              <a:lnSpc>
                <a:spcPct val="90000"/>
              </a:lnSpc>
              <a:defRPr/>
            </a:pPr>
            <a:r>
              <a:rPr lang="it-IT" altLang="it-IT" dirty="0">
                <a:solidFill>
                  <a:srgbClr val="FF0000"/>
                </a:solidFill>
                <a:latin typeface="Arial" panose="020B0604020202020204" pitchFamily="34" charset="0"/>
                <a:cs typeface="Arial" panose="020B0604020202020204" pitchFamily="34" charset="0"/>
              </a:rPr>
              <a:t>3.</a:t>
            </a:r>
            <a:r>
              <a:rPr lang="it-IT" altLang="it-IT" dirty="0">
                <a:solidFill>
                  <a:schemeClr val="tx1"/>
                </a:solidFill>
                <a:latin typeface="Arial" panose="020B0604020202020204" pitchFamily="34" charset="0"/>
                <a:cs typeface="Arial" panose="020B0604020202020204" pitchFamily="34" charset="0"/>
              </a:rPr>
              <a:t> RISCOSSIONE;</a:t>
            </a:r>
          </a:p>
          <a:p>
            <a:pPr algn="just">
              <a:lnSpc>
                <a:spcPct val="90000"/>
              </a:lnSpc>
              <a:defRPr/>
            </a:pPr>
            <a:r>
              <a:rPr lang="it-IT" altLang="it-IT" dirty="0">
                <a:solidFill>
                  <a:srgbClr val="FF0000"/>
                </a:solidFill>
                <a:latin typeface="Arial" panose="020B0604020202020204" pitchFamily="34" charset="0"/>
                <a:cs typeface="Arial" panose="020B0604020202020204" pitchFamily="34" charset="0"/>
              </a:rPr>
              <a:t>4</a:t>
            </a:r>
            <a:r>
              <a:rPr lang="it-IT" altLang="it-IT" dirty="0">
                <a:solidFill>
                  <a:schemeClr val="tx1"/>
                </a:solidFill>
                <a:latin typeface="Arial" panose="020B0604020202020204" pitchFamily="34" charset="0"/>
                <a:cs typeface="Arial" panose="020B0604020202020204" pitchFamily="34" charset="0"/>
              </a:rPr>
              <a:t>. VERSAMENTO</a:t>
            </a: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42046389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51520" y="2708920"/>
            <a:ext cx="8669891" cy="3489920"/>
          </a:xfrm>
        </p:spPr>
        <p:txBody>
          <a:bodyPr>
            <a:noAutofit/>
          </a:bodyPr>
          <a:lstStyle/>
          <a:p>
            <a:pPr>
              <a:defRPr/>
            </a:pPr>
            <a:r>
              <a:rPr lang="it-IT" altLang="it-IT" sz="1800" dirty="0">
                <a:solidFill>
                  <a:srgbClr val="FF0000"/>
                </a:solidFill>
                <a:latin typeface="Arial" panose="020B0604020202020204" pitchFamily="34" charset="0"/>
                <a:cs typeface="Arial" panose="020B0604020202020204" pitchFamily="34" charset="0"/>
              </a:rPr>
              <a:t>La contabilità a base finanziaria</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sz="1800" dirty="0">
                <a:solidFill>
                  <a:schemeClr val="tx1"/>
                </a:solidFill>
                <a:latin typeface="Arial" panose="020B0604020202020204" pitchFamily="34" charset="0"/>
                <a:cs typeface="Arial" panose="020B0604020202020204" pitchFamily="34" charset="0"/>
              </a:rPr>
              <a:t>LA </a:t>
            </a:r>
            <a:r>
              <a:rPr lang="it-IT" altLang="it-IT" sz="1800" dirty="0">
                <a:solidFill>
                  <a:srgbClr val="FF0000"/>
                </a:solidFill>
                <a:latin typeface="Arial" panose="020B0604020202020204" pitchFamily="34" charset="0"/>
                <a:cs typeface="Arial" panose="020B0604020202020204" pitchFamily="34" charset="0"/>
              </a:rPr>
              <a:t>PREVISIONE</a:t>
            </a:r>
            <a:r>
              <a:rPr lang="it-IT" altLang="it-IT" sz="1800" dirty="0">
                <a:solidFill>
                  <a:schemeClr val="tx1"/>
                </a:solidFill>
                <a:latin typeface="Arial" panose="020B0604020202020204" pitchFamily="34" charset="0"/>
                <a:cs typeface="Arial" panose="020B0604020202020204" pitchFamily="34" charset="0"/>
              </a:rPr>
              <a:t> DELLE ENTRATE  SI HA CON L’APPROVAZIONE DEL BPF CHE ANNO PER ANNO L’ORGANO VOLITIVO DELLE APT APPROVA SU PROPOSTA DELL’ORGANO DI GOVERNO</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sz="1800" dirty="0">
                <a:solidFill>
                  <a:schemeClr val="tx1"/>
                </a:solidFill>
                <a:latin typeface="Arial" panose="020B0604020202020204" pitchFamily="34" charset="0"/>
                <a:cs typeface="Arial" panose="020B0604020202020204" pitchFamily="34" charset="0"/>
              </a:rPr>
              <a:t>DURANTE L’ANNO FINANZIARIO E’ POSSIBILE ACCERTARE E/O RISCUOTERE PIU’ DI QUANTO PREVISTO (MAGGIORE ENTRTA) O ANCHE UN’ENTRATA NON PREVISTA (NUOVA ENTRATA), IL TUTTO CON OPPORTUNA VARIAZIONE DI BILANCIO</a:t>
            </a: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14163494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51520" y="2708920"/>
            <a:ext cx="8669891" cy="3489920"/>
          </a:xfrm>
        </p:spPr>
        <p:txBody>
          <a:bodyPr>
            <a:noAutofit/>
          </a:bodyPr>
          <a:lstStyle/>
          <a:p>
            <a:pPr>
              <a:defRPr/>
            </a:pPr>
            <a:r>
              <a:rPr lang="it-IT" altLang="it-IT" sz="1800" dirty="0">
                <a:solidFill>
                  <a:srgbClr val="FF0000"/>
                </a:solidFill>
                <a:latin typeface="Arial" panose="020B0604020202020204" pitchFamily="34" charset="0"/>
                <a:cs typeface="Arial" panose="020B0604020202020204" pitchFamily="34" charset="0"/>
              </a:rPr>
              <a:t>La contabilità a base finanziaria</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sz="1800" dirty="0">
                <a:solidFill>
                  <a:schemeClr val="tx1"/>
                </a:solidFill>
                <a:latin typeface="Arial" panose="020B0604020202020204" pitchFamily="34" charset="0"/>
                <a:cs typeface="Arial" panose="020B0604020202020204" pitchFamily="34" charset="0"/>
              </a:rPr>
              <a:t>L’</a:t>
            </a:r>
            <a:r>
              <a:rPr lang="it-IT" altLang="it-IT" sz="1800" dirty="0">
                <a:solidFill>
                  <a:srgbClr val="FF0000"/>
                </a:solidFill>
                <a:latin typeface="Arial" panose="020B0604020202020204" pitchFamily="34" charset="0"/>
                <a:cs typeface="Arial" panose="020B0604020202020204" pitchFamily="34" charset="0"/>
              </a:rPr>
              <a:t>ACCERTAMENTO</a:t>
            </a:r>
            <a:r>
              <a:rPr lang="it-IT" altLang="it-IT" sz="1800" dirty="0">
                <a:solidFill>
                  <a:schemeClr val="tx1"/>
                </a:solidFill>
                <a:latin typeface="Arial" panose="020B0604020202020204" pitchFamily="34" charset="0"/>
                <a:cs typeface="Arial" panose="020B0604020202020204" pitchFamily="34" charset="0"/>
              </a:rPr>
              <a:t> E’ LA FASE DI DIRITTO DELLE ENTRATE, IL MOMENTO IN CUI SULLA BASE DI UNO SPECIFICO TITOLO GIURIDICO SORGE IL DIRITTO DA PARTE DELLE APT A RISCUOTERE UNA CERTA SOMMA, DA UN DATO SOGGETTO, PER UN DETERMINATO MOTIVO, AD UNA SCADENZA PREFISSATA</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sz="1800" dirty="0">
                <a:solidFill>
                  <a:schemeClr val="tx1"/>
                </a:solidFill>
                <a:latin typeface="Arial" panose="020B0604020202020204" pitchFamily="34" charset="0"/>
                <a:cs typeface="Arial" panose="020B0604020202020204" pitchFamily="34" charset="0"/>
              </a:rPr>
              <a:t>AL MOMENTO IN CUI SI ACCERTA  OCCORRE IMPUTARE CONTABILMENTE LA SOMMA ACCERTATA ALL’ESERCIZIO FINANZIARIO NEL QUALE SCADE IL CREDITO</a:t>
            </a: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4146796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51520" y="2708920"/>
            <a:ext cx="8669891" cy="3489920"/>
          </a:xfrm>
        </p:spPr>
        <p:txBody>
          <a:bodyPr>
            <a:noAutofit/>
          </a:bodyPr>
          <a:lstStyle/>
          <a:p>
            <a:pPr>
              <a:defRPr/>
            </a:pPr>
            <a:r>
              <a:rPr lang="it-IT" altLang="it-IT" sz="1800" dirty="0">
                <a:solidFill>
                  <a:srgbClr val="FF0000"/>
                </a:solidFill>
                <a:latin typeface="Arial" panose="020B0604020202020204" pitchFamily="34" charset="0"/>
                <a:cs typeface="Arial" panose="020B0604020202020204" pitchFamily="34" charset="0"/>
              </a:rPr>
              <a:t>La contabilità a base finanziaria</a:t>
            </a:r>
          </a:p>
          <a:p>
            <a:pPr algn="just">
              <a:lnSpc>
                <a:spcPct val="90000"/>
              </a:lnSpc>
            </a:pPr>
            <a:r>
              <a:rPr lang="it-IT" altLang="it-IT" sz="1800" dirty="0">
                <a:solidFill>
                  <a:schemeClr val="tx1"/>
                </a:solidFill>
                <a:latin typeface="Arial" panose="020B0604020202020204" pitchFamily="34" charset="0"/>
                <a:cs typeface="Arial" panose="020B0604020202020204" pitchFamily="34" charset="0"/>
              </a:rPr>
              <a:t>LA </a:t>
            </a:r>
            <a:r>
              <a:rPr lang="it-IT" altLang="it-IT" sz="1800" dirty="0">
                <a:solidFill>
                  <a:srgbClr val="FF0000"/>
                </a:solidFill>
                <a:latin typeface="Arial" panose="020B0604020202020204" pitchFamily="34" charset="0"/>
                <a:cs typeface="Arial" panose="020B0604020202020204" pitchFamily="34" charset="0"/>
              </a:rPr>
              <a:t>RISCOSSIONE</a:t>
            </a:r>
            <a:r>
              <a:rPr lang="it-IT" altLang="it-IT" sz="1800" dirty="0">
                <a:solidFill>
                  <a:schemeClr val="tx1"/>
                </a:solidFill>
                <a:latin typeface="Arial" panose="020B0604020202020204" pitchFamily="34" charset="0"/>
                <a:cs typeface="Arial" panose="020B0604020202020204" pitchFamily="34" charset="0"/>
              </a:rPr>
              <a:t> E’ LA FASE MATERIALE DELLE ENTRATE</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sz="1800" dirty="0">
                <a:solidFill>
                  <a:schemeClr val="tx1"/>
                </a:solidFill>
                <a:latin typeface="Arial" panose="020B0604020202020204" pitchFamily="34" charset="0"/>
                <a:cs typeface="Arial" panose="020B0604020202020204" pitchFamily="34" charset="0"/>
              </a:rPr>
              <a:t>L’ENTRATA SI DICE RISCOSSA QUANDO IL DEBITORE PAGA LA SOMMA DOVUTA AL TESORIERE (UNA AZIENDA DI CREDITO PER LE APTR E LE APTL; LA BANCA D’ITALIA PER L’APTS) O ALTRO SOGGETTO, AGENTE O INCARICATO DELLA RISCOSSIONE</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lnSpc>
                <a:spcPct val="90000"/>
              </a:lnSpc>
            </a:pPr>
            <a:r>
              <a:rPr lang="it-IT" altLang="it-IT" sz="1800" dirty="0">
                <a:solidFill>
                  <a:schemeClr val="tx1"/>
                </a:solidFill>
                <a:latin typeface="Arial" panose="020B0604020202020204" pitchFamily="34" charset="0"/>
                <a:cs typeface="Arial" panose="020B0604020202020204" pitchFamily="34" charset="0"/>
              </a:rPr>
              <a:t>SE GLI IMPORTI DOVUTI SONO PAGATI DIRETTAMENTE AL TESORIERE IL CICLO FINANZIARIO DELLE ENTRATE SI CONCLUDE; SE INTERVIENE L’AGENTE DELLA RISCOSSIONE OCCORRE CHE QUESTI VERSI AL TESORIERE QUANTO INCASSATO PER CONTO DELL’APT</a:t>
            </a:r>
          </a:p>
          <a:p>
            <a:pPr algn="just">
              <a:lnSpc>
                <a:spcPct val="90000"/>
              </a:lnSpc>
            </a:pPr>
            <a:endParaRPr lang="it-IT" altLang="it-IT" sz="1800" dirty="0">
              <a:solidFill>
                <a:schemeClr val="tx1"/>
              </a:solidFill>
              <a:latin typeface="Arial" panose="020B0604020202020204" pitchFamily="34" charset="0"/>
              <a:cs typeface="Arial" panose="020B0604020202020204" pitchFamily="34" charset="0"/>
            </a:endParaRPr>
          </a:p>
          <a:p>
            <a:pPr algn="just">
              <a:defRPr/>
            </a:pPr>
            <a:endParaRPr lang="it-IT" sz="1800" dirty="0">
              <a:solidFill>
                <a:srgbClr val="FF0000"/>
              </a:solidFill>
              <a:latin typeface="Arial" panose="020B0604020202020204" pitchFamily="34" charset="0"/>
              <a:cs typeface="Arial" pitchFamily="34" charset="0"/>
            </a:endParaRPr>
          </a:p>
        </p:txBody>
      </p:sp>
      <p:sp>
        <p:nvSpPr>
          <p:cNvPr id="2" name="Titolo 1"/>
          <p:cNvSpPr>
            <a:spLocks noGrp="1"/>
          </p:cNvSpPr>
          <p:nvPr>
            <p:ph type="ctrTitle"/>
          </p:nvPr>
        </p:nvSpPr>
        <p:spPr>
          <a:xfrm>
            <a:off x="251520" y="260648"/>
            <a:ext cx="8640960" cy="2016224"/>
          </a:xfrm>
        </p:spPr>
        <p:txBody>
          <a:bodyPr>
            <a:normAutofit fontScale="90000"/>
          </a:bodyPr>
          <a:lstStyle/>
          <a:p>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br>
              <a:rPr lang="it-IT" sz="3100" b="1" dirty="0">
                <a:latin typeface="Arial" pitchFamily="34" charset="0"/>
                <a:cs typeface="Arial" pitchFamily="34" charset="0"/>
              </a:rPr>
            </a:br>
            <a:r>
              <a:rPr lang="it-IT" sz="2700" b="1" dirty="0">
                <a:latin typeface="Arial" pitchFamily="34" charset="0"/>
                <a:cs typeface="Arial" pitchFamily="34" charset="0"/>
              </a:rPr>
              <a:t>Università di Macerata</a:t>
            </a:r>
            <a:br>
              <a:rPr lang="it-IT" sz="2700" b="1" dirty="0">
                <a:latin typeface="Arial" pitchFamily="34" charset="0"/>
                <a:cs typeface="Arial" pitchFamily="34" charset="0"/>
              </a:rPr>
            </a:br>
            <a:r>
              <a:rPr lang="it-IT" sz="2700" b="1" dirty="0">
                <a:latin typeface="Arial" pitchFamily="34" charset="0"/>
                <a:cs typeface="Arial" pitchFamily="34" charset="0"/>
              </a:rPr>
              <a:t>Dipartimento di Giurisprudenza</a:t>
            </a:r>
            <a:br>
              <a:rPr lang="it-IT" sz="2700" b="1" dirty="0">
                <a:latin typeface="Arial" pitchFamily="34" charset="0"/>
                <a:cs typeface="Arial" pitchFamily="34" charset="0"/>
              </a:rPr>
            </a:br>
            <a:r>
              <a:rPr lang="it-IT" sz="2700" b="1" dirty="0">
                <a:solidFill>
                  <a:schemeClr val="tx1"/>
                </a:solidFill>
                <a:latin typeface="Arial" pitchFamily="34" charset="0"/>
                <a:cs typeface="Arial" pitchFamily="34" charset="0"/>
              </a:rPr>
              <a:t>Insegnamento «Economia Aziendale della P.A.»</a:t>
            </a:r>
            <a:br>
              <a:rPr lang="it-IT" sz="2700" dirty="0">
                <a:solidFill>
                  <a:schemeClr val="tx1"/>
                </a:solidFill>
                <a:latin typeface="Arial" pitchFamily="34" charset="0"/>
                <a:cs typeface="Arial" pitchFamily="34" charset="0"/>
              </a:rPr>
            </a:br>
            <a:r>
              <a:rPr lang="it-IT" sz="2700" dirty="0">
                <a:solidFill>
                  <a:schemeClr val="tx1"/>
                </a:solidFill>
                <a:latin typeface="Arial" pitchFamily="34" charset="0"/>
                <a:cs typeface="Arial" pitchFamily="34" charset="0"/>
              </a:rPr>
              <a:t>A.A. 2023-2024</a:t>
            </a:r>
            <a:br>
              <a:rPr lang="it-IT" sz="2700" dirty="0">
                <a:solidFill>
                  <a:schemeClr val="tx1"/>
                </a:solidFill>
                <a:latin typeface="Arial" pitchFamily="34" charset="0"/>
                <a:cs typeface="Arial" pitchFamily="34" charset="0"/>
              </a:rPr>
            </a:br>
            <a:r>
              <a:rPr lang="it-IT" sz="2200" b="1" dirty="0">
                <a:solidFill>
                  <a:schemeClr val="accent6">
                    <a:lumMod val="50000"/>
                  </a:schemeClr>
                </a:solidFill>
                <a:latin typeface="Arial" pitchFamily="34" charset="0"/>
                <a:cs typeface="Arial" pitchFamily="34" charset="0"/>
              </a:rPr>
              <a:t>CAPITOLO 6 «LA RILEVAZIONE E LA RENDICONTAZIONE»</a:t>
            </a:r>
          </a:p>
        </p:txBody>
      </p:sp>
      <p:sp>
        <p:nvSpPr>
          <p:cNvPr id="5" name="Segnaposto piè di pagina 3"/>
          <p:cNvSpPr>
            <a:spLocks noGrp="1"/>
          </p:cNvSpPr>
          <p:nvPr>
            <p:ph type="ftr" sz="quarter" idx="11"/>
          </p:nvPr>
        </p:nvSpPr>
        <p:spPr>
          <a:xfrm>
            <a:off x="304800" y="6410848"/>
            <a:ext cx="8659688" cy="365760"/>
          </a:xfrm>
        </p:spPr>
        <p:txBody>
          <a:bodyPr/>
          <a:lstStyle/>
          <a:p>
            <a:r>
              <a:rPr lang="it-IT" sz="1400" dirty="0">
                <a:solidFill>
                  <a:srgbClr val="C00000"/>
                </a:solidFill>
                <a:latin typeface="Arial" pitchFamily="34" charset="0"/>
                <a:cs typeface="Arial" pitchFamily="34" charset="0"/>
              </a:rPr>
              <a:t>economia aziendale della P.A.</a:t>
            </a:r>
            <a:r>
              <a:rPr lang="it-IT" dirty="0"/>
              <a:t>				                 </a:t>
            </a:r>
            <a:r>
              <a:rPr lang="it-IT" sz="1400" dirty="0">
                <a:solidFill>
                  <a:srgbClr val="C00000"/>
                </a:solidFill>
                <a:latin typeface="Arial" pitchFamily="34" charset="0"/>
                <a:cs typeface="Arial" pitchFamily="34" charset="0"/>
              </a:rPr>
              <a:t>docente Giovanni Pelonghini</a:t>
            </a:r>
          </a:p>
        </p:txBody>
      </p:sp>
    </p:spTree>
    <p:extLst>
      <p:ext uri="{BB962C8B-B14F-4D97-AF65-F5344CB8AC3E}">
        <p14:creationId xmlns:p14="http://schemas.microsoft.com/office/powerpoint/2010/main" val="235469566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ttà">
  <a:themeElements>
    <a:clrScheme name="Città">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ttà">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ttà">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1104</TotalTime>
  <Words>5263</Words>
  <Application>Microsoft Office PowerPoint</Application>
  <PresentationFormat>Presentazione su schermo (4:3)</PresentationFormat>
  <Paragraphs>454</Paragraphs>
  <Slides>44</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44</vt:i4>
      </vt:variant>
    </vt:vector>
  </HeadingPairs>
  <TitlesOfParts>
    <vt:vector size="50" baseType="lpstr">
      <vt:lpstr>Arial</vt:lpstr>
      <vt:lpstr>Calibri</vt:lpstr>
      <vt:lpstr>Georgia</vt:lpstr>
      <vt:lpstr>Wingdings</vt:lpstr>
      <vt:lpstr>Wingdings 2</vt:lpstr>
      <vt:lpstr>Città</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lpstr>       Università di Macerata Dipartimento di Giurisprudenza Insegnamento «Economia Aziendale della P.A.» A.A. 2023-2024 CAPITOLO 6 «LA RILEVAZIONE E LA RENDICONTAZIONE»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Università Politecnica delle Marche Facoltà di Ingegneria Corso di laurea in Ingegneria Biomedicale A.A. 2022-2023</dc:title>
  <dc:creator>Giovanni</dc:creator>
  <cp:lastModifiedBy>Utente</cp:lastModifiedBy>
  <cp:revision>439</cp:revision>
  <cp:lastPrinted>2023-03-01T19:19:14Z</cp:lastPrinted>
  <dcterms:created xsi:type="dcterms:W3CDTF">2023-02-26T11:31:22Z</dcterms:created>
  <dcterms:modified xsi:type="dcterms:W3CDTF">2024-04-07T16:45:15Z</dcterms:modified>
</cp:coreProperties>
</file>