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E83F5-13F5-409E-92A5-55C409B99F6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F2F4AE-2DFD-4C35-B0F0-4A485824C488}">
      <dgm:prSet/>
      <dgm:spPr/>
      <dgm:t>
        <a:bodyPr/>
        <a:lstStyle/>
        <a:p>
          <a:r>
            <a:rPr lang="it-IT"/>
            <a:t>I primi anni di vita sono tra i più importanti nello sviluppo mentale e fisico  dei bambini.</a:t>
          </a:r>
          <a:endParaRPr lang="en-US"/>
        </a:p>
      </dgm:t>
    </dgm:pt>
    <dgm:pt modelId="{7F5FCB20-191F-4121-9174-82DBD6B29721}" type="parTrans" cxnId="{F1EDF15E-31DA-4996-8040-F38FF1342B14}">
      <dgm:prSet/>
      <dgm:spPr/>
      <dgm:t>
        <a:bodyPr/>
        <a:lstStyle/>
        <a:p>
          <a:endParaRPr lang="en-US"/>
        </a:p>
      </dgm:t>
    </dgm:pt>
    <dgm:pt modelId="{9AEAD3F2-0659-49B9-B1DA-07A42790E4D8}" type="sibTrans" cxnId="{F1EDF15E-31DA-4996-8040-F38FF1342B14}">
      <dgm:prSet/>
      <dgm:spPr/>
      <dgm:t>
        <a:bodyPr/>
        <a:lstStyle/>
        <a:p>
          <a:endParaRPr lang="en-US"/>
        </a:p>
      </dgm:t>
    </dgm:pt>
    <dgm:pt modelId="{1FD8671E-AD6A-4ED9-99D4-5121E54C4F56}">
      <dgm:prSet/>
      <dgm:spPr/>
      <dgm:t>
        <a:bodyPr/>
        <a:lstStyle/>
        <a:p>
          <a:r>
            <a:rPr lang="it-IT"/>
            <a:t>E’ stato osservato che l’80% dello sviluppo neuronale avviene nei primi tre anni di vita.</a:t>
          </a:r>
          <a:endParaRPr lang="en-US"/>
        </a:p>
      </dgm:t>
    </dgm:pt>
    <dgm:pt modelId="{0BE77E49-74B0-49E6-B863-4343C951D20E}" type="parTrans" cxnId="{CC98B786-C1E6-4C49-90F4-8B3DEA26C4F8}">
      <dgm:prSet/>
      <dgm:spPr/>
      <dgm:t>
        <a:bodyPr/>
        <a:lstStyle/>
        <a:p>
          <a:endParaRPr lang="en-US"/>
        </a:p>
      </dgm:t>
    </dgm:pt>
    <dgm:pt modelId="{099DE60A-5A5A-42DA-BDF2-ECED703945C4}" type="sibTrans" cxnId="{CC98B786-C1E6-4C49-90F4-8B3DEA26C4F8}">
      <dgm:prSet/>
      <dgm:spPr/>
      <dgm:t>
        <a:bodyPr/>
        <a:lstStyle/>
        <a:p>
          <a:endParaRPr lang="en-US"/>
        </a:p>
      </dgm:t>
    </dgm:pt>
    <dgm:pt modelId="{BA3D91B6-8255-49F5-B40A-B0B76D0017A3}">
      <dgm:prSet/>
      <dgm:spPr/>
      <dgm:t>
        <a:bodyPr/>
        <a:lstStyle/>
        <a:p>
          <a:r>
            <a:rPr lang="it-IT"/>
            <a:t>In questo processo di costruzione del cervello devono essere soddisfatti i bisogni fisici e mentali. </a:t>
          </a:r>
          <a:endParaRPr lang="en-US"/>
        </a:p>
      </dgm:t>
    </dgm:pt>
    <dgm:pt modelId="{9F693978-EF08-4B28-9FBD-1F39DCD2A90D}" type="parTrans" cxnId="{F6682955-CCB5-4BE4-BF2D-F8475BB6A182}">
      <dgm:prSet/>
      <dgm:spPr/>
      <dgm:t>
        <a:bodyPr/>
        <a:lstStyle/>
        <a:p>
          <a:endParaRPr lang="en-US"/>
        </a:p>
      </dgm:t>
    </dgm:pt>
    <dgm:pt modelId="{E22C701C-02F9-472D-8E5E-AFB801DCCA9A}" type="sibTrans" cxnId="{F6682955-CCB5-4BE4-BF2D-F8475BB6A182}">
      <dgm:prSet/>
      <dgm:spPr/>
      <dgm:t>
        <a:bodyPr/>
        <a:lstStyle/>
        <a:p>
          <a:endParaRPr lang="en-US"/>
        </a:p>
      </dgm:t>
    </dgm:pt>
    <dgm:pt modelId="{21DE8E9B-5950-463F-8D61-7FC8A9EF7C5D}" type="pres">
      <dgm:prSet presAssocID="{692E83F5-13F5-409E-92A5-55C409B99F6D}" presName="linear" presStyleCnt="0">
        <dgm:presLayoutVars>
          <dgm:animLvl val="lvl"/>
          <dgm:resizeHandles val="exact"/>
        </dgm:presLayoutVars>
      </dgm:prSet>
      <dgm:spPr/>
    </dgm:pt>
    <dgm:pt modelId="{437C31B6-6E48-4A76-88A3-8CBE18241B83}" type="pres">
      <dgm:prSet presAssocID="{0CF2F4AE-2DFD-4C35-B0F0-4A485824C4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A43EC3-4D40-4AB4-B753-6A1DFB0BA47B}" type="pres">
      <dgm:prSet presAssocID="{9AEAD3F2-0659-49B9-B1DA-07A42790E4D8}" presName="spacer" presStyleCnt="0"/>
      <dgm:spPr/>
    </dgm:pt>
    <dgm:pt modelId="{97FF7CDB-7952-4B9C-9C4D-24BCB3EDB336}" type="pres">
      <dgm:prSet presAssocID="{1FD8671E-AD6A-4ED9-99D4-5121E54C4F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417C93-0EC5-4A1C-BEF0-8D32511AD31F}" type="pres">
      <dgm:prSet presAssocID="{099DE60A-5A5A-42DA-BDF2-ECED703945C4}" presName="spacer" presStyleCnt="0"/>
      <dgm:spPr/>
    </dgm:pt>
    <dgm:pt modelId="{AAED5AD0-B9FD-4745-A7CA-84F2FA87B101}" type="pres">
      <dgm:prSet presAssocID="{BA3D91B6-8255-49F5-B40A-B0B76D0017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EB5D5E-6A17-4053-9557-D2BFE05581CC}" type="presOf" srcId="{0CF2F4AE-2DFD-4C35-B0F0-4A485824C488}" destId="{437C31B6-6E48-4A76-88A3-8CBE18241B83}" srcOrd="0" destOrd="0" presId="urn:microsoft.com/office/officeart/2005/8/layout/vList2"/>
    <dgm:cxn modelId="{F1EDF15E-31DA-4996-8040-F38FF1342B14}" srcId="{692E83F5-13F5-409E-92A5-55C409B99F6D}" destId="{0CF2F4AE-2DFD-4C35-B0F0-4A485824C488}" srcOrd="0" destOrd="0" parTransId="{7F5FCB20-191F-4121-9174-82DBD6B29721}" sibTransId="{9AEAD3F2-0659-49B9-B1DA-07A42790E4D8}"/>
    <dgm:cxn modelId="{F6682955-CCB5-4BE4-BF2D-F8475BB6A182}" srcId="{692E83F5-13F5-409E-92A5-55C409B99F6D}" destId="{BA3D91B6-8255-49F5-B40A-B0B76D0017A3}" srcOrd="2" destOrd="0" parTransId="{9F693978-EF08-4B28-9FBD-1F39DCD2A90D}" sibTransId="{E22C701C-02F9-472D-8E5E-AFB801DCCA9A}"/>
    <dgm:cxn modelId="{98B8FA85-D31F-4869-8C32-69B5DC4C5524}" type="presOf" srcId="{BA3D91B6-8255-49F5-B40A-B0B76D0017A3}" destId="{AAED5AD0-B9FD-4745-A7CA-84F2FA87B101}" srcOrd="0" destOrd="0" presId="urn:microsoft.com/office/officeart/2005/8/layout/vList2"/>
    <dgm:cxn modelId="{CC98B786-C1E6-4C49-90F4-8B3DEA26C4F8}" srcId="{692E83F5-13F5-409E-92A5-55C409B99F6D}" destId="{1FD8671E-AD6A-4ED9-99D4-5121E54C4F56}" srcOrd="1" destOrd="0" parTransId="{0BE77E49-74B0-49E6-B863-4343C951D20E}" sibTransId="{099DE60A-5A5A-42DA-BDF2-ECED703945C4}"/>
    <dgm:cxn modelId="{E3EC4EBC-F61B-4B80-B2B4-0136841BAE86}" type="presOf" srcId="{1FD8671E-AD6A-4ED9-99D4-5121E54C4F56}" destId="{97FF7CDB-7952-4B9C-9C4D-24BCB3EDB336}" srcOrd="0" destOrd="0" presId="urn:microsoft.com/office/officeart/2005/8/layout/vList2"/>
    <dgm:cxn modelId="{E81D16CD-9E01-4C8B-B233-92F3D70FBAAD}" type="presOf" srcId="{692E83F5-13F5-409E-92A5-55C409B99F6D}" destId="{21DE8E9B-5950-463F-8D61-7FC8A9EF7C5D}" srcOrd="0" destOrd="0" presId="urn:microsoft.com/office/officeart/2005/8/layout/vList2"/>
    <dgm:cxn modelId="{03F5AFBA-1EBD-45BF-A26D-97E1E7A3B59F}" type="presParOf" srcId="{21DE8E9B-5950-463F-8D61-7FC8A9EF7C5D}" destId="{437C31B6-6E48-4A76-88A3-8CBE18241B83}" srcOrd="0" destOrd="0" presId="urn:microsoft.com/office/officeart/2005/8/layout/vList2"/>
    <dgm:cxn modelId="{FBB12956-4819-48E9-8E4B-C9A8A9076A1A}" type="presParOf" srcId="{21DE8E9B-5950-463F-8D61-7FC8A9EF7C5D}" destId="{88A43EC3-4D40-4AB4-B753-6A1DFB0BA47B}" srcOrd="1" destOrd="0" presId="urn:microsoft.com/office/officeart/2005/8/layout/vList2"/>
    <dgm:cxn modelId="{EA3CD6ED-8746-40E9-803F-05F2B897EDBA}" type="presParOf" srcId="{21DE8E9B-5950-463F-8D61-7FC8A9EF7C5D}" destId="{97FF7CDB-7952-4B9C-9C4D-24BCB3EDB336}" srcOrd="2" destOrd="0" presId="urn:microsoft.com/office/officeart/2005/8/layout/vList2"/>
    <dgm:cxn modelId="{DE104C01-8653-4F6B-B905-EFC42D74FE2D}" type="presParOf" srcId="{21DE8E9B-5950-463F-8D61-7FC8A9EF7C5D}" destId="{5D417C93-0EC5-4A1C-BEF0-8D32511AD31F}" srcOrd="3" destOrd="0" presId="urn:microsoft.com/office/officeart/2005/8/layout/vList2"/>
    <dgm:cxn modelId="{83BC0ED6-C30F-4D5B-9429-511B91E06BAB}" type="presParOf" srcId="{21DE8E9B-5950-463F-8D61-7FC8A9EF7C5D}" destId="{AAED5AD0-B9FD-4745-A7CA-84F2FA87B1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9222DD-25FE-4F82-B12C-B5E91E6165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227858-3E74-47B4-9C43-872499D24B98}">
      <dgm:prSet/>
      <dgm:spPr/>
      <dgm:t>
        <a:bodyPr/>
        <a:lstStyle/>
        <a:p>
          <a:r>
            <a:rPr lang="it-IT" baseline="0"/>
            <a:t>L’alto commissariato per i diritti umani delle nazioni unite riconosce il gioco come un </a:t>
          </a:r>
          <a:r>
            <a:rPr lang="it-IT" b="1" baseline="0"/>
            <a:t>«diritto» </a:t>
          </a:r>
          <a:r>
            <a:rPr lang="it-IT" baseline="0"/>
            <a:t>inviolabile ed insindacabile di ogni bambino.</a:t>
          </a:r>
          <a:endParaRPr lang="en-US"/>
        </a:p>
      </dgm:t>
    </dgm:pt>
    <dgm:pt modelId="{36FFE323-45CA-4E9A-8F80-31E108FE6242}" type="parTrans" cxnId="{0E6C1862-0CA8-41BB-A963-B9D8A80E974D}">
      <dgm:prSet/>
      <dgm:spPr/>
      <dgm:t>
        <a:bodyPr/>
        <a:lstStyle/>
        <a:p>
          <a:endParaRPr lang="en-US"/>
        </a:p>
      </dgm:t>
    </dgm:pt>
    <dgm:pt modelId="{7F5703BC-3D9D-4B00-A1D8-F12A41287CF7}" type="sibTrans" cxnId="{0E6C1862-0CA8-41BB-A963-B9D8A80E974D}">
      <dgm:prSet/>
      <dgm:spPr/>
      <dgm:t>
        <a:bodyPr/>
        <a:lstStyle/>
        <a:p>
          <a:endParaRPr lang="en-US"/>
        </a:p>
      </dgm:t>
    </dgm:pt>
    <dgm:pt modelId="{67A6C29C-146F-4C75-ACC9-EAE2A4859791}">
      <dgm:prSet/>
      <dgm:spPr/>
      <dgm:t>
        <a:bodyPr/>
        <a:lstStyle/>
        <a:p>
          <a:r>
            <a:rPr lang="it-IT" baseline="0"/>
            <a:t>Tra gli elementi necessari per la maturazione psicofisica del bambino, il gioco infatti occupa una posizione fondamentale: è lo strumento per eccellenza attraverso la quale egli costruisce il significato del mondo ed impara a relazionarsi con gli altri.</a:t>
          </a:r>
          <a:endParaRPr lang="en-US"/>
        </a:p>
      </dgm:t>
    </dgm:pt>
    <dgm:pt modelId="{A48943ED-FA3E-4046-BCCF-128272906E33}" type="parTrans" cxnId="{2424B43F-B49E-4F6C-866D-799FFC54BBA8}">
      <dgm:prSet/>
      <dgm:spPr/>
      <dgm:t>
        <a:bodyPr/>
        <a:lstStyle/>
        <a:p>
          <a:endParaRPr lang="en-US"/>
        </a:p>
      </dgm:t>
    </dgm:pt>
    <dgm:pt modelId="{7A4E1D5D-A8C6-4BC9-90AC-4A269C2779F7}" type="sibTrans" cxnId="{2424B43F-B49E-4F6C-866D-799FFC54BBA8}">
      <dgm:prSet/>
      <dgm:spPr/>
      <dgm:t>
        <a:bodyPr/>
        <a:lstStyle/>
        <a:p>
          <a:endParaRPr lang="en-US"/>
        </a:p>
      </dgm:t>
    </dgm:pt>
    <dgm:pt modelId="{E0F7EFA5-D133-4E33-8D4F-8A1C5B151C66}">
      <dgm:prSet/>
      <dgm:spPr/>
      <dgm:t>
        <a:bodyPr/>
        <a:lstStyle/>
        <a:p>
          <a:r>
            <a:rPr lang="it-IT" baseline="0"/>
            <a:t>Le attività di gioco crescono e si modificano di pari passo con lo sviluppo intellettivo e psicologico del bambino rimanendo comunque una tappa importante nella vita dell’uomo, a prescindere dall’età.</a:t>
          </a:r>
          <a:endParaRPr lang="en-US"/>
        </a:p>
      </dgm:t>
    </dgm:pt>
    <dgm:pt modelId="{1C8E1B84-7C89-4987-9D4A-D9B9019EFE69}" type="parTrans" cxnId="{3A250A60-F96A-49B3-B516-0B5DA899D38F}">
      <dgm:prSet/>
      <dgm:spPr/>
      <dgm:t>
        <a:bodyPr/>
        <a:lstStyle/>
        <a:p>
          <a:endParaRPr lang="en-US"/>
        </a:p>
      </dgm:t>
    </dgm:pt>
    <dgm:pt modelId="{9C99F61D-8F7B-428D-A1CE-9C113F4FBE4C}" type="sibTrans" cxnId="{3A250A60-F96A-49B3-B516-0B5DA899D38F}">
      <dgm:prSet/>
      <dgm:spPr/>
      <dgm:t>
        <a:bodyPr/>
        <a:lstStyle/>
        <a:p>
          <a:endParaRPr lang="en-US"/>
        </a:p>
      </dgm:t>
    </dgm:pt>
    <dgm:pt modelId="{A4A0055C-F878-4AD6-A359-0D16A0645063}" type="pres">
      <dgm:prSet presAssocID="{F69222DD-25FE-4F82-B12C-B5E91E61659D}" presName="linear" presStyleCnt="0">
        <dgm:presLayoutVars>
          <dgm:animLvl val="lvl"/>
          <dgm:resizeHandles val="exact"/>
        </dgm:presLayoutVars>
      </dgm:prSet>
      <dgm:spPr/>
    </dgm:pt>
    <dgm:pt modelId="{36E07115-B9F4-4D8A-BF68-058FA42E6ED5}" type="pres">
      <dgm:prSet presAssocID="{DA227858-3E74-47B4-9C43-872499D24B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787680-B7F7-40D9-ABB2-9F7D3D720EA8}" type="pres">
      <dgm:prSet presAssocID="{7F5703BC-3D9D-4B00-A1D8-F12A41287CF7}" presName="spacer" presStyleCnt="0"/>
      <dgm:spPr/>
    </dgm:pt>
    <dgm:pt modelId="{F6C57C32-BF93-49E2-9276-98FEBB781E47}" type="pres">
      <dgm:prSet presAssocID="{67A6C29C-146F-4C75-ACC9-EAE2A48597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11F33A-8E76-46C5-9079-DE6F9A5BFB1D}" type="pres">
      <dgm:prSet presAssocID="{7A4E1D5D-A8C6-4BC9-90AC-4A269C2779F7}" presName="spacer" presStyleCnt="0"/>
      <dgm:spPr/>
    </dgm:pt>
    <dgm:pt modelId="{C7167CFB-4285-4647-AB75-69EA2B62AEA6}" type="pres">
      <dgm:prSet presAssocID="{E0F7EFA5-D133-4E33-8D4F-8A1C5B151C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27F71C-BAAD-404A-ABE1-12EA2A8AD50E}" type="presOf" srcId="{DA227858-3E74-47B4-9C43-872499D24B98}" destId="{36E07115-B9F4-4D8A-BF68-058FA42E6ED5}" srcOrd="0" destOrd="0" presId="urn:microsoft.com/office/officeart/2005/8/layout/vList2"/>
    <dgm:cxn modelId="{2424B43F-B49E-4F6C-866D-799FFC54BBA8}" srcId="{F69222DD-25FE-4F82-B12C-B5E91E61659D}" destId="{67A6C29C-146F-4C75-ACC9-EAE2A4859791}" srcOrd="1" destOrd="0" parTransId="{A48943ED-FA3E-4046-BCCF-128272906E33}" sibTransId="{7A4E1D5D-A8C6-4BC9-90AC-4A269C2779F7}"/>
    <dgm:cxn modelId="{3A250A60-F96A-49B3-B516-0B5DA899D38F}" srcId="{F69222DD-25FE-4F82-B12C-B5E91E61659D}" destId="{E0F7EFA5-D133-4E33-8D4F-8A1C5B151C66}" srcOrd="2" destOrd="0" parTransId="{1C8E1B84-7C89-4987-9D4A-D9B9019EFE69}" sibTransId="{9C99F61D-8F7B-428D-A1CE-9C113F4FBE4C}"/>
    <dgm:cxn modelId="{0E6C1862-0CA8-41BB-A963-B9D8A80E974D}" srcId="{F69222DD-25FE-4F82-B12C-B5E91E61659D}" destId="{DA227858-3E74-47B4-9C43-872499D24B98}" srcOrd="0" destOrd="0" parTransId="{36FFE323-45CA-4E9A-8F80-31E108FE6242}" sibTransId="{7F5703BC-3D9D-4B00-A1D8-F12A41287CF7}"/>
    <dgm:cxn modelId="{8354B477-A142-4FEA-AD9C-C64B18AC0631}" type="presOf" srcId="{67A6C29C-146F-4C75-ACC9-EAE2A4859791}" destId="{F6C57C32-BF93-49E2-9276-98FEBB781E47}" srcOrd="0" destOrd="0" presId="urn:microsoft.com/office/officeart/2005/8/layout/vList2"/>
    <dgm:cxn modelId="{62EF7EA3-E29E-41A8-9C4D-44D4667C43F3}" type="presOf" srcId="{F69222DD-25FE-4F82-B12C-B5E91E61659D}" destId="{A4A0055C-F878-4AD6-A359-0D16A0645063}" srcOrd="0" destOrd="0" presId="urn:microsoft.com/office/officeart/2005/8/layout/vList2"/>
    <dgm:cxn modelId="{697E52BE-5726-4574-A16C-46E4FC25A1F1}" type="presOf" srcId="{E0F7EFA5-D133-4E33-8D4F-8A1C5B151C66}" destId="{C7167CFB-4285-4647-AB75-69EA2B62AEA6}" srcOrd="0" destOrd="0" presId="urn:microsoft.com/office/officeart/2005/8/layout/vList2"/>
    <dgm:cxn modelId="{3393162E-A407-445A-B176-38E936D42C71}" type="presParOf" srcId="{A4A0055C-F878-4AD6-A359-0D16A0645063}" destId="{36E07115-B9F4-4D8A-BF68-058FA42E6ED5}" srcOrd="0" destOrd="0" presId="urn:microsoft.com/office/officeart/2005/8/layout/vList2"/>
    <dgm:cxn modelId="{9A518151-A7A2-4FF3-A8D6-63EA291CB12A}" type="presParOf" srcId="{A4A0055C-F878-4AD6-A359-0D16A0645063}" destId="{4E787680-B7F7-40D9-ABB2-9F7D3D720EA8}" srcOrd="1" destOrd="0" presId="urn:microsoft.com/office/officeart/2005/8/layout/vList2"/>
    <dgm:cxn modelId="{99C82520-23A1-43CD-9296-3E5C36BB7B79}" type="presParOf" srcId="{A4A0055C-F878-4AD6-A359-0D16A0645063}" destId="{F6C57C32-BF93-49E2-9276-98FEBB781E47}" srcOrd="2" destOrd="0" presId="urn:microsoft.com/office/officeart/2005/8/layout/vList2"/>
    <dgm:cxn modelId="{B8F19627-DA2E-46B5-824A-B4C65C87BB41}" type="presParOf" srcId="{A4A0055C-F878-4AD6-A359-0D16A0645063}" destId="{D811F33A-8E76-46C5-9079-DE6F9A5BFB1D}" srcOrd="3" destOrd="0" presId="urn:microsoft.com/office/officeart/2005/8/layout/vList2"/>
    <dgm:cxn modelId="{A1D501E1-A8E8-4AEF-BE5C-728F390314B9}" type="presParOf" srcId="{A4A0055C-F878-4AD6-A359-0D16A0645063}" destId="{C7167CFB-4285-4647-AB75-69EA2B62AE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4E4079-C432-4478-BF1E-D5F96D05929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3E9889-94E8-47C4-B5C8-93E326234989}">
      <dgm:prSet/>
      <dgm:spPr/>
      <dgm:t>
        <a:bodyPr/>
        <a:lstStyle/>
        <a:p>
          <a:r>
            <a:rPr lang="it-IT" baseline="0"/>
            <a:t>Finzione: elemento essenziale che consiste nel prendere le distanze dalla realtà con l’ immaginazione.</a:t>
          </a:r>
          <a:endParaRPr lang="en-US"/>
        </a:p>
      </dgm:t>
    </dgm:pt>
    <dgm:pt modelId="{3FC93F8E-4F60-4F43-B5B1-DD29545395AD}" type="parTrans" cxnId="{13B2802E-597D-48CA-88B8-0C0C9194BF17}">
      <dgm:prSet/>
      <dgm:spPr/>
      <dgm:t>
        <a:bodyPr/>
        <a:lstStyle/>
        <a:p>
          <a:endParaRPr lang="en-US"/>
        </a:p>
      </dgm:t>
    </dgm:pt>
    <dgm:pt modelId="{C8D77154-357D-44F2-8D44-6555C83CDD4C}" type="sibTrans" cxnId="{13B2802E-597D-48CA-88B8-0C0C9194BF17}">
      <dgm:prSet/>
      <dgm:spPr/>
      <dgm:t>
        <a:bodyPr/>
        <a:lstStyle/>
        <a:p>
          <a:endParaRPr lang="en-US"/>
        </a:p>
      </dgm:t>
    </dgm:pt>
    <dgm:pt modelId="{035A9DAA-36B4-40CF-98D7-3C9D5FC09FC7}">
      <dgm:prSet/>
      <dgm:spPr/>
      <dgm:t>
        <a:bodyPr/>
        <a:lstStyle/>
        <a:p>
          <a:r>
            <a:rPr lang="it-IT" baseline="0"/>
            <a:t>Piacevole e divertente: deve essere vissuto in modo positivo da chi lo svolge.</a:t>
          </a:r>
          <a:endParaRPr lang="en-US"/>
        </a:p>
      </dgm:t>
    </dgm:pt>
    <dgm:pt modelId="{FF7DA02A-24F3-49D8-81F6-2EB108847322}" type="parTrans" cxnId="{284502E4-7595-460E-B68D-8CADB8747F93}">
      <dgm:prSet/>
      <dgm:spPr/>
      <dgm:t>
        <a:bodyPr/>
        <a:lstStyle/>
        <a:p>
          <a:endParaRPr lang="en-US"/>
        </a:p>
      </dgm:t>
    </dgm:pt>
    <dgm:pt modelId="{AE5C37BE-16F7-400F-AB1B-65CF6EF45016}" type="sibTrans" cxnId="{284502E4-7595-460E-B68D-8CADB8747F93}">
      <dgm:prSet/>
      <dgm:spPr/>
      <dgm:t>
        <a:bodyPr/>
        <a:lstStyle/>
        <a:p>
          <a:endParaRPr lang="en-US"/>
        </a:p>
      </dgm:t>
    </dgm:pt>
    <dgm:pt modelId="{F7FD95A4-D20C-4710-8F6E-051033A11033}">
      <dgm:prSet/>
      <dgm:spPr/>
      <dgm:t>
        <a:bodyPr/>
        <a:lstStyle/>
        <a:p>
          <a:r>
            <a:rPr lang="it-IT" baseline="0"/>
            <a:t>Gratuito</a:t>
          </a:r>
          <a:endParaRPr lang="en-US"/>
        </a:p>
      </dgm:t>
    </dgm:pt>
    <dgm:pt modelId="{23F14CDD-52BD-4BFC-81F3-E5F3AE995C41}" type="parTrans" cxnId="{71778C84-EFEF-4EAC-BDF8-E8069E8A94D0}">
      <dgm:prSet/>
      <dgm:spPr/>
      <dgm:t>
        <a:bodyPr/>
        <a:lstStyle/>
        <a:p>
          <a:endParaRPr lang="en-US"/>
        </a:p>
      </dgm:t>
    </dgm:pt>
    <dgm:pt modelId="{57791E15-F83E-4CD5-87C8-48291EE70781}" type="sibTrans" cxnId="{71778C84-EFEF-4EAC-BDF8-E8069E8A94D0}">
      <dgm:prSet/>
      <dgm:spPr/>
      <dgm:t>
        <a:bodyPr/>
        <a:lstStyle/>
        <a:p>
          <a:endParaRPr lang="en-US"/>
        </a:p>
      </dgm:t>
    </dgm:pt>
    <dgm:pt modelId="{44F109C6-573A-43C6-97C6-5CABBE6C347B}">
      <dgm:prSet/>
      <dgm:spPr/>
      <dgm:t>
        <a:bodyPr/>
        <a:lstStyle/>
        <a:p>
          <a:r>
            <a:rPr lang="it-IT" baseline="0"/>
            <a:t>Limitato nello spazio e nel tempo.</a:t>
          </a:r>
          <a:endParaRPr lang="en-US"/>
        </a:p>
      </dgm:t>
    </dgm:pt>
    <dgm:pt modelId="{2E4A6590-5E30-4F6E-AC1C-7873339808D8}" type="parTrans" cxnId="{02EC8FDA-FDA4-4EA1-AAC6-DB729662B0CC}">
      <dgm:prSet/>
      <dgm:spPr/>
      <dgm:t>
        <a:bodyPr/>
        <a:lstStyle/>
        <a:p>
          <a:endParaRPr lang="en-US"/>
        </a:p>
      </dgm:t>
    </dgm:pt>
    <dgm:pt modelId="{B0CB1909-B446-40FE-B58C-8DE6720D02DD}" type="sibTrans" cxnId="{02EC8FDA-FDA4-4EA1-AAC6-DB729662B0CC}">
      <dgm:prSet/>
      <dgm:spPr/>
      <dgm:t>
        <a:bodyPr/>
        <a:lstStyle/>
        <a:p>
          <a:endParaRPr lang="en-US"/>
        </a:p>
      </dgm:t>
    </dgm:pt>
    <dgm:pt modelId="{D737B606-B419-45D9-AB8F-52409E097910}">
      <dgm:prSet/>
      <dgm:spPr/>
      <dgm:t>
        <a:bodyPr/>
        <a:lstStyle/>
        <a:p>
          <a:r>
            <a:rPr lang="it-IT" baseline="0"/>
            <a:t>Improduttivo: ovvero senza fini particolari.</a:t>
          </a:r>
          <a:endParaRPr lang="en-US"/>
        </a:p>
      </dgm:t>
    </dgm:pt>
    <dgm:pt modelId="{A819C54F-27EA-4515-99FE-1B77E6573A52}" type="parTrans" cxnId="{AA16ED05-643B-4A3E-AD7E-9FB5E5762575}">
      <dgm:prSet/>
      <dgm:spPr/>
      <dgm:t>
        <a:bodyPr/>
        <a:lstStyle/>
        <a:p>
          <a:endParaRPr lang="en-US"/>
        </a:p>
      </dgm:t>
    </dgm:pt>
    <dgm:pt modelId="{61E22CD7-1DC3-4BD4-98E0-579B8DFEBBB5}" type="sibTrans" cxnId="{AA16ED05-643B-4A3E-AD7E-9FB5E5762575}">
      <dgm:prSet/>
      <dgm:spPr/>
      <dgm:t>
        <a:bodyPr/>
        <a:lstStyle/>
        <a:p>
          <a:endParaRPr lang="en-US"/>
        </a:p>
      </dgm:t>
    </dgm:pt>
    <dgm:pt modelId="{D82C861B-AF87-46D9-AEF7-FAC8EAC06FB3}">
      <dgm:prSet/>
      <dgm:spPr/>
      <dgm:t>
        <a:bodyPr/>
        <a:lstStyle/>
        <a:p>
          <a:r>
            <a:rPr lang="it-IT" baseline="0"/>
            <a:t>Volontario: non ci deve essere alcun tipo di obbligo.</a:t>
          </a:r>
          <a:endParaRPr lang="en-US"/>
        </a:p>
      </dgm:t>
    </dgm:pt>
    <dgm:pt modelId="{4764E2B4-ACF1-44A5-8DD5-51D63E15B104}" type="parTrans" cxnId="{BE2A8200-5B3E-4E85-9CDB-1E5DF26D5A5D}">
      <dgm:prSet/>
      <dgm:spPr/>
      <dgm:t>
        <a:bodyPr/>
        <a:lstStyle/>
        <a:p>
          <a:endParaRPr lang="en-US"/>
        </a:p>
      </dgm:t>
    </dgm:pt>
    <dgm:pt modelId="{8C2C7019-870B-4802-9886-9CFFF6EC0265}" type="sibTrans" cxnId="{BE2A8200-5B3E-4E85-9CDB-1E5DF26D5A5D}">
      <dgm:prSet/>
      <dgm:spPr/>
      <dgm:t>
        <a:bodyPr/>
        <a:lstStyle/>
        <a:p>
          <a:endParaRPr lang="en-US"/>
        </a:p>
      </dgm:t>
    </dgm:pt>
    <dgm:pt modelId="{89606DF5-55D5-4513-8C8C-BB2A0616546F}">
      <dgm:prSet/>
      <dgm:spPr/>
      <dgm:t>
        <a:bodyPr/>
        <a:lstStyle/>
        <a:p>
          <a:r>
            <a:rPr lang="it-IT" baseline="0"/>
            <a:t>Motivazione intrinseca: il gioco non ha bisogno di rinforzi.</a:t>
          </a:r>
          <a:endParaRPr lang="en-US"/>
        </a:p>
      </dgm:t>
    </dgm:pt>
    <dgm:pt modelId="{95E4A367-A818-45EB-8025-1256DEE6D14A}" type="parTrans" cxnId="{FC45DEF0-8A09-4C67-BF60-DF6624D4691C}">
      <dgm:prSet/>
      <dgm:spPr/>
      <dgm:t>
        <a:bodyPr/>
        <a:lstStyle/>
        <a:p>
          <a:endParaRPr lang="en-US"/>
        </a:p>
      </dgm:t>
    </dgm:pt>
    <dgm:pt modelId="{37EE508C-6613-482C-8F01-8AD7E062CB58}" type="sibTrans" cxnId="{FC45DEF0-8A09-4C67-BF60-DF6624D4691C}">
      <dgm:prSet/>
      <dgm:spPr/>
      <dgm:t>
        <a:bodyPr/>
        <a:lstStyle/>
        <a:p>
          <a:endParaRPr lang="en-US"/>
        </a:p>
      </dgm:t>
    </dgm:pt>
    <dgm:pt modelId="{9AE38532-9476-48B6-97E0-4D6CDB7B9F55}" type="pres">
      <dgm:prSet presAssocID="{7B4E4079-C432-4478-BF1E-D5F96D059298}" presName="diagram" presStyleCnt="0">
        <dgm:presLayoutVars>
          <dgm:dir/>
          <dgm:resizeHandles val="exact"/>
        </dgm:presLayoutVars>
      </dgm:prSet>
      <dgm:spPr/>
    </dgm:pt>
    <dgm:pt modelId="{E71CA499-9486-4864-A01D-85338E8AEA1A}" type="pres">
      <dgm:prSet presAssocID="{213E9889-94E8-47C4-B5C8-93E326234989}" presName="node" presStyleLbl="node1" presStyleIdx="0" presStyleCnt="7">
        <dgm:presLayoutVars>
          <dgm:bulletEnabled val="1"/>
        </dgm:presLayoutVars>
      </dgm:prSet>
      <dgm:spPr/>
    </dgm:pt>
    <dgm:pt modelId="{099CD81D-8759-4310-9F50-237187E192C6}" type="pres">
      <dgm:prSet presAssocID="{C8D77154-357D-44F2-8D44-6555C83CDD4C}" presName="sibTrans" presStyleCnt="0"/>
      <dgm:spPr/>
    </dgm:pt>
    <dgm:pt modelId="{3C04742B-4453-4B92-BD71-6EC67DE6B1FF}" type="pres">
      <dgm:prSet presAssocID="{035A9DAA-36B4-40CF-98D7-3C9D5FC09FC7}" presName="node" presStyleLbl="node1" presStyleIdx="1" presStyleCnt="7">
        <dgm:presLayoutVars>
          <dgm:bulletEnabled val="1"/>
        </dgm:presLayoutVars>
      </dgm:prSet>
      <dgm:spPr/>
    </dgm:pt>
    <dgm:pt modelId="{11E4D89A-05E8-4013-AD10-F0E708915DE3}" type="pres">
      <dgm:prSet presAssocID="{AE5C37BE-16F7-400F-AB1B-65CF6EF45016}" presName="sibTrans" presStyleCnt="0"/>
      <dgm:spPr/>
    </dgm:pt>
    <dgm:pt modelId="{7EA30E18-936A-41F1-8E7D-044ABE49C464}" type="pres">
      <dgm:prSet presAssocID="{F7FD95A4-D20C-4710-8F6E-051033A11033}" presName="node" presStyleLbl="node1" presStyleIdx="2" presStyleCnt="7">
        <dgm:presLayoutVars>
          <dgm:bulletEnabled val="1"/>
        </dgm:presLayoutVars>
      </dgm:prSet>
      <dgm:spPr/>
    </dgm:pt>
    <dgm:pt modelId="{DB094910-00EF-4943-9C97-FE8D70B6D40A}" type="pres">
      <dgm:prSet presAssocID="{57791E15-F83E-4CD5-87C8-48291EE70781}" presName="sibTrans" presStyleCnt="0"/>
      <dgm:spPr/>
    </dgm:pt>
    <dgm:pt modelId="{F97A0624-7C3D-4988-A995-8C8ED30C613D}" type="pres">
      <dgm:prSet presAssocID="{44F109C6-573A-43C6-97C6-5CABBE6C347B}" presName="node" presStyleLbl="node1" presStyleIdx="3" presStyleCnt="7">
        <dgm:presLayoutVars>
          <dgm:bulletEnabled val="1"/>
        </dgm:presLayoutVars>
      </dgm:prSet>
      <dgm:spPr/>
    </dgm:pt>
    <dgm:pt modelId="{7CD7909E-7403-40E8-9BDC-A0D206C8B809}" type="pres">
      <dgm:prSet presAssocID="{B0CB1909-B446-40FE-B58C-8DE6720D02DD}" presName="sibTrans" presStyleCnt="0"/>
      <dgm:spPr/>
    </dgm:pt>
    <dgm:pt modelId="{71269812-11BC-4B0D-95C7-C335458879CB}" type="pres">
      <dgm:prSet presAssocID="{D737B606-B419-45D9-AB8F-52409E097910}" presName="node" presStyleLbl="node1" presStyleIdx="4" presStyleCnt="7">
        <dgm:presLayoutVars>
          <dgm:bulletEnabled val="1"/>
        </dgm:presLayoutVars>
      </dgm:prSet>
      <dgm:spPr/>
    </dgm:pt>
    <dgm:pt modelId="{F645E987-60AB-42E3-8FA3-83120FC6769B}" type="pres">
      <dgm:prSet presAssocID="{61E22CD7-1DC3-4BD4-98E0-579B8DFEBBB5}" presName="sibTrans" presStyleCnt="0"/>
      <dgm:spPr/>
    </dgm:pt>
    <dgm:pt modelId="{F3ADAB7B-7A2A-414E-860F-92E9D99C0A30}" type="pres">
      <dgm:prSet presAssocID="{D82C861B-AF87-46D9-AEF7-FAC8EAC06FB3}" presName="node" presStyleLbl="node1" presStyleIdx="5" presStyleCnt="7">
        <dgm:presLayoutVars>
          <dgm:bulletEnabled val="1"/>
        </dgm:presLayoutVars>
      </dgm:prSet>
      <dgm:spPr/>
    </dgm:pt>
    <dgm:pt modelId="{79C09A47-6449-4BA5-A790-C3462D0A8EEC}" type="pres">
      <dgm:prSet presAssocID="{8C2C7019-870B-4802-9886-9CFFF6EC0265}" presName="sibTrans" presStyleCnt="0"/>
      <dgm:spPr/>
    </dgm:pt>
    <dgm:pt modelId="{014A1D57-F32E-477D-8AB8-C8C729AAD23C}" type="pres">
      <dgm:prSet presAssocID="{89606DF5-55D5-4513-8C8C-BB2A0616546F}" presName="node" presStyleLbl="node1" presStyleIdx="6" presStyleCnt="7">
        <dgm:presLayoutVars>
          <dgm:bulletEnabled val="1"/>
        </dgm:presLayoutVars>
      </dgm:prSet>
      <dgm:spPr/>
    </dgm:pt>
  </dgm:ptLst>
  <dgm:cxnLst>
    <dgm:cxn modelId="{BE2A8200-5B3E-4E85-9CDB-1E5DF26D5A5D}" srcId="{7B4E4079-C432-4478-BF1E-D5F96D059298}" destId="{D82C861B-AF87-46D9-AEF7-FAC8EAC06FB3}" srcOrd="5" destOrd="0" parTransId="{4764E2B4-ACF1-44A5-8DD5-51D63E15B104}" sibTransId="{8C2C7019-870B-4802-9886-9CFFF6EC0265}"/>
    <dgm:cxn modelId="{AA16ED05-643B-4A3E-AD7E-9FB5E5762575}" srcId="{7B4E4079-C432-4478-BF1E-D5F96D059298}" destId="{D737B606-B419-45D9-AB8F-52409E097910}" srcOrd="4" destOrd="0" parTransId="{A819C54F-27EA-4515-99FE-1B77E6573A52}" sibTransId="{61E22CD7-1DC3-4BD4-98E0-579B8DFEBBB5}"/>
    <dgm:cxn modelId="{6D347015-B6CC-4D62-BB80-B7D4579E406E}" type="presOf" srcId="{213E9889-94E8-47C4-B5C8-93E326234989}" destId="{E71CA499-9486-4864-A01D-85338E8AEA1A}" srcOrd="0" destOrd="0" presId="urn:microsoft.com/office/officeart/2005/8/layout/default"/>
    <dgm:cxn modelId="{13B2802E-597D-48CA-88B8-0C0C9194BF17}" srcId="{7B4E4079-C432-4478-BF1E-D5F96D059298}" destId="{213E9889-94E8-47C4-B5C8-93E326234989}" srcOrd="0" destOrd="0" parTransId="{3FC93F8E-4F60-4F43-B5B1-DD29545395AD}" sibTransId="{C8D77154-357D-44F2-8D44-6555C83CDD4C}"/>
    <dgm:cxn modelId="{AB2CAB69-3ECB-464D-9C3D-23AAF5C931B5}" type="presOf" srcId="{D82C861B-AF87-46D9-AEF7-FAC8EAC06FB3}" destId="{F3ADAB7B-7A2A-414E-860F-92E9D99C0A30}" srcOrd="0" destOrd="0" presId="urn:microsoft.com/office/officeart/2005/8/layout/default"/>
    <dgm:cxn modelId="{ADBB3C56-5F1E-4F1E-8A8D-2909BDF60437}" type="presOf" srcId="{89606DF5-55D5-4513-8C8C-BB2A0616546F}" destId="{014A1D57-F32E-477D-8AB8-C8C729AAD23C}" srcOrd="0" destOrd="0" presId="urn:microsoft.com/office/officeart/2005/8/layout/default"/>
    <dgm:cxn modelId="{F5AC4F78-396C-4456-8E98-F209E6FC523B}" type="presOf" srcId="{F7FD95A4-D20C-4710-8F6E-051033A11033}" destId="{7EA30E18-936A-41F1-8E7D-044ABE49C464}" srcOrd="0" destOrd="0" presId="urn:microsoft.com/office/officeart/2005/8/layout/default"/>
    <dgm:cxn modelId="{71778C84-EFEF-4EAC-BDF8-E8069E8A94D0}" srcId="{7B4E4079-C432-4478-BF1E-D5F96D059298}" destId="{F7FD95A4-D20C-4710-8F6E-051033A11033}" srcOrd="2" destOrd="0" parTransId="{23F14CDD-52BD-4BFC-81F3-E5F3AE995C41}" sibTransId="{57791E15-F83E-4CD5-87C8-48291EE70781}"/>
    <dgm:cxn modelId="{7CBB25B2-5C90-41B9-8EF2-091B3E05404A}" type="presOf" srcId="{D737B606-B419-45D9-AB8F-52409E097910}" destId="{71269812-11BC-4B0D-95C7-C335458879CB}" srcOrd="0" destOrd="0" presId="urn:microsoft.com/office/officeart/2005/8/layout/default"/>
    <dgm:cxn modelId="{2868D0B2-8272-440C-9AD5-36ACF39E3064}" type="presOf" srcId="{44F109C6-573A-43C6-97C6-5CABBE6C347B}" destId="{F97A0624-7C3D-4988-A995-8C8ED30C613D}" srcOrd="0" destOrd="0" presId="urn:microsoft.com/office/officeart/2005/8/layout/default"/>
    <dgm:cxn modelId="{02EC8FDA-FDA4-4EA1-AAC6-DB729662B0CC}" srcId="{7B4E4079-C432-4478-BF1E-D5F96D059298}" destId="{44F109C6-573A-43C6-97C6-5CABBE6C347B}" srcOrd="3" destOrd="0" parTransId="{2E4A6590-5E30-4F6E-AC1C-7873339808D8}" sibTransId="{B0CB1909-B446-40FE-B58C-8DE6720D02DD}"/>
    <dgm:cxn modelId="{DDFA75DD-7824-4E3B-9E02-5DD507B846CF}" type="presOf" srcId="{035A9DAA-36B4-40CF-98D7-3C9D5FC09FC7}" destId="{3C04742B-4453-4B92-BD71-6EC67DE6B1FF}" srcOrd="0" destOrd="0" presId="urn:microsoft.com/office/officeart/2005/8/layout/default"/>
    <dgm:cxn modelId="{284502E4-7595-460E-B68D-8CADB8747F93}" srcId="{7B4E4079-C432-4478-BF1E-D5F96D059298}" destId="{035A9DAA-36B4-40CF-98D7-3C9D5FC09FC7}" srcOrd="1" destOrd="0" parTransId="{FF7DA02A-24F3-49D8-81F6-2EB108847322}" sibTransId="{AE5C37BE-16F7-400F-AB1B-65CF6EF45016}"/>
    <dgm:cxn modelId="{699632EC-7E21-4440-8403-28F61FBE2743}" type="presOf" srcId="{7B4E4079-C432-4478-BF1E-D5F96D059298}" destId="{9AE38532-9476-48B6-97E0-4D6CDB7B9F55}" srcOrd="0" destOrd="0" presId="urn:microsoft.com/office/officeart/2005/8/layout/default"/>
    <dgm:cxn modelId="{FC45DEF0-8A09-4C67-BF60-DF6624D4691C}" srcId="{7B4E4079-C432-4478-BF1E-D5F96D059298}" destId="{89606DF5-55D5-4513-8C8C-BB2A0616546F}" srcOrd="6" destOrd="0" parTransId="{95E4A367-A818-45EB-8025-1256DEE6D14A}" sibTransId="{37EE508C-6613-482C-8F01-8AD7E062CB58}"/>
    <dgm:cxn modelId="{A7ECDF5F-51C6-4BD7-8821-15BF9694D0C1}" type="presParOf" srcId="{9AE38532-9476-48B6-97E0-4D6CDB7B9F55}" destId="{E71CA499-9486-4864-A01D-85338E8AEA1A}" srcOrd="0" destOrd="0" presId="urn:microsoft.com/office/officeart/2005/8/layout/default"/>
    <dgm:cxn modelId="{55B7CFAB-CAC2-4D3E-925F-1C73073930A9}" type="presParOf" srcId="{9AE38532-9476-48B6-97E0-4D6CDB7B9F55}" destId="{099CD81D-8759-4310-9F50-237187E192C6}" srcOrd="1" destOrd="0" presId="urn:microsoft.com/office/officeart/2005/8/layout/default"/>
    <dgm:cxn modelId="{0899A0A0-CCBF-42F4-ACCE-985D673865C2}" type="presParOf" srcId="{9AE38532-9476-48B6-97E0-4D6CDB7B9F55}" destId="{3C04742B-4453-4B92-BD71-6EC67DE6B1FF}" srcOrd="2" destOrd="0" presId="urn:microsoft.com/office/officeart/2005/8/layout/default"/>
    <dgm:cxn modelId="{047CD6E7-6F15-42A8-BB85-2BC993CD4937}" type="presParOf" srcId="{9AE38532-9476-48B6-97E0-4D6CDB7B9F55}" destId="{11E4D89A-05E8-4013-AD10-F0E708915DE3}" srcOrd="3" destOrd="0" presId="urn:microsoft.com/office/officeart/2005/8/layout/default"/>
    <dgm:cxn modelId="{E164AC4C-3BA5-4F59-B9D4-2B3CE3C65358}" type="presParOf" srcId="{9AE38532-9476-48B6-97E0-4D6CDB7B9F55}" destId="{7EA30E18-936A-41F1-8E7D-044ABE49C464}" srcOrd="4" destOrd="0" presId="urn:microsoft.com/office/officeart/2005/8/layout/default"/>
    <dgm:cxn modelId="{02A74445-CB0F-4B71-9B81-EA046F69B15A}" type="presParOf" srcId="{9AE38532-9476-48B6-97E0-4D6CDB7B9F55}" destId="{DB094910-00EF-4943-9C97-FE8D70B6D40A}" srcOrd="5" destOrd="0" presId="urn:microsoft.com/office/officeart/2005/8/layout/default"/>
    <dgm:cxn modelId="{D35D2708-7147-419E-B8CA-59BC6C4689B5}" type="presParOf" srcId="{9AE38532-9476-48B6-97E0-4D6CDB7B9F55}" destId="{F97A0624-7C3D-4988-A995-8C8ED30C613D}" srcOrd="6" destOrd="0" presId="urn:microsoft.com/office/officeart/2005/8/layout/default"/>
    <dgm:cxn modelId="{7B3AE3FA-F6D5-426E-89BA-F1D23AEE8061}" type="presParOf" srcId="{9AE38532-9476-48B6-97E0-4D6CDB7B9F55}" destId="{7CD7909E-7403-40E8-9BDC-A0D206C8B809}" srcOrd="7" destOrd="0" presId="urn:microsoft.com/office/officeart/2005/8/layout/default"/>
    <dgm:cxn modelId="{F24DF243-6CB2-4B0E-BDEA-748C0846FFA9}" type="presParOf" srcId="{9AE38532-9476-48B6-97E0-4D6CDB7B9F55}" destId="{71269812-11BC-4B0D-95C7-C335458879CB}" srcOrd="8" destOrd="0" presId="urn:microsoft.com/office/officeart/2005/8/layout/default"/>
    <dgm:cxn modelId="{961FA43F-AC1C-4AC8-A2CF-92DD6FE16894}" type="presParOf" srcId="{9AE38532-9476-48B6-97E0-4D6CDB7B9F55}" destId="{F645E987-60AB-42E3-8FA3-83120FC6769B}" srcOrd="9" destOrd="0" presId="urn:microsoft.com/office/officeart/2005/8/layout/default"/>
    <dgm:cxn modelId="{9EFB9369-3A44-489B-BFD2-2E85FF12F330}" type="presParOf" srcId="{9AE38532-9476-48B6-97E0-4D6CDB7B9F55}" destId="{F3ADAB7B-7A2A-414E-860F-92E9D99C0A30}" srcOrd="10" destOrd="0" presId="urn:microsoft.com/office/officeart/2005/8/layout/default"/>
    <dgm:cxn modelId="{D1B41B5F-D7CF-42A2-9E17-A151BA1DAB56}" type="presParOf" srcId="{9AE38532-9476-48B6-97E0-4D6CDB7B9F55}" destId="{79C09A47-6449-4BA5-A790-C3462D0A8EEC}" srcOrd="11" destOrd="0" presId="urn:microsoft.com/office/officeart/2005/8/layout/default"/>
    <dgm:cxn modelId="{50201EC5-1E13-45A2-AACF-9BCD8358B378}" type="presParOf" srcId="{9AE38532-9476-48B6-97E0-4D6CDB7B9F55}" destId="{014A1D57-F32E-477D-8AB8-C8C729AAD23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51DB2B-BCEA-4F22-87BD-CA979A77CF3E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2DA2BE-ED6C-486B-9E80-55B2CBB6C23D}">
      <dgm:prSet/>
      <dgm:spPr/>
      <dgm:t>
        <a:bodyPr/>
        <a:lstStyle/>
        <a:p>
          <a:r>
            <a:rPr lang="it-IT" b="1" baseline="0" dirty="0"/>
            <a:t>3 anni</a:t>
          </a:r>
          <a:r>
            <a:rPr lang="it-IT" baseline="0" dirty="0"/>
            <a:t>: è l’età in cui emergono secondo Freud giochi che rivelano la tematica edipica che il bambino sta affrontando in questa fase. Compaiono i primi giochi di socializzazione, il bambino è interessato a giocare con i compagni e prova piacere nell’imitare l’adulto.</a:t>
          </a:r>
          <a:endParaRPr lang="en-US" dirty="0"/>
        </a:p>
      </dgm:t>
    </dgm:pt>
    <dgm:pt modelId="{49942E7A-FC77-40DD-A186-527CD39C74C4}" type="parTrans" cxnId="{4F8C6F46-AA81-4D7B-A286-C39E7419202B}">
      <dgm:prSet/>
      <dgm:spPr/>
      <dgm:t>
        <a:bodyPr/>
        <a:lstStyle/>
        <a:p>
          <a:endParaRPr lang="en-US"/>
        </a:p>
      </dgm:t>
    </dgm:pt>
    <dgm:pt modelId="{09F3025A-E9D6-410B-84F1-7082C57E077C}" type="sibTrans" cxnId="{4F8C6F46-AA81-4D7B-A286-C39E7419202B}">
      <dgm:prSet/>
      <dgm:spPr/>
      <dgm:t>
        <a:bodyPr/>
        <a:lstStyle/>
        <a:p>
          <a:endParaRPr lang="en-US"/>
        </a:p>
      </dgm:t>
    </dgm:pt>
    <dgm:pt modelId="{0D1FCBD0-68F7-4DE0-A0C5-BC753762165C}">
      <dgm:prSet/>
      <dgm:spPr/>
      <dgm:t>
        <a:bodyPr/>
        <a:lstStyle/>
        <a:p>
          <a:r>
            <a:rPr lang="it-IT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4-5 anni</a:t>
          </a:r>
          <a:r>
            <a:rPr lang="it-IT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in questa fase i giochi sono espressione di dinamiche interne. Sono tipici di questa fase il gioco del dottore, della bambola o di nascondino. Attraverso questi giochi il bambino può drammatizzare una punizione oppure un no subito</a:t>
          </a:r>
          <a:r>
            <a:rPr lang="it-IT" baseline="0" dirty="0"/>
            <a:t>.</a:t>
          </a:r>
          <a:endParaRPr lang="en-US" dirty="0"/>
        </a:p>
      </dgm:t>
    </dgm:pt>
    <dgm:pt modelId="{9225D115-4083-4AA1-8D11-A8A1076EA6FD}" type="parTrans" cxnId="{BFE26EAB-466D-4622-8FB2-97DD7C9B3704}">
      <dgm:prSet/>
      <dgm:spPr/>
      <dgm:t>
        <a:bodyPr/>
        <a:lstStyle/>
        <a:p>
          <a:endParaRPr lang="en-US"/>
        </a:p>
      </dgm:t>
    </dgm:pt>
    <dgm:pt modelId="{74F6C46F-5D5E-4C4F-8D4C-5DB50C34860D}" type="sibTrans" cxnId="{BFE26EAB-466D-4622-8FB2-97DD7C9B3704}">
      <dgm:prSet/>
      <dgm:spPr/>
      <dgm:t>
        <a:bodyPr/>
        <a:lstStyle/>
        <a:p>
          <a:endParaRPr lang="en-US"/>
        </a:p>
      </dgm:t>
    </dgm:pt>
    <dgm:pt modelId="{583ACAE4-6865-494A-8067-BB449CE6C0B2}" type="pres">
      <dgm:prSet presAssocID="{9551DB2B-BCEA-4F22-87BD-CA979A77CF3E}" presName="outerComposite" presStyleCnt="0">
        <dgm:presLayoutVars>
          <dgm:chMax val="5"/>
          <dgm:dir/>
          <dgm:resizeHandles val="exact"/>
        </dgm:presLayoutVars>
      </dgm:prSet>
      <dgm:spPr/>
    </dgm:pt>
    <dgm:pt modelId="{920FCAA9-0743-4F0F-AA15-2B22C5002454}" type="pres">
      <dgm:prSet presAssocID="{9551DB2B-BCEA-4F22-87BD-CA979A77CF3E}" presName="dummyMaxCanvas" presStyleCnt="0">
        <dgm:presLayoutVars/>
      </dgm:prSet>
      <dgm:spPr/>
    </dgm:pt>
    <dgm:pt modelId="{0CA51AEA-B2D9-4CB7-9BB2-2EDC8E6D79A8}" type="pres">
      <dgm:prSet presAssocID="{9551DB2B-BCEA-4F22-87BD-CA979A77CF3E}" presName="TwoNodes_1" presStyleLbl="node1" presStyleIdx="0" presStyleCnt="2">
        <dgm:presLayoutVars>
          <dgm:bulletEnabled val="1"/>
        </dgm:presLayoutVars>
      </dgm:prSet>
      <dgm:spPr/>
    </dgm:pt>
    <dgm:pt modelId="{1AE5DD82-50AA-47AF-A47E-D032C51961F5}" type="pres">
      <dgm:prSet presAssocID="{9551DB2B-BCEA-4F22-87BD-CA979A77CF3E}" presName="TwoNodes_2" presStyleLbl="node1" presStyleIdx="1" presStyleCnt="2">
        <dgm:presLayoutVars>
          <dgm:bulletEnabled val="1"/>
        </dgm:presLayoutVars>
      </dgm:prSet>
      <dgm:spPr/>
    </dgm:pt>
    <dgm:pt modelId="{8FCE5E73-B552-4801-BB62-D05BA0F3A9E4}" type="pres">
      <dgm:prSet presAssocID="{9551DB2B-BCEA-4F22-87BD-CA979A77CF3E}" presName="TwoConn_1-2" presStyleLbl="fgAccFollowNode1" presStyleIdx="0" presStyleCnt="1">
        <dgm:presLayoutVars>
          <dgm:bulletEnabled val="1"/>
        </dgm:presLayoutVars>
      </dgm:prSet>
      <dgm:spPr/>
    </dgm:pt>
    <dgm:pt modelId="{EFE6C08F-4689-4F08-9A8D-E6449E9E3829}" type="pres">
      <dgm:prSet presAssocID="{9551DB2B-BCEA-4F22-87BD-CA979A77CF3E}" presName="TwoNodes_1_text" presStyleLbl="node1" presStyleIdx="1" presStyleCnt="2">
        <dgm:presLayoutVars>
          <dgm:bulletEnabled val="1"/>
        </dgm:presLayoutVars>
      </dgm:prSet>
      <dgm:spPr/>
    </dgm:pt>
    <dgm:pt modelId="{63D4D2FB-63B5-45D5-9680-BD5CD3B79FB5}" type="pres">
      <dgm:prSet presAssocID="{9551DB2B-BCEA-4F22-87BD-CA979A77CF3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4127B19-3D6A-46BF-B3D9-67EB8BE7B023}" type="presOf" srcId="{09F3025A-E9D6-410B-84F1-7082C57E077C}" destId="{8FCE5E73-B552-4801-BB62-D05BA0F3A9E4}" srcOrd="0" destOrd="0" presId="urn:microsoft.com/office/officeart/2005/8/layout/vProcess5"/>
    <dgm:cxn modelId="{EB908B3F-3D8A-45E0-94BF-D663CCFE4482}" type="presOf" srcId="{9551DB2B-BCEA-4F22-87BD-CA979A77CF3E}" destId="{583ACAE4-6865-494A-8067-BB449CE6C0B2}" srcOrd="0" destOrd="0" presId="urn:microsoft.com/office/officeart/2005/8/layout/vProcess5"/>
    <dgm:cxn modelId="{CCE55661-9FC4-484F-9707-685FC2216F95}" type="presOf" srcId="{8E2DA2BE-ED6C-486B-9E80-55B2CBB6C23D}" destId="{0CA51AEA-B2D9-4CB7-9BB2-2EDC8E6D79A8}" srcOrd="0" destOrd="0" presId="urn:microsoft.com/office/officeart/2005/8/layout/vProcess5"/>
    <dgm:cxn modelId="{4F8C6F46-AA81-4D7B-A286-C39E7419202B}" srcId="{9551DB2B-BCEA-4F22-87BD-CA979A77CF3E}" destId="{8E2DA2BE-ED6C-486B-9E80-55B2CBB6C23D}" srcOrd="0" destOrd="0" parTransId="{49942E7A-FC77-40DD-A186-527CD39C74C4}" sibTransId="{09F3025A-E9D6-410B-84F1-7082C57E077C}"/>
    <dgm:cxn modelId="{6F47256C-3BFA-494E-8F7C-A0DA131F7D11}" type="presOf" srcId="{0D1FCBD0-68F7-4DE0-A0C5-BC753762165C}" destId="{1AE5DD82-50AA-47AF-A47E-D032C51961F5}" srcOrd="0" destOrd="0" presId="urn:microsoft.com/office/officeart/2005/8/layout/vProcess5"/>
    <dgm:cxn modelId="{03878D83-2D49-4BBE-8B08-7BF76609AA13}" type="presOf" srcId="{8E2DA2BE-ED6C-486B-9E80-55B2CBB6C23D}" destId="{EFE6C08F-4689-4F08-9A8D-E6449E9E3829}" srcOrd="1" destOrd="0" presId="urn:microsoft.com/office/officeart/2005/8/layout/vProcess5"/>
    <dgm:cxn modelId="{BFE26EAB-466D-4622-8FB2-97DD7C9B3704}" srcId="{9551DB2B-BCEA-4F22-87BD-CA979A77CF3E}" destId="{0D1FCBD0-68F7-4DE0-A0C5-BC753762165C}" srcOrd="1" destOrd="0" parTransId="{9225D115-4083-4AA1-8D11-A8A1076EA6FD}" sibTransId="{74F6C46F-5D5E-4C4F-8D4C-5DB50C34860D}"/>
    <dgm:cxn modelId="{8843E1F2-D402-4595-8674-F18731A8A0A2}" type="presOf" srcId="{0D1FCBD0-68F7-4DE0-A0C5-BC753762165C}" destId="{63D4D2FB-63B5-45D5-9680-BD5CD3B79FB5}" srcOrd="1" destOrd="0" presId="urn:microsoft.com/office/officeart/2005/8/layout/vProcess5"/>
    <dgm:cxn modelId="{F33D5DF1-0B2B-41FD-8C7D-5326752C70FE}" type="presParOf" srcId="{583ACAE4-6865-494A-8067-BB449CE6C0B2}" destId="{920FCAA9-0743-4F0F-AA15-2B22C5002454}" srcOrd="0" destOrd="0" presId="urn:microsoft.com/office/officeart/2005/8/layout/vProcess5"/>
    <dgm:cxn modelId="{84C30870-42FF-41D8-B91C-8047358998FF}" type="presParOf" srcId="{583ACAE4-6865-494A-8067-BB449CE6C0B2}" destId="{0CA51AEA-B2D9-4CB7-9BB2-2EDC8E6D79A8}" srcOrd="1" destOrd="0" presId="urn:microsoft.com/office/officeart/2005/8/layout/vProcess5"/>
    <dgm:cxn modelId="{DACE1456-BF01-4F9F-A0AC-5F2F562129D7}" type="presParOf" srcId="{583ACAE4-6865-494A-8067-BB449CE6C0B2}" destId="{1AE5DD82-50AA-47AF-A47E-D032C51961F5}" srcOrd="2" destOrd="0" presId="urn:microsoft.com/office/officeart/2005/8/layout/vProcess5"/>
    <dgm:cxn modelId="{F48E367D-3480-45B6-819B-7ECE3B23E2C7}" type="presParOf" srcId="{583ACAE4-6865-494A-8067-BB449CE6C0B2}" destId="{8FCE5E73-B552-4801-BB62-D05BA0F3A9E4}" srcOrd="3" destOrd="0" presId="urn:microsoft.com/office/officeart/2005/8/layout/vProcess5"/>
    <dgm:cxn modelId="{BA2652E0-1C3F-4DDC-B27C-2340120368F2}" type="presParOf" srcId="{583ACAE4-6865-494A-8067-BB449CE6C0B2}" destId="{EFE6C08F-4689-4F08-9A8D-E6449E9E3829}" srcOrd="4" destOrd="0" presId="urn:microsoft.com/office/officeart/2005/8/layout/vProcess5"/>
    <dgm:cxn modelId="{8DA9CA4A-9D28-45FA-8991-FEE7EB616E19}" type="presParOf" srcId="{583ACAE4-6865-494A-8067-BB449CE6C0B2}" destId="{63D4D2FB-63B5-45D5-9680-BD5CD3B79FB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F5DB1A-EE94-4D93-B1B2-BF45C0099E0D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003803F-E431-470C-B0AA-9CBEEF972813}">
      <dgm:prSet/>
      <dgm:spPr/>
      <dgm:t>
        <a:bodyPr/>
        <a:lstStyle/>
        <a:p>
          <a:r>
            <a:rPr lang="it-IT" b="1" baseline="0" dirty="0"/>
            <a:t>6-10 anni</a:t>
          </a:r>
          <a:r>
            <a:rPr lang="it-IT" baseline="0" dirty="0"/>
            <a:t>: i giochi diventano di gruppo e con regole permettendo al bambino di sperimentare lo stare con gli altri.</a:t>
          </a:r>
          <a:endParaRPr lang="en-US" dirty="0"/>
        </a:p>
      </dgm:t>
    </dgm:pt>
    <dgm:pt modelId="{440048C7-0E39-4734-8C00-9C25797DA3D3}" type="parTrans" cxnId="{54152EC1-9BC1-4180-8ABD-49EA4C767974}">
      <dgm:prSet/>
      <dgm:spPr/>
      <dgm:t>
        <a:bodyPr/>
        <a:lstStyle/>
        <a:p>
          <a:endParaRPr lang="en-US"/>
        </a:p>
      </dgm:t>
    </dgm:pt>
    <dgm:pt modelId="{DFE61FE7-5916-47D4-BB16-5DCCA023C147}" type="sibTrans" cxnId="{54152EC1-9BC1-4180-8ABD-49EA4C767974}">
      <dgm:prSet/>
      <dgm:spPr/>
      <dgm:t>
        <a:bodyPr/>
        <a:lstStyle/>
        <a:p>
          <a:endParaRPr lang="en-US"/>
        </a:p>
      </dgm:t>
    </dgm:pt>
    <dgm:pt modelId="{7FDBD03E-5444-4A16-B54F-BB3967A5734B}">
      <dgm:prSet/>
      <dgm:spPr/>
      <dgm:t>
        <a:bodyPr/>
        <a:lstStyle/>
        <a:p>
          <a:r>
            <a:rPr lang="it-IT" baseline="0"/>
            <a:t>Data l’importanza che il gioco riveste nello sviluppo psico-fiico del bambino la funzione dell’educatore diventa fondamentale anche per ciò che concerne l’educazione al gioco.</a:t>
          </a:r>
          <a:endParaRPr lang="en-US"/>
        </a:p>
      </dgm:t>
    </dgm:pt>
    <dgm:pt modelId="{8EC125EC-4558-4D5E-A4A7-86F34A86DFC0}" type="parTrans" cxnId="{E2845E1B-1271-4C76-95F6-8E27242930C3}">
      <dgm:prSet/>
      <dgm:spPr/>
      <dgm:t>
        <a:bodyPr/>
        <a:lstStyle/>
        <a:p>
          <a:endParaRPr lang="en-US"/>
        </a:p>
      </dgm:t>
    </dgm:pt>
    <dgm:pt modelId="{EE039EF4-472D-445B-98F9-850789E5C008}" type="sibTrans" cxnId="{E2845E1B-1271-4C76-95F6-8E27242930C3}">
      <dgm:prSet/>
      <dgm:spPr/>
      <dgm:t>
        <a:bodyPr/>
        <a:lstStyle/>
        <a:p>
          <a:endParaRPr lang="en-US"/>
        </a:p>
      </dgm:t>
    </dgm:pt>
    <dgm:pt modelId="{383E1AE6-FD94-45C3-9D8B-7C462B72A074}">
      <dgm:prSet/>
      <dgm:spPr/>
      <dgm:t>
        <a:bodyPr/>
        <a:lstStyle/>
        <a:p>
          <a:r>
            <a:rPr lang="it-IT" baseline="0"/>
            <a:t>Es: bisogna insegnare al bambino che per divertirsi non ha bisogno di tanti giochi contemporaneamente, è importante saper selezionare  e scegliere un gioco per quel preciso momento.</a:t>
          </a:r>
          <a:endParaRPr lang="en-US"/>
        </a:p>
      </dgm:t>
    </dgm:pt>
    <dgm:pt modelId="{99B9002E-4F6D-4FFD-91C0-DB29B985E2F4}" type="parTrans" cxnId="{9705737B-0902-4379-B498-B229CF62B953}">
      <dgm:prSet/>
      <dgm:spPr/>
      <dgm:t>
        <a:bodyPr/>
        <a:lstStyle/>
        <a:p>
          <a:endParaRPr lang="en-US"/>
        </a:p>
      </dgm:t>
    </dgm:pt>
    <dgm:pt modelId="{A9C35894-7D14-429C-AEA4-313F4EE0CAEE}" type="sibTrans" cxnId="{9705737B-0902-4379-B498-B229CF62B953}">
      <dgm:prSet/>
      <dgm:spPr/>
      <dgm:t>
        <a:bodyPr/>
        <a:lstStyle/>
        <a:p>
          <a:endParaRPr lang="en-US"/>
        </a:p>
      </dgm:t>
    </dgm:pt>
    <dgm:pt modelId="{94416249-9020-4C46-9C3C-DF1D8F57088F}">
      <dgm:prSet/>
      <dgm:spPr/>
      <dgm:t>
        <a:bodyPr/>
        <a:lstStyle/>
        <a:p>
          <a:r>
            <a:rPr lang="it-IT" baseline="0"/>
            <a:t>I giochi devono essere adatti alla sua età, non devono né precorrere i tempi né ridurre le potenzialità creative.</a:t>
          </a:r>
          <a:endParaRPr lang="en-US"/>
        </a:p>
      </dgm:t>
    </dgm:pt>
    <dgm:pt modelId="{09743605-FB5A-4438-8F6A-B6C9F50B46C8}" type="parTrans" cxnId="{01C1A8CC-3446-404E-BC77-8A438D1F0D13}">
      <dgm:prSet/>
      <dgm:spPr/>
      <dgm:t>
        <a:bodyPr/>
        <a:lstStyle/>
        <a:p>
          <a:endParaRPr lang="en-US"/>
        </a:p>
      </dgm:t>
    </dgm:pt>
    <dgm:pt modelId="{89EF44D7-01A0-4E44-9ED9-36F097D6E702}" type="sibTrans" cxnId="{01C1A8CC-3446-404E-BC77-8A438D1F0D13}">
      <dgm:prSet/>
      <dgm:spPr/>
      <dgm:t>
        <a:bodyPr/>
        <a:lstStyle/>
        <a:p>
          <a:endParaRPr lang="en-US"/>
        </a:p>
      </dgm:t>
    </dgm:pt>
    <dgm:pt modelId="{0A148037-8B37-49B0-95D5-C72B77AB0CA3}" type="pres">
      <dgm:prSet presAssocID="{1FF5DB1A-EE94-4D93-B1B2-BF45C0099E0D}" presName="diagram" presStyleCnt="0">
        <dgm:presLayoutVars>
          <dgm:dir/>
          <dgm:resizeHandles val="exact"/>
        </dgm:presLayoutVars>
      </dgm:prSet>
      <dgm:spPr/>
    </dgm:pt>
    <dgm:pt modelId="{56D9F15D-85F6-4D31-9F2A-7EF5920D97FC}" type="pres">
      <dgm:prSet presAssocID="{F003803F-E431-470C-B0AA-9CBEEF972813}" presName="node" presStyleLbl="node1" presStyleIdx="0" presStyleCnt="4">
        <dgm:presLayoutVars>
          <dgm:bulletEnabled val="1"/>
        </dgm:presLayoutVars>
      </dgm:prSet>
      <dgm:spPr/>
    </dgm:pt>
    <dgm:pt modelId="{872FD783-A6A7-4706-8B8E-DC64A54BE4EB}" type="pres">
      <dgm:prSet presAssocID="{DFE61FE7-5916-47D4-BB16-5DCCA023C147}" presName="sibTrans" presStyleCnt="0"/>
      <dgm:spPr/>
    </dgm:pt>
    <dgm:pt modelId="{AF1F4581-2FEF-469B-B46B-4350D501562E}" type="pres">
      <dgm:prSet presAssocID="{7FDBD03E-5444-4A16-B54F-BB3967A5734B}" presName="node" presStyleLbl="node1" presStyleIdx="1" presStyleCnt="4">
        <dgm:presLayoutVars>
          <dgm:bulletEnabled val="1"/>
        </dgm:presLayoutVars>
      </dgm:prSet>
      <dgm:spPr/>
    </dgm:pt>
    <dgm:pt modelId="{688DE640-2DA6-4249-99F1-2CC8EFA27D4A}" type="pres">
      <dgm:prSet presAssocID="{EE039EF4-472D-445B-98F9-850789E5C008}" presName="sibTrans" presStyleCnt="0"/>
      <dgm:spPr/>
    </dgm:pt>
    <dgm:pt modelId="{855156AF-06E7-499D-B9EE-C5F73A6D7B9F}" type="pres">
      <dgm:prSet presAssocID="{383E1AE6-FD94-45C3-9D8B-7C462B72A074}" presName="node" presStyleLbl="node1" presStyleIdx="2" presStyleCnt="4">
        <dgm:presLayoutVars>
          <dgm:bulletEnabled val="1"/>
        </dgm:presLayoutVars>
      </dgm:prSet>
      <dgm:spPr/>
    </dgm:pt>
    <dgm:pt modelId="{6BA9728F-149E-45B9-AC0B-66187E4AFF8A}" type="pres">
      <dgm:prSet presAssocID="{A9C35894-7D14-429C-AEA4-313F4EE0CAEE}" presName="sibTrans" presStyleCnt="0"/>
      <dgm:spPr/>
    </dgm:pt>
    <dgm:pt modelId="{ABA1F7E5-29E9-4B5E-A548-F145EADB2395}" type="pres">
      <dgm:prSet presAssocID="{94416249-9020-4C46-9C3C-DF1D8F57088F}" presName="node" presStyleLbl="node1" presStyleIdx="3" presStyleCnt="4">
        <dgm:presLayoutVars>
          <dgm:bulletEnabled val="1"/>
        </dgm:presLayoutVars>
      </dgm:prSet>
      <dgm:spPr/>
    </dgm:pt>
  </dgm:ptLst>
  <dgm:cxnLst>
    <dgm:cxn modelId="{41D6C108-5824-434D-917B-00004896181B}" type="presOf" srcId="{F003803F-E431-470C-B0AA-9CBEEF972813}" destId="{56D9F15D-85F6-4D31-9F2A-7EF5920D97FC}" srcOrd="0" destOrd="0" presId="urn:microsoft.com/office/officeart/2005/8/layout/default"/>
    <dgm:cxn modelId="{34920516-1630-4A41-8252-93AEE7569601}" type="presOf" srcId="{94416249-9020-4C46-9C3C-DF1D8F57088F}" destId="{ABA1F7E5-29E9-4B5E-A548-F145EADB2395}" srcOrd="0" destOrd="0" presId="urn:microsoft.com/office/officeart/2005/8/layout/default"/>
    <dgm:cxn modelId="{E2845E1B-1271-4C76-95F6-8E27242930C3}" srcId="{1FF5DB1A-EE94-4D93-B1B2-BF45C0099E0D}" destId="{7FDBD03E-5444-4A16-B54F-BB3967A5734B}" srcOrd="1" destOrd="0" parTransId="{8EC125EC-4558-4D5E-A4A7-86F34A86DFC0}" sibTransId="{EE039EF4-472D-445B-98F9-850789E5C008}"/>
    <dgm:cxn modelId="{9705737B-0902-4379-B498-B229CF62B953}" srcId="{1FF5DB1A-EE94-4D93-B1B2-BF45C0099E0D}" destId="{383E1AE6-FD94-45C3-9D8B-7C462B72A074}" srcOrd="2" destOrd="0" parTransId="{99B9002E-4F6D-4FFD-91C0-DB29B985E2F4}" sibTransId="{A9C35894-7D14-429C-AEA4-313F4EE0CAEE}"/>
    <dgm:cxn modelId="{8AAA34BD-CD1E-468F-B725-741E194E1CC7}" type="presOf" srcId="{7FDBD03E-5444-4A16-B54F-BB3967A5734B}" destId="{AF1F4581-2FEF-469B-B46B-4350D501562E}" srcOrd="0" destOrd="0" presId="urn:microsoft.com/office/officeart/2005/8/layout/default"/>
    <dgm:cxn modelId="{54152EC1-9BC1-4180-8ABD-49EA4C767974}" srcId="{1FF5DB1A-EE94-4D93-B1B2-BF45C0099E0D}" destId="{F003803F-E431-470C-B0AA-9CBEEF972813}" srcOrd="0" destOrd="0" parTransId="{440048C7-0E39-4734-8C00-9C25797DA3D3}" sibTransId="{DFE61FE7-5916-47D4-BB16-5DCCA023C147}"/>
    <dgm:cxn modelId="{01C1A8CC-3446-404E-BC77-8A438D1F0D13}" srcId="{1FF5DB1A-EE94-4D93-B1B2-BF45C0099E0D}" destId="{94416249-9020-4C46-9C3C-DF1D8F57088F}" srcOrd="3" destOrd="0" parTransId="{09743605-FB5A-4438-8F6A-B6C9F50B46C8}" sibTransId="{89EF44D7-01A0-4E44-9ED9-36F097D6E702}"/>
    <dgm:cxn modelId="{1B79D6DD-8126-43A1-B815-9D41418A5377}" type="presOf" srcId="{1FF5DB1A-EE94-4D93-B1B2-BF45C0099E0D}" destId="{0A148037-8B37-49B0-95D5-C72B77AB0CA3}" srcOrd="0" destOrd="0" presId="urn:microsoft.com/office/officeart/2005/8/layout/default"/>
    <dgm:cxn modelId="{B85EAFFC-5C17-4D55-87CE-35BCE6B4E394}" type="presOf" srcId="{383E1AE6-FD94-45C3-9D8B-7C462B72A074}" destId="{855156AF-06E7-499D-B9EE-C5F73A6D7B9F}" srcOrd="0" destOrd="0" presId="urn:microsoft.com/office/officeart/2005/8/layout/default"/>
    <dgm:cxn modelId="{7E996361-A437-40E9-8905-DE08688800C7}" type="presParOf" srcId="{0A148037-8B37-49B0-95D5-C72B77AB0CA3}" destId="{56D9F15D-85F6-4D31-9F2A-7EF5920D97FC}" srcOrd="0" destOrd="0" presId="urn:microsoft.com/office/officeart/2005/8/layout/default"/>
    <dgm:cxn modelId="{5FCF95A3-C88C-4B9C-A8F7-B8B1F593E881}" type="presParOf" srcId="{0A148037-8B37-49B0-95D5-C72B77AB0CA3}" destId="{872FD783-A6A7-4706-8B8E-DC64A54BE4EB}" srcOrd="1" destOrd="0" presId="urn:microsoft.com/office/officeart/2005/8/layout/default"/>
    <dgm:cxn modelId="{602AA84B-F2E8-4BCA-9355-BA1EAB998740}" type="presParOf" srcId="{0A148037-8B37-49B0-95D5-C72B77AB0CA3}" destId="{AF1F4581-2FEF-469B-B46B-4350D501562E}" srcOrd="2" destOrd="0" presId="urn:microsoft.com/office/officeart/2005/8/layout/default"/>
    <dgm:cxn modelId="{5685A684-4893-4148-9683-33314E4710BC}" type="presParOf" srcId="{0A148037-8B37-49B0-95D5-C72B77AB0CA3}" destId="{688DE640-2DA6-4249-99F1-2CC8EFA27D4A}" srcOrd="3" destOrd="0" presId="urn:microsoft.com/office/officeart/2005/8/layout/default"/>
    <dgm:cxn modelId="{13CD2411-1876-445D-B381-DBBCA8AC356B}" type="presParOf" srcId="{0A148037-8B37-49B0-95D5-C72B77AB0CA3}" destId="{855156AF-06E7-499D-B9EE-C5F73A6D7B9F}" srcOrd="4" destOrd="0" presId="urn:microsoft.com/office/officeart/2005/8/layout/default"/>
    <dgm:cxn modelId="{2321D124-9227-4533-A808-592F4EAF0F0E}" type="presParOf" srcId="{0A148037-8B37-49B0-95D5-C72B77AB0CA3}" destId="{6BA9728F-149E-45B9-AC0B-66187E4AFF8A}" srcOrd="5" destOrd="0" presId="urn:microsoft.com/office/officeart/2005/8/layout/default"/>
    <dgm:cxn modelId="{E5049719-E5F9-4A72-A8EB-AA34CB56C8E6}" type="presParOf" srcId="{0A148037-8B37-49B0-95D5-C72B77AB0CA3}" destId="{ABA1F7E5-29E9-4B5E-A548-F145EADB23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F3D901-6432-4FBA-B6B7-53BCD6D74AC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A63A00-0B00-40DD-8521-110A4D71AD09}">
      <dgm:prSet/>
      <dgm:spPr/>
      <dgm:t>
        <a:bodyPr/>
        <a:lstStyle/>
        <a:p>
          <a:pPr algn="just"/>
          <a:r>
            <a:rPr lang="it-IT" b="1" baseline="0" dirty="0"/>
            <a:t>estrema concentrazione in alcune attività</a:t>
          </a:r>
          <a:r>
            <a:rPr lang="it-IT" baseline="0" dirty="0"/>
            <a:t>; il bambino appare molto concentrato nelle sue attività, come mettere in ordine degli oggetti e difficilmente risponde alle richieste di attenzione da parte di altri.</a:t>
          </a:r>
          <a:endParaRPr lang="en-US" dirty="0"/>
        </a:p>
      </dgm:t>
    </dgm:pt>
    <dgm:pt modelId="{4D3F3108-5330-476E-9819-C417A7F3E4E1}" type="parTrans" cxnId="{195AB00F-9174-46FF-83EB-900CBC1BAFA5}">
      <dgm:prSet/>
      <dgm:spPr/>
      <dgm:t>
        <a:bodyPr/>
        <a:lstStyle/>
        <a:p>
          <a:endParaRPr lang="en-US"/>
        </a:p>
      </dgm:t>
    </dgm:pt>
    <dgm:pt modelId="{E7836D14-97CD-4F66-B102-5D07A5EA20A1}" type="sibTrans" cxnId="{195AB00F-9174-46FF-83EB-900CBC1BAFA5}">
      <dgm:prSet/>
      <dgm:spPr/>
      <dgm:t>
        <a:bodyPr/>
        <a:lstStyle/>
        <a:p>
          <a:endParaRPr lang="en-US"/>
        </a:p>
      </dgm:t>
    </dgm:pt>
    <dgm:pt modelId="{EAAF041E-77B7-41D5-AB03-0EAE7CB686C9}">
      <dgm:prSet/>
      <dgm:spPr/>
      <dgm:t>
        <a:bodyPr/>
        <a:lstStyle/>
        <a:p>
          <a:pPr algn="just"/>
          <a:r>
            <a:rPr lang="it-IT" baseline="0" dirty="0"/>
            <a:t>Notare subito questi segnali è molto importante perché intervenire precocemente può ridurre molti dei problemi di comunicazione o di socializzazione che i bambini con autismo potrebbero incontrare durante il loro sviluppo.</a:t>
          </a:r>
          <a:endParaRPr lang="en-US" dirty="0"/>
        </a:p>
      </dgm:t>
    </dgm:pt>
    <dgm:pt modelId="{AFDC995E-6041-4836-B868-2FAA2FA4D8F8}" type="parTrans" cxnId="{E787EE2E-FC9D-4BC4-837A-926E72477EB9}">
      <dgm:prSet/>
      <dgm:spPr/>
      <dgm:t>
        <a:bodyPr/>
        <a:lstStyle/>
        <a:p>
          <a:endParaRPr lang="en-US"/>
        </a:p>
      </dgm:t>
    </dgm:pt>
    <dgm:pt modelId="{9E06764F-66EE-4D2B-8CF4-69BC76F9A0DA}" type="sibTrans" cxnId="{E787EE2E-FC9D-4BC4-837A-926E72477EB9}">
      <dgm:prSet/>
      <dgm:spPr/>
      <dgm:t>
        <a:bodyPr/>
        <a:lstStyle/>
        <a:p>
          <a:endParaRPr lang="en-US"/>
        </a:p>
      </dgm:t>
    </dgm:pt>
    <dgm:pt modelId="{8ED18900-E574-495C-9A91-464446F4DE53}" type="pres">
      <dgm:prSet presAssocID="{F4F3D901-6432-4FBA-B6B7-53BCD6D74AC0}" presName="vert0" presStyleCnt="0">
        <dgm:presLayoutVars>
          <dgm:dir/>
          <dgm:animOne val="branch"/>
          <dgm:animLvl val="lvl"/>
        </dgm:presLayoutVars>
      </dgm:prSet>
      <dgm:spPr/>
    </dgm:pt>
    <dgm:pt modelId="{20EC5160-F28A-4863-92D1-5E039B9E3BCD}" type="pres">
      <dgm:prSet presAssocID="{E7A63A00-0B00-40DD-8521-110A4D71AD09}" presName="thickLine" presStyleLbl="alignNode1" presStyleIdx="0" presStyleCnt="2"/>
      <dgm:spPr/>
    </dgm:pt>
    <dgm:pt modelId="{46AB3AAD-6974-4032-8690-E764B833D942}" type="pres">
      <dgm:prSet presAssocID="{E7A63A00-0B00-40DD-8521-110A4D71AD09}" presName="horz1" presStyleCnt="0"/>
      <dgm:spPr/>
    </dgm:pt>
    <dgm:pt modelId="{55EB71E2-5284-4D72-89CE-91AD1A06A9D4}" type="pres">
      <dgm:prSet presAssocID="{E7A63A00-0B00-40DD-8521-110A4D71AD09}" presName="tx1" presStyleLbl="revTx" presStyleIdx="0" presStyleCnt="2"/>
      <dgm:spPr/>
    </dgm:pt>
    <dgm:pt modelId="{03E87602-3FD2-46E0-A91B-C34773EE0026}" type="pres">
      <dgm:prSet presAssocID="{E7A63A00-0B00-40DD-8521-110A4D71AD09}" presName="vert1" presStyleCnt="0"/>
      <dgm:spPr/>
    </dgm:pt>
    <dgm:pt modelId="{D3E69836-6F05-4737-9A73-CAF029A1AC02}" type="pres">
      <dgm:prSet presAssocID="{EAAF041E-77B7-41D5-AB03-0EAE7CB686C9}" presName="thickLine" presStyleLbl="alignNode1" presStyleIdx="1" presStyleCnt="2"/>
      <dgm:spPr/>
    </dgm:pt>
    <dgm:pt modelId="{66FCD4A1-BAB0-40CA-9979-B703240887AA}" type="pres">
      <dgm:prSet presAssocID="{EAAF041E-77B7-41D5-AB03-0EAE7CB686C9}" presName="horz1" presStyleCnt="0"/>
      <dgm:spPr/>
    </dgm:pt>
    <dgm:pt modelId="{56A6EAEB-1707-4308-B122-EC4D67EEA994}" type="pres">
      <dgm:prSet presAssocID="{EAAF041E-77B7-41D5-AB03-0EAE7CB686C9}" presName="tx1" presStyleLbl="revTx" presStyleIdx="1" presStyleCnt="2"/>
      <dgm:spPr/>
    </dgm:pt>
    <dgm:pt modelId="{9E0D049F-D8E8-4BD7-9A03-776D4D2B2B2A}" type="pres">
      <dgm:prSet presAssocID="{EAAF041E-77B7-41D5-AB03-0EAE7CB686C9}" presName="vert1" presStyleCnt="0"/>
      <dgm:spPr/>
    </dgm:pt>
  </dgm:ptLst>
  <dgm:cxnLst>
    <dgm:cxn modelId="{195AB00F-9174-46FF-83EB-900CBC1BAFA5}" srcId="{F4F3D901-6432-4FBA-B6B7-53BCD6D74AC0}" destId="{E7A63A00-0B00-40DD-8521-110A4D71AD09}" srcOrd="0" destOrd="0" parTransId="{4D3F3108-5330-476E-9819-C417A7F3E4E1}" sibTransId="{E7836D14-97CD-4F66-B102-5D07A5EA20A1}"/>
    <dgm:cxn modelId="{E787EE2E-FC9D-4BC4-837A-926E72477EB9}" srcId="{F4F3D901-6432-4FBA-B6B7-53BCD6D74AC0}" destId="{EAAF041E-77B7-41D5-AB03-0EAE7CB686C9}" srcOrd="1" destOrd="0" parTransId="{AFDC995E-6041-4836-B868-2FAA2FA4D8F8}" sibTransId="{9E06764F-66EE-4D2B-8CF4-69BC76F9A0DA}"/>
    <dgm:cxn modelId="{6AED947C-24F2-48D9-B6BB-881CA040CCE2}" type="presOf" srcId="{E7A63A00-0B00-40DD-8521-110A4D71AD09}" destId="{55EB71E2-5284-4D72-89CE-91AD1A06A9D4}" srcOrd="0" destOrd="0" presId="urn:microsoft.com/office/officeart/2008/layout/LinedList"/>
    <dgm:cxn modelId="{08E75E80-58D8-48C9-A32D-28034BB3FE65}" type="presOf" srcId="{F4F3D901-6432-4FBA-B6B7-53BCD6D74AC0}" destId="{8ED18900-E574-495C-9A91-464446F4DE53}" srcOrd="0" destOrd="0" presId="urn:microsoft.com/office/officeart/2008/layout/LinedList"/>
    <dgm:cxn modelId="{95773EC5-E743-40ED-A763-FF03DE2B613D}" type="presOf" srcId="{EAAF041E-77B7-41D5-AB03-0EAE7CB686C9}" destId="{56A6EAEB-1707-4308-B122-EC4D67EEA994}" srcOrd="0" destOrd="0" presId="urn:microsoft.com/office/officeart/2008/layout/LinedList"/>
    <dgm:cxn modelId="{DD1CCF5E-EF1E-42C5-ADE3-2898AAFF4B34}" type="presParOf" srcId="{8ED18900-E574-495C-9A91-464446F4DE53}" destId="{20EC5160-F28A-4863-92D1-5E039B9E3BCD}" srcOrd="0" destOrd="0" presId="urn:microsoft.com/office/officeart/2008/layout/LinedList"/>
    <dgm:cxn modelId="{9BD7BAFC-AC36-420B-81AE-F4863157AD1D}" type="presParOf" srcId="{8ED18900-E574-495C-9A91-464446F4DE53}" destId="{46AB3AAD-6974-4032-8690-E764B833D942}" srcOrd="1" destOrd="0" presId="urn:microsoft.com/office/officeart/2008/layout/LinedList"/>
    <dgm:cxn modelId="{93F845D2-3B03-4CE3-A946-8AA302E40F11}" type="presParOf" srcId="{46AB3AAD-6974-4032-8690-E764B833D942}" destId="{55EB71E2-5284-4D72-89CE-91AD1A06A9D4}" srcOrd="0" destOrd="0" presId="urn:microsoft.com/office/officeart/2008/layout/LinedList"/>
    <dgm:cxn modelId="{BDD17106-5D01-499D-9ECB-CD01B397CE25}" type="presParOf" srcId="{46AB3AAD-6974-4032-8690-E764B833D942}" destId="{03E87602-3FD2-46E0-A91B-C34773EE0026}" srcOrd="1" destOrd="0" presId="urn:microsoft.com/office/officeart/2008/layout/LinedList"/>
    <dgm:cxn modelId="{7A0F09A8-EA02-404D-8268-6681545A42CB}" type="presParOf" srcId="{8ED18900-E574-495C-9A91-464446F4DE53}" destId="{D3E69836-6F05-4737-9A73-CAF029A1AC02}" srcOrd="2" destOrd="0" presId="urn:microsoft.com/office/officeart/2008/layout/LinedList"/>
    <dgm:cxn modelId="{2108C37B-C728-4AC0-8B29-EABC812B164D}" type="presParOf" srcId="{8ED18900-E574-495C-9A91-464446F4DE53}" destId="{66FCD4A1-BAB0-40CA-9979-B703240887AA}" srcOrd="3" destOrd="0" presId="urn:microsoft.com/office/officeart/2008/layout/LinedList"/>
    <dgm:cxn modelId="{461C3718-D72A-4687-8E9B-128160DC736D}" type="presParOf" srcId="{66FCD4A1-BAB0-40CA-9979-B703240887AA}" destId="{56A6EAEB-1707-4308-B122-EC4D67EEA994}" srcOrd="0" destOrd="0" presId="urn:microsoft.com/office/officeart/2008/layout/LinedList"/>
    <dgm:cxn modelId="{1FA153D4-604F-48D2-83BD-1845696B17C3}" type="presParOf" srcId="{66FCD4A1-BAB0-40CA-9979-B703240887AA}" destId="{9E0D049F-D8E8-4BD7-9A03-776D4D2B2B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1DE23-42B4-4102-98D2-919CC380E6E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ADEC1B9-8D2D-4463-8951-22BF5EBE9368}">
      <dgm:prSet/>
      <dgm:spPr/>
      <dgm:t>
        <a:bodyPr/>
        <a:lstStyle/>
        <a:p>
          <a:r>
            <a:rPr lang="it-IT" dirty="0"/>
            <a:t>In questi ultimi anni si è affermata sempre più la necessità di impostare l’intervento sanitario in stretta correlazione con gli interventi educativi e assistenziali.</a:t>
          </a:r>
          <a:endParaRPr lang="en-US" dirty="0"/>
        </a:p>
      </dgm:t>
    </dgm:pt>
    <dgm:pt modelId="{C2819E81-C04A-4F08-A192-CFA39316BFB3}" type="parTrans" cxnId="{6780DD8E-2F63-4EE3-A7B8-1DCE189697A5}">
      <dgm:prSet/>
      <dgm:spPr/>
      <dgm:t>
        <a:bodyPr/>
        <a:lstStyle/>
        <a:p>
          <a:endParaRPr lang="en-US"/>
        </a:p>
      </dgm:t>
    </dgm:pt>
    <dgm:pt modelId="{B0F13C34-FE45-429F-BC3C-FB34245491E1}" type="sibTrans" cxnId="{6780DD8E-2F63-4EE3-A7B8-1DCE189697A5}">
      <dgm:prSet/>
      <dgm:spPr/>
      <dgm:t>
        <a:bodyPr/>
        <a:lstStyle/>
        <a:p>
          <a:endParaRPr lang="en-US"/>
        </a:p>
      </dgm:t>
    </dgm:pt>
    <dgm:pt modelId="{26B571C4-1FB0-4E2E-846B-F17483CE57D1}">
      <dgm:prSet/>
      <dgm:spPr/>
      <dgm:t>
        <a:bodyPr/>
        <a:lstStyle/>
        <a:p>
          <a:r>
            <a:rPr lang="it-IT" dirty="0"/>
            <a:t>La prevenzione si realizza soprattutto all’esterno  dell’area sanitaria e si realizza nella politica sociale del territorio.</a:t>
          </a:r>
          <a:endParaRPr lang="en-US" dirty="0"/>
        </a:p>
      </dgm:t>
    </dgm:pt>
    <dgm:pt modelId="{CA45DB26-EA3A-4C1F-9192-431AED891FAA}" type="parTrans" cxnId="{157E5691-4FF0-4313-9CBF-8A163120FFC9}">
      <dgm:prSet/>
      <dgm:spPr/>
      <dgm:t>
        <a:bodyPr/>
        <a:lstStyle/>
        <a:p>
          <a:endParaRPr lang="en-US"/>
        </a:p>
      </dgm:t>
    </dgm:pt>
    <dgm:pt modelId="{27AB8915-BC9B-41DA-A03F-81DEFC0412A2}" type="sibTrans" cxnId="{157E5691-4FF0-4313-9CBF-8A163120FFC9}">
      <dgm:prSet/>
      <dgm:spPr/>
      <dgm:t>
        <a:bodyPr/>
        <a:lstStyle/>
        <a:p>
          <a:endParaRPr lang="en-US"/>
        </a:p>
      </dgm:t>
    </dgm:pt>
    <dgm:pt modelId="{B4ADC878-7864-4312-BBEB-F8832E69FF4B}">
      <dgm:prSet/>
      <dgm:spPr/>
      <dgm:t>
        <a:bodyPr/>
        <a:lstStyle/>
        <a:p>
          <a:r>
            <a:rPr lang="it-IT"/>
            <a:t>La funzione preventiva degli operatori di nido va vista quindi in questa prospettiva più ampia.</a:t>
          </a:r>
          <a:endParaRPr lang="en-US"/>
        </a:p>
      </dgm:t>
    </dgm:pt>
    <dgm:pt modelId="{677412AE-2CFF-485A-995C-E805845085FC}" type="parTrans" cxnId="{61D361E8-AD28-4447-BA15-1C0A26E58D11}">
      <dgm:prSet/>
      <dgm:spPr/>
      <dgm:t>
        <a:bodyPr/>
        <a:lstStyle/>
        <a:p>
          <a:endParaRPr lang="en-US"/>
        </a:p>
      </dgm:t>
    </dgm:pt>
    <dgm:pt modelId="{06A53CE8-41C3-4240-85AA-0A4497B7002A}" type="sibTrans" cxnId="{61D361E8-AD28-4447-BA15-1C0A26E58D11}">
      <dgm:prSet/>
      <dgm:spPr/>
      <dgm:t>
        <a:bodyPr/>
        <a:lstStyle/>
        <a:p>
          <a:endParaRPr lang="en-US"/>
        </a:p>
      </dgm:t>
    </dgm:pt>
    <dgm:pt modelId="{1B1757E4-380F-4996-98CA-8A74FC43640A}" type="pres">
      <dgm:prSet presAssocID="{8891DE23-42B4-4102-98D2-919CC380E6EC}" presName="diagram" presStyleCnt="0">
        <dgm:presLayoutVars>
          <dgm:dir/>
          <dgm:resizeHandles val="exact"/>
        </dgm:presLayoutVars>
      </dgm:prSet>
      <dgm:spPr/>
    </dgm:pt>
    <dgm:pt modelId="{328D65BA-5CB6-4FA4-85EB-DF4811A2DE7C}" type="pres">
      <dgm:prSet presAssocID="{FADEC1B9-8D2D-4463-8951-22BF5EBE9368}" presName="node" presStyleLbl="node1" presStyleIdx="0" presStyleCnt="3">
        <dgm:presLayoutVars>
          <dgm:bulletEnabled val="1"/>
        </dgm:presLayoutVars>
      </dgm:prSet>
      <dgm:spPr/>
    </dgm:pt>
    <dgm:pt modelId="{4AA317F8-95F4-446A-B514-E19F479EB0F8}" type="pres">
      <dgm:prSet presAssocID="{B0F13C34-FE45-429F-BC3C-FB34245491E1}" presName="sibTrans" presStyleCnt="0"/>
      <dgm:spPr/>
    </dgm:pt>
    <dgm:pt modelId="{BBA2ED55-AEEC-4692-AB67-EC85332320C7}" type="pres">
      <dgm:prSet presAssocID="{26B571C4-1FB0-4E2E-846B-F17483CE57D1}" presName="node" presStyleLbl="node1" presStyleIdx="1" presStyleCnt="3">
        <dgm:presLayoutVars>
          <dgm:bulletEnabled val="1"/>
        </dgm:presLayoutVars>
      </dgm:prSet>
      <dgm:spPr/>
    </dgm:pt>
    <dgm:pt modelId="{6AC74D5D-8E7E-4D70-8A5D-86EC1D8FC57C}" type="pres">
      <dgm:prSet presAssocID="{27AB8915-BC9B-41DA-A03F-81DEFC0412A2}" presName="sibTrans" presStyleCnt="0"/>
      <dgm:spPr/>
    </dgm:pt>
    <dgm:pt modelId="{95B93E08-3C58-4A9C-9F2D-C1EBBA69805A}" type="pres">
      <dgm:prSet presAssocID="{B4ADC878-7864-4312-BBEB-F8832E69FF4B}" presName="node" presStyleLbl="node1" presStyleIdx="2" presStyleCnt="3">
        <dgm:presLayoutVars>
          <dgm:bulletEnabled val="1"/>
        </dgm:presLayoutVars>
      </dgm:prSet>
      <dgm:spPr/>
    </dgm:pt>
  </dgm:ptLst>
  <dgm:cxnLst>
    <dgm:cxn modelId="{CD5C6512-7406-41A3-9ECC-7415E5A5F7BF}" type="presOf" srcId="{FADEC1B9-8D2D-4463-8951-22BF5EBE9368}" destId="{328D65BA-5CB6-4FA4-85EB-DF4811A2DE7C}" srcOrd="0" destOrd="0" presId="urn:microsoft.com/office/officeart/2005/8/layout/default"/>
    <dgm:cxn modelId="{09BD7E3D-4008-41AD-AC7C-C98D44BA1F60}" type="presOf" srcId="{B4ADC878-7864-4312-BBEB-F8832E69FF4B}" destId="{95B93E08-3C58-4A9C-9F2D-C1EBBA69805A}" srcOrd="0" destOrd="0" presId="urn:microsoft.com/office/officeart/2005/8/layout/default"/>
    <dgm:cxn modelId="{57059F45-8FF3-4251-809E-DBA2CC60B417}" type="presOf" srcId="{26B571C4-1FB0-4E2E-846B-F17483CE57D1}" destId="{BBA2ED55-AEEC-4692-AB67-EC85332320C7}" srcOrd="0" destOrd="0" presId="urn:microsoft.com/office/officeart/2005/8/layout/default"/>
    <dgm:cxn modelId="{A7D6B34E-92E2-48F1-A5FB-E78907247E21}" type="presOf" srcId="{8891DE23-42B4-4102-98D2-919CC380E6EC}" destId="{1B1757E4-380F-4996-98CA-8A74FC43640A}" srcOrd="0" destOrd="0" presId="urn:microsoft.com/office/officeart/2005/8/layout/default"/>
    <dgm:cxn modelId="{6780DD8E-2F63-4EE3-A7B8-1DCE189697A5}" srcId="{8891DE23-42B4-4102-98D2-919CC380E6EC}" destId="{FADEC1B9-8D2D-4463-8951-22BF5EBE9368}" srcOrd="0" destOrd="0" parTransId="{C2819E81-C04A-4F08-A192-CFA39316BFB3}" sibTransId="{B0F13C34-FE45-429F-BC3C-FB34245491E1}"/>
    <dgm:cxn modelId="{157E5691-4FF0-4313-9CBF-8A163120FFC9}" srcId="{8891DE23-42B4-4102-98D2-919CC380E6EC}" destId="{26B571C4-1FB0-4E2E-846B-F17483CE57D1}" srcOrd="1" destOrd="0" parTransId="{CA45DB26-EA3A-4C1F-9192-431AED891FAA}" sibTransId="{27AB8915-BC9B-41DA-A03F-81DEFC0412A2}"/>
    <dgm:cxn modelId="{61D361E8-AD28-4447-BA15-1C0A26E58D11}" srcId="{8891DE23-42B4-4102-98D2-919CC380E6EC}" destId="{B4ADC878-7864-4312-BBEB-F8832E69FF4B}" srcOrd="2" destOrd="0" parTransId="{677412AE-2CFF-485A-995C-E805845085FC}" sibTransId="{06A53CE8-41C3-4240-85AA-0A4497B7002A}"/>
    <dgm:cxn modelId="{E141A0F8-B66E-49AA-A104-E71F516E18A3}" type="presParOf" srcId="{1B1757E4-380F-4996-98CA-8A74FC43640A}" destId="{328D65BA-5CB6-4FA4-85EB-DF4811A2DE7C}" srcOrd="0" destOrd="0" presId="urn:microsoft.com/office/officeart/2005/8/layout/default"/>
    <dgm:cxn modelId="{4E22044F-E09C-4597-ABD6-98A2D75232C7}" type="presParOf" srcId="{1B1757E4-380F-4996-98CA-8A74FC43640A}" destId="{4AA317F8-95F4-446A-B514-E19F479EB0F8}" srcOrd="1" destOrd="0" presId="urn:microsoft.com/office/officeart/2005/8/layout/default"/>
    <dgm:cxn modelId="{D082158D-1067-4204-8368-4E52CC8597A3}" type="presParOf" srcId="{1B1757E4-380F-4996-98CA-8A74FC43640A}" destId="{BBA2ED55-AEEC-4692-AB67-EC85332320C7}" srcOrd="2" destOrd="0" presId="urn:microsoft.com/office/officeart/2005/8/layout/default"/>
    <dgm:cxn modelId="{6D64BDC9-3442-4158-B0B0-DFD722745892}" type="presParOf" srcId="{1B1757E4-380F-4996-98CA-8A74FC43640A}" destId="{6AC74D5D-8E7E-4D70-8A5D-86EC1D8FC57C}" srcOrd="3" destOrd="0" presId="urn:microsoft.com/office/officeart/2005/8/layout/default"/>
    <dgm:cxn modelId="{D0FB585D-642B-4E17-8D4B-506E2E513CE3}" type="presParOf" srcId="{1B1757E4-380F-4996-98CA-8A74FC43640A}" destId="{95B93E08-3C58-4A9C-9F2D-C1EBBA69805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D5C03-E568-439C-AEAC-027D7BAF3BE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10167C-6D1C-4567-ABE7-A5F51D7D18E1}">
      <dgm:prSet/>
      <dgm:spPr/>
      <dgm:t>
        <a:bodyPr/>
        <a:lstStyle/>
        <a:p>
          <a:r>
            <a:rPr lang="it-IT" baseline="0" dirty="0"/>
            <a:t>Il primo obbiettivo della formazione degli operatori consiste nell’acquisizione di informazioni e conoscenze relative alla salute psico-fisica  del bambino e nel saper rilevare i fattori di rischio presenti nell’ambiente;</a:t>
          </a:r>
          <a:endParaRPr lang="en-US" dirty="0"/>
        </a:p>
      </dgm:t>
    </dgm:pt>
    <dgm:pt modelId="{72E84F1E-D0E5-4FF2-B889-70BEE9AADFB3}" type="parTrans" cxnId="{A783514C-D23E-42DF-AAC4-829C2BFD23C2}">
      <dgm:prSet/>
      <dgm:spPr/>
      <dgm:t>
        <a:bodyPr/>
        <a:lstStyle/>
        <a:p>
          <a:endParaRPr lang="en-US"/>
        </a:p>
      </dgm:t>
    </dgm:pt>
    <dgm:pt modelId="{EF880733-DD80-4AB0-89AC-9EFB1E3D3CFD}" type="sibTrans" cxnId="{A783514C-D23E-42DF-AAC4-829C2BFD23C2}">
      <dgm:prSet/>
      <dgm:spPr/>
      <dgm:t>
        <a:bodyPr/>
        <a:lstStyle/>
        <a:p>
          <a:endParaRPr lang="en-US"/>
        </a:p>
      </dgm:t>
    </dgm:pt>
    <dgm:pt modelId="{C734595C-32EA-4E64-B9FD-27D10F58B8D9}">
      <dgm:prSet/>
      <dgm:spPr/>
      <dgm:t>
        <a:bodyPr/>
        <a:lstStyle/>
        <a:p>
          <a:r>
            <a:rPr lang="it-IT" baseline="0"/>
            <a:t>Il Secondo obbiettivo consiste nell’acquisire capacità che favoriscono lo sviluppo del bambino;</a:t>
          </a:r>
          <a:endParaRPr lang="en-US"/>
        </a:p>
      </dgm:t>
    </dgm:pt>
    <dgm:pt modelId="{2791928A-FC2C-4715-8B9A-D5A6F6BC2D4B}" type="parTrans" cxnId="{CD19E35C-8682-4850-9EE5-8527F7B5FC05}">
      <dgm:prSet/>
      <dgm:spPr/>
      <dgm:t>
        <a:bodyPr/>
        <a:lstStyle/>
        <a:p>
          <a:endParaRPr lang="en-US"/>
        </a:p>
      </dgm:t>
    </dgm:pt>
    <dgm:pt modelId="{B9DB7974-A557-47D7-987C-AB5DE5784855}" type="sibTrans" cxnId="{CD19E35C-8682-4850-9EE5-8527F7B5FC05}">
      <dgm:prSet/>
      <dgm:spPr/>
      <dgm:t>
        <a:bodyPr/>
        <a:lstStyle/>
        <a:p>
          <a:endParaRPr lang="en-US"/>
        </a:p>
      </dgm:t>
    </dgm:pt>
    <dgm:pt modelId="{5ACC7E9F-349C-498B-98CD-9E4062CE6A4D}">
      <dgm:prSet/>
      <dgm:spPr/>
      <dgm:t>
        <a:bodyPr/>
        <a:lstStyle/>
        <a:p>
          <a:r>
            <a:rPr lang="it-IT" baseline="0"/>
            <a:t>Un altro obbiettivo è la realizzazione di un ambiente sicuro e ricco di stimoli;</a:t>
          </a:r>
          <a:endParaRPr lang="en-US"/>
        </a:p>
      </dgm:t>
    </dgm:pt>
    <dgm:pt modelId="{C4CCDE8C-088D-447A-A399-73085ADC133D}" type="parTrans" cxnId="{7B2BF48C-6CC9-47A3-A6A4-676E50389B6D}">
      <dgm:prSet/>
      <dgm:spPr/>
      <dgm:t>
        <a:bodyPr/>
        <a:lstStyle/>
        <a:p>
          <a:endParaRPr lang="en-US"/>
        </a:p>
      </dgm:t>
    </dgm:pt>
    <dgm:pt modelId="{AD93F408-0919-4BF8-AB0C-FAB8CFC45346}" type="sibTrans" cxnId="{7B2BF48C-6CC9-47A3-A6A4-676E50389B6D}">
      <dgm:prSet/>
      <dgm:spPr/>
      <dgm:t>
        <a:bodyPr/>
        <a:lstStyle/>
        <a:p>
          <a:endParaRPr lang="en-US"/>
        </a:p>
      </dgm:t>
    </dgm:pt>
    <dgm:pt modelId="{8CE0B94C-D627-4D4F-9740-94576F2A336D}">
      <dgm:prSet/>
      <dgm:spPr/>
      <dgm:t>
        <a:bodyPr/>
        <a:lstStyle/>
        <a:p>
          <a:r>
            <a:rPr lang="it-IT" baseline="0"/>
            <a:t>Altro obbiettivo è il saper collaborare con gli atri operatori;</a:t>
          </a:r>
          <a:endParaRPr lang="en-US"/>
        </a:p>
      </dgm:t>
    </dgm:pt>
    <dgm:pt modelId="{06DF3CEE-9BCD-49E9-8C0E-B11B29D0B17B}" type="parTrans" cxnId="{727A0717-8E4B-46BE-922F-C2BE59B1A27B}">
      <dgm:prSet/>
      <dgm:spPr/>
      <dgm:t>
        <a:bodyPr/>
        <a:lstStyle/>
        <a:p>
          <a:endParaRPr lang="en-US"/>
        </a:p>
      </dgm:t>
    </dgm:pt>
    <dgm:pt modelId="{4A7EFFDA-18C1-45C9-95C8-2867E0C59FC3}" type="sibTrans" cxnId="{727A0717-8E4B-46BE-922F-C2BE59B1A27B}">
      <dgm:prSet/>
      <dgm:spPr/>
      <dgm:t>
        <a:bodyPr/>
        <a:lstStyle/>
        <a:p>
          <a:endParaRPr lang="en-US"/>
        </a:p>
      </dgm:t>
    </dgm:pt>
    <dgm:pt modelId="{DB6FF183-7F0E-4B6A-A08F-CDC62A366CC8}">
      <dgm:prSet/>
      <dgm:spPr/>
      <dgm:t>
        <a:bodyPr/>
        <a:lstStyle/>
        <a:p>
          <a:r>
            <a:rPr lang="it-IT" baseline="0"/>
            <a:t>Altro momento importante riguarda l’opera di informazione e sensibilizzazione delle famiglie.</a:t>
          </a:r>
          <a:endParaRPr lang="en-US"/>
        </a:p>
      </dgm:t>
    </dgm:pt>
    <dgm:pt modelId="{F5E911E3-04EE-45BD-8777-3644556F8C39}" type="parTrans" cxnId="{923BC05F-CE15-44BB-B780-D4CCA6C9D172}">
      <dgm:prSet/>
      <dgm:spPr/>
      <dgm:t>
        <a:bodyPr/>
        <a:lstStyle/>
        <a:p>
          <a:endParaRPr lang="en-US"/>
        </a:p>
      </dgm:t>
    </dgm:pt>
    <dgm:pt modelId="{F3BCCC57-F0C8-42F2-9CD7-491D800A38E3}" type="sibTrans" cxnId="{923BC05F-CE15-44BB-B780-D4CCA6C9D172}">
      <dgm:prSet/>
      <dgm:spPr/>
      <dgm:t>
        <a:bodyPr/>
        <a:lstStyle/>
        <a:p>
          <a:endParaRPr lang="en-US"/>
        </a:p>
      </dgm:t>
    </dgm:pt>
    <dgm:pt modelId="{B97993F6-7DB0-40BA-9215-3EDF3CEA4C45}" type="pres">
      <dgm:prSet presAssocID="{AE7D5C03-E568-439C-AEAC-027D7BAF3BE3}" presName="linear" presStyleCnt="0">
        <dgm:presLayoutVars>
          <dgm:animLvl val="lvl"/>
          <dgm:resizeHandles val="exact"/>
        </dgm:presLayoutVars>
      </dgm:prSet>
      <dgm:spPr/>
    </dgm:pt>
    <dgm:pt modelId="{A4992441-054E-47E4-942A-F7EC00819394}" type="pres">
      <dgm:prSet presAssocID="{1A10167C-6D1C-4567-ABE7-A5F51D7D18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C22FC4-56AA-458F-A0F6-D9720870EE97}" type="pres">
      <dgm:prSet presAssocID="{EF880733-DD80-4AB0-89AC-9EFB1E3D3CFD}" presName="spacer" presStyleCnt="0"/>
      <dgm:spPr/>
    </dgm:pt>
    <dgm:pt modelId="{831AC6C7-1ADC-410A-86F6-D4B0793503C6}" type="pres">
      <dgm:prSet presAssocID="{C734595C-32EA-4E64-B9FD-27D10F58B8D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27615C-F892-4174-99BC-36EA0702E81F}" type="pres">
      <dgm:prSet presAssocID="{B9DB7974-A557-47D7-987C-AB5DE5784855}" presName="spacer" presStyleCnt="0"/>
      <dgm:spPr/>
    </dgm:pt>
    <dgm:pt modelId="{9C5BD73B-97B2-48D3-92B4-627F4D34929F}" type="pres">
      <dgm:prSet presAssocID="{5ACC7E9F-349C-498B-98CD-9E4062CE6A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933EBA-1E3C-4893-A796-3ED4994D14E2}" type="pres">
      <dgm:prSet presAssocID="{AD93F408-0919-4BF8-AB0C-FAB8CFC45346}" presName="spacer" presStyleCnt="0"/>
      <dgm:spPr/>
    </dgm:pt>
    <dgm:pt modelId="{196192A6-B77D-4174-82F4-EFB5C7E92F0A}" type="pres">
      <dgm:prSet presAssocID="{8CE0B94C-D627-4D4F-9740-94576F2A33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22F1DC-DBDF-46F4-82B1-F407FB211E47}" type="pres">
      <dgm:prSet presAssocID="{4A7EFFDA-18C1-45C9-95C8-2867E0C59FC3}" presName="spacer" presStyleCnt="0"/>
      <dgm:spPr/>
    </dgm:pt>
    <dgm:pt modelId="{2EC6B558-FDA2-426B-8AAD-13E0DAB1009E}" type="pres">
      <dgm:prSet presAssocID="{DB6FF183-7F0E-4B6A-A08F-CDC62A366CC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AF4450E-CBC2-4887-B37B-E623B0B35481}" type="presOf" srcId="{DB6FF183-7F0E-4B6A-A08F-CDC62A366CC8}" destId="{2EC6B558-FDA2-426B-8AAD-13E0DAB1009E}" srcOrd="0" destOrd="0" presId="urn:microsoft.com/office/officeart/2005/8/layout/vList2"/>
    <dgm:cxn modelId="{727A0717-8E4B-46BE-922F-C2BE59B1A27B}" srcId="{AE7D5C03-E568-439C-AEAC-027D7BAF3BE3}" destId="{8CE0B94C-D627-4D4F-9740-94576F2A336D}" srcOrd="3" destOrd="0" parTransId="{06DF3CEE-9BCD-49E9-8C0E-B11B29D0B17B}" sibTransId="{4A7EFFDA-18C1-45C9-95C8-2867E0C59FC3}"/>
    <dgm:cxn modelId="{3DBFB231-CCC1-4737-95D8-DEBB69C23B26}" type="presOf" srcId="{AE7D5C03-E568-439C-AEAC-027D7BAF3BE3}" destId="{B97993F6-7DB0-40BA-9215-3EDF3CEA4C45}" srcOrd="0" destOrd="0" presId="urn:microsoft.com/office/officeart/2005/8/layout/vList2"/>
    <dgm:cxn modelId="{CD19E35C-8682-4850-9EE5-8527F7B5FC05}" srcId="{AE7D5C03-E568-439C-AEAC-027D7BAF3BE3}" destId="{C734595C-32EA-4E64-B9FD-27D10F58B8D9}" srcOrd="1" destOrd="0" parTransId="{2791928A-FC2C-4715-8B9A-D5A6F6BC2D4B}" sibTransId="{B9DB7974-A557-47D7-987C-AB5DE5784855}"/>
    <dgm:cxn modelId="{923BC05F-CE15-44BB-B780-D4CCA6C9D172}" srcId="{AE7D5C03-E568-439C-AEAC-027D7BAF3BE3}" destId="{DB6FF183-7F0E-4B6A-A08F-CDC62A366CC8}" srcOrd="4" destOrd="0" parTransId="{F5E911E3-04EE-45BD-8777-3644556F8C39}" sibTransId="{F3BCCC57-F0C8-42F2-9CD7-491D800A38E3}"/>
    <dgm:cxn modelId="{A783514C-D23E-42DF-AAC4-829C2BFD23C2}" srcId="{AE7D5C03-E568-439C-AEAC-027D7BAF3BE3}" destId="{1A10167C-6D1C-4567-ABE7-A5F51D7D18E1}" srcOrd="0" destOrd="0" parTransId="{72E84F1E-D0E5-4FF2-B889-70BEE9AADFB3}" sibTransId="{EF880733-DD80-4AB0-89AC-9EFB1E3D3CFD}"/>
    <dgm:cxn modelId="{A1CD137B-E3C4-480F-9D2A-9CDAA6883F6D}" type="presOf" srcId="{1A10167C-6D1C-4567-ABE7-A5F51D7D18E1}" destId="{A4992441-054E-47E4-942A-F7EC00819394}" srcOrd="0" destOrd="0" presId="urn:microsoft.com/office/officeart/2005/8/layout/vList2"/>
    <dgm:cxn modelId="{7B2BF48C-6CC9-47A3-A6A4-676E50389B6D}" srcId="{AE7D5C03-E568-439C-AEAC-027D7BAF3BE3}" destId="{5ACC7E9F-349C-498B-98CD-9E4062CE6A4D}" srcOrd="2" destOrd="0" parTransId="{C4CCDE8C-088D-447A-A399-73085ADC133D}" sibTransId="{AD93F408-0919-4BF8-AB0C-FAB8CFC45346}"/>
    <dgm:cxn modelId="{62EF12AF-2935-4CEE-8E86-AB1E8A979F90}" type="presOf" srcId="{C734595C-32EA-4E64-B9FD-27D10F58B8D9}" destId="{831AC6C7-1ADC-410A-86F6-D4B0793503C6}" srcOrd="0" destOrd="0" presId="urn:microsoft.com/office/officeart/2005/8/layout/vList2"/>
    <dgm:cxn modelId="{CFE88CB1-044C-4F9E-BD39-B3EBF4C9CD0A}" type="presOf" srcId="{8CE0B94C-D627-4D4F-9740-94576F2A336D}" destId="{196192A6-B77D-4174-82F4-EFB5C7E92F0A}" srcOrd="0" destOrd="0" presId="urn:microsoft.com/office/officeart/2005/8/layout/vList2"/>
    <dgm:cxn modelId="{B3B3C7F0-936D-4F32-B02E-98CBF174339E}" type="presOf" srcId="{5ACC7E9F-349C-498B-98CD-9E4062CE6A4D}" destId="{9C5BD73B-97B2-48D3-92B4-627F4D34929F}" srcOrd="0" destOrd="0" presId="urn:microsoft.com/office/officeart/2005/8/layout/vList2"/>
    <dgm:cxn modelId="{AD9C13F2-C299-4BA5-8277-9A0510F9FF69}" type="presParOf" srcId="{B97993F6-7DB0-40BA-9215-3EDF3CEA4C45}" destId="{A4992441-054E-47E4-942A-F7EC00819394}" srcOrd="0" destOrd="0" presId="urn:microsoft.com/office/officeart/2005/8/layout/vList2"/>
    <dgm:cxn modelId="{10699DB8-07D3-4B0D-9FF8-4A0AA791E1F6}" type="presParOf" srcId="{B97993F6-7DB0-40BA-9215-3EDF3CEA4C45}" destId="{03C22FC4-56AA-458F-A0F6-D9720870EE97}" srcOrd="1" destOrd="0" presId="urn:microsoft.com/office/officeart/2005/8/layout/vList2"/>
    <dgm:cxn modelId="{634DF1F6-E7F3-4E0A-8FDE-55CD82EB8D85}" type="presParOf" srcId="{B97993F6-7DB0-40BA-9215-3EDF3CEA4C45}" destId="{831AC6C7-1ADC-410A-86F6-D4B0793503C6}" srcOrd="2" destOrd="0" presId="urn:microsoft.com/office/officeart/2005/8/layout/vList2"/>
    <dgm:cxn modelId="{74AA6247-5A44-46B8-A90F-39C0B5A4B8E0}" type="presParOf" srcId="{B97993F6-7DB0-40BA-9215-3EDF3CEA4C45}" destId="{CC27615C-F892-4174-99BC-36EA0702E81F}" srcOrd="3" destOrd="0" presId="urn:microsoft.com/office/officeart/2005/8/layout/vList2"/>
    <dgm:cxn modelId="{CDF8D8F1-2667-432A-BAD2-D8C4996540F1}" type="presParOf" srcId="{B97993F6-7DB0-40BA-9215-3EDF3CEA4C45}" destId="{9C5BD73B-97B2-48D3-92B4-627F4D34929F}" srcOrd="4" destOrd="0" presId="urn:microsoft.com/office/officeart/2005/8/layout/vList2"/>
    <dgm:cxn modelId="{38B5CA8B-9918-4A37-897D-7856590868A8}" type="presParOf" srcId="{B97993F6-7DB0-40BA-9215-3EDF3CEA4C45}" destId="{E0933EBA-1E3C-4893-A796-3ED4994D14E2}" srcOrd="5" destOrd="0" presId="urn:microsoft.com/office/officeart/2005/8/layout/vList2"/>
    <dgm:cxn modelId="{EF1D727E-4B06-4F0C-B005-816832E1AF92}" type="presParOf" srcId="{B97993F6-7DB0-40BA-9215-3EDF3CEA4C45}" destId="{196192A6-B77D-4174-82F4-EFB5C7E92F0A}" srcOrd="6" destOrd="0" presId="urn:microsoft.com/office/officeart/2005/8/layout/vList2"/>
    <dgm:cxn modelId="{B1B066AC-59B6-464A-9A21-11F9C53315BD}" type="presParOf" srcId="{B97993F6-7DB0-40BA-9215-3EDF3CEA4C45}" destId="{1822F1DC-DBDF-46F4-82B1-F407FB211E47}" srcOrd="7" destOrd="0" presId="urn:microsoft.com/office/officeart/2005/8/layout/vList2"/>
    <dgm:cxn modelId="{AB30C24D-DF8D-4C3A-A616-C2034A553463}" type="presParOf" srcId="{B97993F6-7DB0-40BA-9215-3EDF3CEA4C45}" destId="{2EC6B558-FDA2-426B-8AAD-13E0DAB100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9C087-B13E-4D41-80FF-94037A3FF7E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4BD566-F0F2-4D54-AFC7-6B6D04680324}">
      <dgm:prSet/>
      <dgm:spPr/>
      <dgm:t>
        <a:bodyPr/>
        <a:lstStyle/>
        <a:p>
          <a:r>
            <a:rPr lang="it-IT"/>
            <a:t>Esistono diversi strumenti educativi e didattici che possono essere utilizzati nel lavoro educativo e didattico: Strumenti strutturati ( </a:t>
          </a:r>
          <a:r>
            <a:rPr lang="it-IT" b="1"/>
            <a:t>griglie di osservazione</a:t>
          </a:r>
          <a:r>
            <a:rPr lang="it-IT"/>
            <a:t>, </a:t>
          </a:r>
          <a:r>
            <a:rPr lang="it-IT" b="1"/>
            <a:t>check-list)</a:t>
          </a:r>
          <a:r>
            <a:rPr lang="it-IT"/>
            <a:t>; oppure di tipo narrativo    (</a:t>
          </a:r>
          <a:r>
            <a:rPr lang="it-IT" b="1"/>
            <a:t>osservazione descrittiva, carta e matita</a:t>
          </a:r>
          <a:r>
            <a:rPr lang="it-IT"/>
            <a:t>).</a:t>
          </a:r>
          <a:endParaRPr lang="en-US"/>
        </a:p>
      </dgm:t>
    </dgm:pt>
    <dgm:pt modelId="{065E6CAD-34C1-40C3-BDD0-07996E9DA49F}" type="parTrans" cxnId="{D09EF631-8207-41AD-9415-42A555953D31}">
      <dgm:prSet/>
      <dgm:spPr/>
      <dgm:t>
        <a:bodyPr/>
        <a:lstStyle/>
        <a:p>
          <a:endParaRPr lang="en-US"/>
        </a:p>
      </dgm:t>
    </dgm:pt>
    <dgm:pt modelId="{0805AB18-EC41-4A8C-951B-D36BA53607FB}" type="sibTrans" cxnId="{D09EF631-8207-41AD-9415-42A555953D31}">
      <dgm:prSet/>
      <dgm:spPr/>
      <dgm:t>
        <a:bodyPr/>
        <a:lstStyle/>
        <a:p>
          <a:endParaRPr lang="en-US"/>
        </a:p>
      </dgm:t>
    </dgm:pt>
    <dgm:pt modelId="{D824667E-B6F1-47B1-9C36-04EC4AF9E510}">
      <dgm:prSet/>
      <dgm:spPr/>
      <dgm:t>
        <a:bodyPr/>
        <a:lstStyle/>
        <a:p>
          <a:r>
            <a:rPr lang="it-IT"/>
            <a:t>Attraverso l’indagine accurata dell’osservatore è possibile valutare le possibili difficoltà sia di ordine fisico che psichico al fine di aiutare il personale sanitario a raggiungere una diagnosi che indirizzi verso il trattamento da effettuare.</a:t>
          </a:r>
          <a:endParaRPr lang="en-US"/>
        </a:p>
      </dgm:t>
    </dgm:pt>
    <dgm:pt modelId="{890E5127-C4E4-4AE1-9E49-493AF9D82D56}" type="parTrans" cxnId="{5601EAF7-501A-4B62-93FC-D0B48FD83122}">
      <dgm:prSet/>
      <dgm:spPr/>
      <dgm:t>
        <a:bodyPr/>
        <a:lstStyle/>
        <a:p>
          <a:endParaRPr lang="en-US"/>
        </a:p>
      </dgm:t>
    </dgm:pt>
    <dgm:pt modelId="{B52EA047-AEE1-4F04-B754-5C5A6D215EFD}" type="sibTrans" cxnId="{5601EAF7-501A-4B62-93FC-D0B48FD83122}">
      <dgm:prSet/>
      <dgm:spPr/>
      <dgm:t>
        <a:bodyPr/>
        <a:lstStyle/>
        <a:p>
          <a:endParaRPr lang="en-US"/>
        </a:p>
      </dgm:t>
    </dgm:pt>
    <dgm:pt modelId="{D19C7F90-BE10-40B3-8B91-C38706B6053D}" type="pres">
      <dgm:prSet presAssocID="{7C49C087-B13E-4D41-80FF-94037A3FF7ED}" presName="diagram" presStyleCnt="0">
        <dgm:presLayoutVars>
          <dgm:dir/>
          <dgm:resizeHandles val="exact"/>
        </dgm:presLayoutVars>
      </dgm:prSet>
      <dgm:spPr/>
    </dgm:pt>
    <dgm:pt modelId="{37363CC2-ECE5-43D4-8C69-7D6761103C7C}" type="pres">
      <dgm:prSet presAssocID="{034BD566-F0F2-4D54-AFC7-6B6D04680324}" presName="node" presStyleLbl="node1" presStyleIdx="0" presStyleCnt="2">
        <dgm:presLayoutVars>
          <dgm:bulletEnabled val="1"/>
        </dgm:presLayoutVars>
      </dgm:prSet>
      <dgm:spPr/>
    </dgm:pt>
    <dgm:pt modelId="{37BD31BC-1B22-4DA4-89BA-103A159F2701}" type="pres">
      <dgm:prSet presAssocID="{0805AB18-EC41-4A8C-951B-D36BA53607FB}" presName="sibTrans" presStyleLbl="sibTrans2D1" presStyleIdx="0" presStyleCnt="1"/>
      <dgm:spPr/>
    </dgm:pt>
    <dgm:pt modelId="{FDAC7703-F465-4E37-B85F-B6DDE97CAAF5}" type="pres">
      <dgm:prSet presAssocID="{0805AB18-EC41-4A8C-951B-D36BA53607FB}" presName="connectorText" presStyleLbl="sibTrans2D1" presStyleIdx="0" presStyleCnt="1"/>
      <dgm:spPr/>
    </dgm:pt>
    <dgm:pt modelId="{FDA65F12-01A8-458F-9785-17DB2449C4EE}" type="pres">
      <dgm:prSet presAssocID="{D824667E-B6F1-47B1-9C36-04EC4AF9E510}" presName="node" presStyleLbl="node1" presStyleIdx="1" presStyleCnt="2">
        <dgm:presLayoutVars>
          <dgm:bulletEnabled val="1"/>
        </dgm:presLayoutVars>
      </dgm:prSet>
      <dgm:spPr/>
    </dgm:pt>
  </dgm:ptLst>
  <dgm:cxnLst>
    <dgm:cxn modelId="{2D56F526-BCFD-423D-A6B0-4E4065725403}" type="presOf" srcId="{034BD566-F0F2-4D54-AFC7-6B6D04680324}" destId="{37363CC2-ECE5-43D4-8C69-7D6761103C7C}" srcOrd="0" destOrd="0" presId="urn:microsoft.com/office/officeart/2005/8/layout/process5"/>
    <dgm:cxn modelId="{D09EF631-8207-41AD-9415-42A555953D31}" srcId="{7C49C087-B13E-4D41-80FF-94037A3FF7ED}" destId="{034BD566-F0F2-4D54-AFC7-6B6D04680324}" srcOrd="0" destOrd="0" parTransId="{065E6CAD-34C1-40C3-BDD0-07996E9DA49F}" sibTransId="{0805AB18-EC41-4A8C-951B-D36BA53607FB}"/>
    <dgm:cxn modelId="{90A34964-5167-495E-A255-82E12A7CD150}" type="presOf" srcId="{0805AB18-EC41-4A8C-951B-D36BA53607FB}" destId="{FDAC7703-F465-4E37-B85F-B6DDE97CAAF5}" srcOrd="1" destOrd="0" presId="urn:microsoft.com/office/officeart/2005/8/layout/process5"/>
    <dgm:cxn modelId="{5F735185-180D-457B-AEA2-D8CBFE4CB95D}" type="presOf" srcId="{D824667E-B6F1-47B1-9C36-04EC4AF9E510}" destId="{FDA65F12-01A8-458F-9785-17DB2449C4EE}" srcOrd="0" destOrd="0" presId="urn:microsoft.com/office/officeart/2005/8/layout/process5"/>
    <dgm:cxn modelId="{25BF19C1-C556-485C-AFAE-6D3417FFB760}" type="presOf" srcId="{7C49C087-B13E-4D41-80FF-94037A3FF7ED}" destId="{D19C7F90-BE10-40B3-8B91-C38706B6053D}" srcOrd="0" destOrd="0" presId="urn:microsoft.com/office/officeart/2005/8/layout/process5"/>
    <dgm:cxn modelId="{E1AE72F3-91F0-4898-BBCE-67E46D939CC5}" type="presOf" srcId="{0805AB18-EC41-4A8C-951B-D36BA53607FB}" destId="{37BD31BC-1B22-4DA4-89BA-103A159F2701}" srcOrd="0" destOrd="0" presId="urn:microsoft.com/office/officeart/2005/8/layout/process5"/>
    <dgm:cxn modelId="{5601EAF7-501A-4B62-93FC-D0B48FD83122}" srcId="{7C49C087-B13E-4D41-80FF-94037A3FF7ED}" destId="{D824667E-B6F1-47B1-9C36-04EC4AF9E510}" srcOrd="1" destOrd="0" parTransId="{890E5127-C4E4-4AE1-9E49-493AF9D82D56}" sibTransId="{B52EA047-AEE1-4F04-B754-5C5A6D215EFD}"/>
    <dgm:cxn modelId="{CADA2C3D-769F-423D-AA00-7D943BB8A6D1}" type="presParOf" srcId="{D19C7F90-BE10-40B3-8B91-C38706B6053D}" destId="{37363CC2-ECE5-43D4-8C69-7D6761103C7C}" srcOrd="0" destOrd="0" presId="urn:microsoft.com/office/officeart/2005/8/layout/process5"/>
    <dgm:cxn modelId="{E05CF84E-6A88-4E63-A37C-2CFD8F1B14A2}" type="presParOf" srcId="{D19C7F90-BE10-40B3-8B91-C38706B6053D}" destId="{37BD31BC-1B22-4DA4-89BA-103A159F2701}" srcOrd="1" destOrd="0" presId="urn:microsoft.com/office/officeart/2005/8/layout/process5"/>
    <dgm:cxn modelId="{5E231600-AE33-4CB3-B405-C7862D40A852}" type="presParOf" srcId="{37BD31BC-1B22-4DA4-89BA-103A159F2701}" destId="{FDAC7703-F465-4E37-B85F-B6DDE97CAAF5}" srcOrd="0" destOrd="0" presId="urn:microsoft.com/office/officeart/2005/8/layout/process5"/>
    <dgm:cxn modelId="{F303DF69-E9A7-49A9-8A1C-C3AF8DBFADF3}" type="presParOf" srcId="{D19C7F90-BE10-40B3-8B91-C38706B6053D}" destId="{FDA65F12-01A8-458F-9785-17DB2449C4EE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CDB83-4499-4299-8948-8B1F9F38F5E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F34913-8034-4423-B152-48E61651AA96}">
      <dgm:prSet/>
      <dgm:spPr/>
      <dgm:t>
        <a:bodyPr/>
        <a:lstStyle/>
        <a:p>
          <a:r>
            <a:rPr lang="it-IT" b="1"/>
            <a:t>Lo sviluppo fisico</a:t>
          </a:r>
          <a:r>
            <a:rPr lang="it-IT"/>
            <a:t>: L’accrescimento è dato dalla risultante dell’interazione di numerosi fattori che determinano modificazioni in altezza, aumento della statura, aumento di peso.</a:t>
          </a:r>
          <a:endParaRPr lang="en-US"/>
        </a:p>
      </dgm:t>
    </dgm:pt>
    <dgm:pt modelId="{43E1B52C-E762-42A7-8916-DB6C3E3F54F7}" type="parTrans" cxnId="{7328AD79-E62A-4539-973C-84B679A9583E}">
      <dgm:prSet/>
      <dgm:spPr/>
      <dgm:t>
        <a:bodyPr/>
        <a:lstStyle/>
        <a:p>
          <a:endParaRPr lang="en-US"/>
        </a:p>
      </dgm:t>
    </dgm:pt>
    <dgm:pt modelId="{9B191F06-354C-437A-9EFF-EBB4866CBFDD}" type="sibTrans" cxnId="{7328AD79-E62A-4539-973C-84B679A9583E}">
      <dgm:prSet/>
      <dgm:spPr/>
      <dgm:t>
        <a:bodyPr/>
        <a:lstStyle/>
        <a:p>
          <a:endParaRPr lang="en-US"/>
        </a:p>
      </dgm:t>
    </dgm:pt>
    <dgm:pt modelId="{69441A89-91D0-4548-8C7C-3F4F6C18897A}">
      <dgm:prSet/>
      <dgm:spPr/>
      <dgm:t>
        <a:bodyPr/>
        <a:lstStyle/>
        <a:p>
          <a:r>
            <a:rPr lang="it-IT"/>
            <a:t>I fattori dell’accrescimento vengono distinti in intrinseci ed estrinseci.</a:t>
          </a:r>
          <a:endParaRPr lang="en-US"/>
        </a:p>
      </dgm:t>
    </dgm:pt>
    <dgm:pt modelId="{CDF75C7C-86FC-4A8A-8B41-6E654243EA0C}" type="parTrans" cxnId="{F8573180-92DB-47B9-9636-CECC5543FC32}">
      <dgm:prSet/>
      <dgm:spPr/>
      <dgm:t>
        <a:bodyPr/>
        <a:lstStyle/>
        <a:p>
          <a:endParaRPr lang="en-US"/>
        </a:p>
      </dgm:t>
    </dgm:pt>
    <dgm:pt modelId="{06C65105-99DC-4968-AECF-8FE48144EB5B}" type="sibTrans" cxnId="{F8573180-92DB-47B9-9636-CECC5543FC32}">
      <dgm:prSet/>
      <dgm:spPr/>
      <dgm:t>
        <a:bodyPr/>
        <a:lstStyle/>
        <a:p>
          <a:endParaRPr lang="en-US"/>
        </a:p>
      </dgm:t>
    </dgm:pt>
    <dgm:pt modelId="{58F1A2D6-A70A-48EF-BE75-F8B24B3AD304}">
      <dgm:prSet/>
      <dgm:spPr/>
      <dgm:t>
        <a:bodyPr/>
        <a:lstStyle/>
        <a:p>
          <a:r>
            <a:rPr lang="it-IT" b="1"/>
            <a:t>fattori intrinseci</a:t>
          </a:r>
          <a:r>
            <a:rPr lang="it-IT"/>
            <a:t>: </a:t>
          </a:r>
          <a:r>
            <a:rPr lang="it-IT" i="1"/>
            <a:t>fattori ereditari, fattori razziali ed etnici, fattori legati al sesso, fattori neuroendocrini.</a:t>
          </a:r>
          <a:endParaRPr lang="en-US"/>
        </a:p>
      </dgm:t>
    </dgm:pt>
    <dgm:pt modelId="{07628671-D4DA-40B0-8ABD-DF5A43D9BEC6}" type="parTrans" cxnId="{769CFFF6-7781-4824-8E4E-B300E6E9032A}">
      <dgm:prSet/>
      <dgm:spPr/>
      <dgm:t>
        <a:bodyPr/>
        <a:lstStyle/>
        <a:p>
          <a:endParaRPr lang="en-US"/>
        </a:p>
      </dgm:t>
    </dgm:pt>
    <dgm:pt modelId="{DDAB4EC6-667E-407D-8B09-5EA908A0086D}" type="sibTrans" cxnId="{769CFFF6-7781-4824-8E4E-B300E6E9032A}">
      <dgm:prSet/>
      <dgm:spPr/>
      <dgm:t>
        <a:bodyPr/>
        <a:lstStyle/>
        <a:p>
          <a:endParaRPr lang="en-US"/>
        </a:p>
      </dgm:t>
    </dgm:pt>
    <dgm:pt modelId="{DC39DFA6-6556-4DF4-8068-5D37A43BF08A}">
      <dgm:prSet/>
      <dgm:spPr/>
      <dgm:t>
        <a:bodyPr/>
        <a:lstStyle/>
        <a:p>
          <a:r>
            <a:rPr lang="it-IT" b="1"/>
            <a:t>Fattori estrinseci: </a:t>
          </a:r>
          <a:r>
            <a:rPr lang="it-IT" i="1"/>
            <a:t>l’alimentazione, le influenze ambientali, l’attività fisica, l’assistenza sanitaria, le facilitazioni sociali.</a:t>
          </a:r>
          <a:endParaRPr lang="en-US"/>
        </a:p>
      </dgm:t>
    </dgm:pt>
    <dgm:pt modelId="{FC8CD947-E0A5-4CD2-A868-C9E18901D258}" type="parTrans" cxnId="{BF04A4A0-C565-422D-B59A-8842CB5A8AED}">
      <dgm:prSet/>
      <dgm:spPr/>
      <dgm:t>
        <a:bodyPr/>
        <a:lstStyle/>
        <a:p>
          <a:endParaRPr lang="en-US"/>
        </a:p>
      </dgm:t>
    </dgm:pt>
    <dgm:pt modelId="{9FF19E2E-2857-4FA1-B3D9-29782206BDAA}" type="sibTrans" cxnId="{BF04A4A0-C565-422D-B59A-8842CB5A8AED}">
      <dgm:prSet/>
      <dgm:spPr/>
      <dgm:t>
        <a:bodyPr/>
        <a:lstStyle/>
        <a:p>
          <a:endParaRPr lang="en-US"/>
        </a:p>
      </dgm:t>
    </dgm:pt>
    <dgm:pt modelId="{F9950DEF-3678-4BE5-A977-09DAB8DB8A4D}" type="pres">
      <dgm:prSet presAssocID="{25ACDB83-4499-4299-8948-8B1F9F38F5EB}" presName="linear" presStyleCnt="0">
        <dgm:presLayoutVars>
          <dgm:animLvl val="lvl"/>
          <dgm:resizeHandles val="exact"/>
        </dgm:presLayoutVars>
      </dgm:prSet>
      <dgm:spPr/>
    </dgm:pt>
    <dgm:pt modelId="{A63AEF05-ACFF-4B0F-9C22-15640480CE91}" type="pres">
      <dgm:prSet presAssocID="{0EF34913-8034-4423-B152-48E61651AA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28476D-EF88-43C3-AA96-DACDC3F59903}" type="pres">
      <dgm:prSet presAssocID="{9B191F06-354C-437A-9EFF-EBB4866CBFDD}" presName="spacer" presStyleCnt="0"/>
      <dgm:spPr/>
    </dgm:pt>
    <dgm:pt modelId="{AAACFFEA-1BDD-489B-825C-BB5B11AC1C3C}" type="pres">
      <dgm:prSet presAssocID="{69441A89-91D0-4548-8C7C-3F4F6C1889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3D67E6-88E0-4D2B-ACA7-F77901B1A01E}" type="pres">
      <dgm:prSet presAssocID="{06C65105-99DC-4968-AECF-8FE48144EB5B}" presName="spacer" presStyleCnt="0"/>
      <dgm:spPr/>
    </dgm:pt>
    <dgm:pt modelId="{DEAE561E-1A83-4DD6-914C-E60721282392}" type="pres">
      <dgm:prSet presAssocID="{58F1A2D6-A70A-48EF-BE75-F8B24B3AD3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EEC7E1-C92B-4A5C-BAFE-13A4CA7C40A8}" type="pres">
      <dgm:prSet presAssocID="{DDAB4EC6-667E-407D-8B09-5EA908A0086D}" presName="spacer" presStyleCnt="0"/>
      <dgm:spPr/>
    </dgm:pt>
    <dgm:pt modelId="{F7AAF57C-646A-4794-B913-8C637B08C62C}" type="pres">
      <dgm:prSet presAssocID="{DC39DFA6-6556-4DF4-8068-5D37A43BF0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451710-C7CA-4A52-B4D3-AF26CE752E33}" type="presOf" srcId="{DC39DFA6-6556-4DF4-8068-5D37A43BF08A}" destId="{F7AAF57C-646A-4794-B913-8C637B08C62C}" srcOrd="0" destOrd="0" presId="urn:microsoft.com/office/officeart/2005/8/layout/vList2"/>
    <dgm:cxn modelId="{E857B76B-B141-4850-98BF-B053D1265D4F}" type="presOf" srcId="{58F1A2D6-A70A-48EF-BE75-F8B24B3AD304}" destId="{DEAE561E-1A83-4DD6-914C-E60721282392}" srcOrd="0" destOrd="0" presId="urn:microsoft.com/office/officeart/2005/8/layout/vList2"/>
    <dgm:cxn modelId="{7328AD79-E62A-4539-973C-84B679A9583E}" srcId="{25ACDB83-4499-4299-8948-8B1F9F38F5EB}" destId="{0EF34913-8034-4423-B152-48E61651AA96}" srcOrd="0" destOrd="0" parTransId="{43E1B52C-E762-42A7-8916-DB6C3E3F54F7}" sibTransId="{9B191F06-354C-437A-9EFF-EBB4866CBFDD}"/>
    <dgm:cxn modelId="{F8573180-92DB-47B9-9636-CECC5543FC32}" srcId="{25ACDB83-4499-4299-8948-8B1F9F38F5EB}" destId="{69441A89-91D0-4548-8C7C-3F4F6C18897A}" srcOrd="1" destOrd="0" parTransId="{CDF75C7C-86FC-4A8A-8B41-6E654243EA0C}" sibTransId="{06C65105-99DC-4968-AECF-8FE48144EB5B}"/>
    <dgm:cxn modelId="{BF04A4A0-C565-422D-B59A-8842CB5A8AED}" srcId="{25ACDB83-4499-4299-8948-8B1F9F38F5EB}" destId="{DC39DFA6-6556-4DF4-8068-5D37A43BF08A}" srcOrd="3" destOrd="0" parTransId="{FC8CD947-E0A5-4CD2-A868-C9E18901D258}" sibTransId="{9FF19E2E-2857-4FA1-B3D9-29782206BDAA}"/>
    <dgm:cxn modelId="{BFDC6EC9-C0C8-43C5-958C-37B0ACA066CF}" type="presOf" srcId="{69441A89-91D0-4548-8C7C-3F4F6C18897A}" destId="{AAACFFEA-1BDD-489B-825C-BB5B11AC1C3C}" srcOrd="0" destOrd="0" presId="urn:microsoft.com/office/officeart/2005/8/layout/vList2"/>
    <dgm:cxn modelId="{2D0B34DD-2501-48AA-B2BF-19BE9F80C43B}" type="presOf" srcId="{25ACDB83-4499-4299-8948-8B1F9F38F5EB}" destId="{F9950DEF-3678-4BE5-A977-09DAB8DB8A4D}" srcOrd="0" destOrd="0" presId="urn:microsoft.com/office/officeart/2005/8/layout/vList2"/>
    <dgm:cxn modelId="{C3FF57E8-445E-4751-A1F3-3B2F1EEA1617}" type="presOf" srcId="{0EF34913-8034-4423-B152-48E61651AA96}" destId="{A63AEF05-ACFF-4B0F-9C22-15640480CE91}" srcOrd="0" destOrd="0" presId="urn:microsoft.com/office/officeart/2005/8/layout/vList2"/>
    <dgm:cxn modelId="{769CFFF6-7781-4824-8E4E-B300E6E9032A}" srcId="{25ACDB83-4499-4299-8948-8B1F9F38F5EB}" destId="{58F1A2D6-A70A-48EF-BE75-F8B24B3AD304}" srcOrd="2" destOrd="0" parTransId="{07628671-D4DA-40B0-8ABD-DF5A43D9BEC6}" sibTransId="{DDAB4EC6-667E-407D-8B09-5EA908A0086D}"/>
    <dgm:cxn modelId="{34AADDF4-5386-4B9A-A7F9-C6A3A1521601}" type="presParOf" srcId="{F9950DEF-3678-4BE5-A977-09DAB8DB8A4D}" destId="{A63AEF05-ACFF-4B0F-9C22-15640480CE91}" srcOrd="0" destOrd="0" presId="urn:microsoft.com/office/officeart/2005/8/layout/vList2"/>
    <dgm:cxn modelId="{FCF5C07A-561B-4EBD-B32A-420259B26F65}" type="presParOf" srcId="{F9950DEF-3678-4BE5-A977-09DAB8DB8A4D}" destId="{A128476D-EF88-43C3-AA96-DACDC3F59903}" srcOrd="1" destOrd="0" presId="urn:microsoft.com/office/officeart/2005/8/layout/vList2"/>
    <dgm:cxn modelId="{141ED7C7-E02C-40B5-820F-1F70F70128C4}" type="presParOf" srcId="{F9950DEF-3678-4BE5-A977-09DAB8DB8A4D}" destId="{AAACFFEA-1BDD-489B-825C-BB5B11AC1C3C}" srcOrd="2" destOrd="0" presId="urn:microsoft.com/office/officeart/2005/8/layout/vList2"/>
    <dgm:cxn modelId="{9F91FA01-0DF8-430A-97C7-375FBBCDFE15}" type="presParOf" srcId="{F9950DEF-3678-4BE5-A977-09DAB8DB8A4D}" destId="{793D67E6-88E0-4D2B-ACA7-F77901B1A01E}" srcOrd="3" destOrd="0" presId="urn:microsoft.com/office/officeart/2005/8/layout/vList2"/>
    <dgm:cxn modelId="{408D0D07-8053-4B06-AC78-16F69F161893}" type="presParOf" srcId="{F9950DEF-3678-4BE5-A977-09DAB8DB8A4D}" destId="{DEAE561E-1A83-4DD6-914C-E60721282392}" srcOrd="4" destOrd="0" presId="urn:microsoft.com/office/officeart/2005/8/layout/vList2"/>
    <dgm:cxn modelId="{C7281A17-6818-4867-9213-F0E93193A10F}" type="presParOf" srcId="{F9950DEF-3678-4BE5-A977-09DAB8DB8A4D}" destId="{53EEC7E1-C92B-4A5C-BAFE-13A4CA7C40A8}" srcOrd="5" destOrd="0" presId="urn:microsoft.com/office/officeart/2005/8/layout/vList2"/>
    <dgm:cxn modelId="{ED28916B-E1C6-434F-BB87-E514DADD6B76}" type="presParOf" srcId="{F9950DEF-3678-4BE5-A977-09DAB8DB8A4D}" destId="{F7AAF57C-646A-4794-B913-8C637B08C6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AD390E-CB16-4795-8775-6B0B033AD3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E585B9-2B5F-4368-A74E-60346B66617B}">
      <dgm:prSet/>
      <dgm:spPr/>
      <dgm:t>
        <a:bodyPr/>
        <a:lstStyle/>
        <a:p>
          <a:pPr algn="just"/>
          <a:r>
            <a:rPr lang="it-IT" baseline="0" dirty="0"/>
            <a:t>L’alimentazione nella prima infanzia è essenziale perché contribuisce a definire abitudini che l’individuo tenderà a mantenere nel corso di tutta la sua vita.</a:t>
          </a:r>
          <a:endParaRPr lang="en-US" dirty="0"/>
        </a:p>
      </dgm:t>
    </dgm:pt>
    <dgm:pt modelId="{2842683A-D61D-4388-8E7A-A496746DF6E9}" type="parTrans" cxnId="{F15D66CA-1D27-48A2-AF7E-0B389951D24A}">
      <dgm:prSet/>
      <dgm:spPr/>
      <dgm:t>
        <a:bodyPr/>
        <a:lstStyle/>
        <a:p>
          <a:endParaRPr lang="en-US"/>
        </a:p>
      </dgm:t>
    </dgm:pt>
    <dgm:pt modelId="{D25E3E39-D231-498E-ADC1-B3B2A25443C8}" type="sibTrans" cxnId="{F15D66CA-1D27-48A2-AF7E-0B389951D24A}">
      <dgm:prSet phldrT="1" phldr="0"/>
      <dgm:spPr/>
      <dgm:t>
        <a:bodyPr/>
        <a:lstStyle/>
        <a:p>
          <a:endParaRPr lang="en-US"/>
        </a:p>
      </dgm:t>
    </dgm:pt>
    <dgm:pt modelId="{BEDFE279-901A-4CF6-A017-3F0831DFA79A}">
      <dgm:prSet/>
      <dgm:spPr/>
      <dgm:t>
        <a:bodyPr/>
        <a:lstStyle/>
        <a:p>
          <a:pPr algn="just"/>
          <a:r>
            <a:rPr lang="it-IT" baseline="0" dirty="0"/>
            <a:t>Investire in un’alimentazione corretta in età infantile equivale a ridurre il rischio di sviluppare malattie croniche direttamente imputabili ad una dieta non adeguata.</a:t>
          </a:r>
          <a:endParaRPr lang="en-US" dirty="0"/>
        </a:p>
      </dgm:t>
    </dgm:pt>
    <dgm:pt modelId="{5593EA6E-8962-47C8-AF4A-FB6519D60B36}" type="parTrans" cxnId="{77D5A0E0-00FC-433B-9880-9A19ED36F817}">
      <dgm:prSet/>
      <dgm:spPr/>
      <dgm:t>
        <a:bodyPr/>
        <a:lstStyle/>
        <a:p>
          <a:endParaRPr lang="en-US"/>
        </a:p>
      </dgm:t>
    </dgm:pt>
    <dgm:pt modelId="{8813521E-505A-4ED8-BCDF-F0FAA99FB93D}" type="sibTrans" cxnId="{77D5A0E0-00FC-433B-9880-9A19ED36F817}">
      <dgm:prSet phldrT="2" phldr="0"/>
      <dgm:spPr/>
      <dgm:t>
        <a:bodyPr/>
        <a:lstStyle/>
        <a:p>
          <a:endParaRPr lang="en-US"/>
        </a:p>
      </dgm:t>
    </dgm:pt>
    <dgm:pt modelId="{34F9C836-65AD-4753-BD66-2C8FA4C9E878}">
      <dgm:prSet/>
      <dgm:spPr/>
      <dgm:t>
        <a:bodyPr/>
        <a:lstStyle/>
        <a:p>
          <a:pPr algn="just"/>
          <a:r>
            <a:rPr lang="it-IT" baseline="0" dirty="0"/>
            <a:t>Promuovere l’igiene e sostenere uno stile alimentare corretto è uno dei compiti che attengono, insieme ai genitori, agli educatori di un asilo nido.</a:t>
          </a:r>
          <a:endParaRPr lang="en-US" dirty="0"/>
        </a:p>
      </dgm:t>
    </dgm:pt>
    <dgm:pt modelId="{A83D82EA-30A0-48CD-91CB-643898FCD191}" type="parTrans" cxnId="{2D828B4D-3D79-4CDF-A791-4F5FD0750D2E}">
      <dgm:prSet/>
      <dgm:spPr/>
      <dgm:t>
        <a:bodyPr/>
        <a:lstStyle/>
        <a:p>
          <a:endParaRPr lang="en-US"/>
        </a:p>
      </dgm:t>
    </dgm:pt>
    <dgm:pt modelId="{7106CB75-7CDF-4210-B0DD-4C82A6102D9C}" type="sibTrans" cxnId="{2D828B4D-3D79-4CDF-A791-4F5FD0750D2E}">
      <dgm:prSet phldrT="3" phldr="0"/>
      <dgm:spPr/>
      <dgm:t>
        <a:bodyPr/>
        <a:lstStyle/>
        <a:p>
          <a:endParaRPr lang="en-US"/>
        </a:p>
      </dgm:t>
    </dgm:pt>
    <dgm:pt modelId="{E9467647-4124-4FEB-9EF2-0E3AB8BFBED0}" type="pres">
      <dgm:prSet presAssocID="{8BAD390E-CB16-4795-8775-6B0B033AD328}" presName="vert0" presStyleCnt="0">
        <dgm:presLayoutVars>
          <dgm:dir/>
          <dgm:animOne val="branch"/>
          <dgm:animLvl val="lvl"/>
        </dgm:presLayoutVars>
      </dgm:prSet>
      <dgm:spPr/>
    </dgm:pt>
    <dgm:pt modelId="{241B4328-F5B9-4DAF-9B85-A95B5AB35325}" type="pres">
      <dgm:prSet presAssocID="{80E585B9-2B5F-4368-A74E-60346B66617B}" presName="thickLine" presStyleLbl="alignNode1" presStyleIdx="0" presStyleCnt="3"/>
      <dgm:spPr/>
    </dgm:pt>
    <dgm:pt modelId="{DF867E1D-1BCC-4E86-BD58-D46CBFDB8F06}" type="pres">
      <dgm:prSet presAssocID="{80E585B9-2B5F-4368-A74E-60346B66617B}" presName="horz1" presStyleCnt="0"/>
      <dgm:spPr/>
    </dgm:pt>
    <dgm:pt modelId="{1385BBBF-0307-40F7-8429-94F81AD348FC}" type="pres">
      <dgm:prSet presAssocID="{80E585B9-2B5F-4368-A74E-60346B66617B}" presName="tx1" presStyleLbl="revTx" presStyleIdx="0" presStyleCnt="3"/>
      <dgm:spPr/>
    </dgm:pt>
    <dgm:pt modelId="{909442CA-70A5-4997-86F5-7378DEA10A31}" type="pres">
      <dgm:prSet presAssocID="{80E585B9-2B5F-4368-A74E-60346B66617B}" presName="vert1" presStyleCnt="0"/>
      <dgm:spPr/>
    </dgm:pt>
    <dgm:pt modelId="{2D9024E9-0A9B-4847-91D5-5E9D6D544C5C}" type="pres">
      <dgm:prSet presAssocID="{BEDFE279-901A-4CF6-A017-3F0831DFA79A}" presName="thickLine" presStyleLbl="alignNode1" presStyleIdx="1" presStyleCnt="3"/>
      <dgm:spPr/>
    </dgm:pt>
    <dgm:pt modelId="{8D974170-FAF1-4912-9E0B-2B953F1E3AC3}" type="pres">
      <dgm:prSet presAssocID="{BEDFE279-901A-4CF6-A017-3F0831DFA79A}" presName="horz1" presStyleCnt="0"/>
      <dgm:spPr/>
    </dgm:pt>
    <dgm:pt modelId="{9A218F12-4256-425A-A107-4C43DD685B30}" type="pres">
      <dgm:prSet presAssocID="{BEDFE279-901A-4CF6-A017-3F0831DFA79A}" presName="tx1" presStyleLbl="revTx" presStyleIdx="1" presStyleCnt="3"/>
      <dgm:spPr/>
    </dgm:pt>
    <dgm:pt modelId="{738CC7E8-E099-45D0-8BB7-3950E41DB746}" type="pres">
      <dgm:prSet presAssocID="{BEDFE279-901A-4CF6-A017-3F0831DFA79A}" presName="vert1" presStyleCnt="0"/>
      <dgm:spPr/>
    </dgm:pt>
    <dgm:pt modelId="{5B943B66-9E72-42B6-BB71-81443F78F1EA}" type="pres">
      <dgm:prSet presAssocID="{34F9C836-65AD-4753-BD66-2C8FA4C9E878}" presName="thickLine" presStyleLbl="alignNode1" presStyleIdx="2" presStyleCnt="3"/>
      <dgm:spPr/>
    </dgm:pt>
    <dgm:pt modelId="{AE0413AB-CEEF-4212-8EEB-831090E48B70}" type="pres">
      <dgm:prSet presAssocID="{34F9C836-65AD-4753-BD66-2C8FA4C9E878}" presName="horz1" presStyleCnt="0"/>
      <dgm:spPr/>
    </dgm:pt>
    <dgm:pt modelId="{0078BECE-536E-48A6-B453-6C6294D6173F}" type="pres">
      <dgm:prSet presAssocID="{34F9C836-65AD-4753-BD66-2C8FA4C9E878}" presName="tx1" presStyleLbl="revTx" presStyleIdx="2" presStyleCnt="3"/>
      <dgm:spPr/>
    </dgm:pt>
    <dgm:pt modelId="{AE7128A5-9BA9-488A-A010-A8062664A373}" type="pres">
      <dgm:prSet presAssocID="{34F9C836-65AD-4753-BD66-2C8FA4C9E878}" presName="vert1" presStyleCnt="0"/>
      <dgm:spPr/>
    </dgm:pt>
  </dgm:ptLst>
  <dgm:cxnLst>
    <dgm:cxn modelId="{C0D4A81C-F770-4160-BF0C-CB63D0BA542E}" type="presOf" srcId="{BEDFE279-901A-4CF6-A017-3F0831DFA79A}" destId="{9A218F12-4256-425A-A107-4C43DD685B30}" srcOrd="0" destOrd="0" presId="urn:microsoft.com/office/officeart/2008/layout/LinedList"/>
    <dgm:cxn modelId="{1B7DC239-B1C2-46F3-A975-EA2E91D1F68B}" type="presOf" srcId="{8BAD390E-CB16-4795-8775-6B0B033AD328}" destId="{E9467647-4124-4FEB-9EF2-0E3AB8BFBED0}" srcOrd="0" destOrd="0" presId="urn:microsoft.com/office/officeart/2008/layout/LinedList"/>
    <dgm:cxn modelId="{2D828B4D-3D79-4CDF-A791-4F5FD0750D2E}" srcId="{8BAD390E-CB16-4795-8775-6B0B033AD328}" destId="{34F9C836-65AD-4753-BD66-2C8FA4C9E878}" srcOrd="2" destOrd="0" parTransId="{A83D82EA-30A0-48CD-91CB-643898FCD191}" sibTransId="{7106CB75-7CDF-4210-B0DD-4C82A6102D9C}"/>
    <dgm:cxn modelId="{3BADB3BE-B9CF-46A9-B9D1-493CC6ADAF6D}" type="presOf" srcId="{34F9C836-65AD-4753-BD66-2C8FA4C9E878}" destId="{0078BECE-536E-48A6-B453-6C6294D6173F}" srcOrd="0" destOrd="0" presId="urn:microsoft.com/office/officeart/2008/layout/LinedList"/>
    <dgm:cxn modelId="{667723C3-7437-42CC-AFA1-1A86CB7C45A1}" type="presOf" srcId="{80E585B9-2B5F-4368-A74E-60346B66617B}" destId="{1385BBBF-0307-40F7-8429-94F81AD348FC}" srcOrd="0" destOrd="0" presId="urn:microsoft.com/office/officeart/2008/layout/LinedList"/>
    <dgm:cxn modelId="{F15D66CA-1D27-48A2-AF7E-0B389951D24A}" srcId="{8BAD390E-CB16-4795-8775-6B0B033AD328}" destId="{80E585B9-2B5F-4368-A74E-60346B66617B}" srcOrd="0" destOrd="0" parTransId="{2842683A-D61D-4388-8E7A-A496746DF6E9}" sibTransId="{D25E3E39-D231-498E-ADC1-B3B2A25443C8}"/>
    <dgm:cxn modelId="{77D5A0E0-00FC-433B-9880-9A19ED36F817}" srcId="{8BAD390E-CB16-4795-8775-6B0B033AD328}" destId="{BEDFE279-901A-4CF6-A017-3F0831DFA79A}" srcOrd="1" destOrd="0" parTransId="{5593EA6E-8962-47C8-AF4A-FB6519D60B36}" sibTransId="{8813521E-505A-4ED8-BCDF-F0FAA99FB93D}"/>
    <dgm:cxn modelId="{542B9CD9-739F-4F2D-9DDB-EF7D503257B7}" type="presParOf" srcId="{E9467647-4124-4FEB-9EF2-0E3AB8BFBED0}" destId="{241B4328-F5B9-4DAF-9B85-A95B5AB35325}" srcOrd="0" destOrd="0" presId="urn:microsoft.com/office/officeart/2008/layout/LinedList"/>
    <dgm:cxn modelId="{190121E2-A469-40AC-B681-5E7637B1C6D6}" type="presParOf" srcId="{E9467647-4124-4FEB-9EF2-0E3AB8BFBED0}" destId="{DF867E1D-1BCC-4E86-BD58-D46CBFDB8F06}" srcOrd="1" destOrd="0" presId="urn:microsoft.com/office/officeart/2008/layout/LinedList"/>
    <dgm:cxn modelId="{A433EA00-E049-40E6-AE72-49A276799233}" type="presParOf" srcId="{DF867E1D-1BCC-4E86-BD58-D46CBFDB8F06}" destId="{1385BBBF-0307-40F7-8429-94F81AD348FC}" srcOrd="0" destOrd="0" presId="urn:microsoft.com/office/officeart/2008/layout/LinedList"/>
    <dgm:cxn modelId="{BB1F9444-AC4D-43D7-907E-D33BA8C3B0D3}" type="presParOf" srcId="{DF867E1D-1BCC-4E86-BD58-D46CBFDB8F06}" destId="{909442CA-70A5-4997-86F5-7378DEA10A31}" srcOrd="1" destOrd="0" presId="urn:microsoft.com/office/officeart/2008/layout/LinedList"/>
    <dgm:cxn modelId="{80A9663E-7304-4C6D-8ED0-E291D188EB61}" type="presParOf" srcId="{E9467647-4124-4FEB-9EF2-0E3AB8BFBED0}" destId="{2D9024E9-0A9B-4847-91D5-5E9D6D544C5C}" srcOrd="2" destOrd="0" presId="urn:microsoft.com/office/officeart/2008/layout/LinedList"/>
    <dgm:cxn modelId="{E39AAB7E-DD61-4465-8EC4-1296E35308AF}" type="presParOf" srcId="{E9467647-4124-4FEB-9EF2-0E3AB8BFBED0}" destId="{8D974170-FAF1-4912-9E0B-2B953F1E3AC3}" srcOrd="3" destOrd="0" presId="urn:microsoft.com/office/officeart/2008/layout/LinedList"/>
    <dgm:cxn modelId="{F1DFDFA6-D97F-4E3B-B6A6-AD29544C49E8}" type="presParOf" srcId="{8D974170-FAF1-4912-9E0B-2B953F1E3AC3}" destId="{9A218F12-4256-425A-A107-4C43DD685B30}" srcOrd="0" destOrd="0" presId="urn:microsoft.com/office/officeart/2008/layout/LinedList"/>
    <dgm:cxn modelId="{76332828-7314-4202-9961-B2ADE7E1C4A5}" type="presParOf" srcId="{8D974170-FAF1-4912-9E0B-2B953F1E3AC3}" destId="{738CC7E8-E099-45D0-8BB7-3950E41DB746}" srcOrd="1" destOrd="0" presId="urn:microsoft.com/office/officeart/2008/layout/LinedList"/>
    <dgm:cxn modelId="{E22CAA1C-E23A-476A-B5CB-E5B725963427}" type="presParOf" srcId="{E9467647-4124-4FEB-9EF2-0E3AB8BFBED0}" destId="{5B943B66-9E72-42B6-BB71-81443F78F1EA}" srcOrd="4" destOrd="0" presId="urn:microsoft.com/office/officeart/2008/layout/LinedList"/>
    <dgm:cxn modelId="{F8B60EEA-0333-4C0F-893E-1BBA0A39646B}" type="presParOf" srcId="{E9467647-4124-4FEB-9EF2-0E3AB8BFBED0}" destId="{AE0413AB-CEEF-4212-8EEB-831090E48B70}" srcOrd="5" destOrd="0" presId="urn:microsoft.com/office/officeart/2008/layout/LinedList"/>
    <dgm:cxn modelId="{69C89CCB-2546-4AA9-BC44-985A40F8658C}" type="presParOf" srcId="{AE0413AB-CEEF-4212-8EEB-831090E48B70}" destId="{0078BECE-536E-48A6-B453-6C6294D6173F}" srcOrd="0" destOrd="0" presId="urn:microsoft.com/office/officeart/2008/layout/LinedList"/>
    <dgm:cxn modelId="{68C09D06-729B-446F-BDD6-27C8A7635EB8}" type="presParOf" srcId="{AE0413AB-CEEF-4212-8EEB-831090E48B70}" destId="{AE7128A5-9BA9-488A-A010-A8062664A3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1A211E-302E-44DC-B5CA-6BEF031E37A2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AB4C57-E148-4B0C-AEB2-7C090BEF062D}">
      <dgm:prSet/>
      <dgm:spPr/>
      <dgm:t>
        <a:bodyPr/>
        <a:lstStyle/>
        <a:p>
          <a:r>
            <a:rPr lang="it-IT" baseline="0"/>
            <a:t>La situazione correlata all’ alimentazione costituisce un’azione reale in cui un adulto fornisce del cibo al bambino.</a:t>
          </a:r>
          <a:endParaRPr lang="en-US"/>
        </a:p>
      </dgm:t>
    </dgm:pt>
    <dgm:pt modelId="{D666C292-C95F-4BC1-8943-152A674CDD58}" type="parTrans" cxnId="{94837A51-A821-4886-910E-6AE857A2C3F7}">
      <dgm:prSet/>
      <dgm:spPr/>
      <dgm:t>
        <a:bodyPr/>
        <a:lstStyle/>
        <a:p>
          <a:endParaRPr lang="en-US"/>
        </a:p>
      </dgm:t>
    </dgm:pt>
    <dgm:pt modelId="{7FCD599C-44FF-492D-A07B-F355E61CFC7A}" type="sibTrans" cxnId="{94837A51-A821-4886-910E-6AE857A2C3F7}">
      <dgm:prSet/>
      <dgm:spPr/>
      <dgm:t>
        <a:bodyPr/>
        <a:lstStyle/>
        <a:p>
          <a:endParaRPr lang="en-US"/>
        </a:p>
      </dgm:t>
    </dgm:pt>
    <dgm:pt modelId="{4FEC96AF-66D8-4B41-8133-936527DD0BAC}">
      <dgm:prSet/>
      <dgm:spPr/>
      <dgm:t>
        <a:bodyPr/>
        <a:lstStyle/>
        <a:p>
          <a:r>
            <a:rPr lang="it-IT" baseline="0"/>
            <a:t>L’alimentazione è un’azione essenzialmente sociale; mangiare o poppare sono un aspetto della relazione totale tra bambino e figura d’accudimento.</a:t>
          </a:r>
          <a:endParaRPr lang="en-US"/>
        </a:p>
      </dgm:t>
    </dgm:pt>
    <dgm:pt modelId="{9F8F51F3-4B99-4CC0-AB8D-CDE4CC3E4EDF}" type="parTrans" cxnId="{3E7A8D79-3590-421F-ABA3-CDC7EA0CC4C8}">
      <dgm:prSet/>
      <dgm:spPr/>
      <dgm:t>
        <a:bodyPr/>
        <a:lstStyle/>
        <a:p>
          <a:endParaRPr lang="en-US"/>
        </a:p>
      </dgm:t>
    </dgm:pt>
    <dgm:pt modelId="{05C0BEF2-D593-4A06-BFB2-2F8F5D1D806A}" type="sibTrans" cxnId="{3E7A8D79-3590-421F-ABA3-CDC7EA0CC4C8}">
      <dgm:prSet/>
      <dgm:spPr/>
      <dgm:t>
        <a:bodyPr/>
        <a:lstStyle/>
        <a:p>
          <a:endParaRPr lang="en-US"/>
        </a:p>
      </dgm:t>
    </dgm:pt>
    <dgm:pt modelId="{F4371453-AABC-4A00-BA23-A1D4CCA800C8}">
      <dgm:prSet/>
      <dgm:spPr/>
      <dgm:t>
        <a:bodyPr/>
        <a:lstStyle/>
        <a:p>
          <a:r>
            <a:rPr lang="it-IT" baseline="0"/>
            <a:t>Il bambino stabilisce una relazione con il cibo in quanto tale ed interiorizza la figura d’accudimento e la natura della loro relazione.</a:t>
          </a:r>
          <a:endParaRPr lang="en-US"/>
        </a:p>
      </dgm:t>
    </dgm:pt>
    <dgm:pt modelId="{0A982F55-7EAD-43CB-B793-299FEBAD72A7}" type="parTrans" cxnId="{D66D1023-AE94-4487-9163-4004B43A9B02}">
      <dgm:prSet/>
      <dgm:spPr/>
      <dgm:t>
        <a:bodyPr/>
        <a:lstStyle/>
        <a:p>
          <a:endParaRPr lang="en-US"/>
        </a:p>
      </dgm:t>
    </dgm:pt>
    <dgm:pt modelId="{E66E7BD4-7046-43B8-A079-AB2A2189D32C}" type="sibTrans" cxnId="{D66D1023-AE94-4487-9163-4004B43A9B02}">
      <dgm:prSet/>
      <dgm:spPr/>
      <dgm:t>
        <a:bodyPr/>
        <a:lstStyle/>
        <a:p>
          <a:endParaRPr lang="en-US"/>
        </a:p>
      </dgm:t>
    </dgm:pt>
    <dgm:pt modelId="{A0B1F449-882B-4EFC-B28F-C7E5CAF54B39}">
      <dgm:prSet/>
      <dgm:spPr/>
      <dgm:t>
        <a:bodyPr/>
        <a:lstStyle/>
        <a:p>
          <a:r>
            <a:rPr lang="it-IT" baseline="0"/>
            <a:t>La qualità delle interazioni hanno un impatto significativo sulla capacità del bambino di essere nutrito.</a:t>
          </a:r>
          <a:endParaRPr lang="en-US"/>
        </a:p>
      </dgm:t>
    </dgm:pt>
    <dgm:pt modelId="{569BFEF3-8EB1-44EC-A3D9-3CFAAD43FED6}" type="parTrans" cxnId="{47CEC639-9886-49D6-8FC2-5A9512864C62}">
      <dgm:prSet/>
      <dgm:spPr/>
      <dgm:t>
        <a:bodyPr/>
        <a:lstStyle/>
        <a:p>
          <a:endParaRPr lang="en-US"/>
        </a:p>
      </dgm:t>
    </dgm:pt>
    <dgm:pt modelId="{908BD300-4586-4500-844C-BAD77172BC2A}" type="sibTrans" cxnId="{47CEC639-9886-49D6-8FC2-5A9512864C62}">
      <dgm:prSet/>
      <dgm:spPr/>
      <dgm:t>
        <a:bodyPr/>
        <a:lstStyle/>
        <a:p>
          <a:endParaRPr lang="en-US"/>
        </a:p>
      </dgm:t>
    </dgm:pt>
    <dgm:pt modelId="{A0AE59C8-486C-4DEA-B681-E25ED7413CF5}" type="pres">
      <dgm:prSet presAssocID="{701A211E-302E-44DC-B5CA-6BEF031E37A2}" presName="linear" presStyleCnt="0">
        <dgm:presLayoutVars>
          <dgm:animLvl val="lvl"/>
          <dgm:resizeHandles val="exact"/>
        </dgm:presLayoutVars>
      </dgm:prSet>
      <dgm:spPr/>
    </dgm:pt>
    <dgm:pt modelId="{D7CAB9C1-A572-4CEE-823B-E67690A6C9BE}" type="pres">
      <dgm:prSet presAssocID="{D8AB4C57-E148-4B0C-AEB2-7C090BEF06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748682-D9F5-4085-B46A-DA6A4545EFB6}" type="pres">
      <dgm:prSet presAssocID="{7FCD599C-44FF-492D-A07B-F355E61CFC7A}" presName="spacer" presStyleCnt="0"/>
      <dgm:spPr/>
    </dgm:pt>
    <dgm:pt modelId="{6BB16789-17A6-43B8-BE7F-B5870C0488F9}" type="pres">
      <dgm:prSet presAssocID="{4FEC96AF-66D8-4B41-8133-936527DD0B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7F8412-624B-4BAD-967C-0A1196362D02}" type="pres">
      <dgm:prSet presAssocID="{05C0BEF2-D593-4A06-BFB2-2F8F5D1D806A}" presName="spacer" presStyleCnt="0"/>
      <dgm:spPr/>
    </dgm:pt>
    <dgm:pt modelId="{3F63D24E-4E5D-47F2-B834-B33C9E1326CA}" type="pres">
      <dgm:prSet presAssocID="{F4371453-AABC-4A00-BA23-A1D4CCA800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6F5774-57E2-4738-9995-ECBB4E143651}" type="pres">
      <dgm:prSet presAssocID="{E66E7BD4-7046-43B8-A079-AB2A2189D32C}" presName="spacer" presStyleCnt="0"/>
      <dgm:spPr/>
    </dgm:pt>
    <dgm:pt modelId="{F4D04B82-72CB-416D-9FD4-754312BA4D02}" type="pres">
      <dgm:prSet presAssocID="{A0B1F449-882B-4EFC-B28F-C7E5CAF54B3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6D1023-AE94-4487-9163-4004B43A9B02}" srcId="{701A211E-302E-44DC-B5CA-6BEF031E37A2}" destId="{F4371453-AABC-4A00-BA23-A1D4CCA800C8}" srcOrd="2" destOrd="0" parTransId="{0A982F55-7EAD-43CB-B793-299FEBAD72A7}" sibTransId="{E66E7BD4-7046-43B8-A079-AB2A2189D32C}"/>
    <dgm:cxn modelId="{47CEC639-9886-49D6-8FC2-5A9512864C62}" srcId="{701A211E-302E-44DC-B5CA-6BEF031E37A2}" destId="{A0B1F449-882B-4EFC-B28F-C7E5CAF54B39}" srcOrd="3" destOrd="0" parTransId="{569BFEF3-8EB1-44EC-A3D9-3CFAAD43FED6}" sibTransId="{908BD300-4586-4500-844C-BAD77172BC2A}"/>
    <dgm:cxn modelId="{34996F71-03A1-4051-8FF5-B33CD4E6E71C}" type="presOf" srcId="{701A211E-302E-44DC-B5CA-6BEF031E37A2}" destId="{A0AE59C8-486C-4DEA-B681-E25ED7413CF5}" srcOrd="0" destOrd="0" presId="urn:microsoft.com/office/officeart/2005/8/layout/vList2"/>
    <dgm:cxn modelId="{94837A51-A821-4886-910E-6AE857A2C3F7}" srcId="{701A211E-302E-44DC-B5CA-6BEF031E37A2}" destId="{D8AB4C57-E148-4B0C-AEB2-7C090BEF062D}" srcOrd="0" destOrd="0" parTransId="{D666C292-C95F-4BC1-8943-152A674CDD58}" sibTransId="{7FCD599C-44FF-492D-A07B-F355E61CFC7A}"/>
    <dgm:cxn modelId="{3E7A8D79-3590-421F-ABA3-CDC7EA0CC4C8}" srcId="{701A211E-302E-44DC-B5CA-6BEF031E37A2}" destId="{4FEC96AF-66D8-4B41-8133-936527DD0BAC}" srcOrd="1" destOrd="0" parTransId="{9F8F51F3-4B99-4CC0-AB8D-CDE4CC3E4EDF}" sibTransId="{05C0BEF2-D593-4A06-BFB2-2F8F5D1D806A}"/>
    <dgm:cxn modelId="{AFA3CECC-4CBD-4936-BF9C-2DC1A6F008BD}" type="presOf" srcId="{4FEC96AF-66D8-4B41-8133-936527DD0BAC}" destId="{6BB16789-17A6-43B8-BE7F-B5870C0488F9}" srcOrd="0" destOrd="0" presId="urn:microsoft.com/office/officeart/2005/8/layout/vList2"/>
    <dgm:cxn modelId="{C72BF3CE-D407-4B16-A845-26718EC87C31}" type="presOf" srcId="{D8AB4C57-E148-4B0C-AEB2-7C090BEF062D}" destId="{D7CAB9C1-A572-4CEE-823B-E67690A6C9BE}" srcOrd="0" destOrd="0" presId="urn:microsoft.com/office/officeart/2005/8/layout/vList2"/>
    <dgm:cxn modelId="{70E991D1-8000-4CCD-8B76-F270F71B2494}" type="presOf" srcId="{A0B1F449-882B-4EFC-B28F-C7E5CAF54B39}" destId="{F4D04B82-72CB-416D-9FD4-754312BA4D02}" srcOrd="0" destOrd="0" presId="urn:microsoft.com/office/officeart/2005/8/layout/vList2"/>
    <dgm:cxn modelId="{42B0FAF8-6F20-4C68-85B8-44C55127101F}" type="presOf" srcId="{F4371453-AABC-4A00-BA23-A1D4CCA800C8}" destId="{3F63D24E-4E5D-47F2-B834-B33C9E1326CA}" srcOrd="0" destOrd="0" presId="urn:microsoft.com/office/officeart/2005/8/layout/vList2"/>
    <dgm:cxn modelId="{A69735BF-1164-493D-8FDB-78852000033D}" type="presParOf" srcId="{A0AE59C8-486C-4DEA-B681-E25ED7413CF5}" destId="{D7CAB9C1-A572-4CEE-823B-E67690A6C9BE}" srcOrd="0" destOrd="0" presId="urn:microsoft.com/office/officeart/2005/8/layout/vList2"/>
    <dgm:cxn modelId="{ACECEB88-F13C-4559-B7DA-C0653627DE8A}" type="presParOf" srcId="{A0AE59C8-486C-4DEA-B681-E25ED7413CF5}" destId="{E3748682-D9F5-4085-B46A-DA6A4545EFB6}" srcOrd="1" destOrd="0" presId="urn:microsoft.com/office/officeart/2005/8/layout/vList2"/>
    <dgm:cxn modelId="{21974F0D-B4F6-49BD-977F-AA449F8FE7FC}" type="presParOf" srcId="{A0AE59C8-486C-4DEA-B681-E25ED7413CF5}" destId="{6BB16789-17A6-43B8-BE7F-B5870C0488F9}" srcOrd="2" destOrd="0" presId="urn:microsoft.com/office/officeart/2005/8/layout/vList2"/>
    <dgm:cxn modelId="{B4CDABFC-FFDD-4EE3-ADD7-C52DBFDFD4CF}" type="presParOf" srcId="{A0AE59C8-486C-4DEA-B681-E25ED7413CF5}" destId="{707F8412-624B-4BAD-967C-0A1196362D02}" srcOrd="3" destOrd="0" presId="urn:microsoft.com/office/officeart/2005/8/layout/vList2"/>
    <dgm:cxn modelId="{128884D5-B797-48EB-8444-02D85DD84111}" type="presParOf" srcId="{A0AE59C8-486C-4DEA-B681-E25ED7413CF5}" destId="{3F63D24E-4E5D-47F2-B834-B33C9E1326CA}" srcOrd="4" destOrd="0" presId="urn:microsoft.com/office/officeart/2005/8/layout/vList2"/>
    <dgm:cxn modelId="{88094E7C-5E9F-442F-9E94-1098E5A9D88B}" type="presParOf" srcId="{A0AE59C8-486C-4DEA-B681-E25ED7413CF5}" destId="{0C6F5774-57E2-4738-9995-ECBB4E143651}" srcOrd="5" destOrd="0" presId="urn:microsoft.com/office/officeart/2005/8/layout/vList2"/>
    <dgm:cxn modelId="{88FF9F5A-0EDE-4F45-817B-99540B5E1795}" type="presParOf" srcId="{A0AE59C8-486C-4DEA-B681-E25ED7413CF5}" destId="{F4D04B82-72CB-416D-9FD4-754312BA4D0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AA0C85-BF8C-4115-949C-C3E65384EA12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2C99AE-5173-476A-89B7-E113A9031193}">
      <dgm:prSet/>
      <dgm:spPr/>
      <dgm:t>
        <a:bodyPr/>
        <a:lstStyle/>
        <a:p>
          <a:r>
            <a:rPr lang="it-IT" baseline="0"/>
            <a:t>Disturbi dell’appetito: possono manifestarsi sia come mancanza di interesse per l’alimentazione, sia perché il bambino si sazia dopo aver mangiato poco.</a:t>
          </a:r>
          <a:endParaRPr lang="en-US"/>
        </a:p>
      </dgm:t>
    </dgm:pt>
    <dgm:pt modelId="{536A4388-9A62-45F2-901E-9E959A38148E}" type="parTrans" cxnId="{23EC5BA6-FE17-4F02-8564-124BEAA48CF2}">
      <dgm:prSet/>
      <dgm:spPr/>
      <dgm:t>
        <a:bodyPr/>
        <a:lstStyle/>
        <a:p>
          <a:endParaRPr lang="en-US"/>
        </a:p>
      </dgm:t>
    </dgm:pt>
    <dgm:pt modelId="{CE9FF007-4D2C-43A1-ABF6-2D9026CED5FE}" type="sibTrans" cxnId="{23EC5BA6-FE17-4F02-8564-124BEAA48CF2}">
      <dgm:prSet/>
      <dgm:spPr/>
      <dgm:t>
        <a:bodyPr/>
        <a:lstStyle/>
        <a:p>
          <a:endParaRPr lang="en-US"/>
        </a:p>
      </dgm:t>
    </dgm:pt>
    <dgm:pt modelId="{B635DDCC-21D0-4645-86A0-C2A4E9859D51}">
      <dgm:prSet/>
      <dgm:spPr/>
      <dgm:t>
        <a:bodyPr/>
        <a:lstStyle/>
        <a:p>
          <a:r>
            <a:rPr lang="it-IT" baseline="0"/>
            <a:t>Può succedere anche che il bambino non richieda mai del cibo o sembra del tutto privo di interesse in proposito.</a:t>
          </a:r>
          <a:endParaRPr lang="en-US"/>
        </a:p>
      </dgm:t>
    </dgm:pt>
    <dgm:pt modelId="{8759499E-1F6F-4290-86A4-F4CB7FF830BE}" type="parTrans" cxnId="{07ABF6C0-E83D-43DF-837C-67825069C9F2}">
      <dgm:prSet/>
      <dgm:spPr/>
      <dgm:t>
        <a:bodyPr/>
        <a:lstStyle/>
        <a:p>
          <a:endParaRPr lang="en-US"/>
        </a:p>
      </dgm:t>
    </dgm:pt>
    <dgm:pt modelId="{2D002F61-216E-4BE2-896D-8C3A1123459E}" type="sibTrans" cxnId="{07ABF6C0-E83D-43DF-837C-67825069C9F2}">
      <dgm:prSet/>
      <dgm:spPr/>
      <dgm:t>
        <a:bodyPr/>
        <a:lstStyle/>
        <a:p>
          <a:endParaRPr lang="en-US"/>
        </a:p>
      </dgm:t>
    </dgm:pt>
    <dgm:pt modelId="{5B8F5EA7-8A9B-4676-A67C-541A03E5412E}">
      <dgm:prSet/>
      <dgm:spPr/>
      <dgm:t>
        <a:bodyPr/>
        <a:lstStyle/>
        <a:p>
          <a:r>
            <a:rPr lang="it-IT" baseline="0"/>
            <a:t>Appetito eccessivo o sete eccessiva( osservati soprattutto nei bambini dati in affidamento o sottoposti a forti stress o altrimenti sintomo di una malattia dismetabolica)</a:t>
          </a:r>
          <a:endParaRPr lang="en-US"/>
        </a:p>
      </dgm:t>
    </dgm:pt>
    <dgm:pt modelId="{46ABD94B-4AE2-40C8-B97A-AD7B8A2D107C}" type="parTrans" cxnId="{2BB1DD9B-ACDE-4AE3-A87D-7728FC1F7E95}">
      <dgm:prSet/>
      <dgm:spPr/>
      <dgm:t>
        <a:bodyPr/>
        <a:lstStyle/>
        <a:p>
          <a:endParaRPr lang="en-US"/>
        </a:p>
      </dgm:t>
    </dgm:pt>
    <dgm:pt modelId="{BC9EF69D-C652-4FF4-9C4A-4267E44B3998}" type="sibTrans" cxnId="{2BB1DD9B-ACDE-4AE3-A87D-7728FC1F7E95}">
      <dgm:prSet/>
      <dgm:spPr/>
      <dgm:t>
        <a:bodyPr/>
        <a:lstStyle/>
        <a:p>
          <a:endParaRPr lang="en-US"/>
        </a:p>
      </dgm:t>
    </dgm:pt>
    <dgm:pt modelId="{9901B209-AD5D-4DE8-81C8-A4AFDD83AA18}" type="pres">
      <dgm:prSet presAssocID="{38AA0C85-BF8C-4115-949C-C3E65384EA12}" presName="diagram" presStyleCnt="0">
        <dgm:presLayoutVars>
          <dgm:dir/>
          <dgm:resizeHandles val="exact"/>
        </dgm:presLayoutVars>
      </dgm:prSet>
      <dgm:spPr/>
    </dgm:pt>
    <dgm:pt modelId="{BAAA2CF6-C434-4F61-AB76-93D3EBC5BE6B}" type="pres">
      <dgm:prSet presAssocID="{E22C99AE-5173-476A-89B7-E113A9031193}" presName="node" presStyleLbl="node1" presStyleIdx="0" presStyleCnt="3">
        <dgm:presLayoutVars>
          <dgm:bulletEnabled val="1"/>
        </dgm:presLayoutVars>
      </dgm:prSet>
      <dgm:spPr/>
    </dgm:pt>
    <dgm:pt modelId="{D51A93A2-050F-46A4-BE86-7D457F37C224}" type="pres">
      <dgm:prSet presAssocID="{CE9FF007-4D2C-43A1-ABF6-2D9026CED5FE}" presName="sibTrans" presStyleCnt="0"/>
      <dgm:spPr/>
    </dgm:pt>
    <dgm:pt modelId="{AA3B0883-C9E7-4264-BF44-9DD519CA9A58}" type="pres">
      <dgm:prSet presAssocID="{B635DDCC-21D0-4645-86A0-C2A4E9859D51}" presName="node" presStyleLbl="node1" presStyleIdx="1" presStyleCnt="3">
        <dgm:presLayoutVars>
          <dgm:bulletEnabled val="1"/>
        </dgm:presLayoutVars>
      </dgm:prSet>
      <dgm:spPr/>
    </dgm:pt>
    <dgm:pt modelId="{F97FE04F-63D6-48FC-BC8A-48D470646E5D}" type="pres">
      <dgm:prSet presAssocID="{2D002F61-216E-4BE2-896D-8C3A1123459E}" presName="sibTrans" presStyleCnt="0"/>
      <dgm:spPr/>
    </dgm:pt>
    <dgm:pt modelId="{8CA9E9D6-AA26-4847-BB5F-BCC4A95AB27C}" type="pres">
      <dgm:prSet presAssocID="{5B8F5EA7-8A9B-4676-A67C-541A03E5412E}" presName="node" presStyleLbl="node1" presStyleIdx="2" presStyleCnt="3">
        <dgm:presLayoutVars>
          <dgm:bulletEnabled val="1"/>
        </dgm:presLayoutVars>
      </dgm:prSet>
      <dgm:spPr/>
    </dgm:pt>
  </dgm:ptLst>
  <dgm:cxnLst>
    <dgm:cxn modelId="{78009D6E-01D3-47C1-AA86-727F859790FA}" type="presOf" srcId="{E22C99AE-5173-476A-89B7-E113A9031193}" destId="{BAAA2CF6-C434-4F61-AB76-93D3EBC5BE6B}" srcOrd="0" destOrd="0" presId="urn:microsoft.com/office/officeart/2005/8/layout/default"/>
    <dgm:cxn modelId="{DC54C854-68F5-4470-874C-AEA6ADA2D3DD}" type="presOf" srcId="{38AA0C85-BF8C-4115-949C-C3E65384EA12}" destId="{9901B209-AD5D-4DE8-81C8-A4AFDD83AA18}" srcOrd="0" destOrd="0" presId="urn:microsoft.com/office/officeart/2005/8/layout/default"/>
    <dgm:cxn modelId="{2BB1DD9B-ACDE-4AE3-A87D-7728FC1F7E95}" srcId="{38AA0C85-BF8C-4115-949C-C3E65384EA12}" destId="{5B8F5EA7-8A9B-4676-A67C-541A03E5412E}" srcOrd="2" destOrd="0" parTransId="{46ABD94B-4AE2-40C8-B97A-AD7B8A2D107C}" sibTransId="{BC9EF69D-C652-4FF4-9C4A-4267E44B3998}"/>
    <dgm:cxn modelId="{23EC5BA6-FE17-4F02-8564-124BEAA48CF2}" srcId="{38AA0C85-BF8C-4115-949C-C3E65384EA12}" destId="{E22C99AE-5173-476A-89B7-E113A9031193}" srcOrd="0" destOrd="0" parTransId="{536A4388-9A62-45F2-901E-9E959A38148E}" sibTransId="{CE9FF007-4D2C-43A1-ABF6-2D9026CED5FE}"/>
    <dgm:cxn modelId="{C9419EB7-8E10-4A98-A8E8-7D2035E3D9A6}" type="presOf" srcId="{5B8F5EA7-8A9B-4676-A67C-541A03E5412E}" destId="{8CA9E9D6-AA26-4847-BB5F-BCC4A95AB27C}" srcOrd="0" destOrd="0" presId="urn:microsoft.com/office/officeart/2005/8/layout/default"/>
    <dgm:cxn modelId="{07ABF6C0-E83D-43DF-837C-67825069C9F2}" srcId="{38AA0C85-BF8C-4115-949C-C3E65384EA12}" destId="{B635DDCC-21D0-4645-86A0-C2A4E9859D51}" srcOrd="1" destOrd="0" parTransId="{8759499E-1F6F-4290-86A4-F4CB7FF830BE}" sibTransId="{2D002F61-216E-4BE2-896D-8C3A1123459E}"/>
    <dgm:cxn modelId="{64C7D4D0-4147-4ADB-86CF-700B59FD091A}" type="presOf" srcId="{B635DDCC-21D0-4645-86A0-C2A4E9859D51}" destId="{AA3B0883-C9E7-4264-BF44-9DD519CA9A58}" srcOrd="0" destOrd="0" presId="urn:microsoft.com/office/officeart/2005/8/layout/default"/>
    <dgm:cxn modelId="{A845C719-A8CA-40D0-974C-523396E581C9}" type="presParOf" srcId="{9901B209-AD5D-4DE8-81C8-A4AFDD83AA18}" destId="{BAAA2CF6-C434-4F61-AB76-93D3EBC5BE6B}" srcOrd="0" destOrd="0" presId="urn:microsoft.com/office/officeart/2005/8/layout/default"/>
    <dgm:cxn modelId="{F4500772-921D-4EEB-AE2A-4655098FF49F}" type="presParOf" srcId="{9901B209-AD5D-4DE8-81C8-A4AFDD83AA18}" destId="{D51A93A2-050F-46A4-BE86-7D457F37C224}" srcOrd="1" destOrd="0" presId="urn:microsoft.com/office/officeart/2005/8/layout/default"/>
    <dgm:cxn modelId="{F7F57BB4-7CB8-4BE4-A2E5-B0F31E166FFC}" type="presParOf" srcId="{9901B209-AD5D-4DE8-81C8-A4AFDD83AA18}" destId="{AA3B0883-C9E7-4264-BF44-9DD519CA9A58}" srcOrd="2" destOrd="0" presId="urn:microsoft.com/office/officeart/2005/8/layout/default"/>
    <dgm:cxn modelId="{2E953AF8-CF48-41F2-A09A-DF6A8C1F4FDA}" type="presParOf" srcId="{9901B209-AD5D-4DE8-81C8-A4AFDD83AA18}" destId="{F97FE04F-63D6-48FC-BC8A-48D470646E5D}" srcOrd="3" destOrd="0" presId="urn:microsoft.com/office/officeart/2005/8/layout/default"/>
    <dgm:cxn modelId="{99C3DE5E-DC0B-4108-95B2-4507ABD1060D}" type="presParOf" srcId="{9901B209-AD5D-4DE8-81C8-A4AFDD83AA18}" destId="{8CA9E9D6-AA26-4847-BB5F-BCC4A95AB27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A01A9-25C9-48E5-9120-C44EF364E06D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A8D5BF-E960-416F-A036-8B27CCA21F25}">
      <dgm:prSet/>
      <dgm:spPr/>
      <dgm:t>
        <a:bodyPr/>
        <a:lstStyle/>
        <a:p>
          <a:r>
            <a:rPr lang="it-IT" baseline="0" dirty="0"/>
            <a:t>In definitiva le difficoltà inerenti l’alimentazione possono avere cause date da :</a:t>
          </a:r>
          <a:endParaRPr lang="en-US" dirty="0"/>
        </a:p>
      </dgm:t>
    </dgm:pt>
    <dgm:pt modelId="{90AA22D9-4A0A-45A3-81A9-F69822AB71BD}" type="parTrans" cxnId="{D5C6EEFF-7243-422F-A273-DC66BF997414}">
      <dgm:prSet/>
      <dgm:spPr/>
      <dgm:t>
        <a:bodyPr/>
        <a:lstStyle/>
        <a:p>
          <a:endParaRPr lang="en-US"/>
        </a:p>
      </dgm:t>
    </dgm:pt>
    <dgm:pt modelId="{E909C8FF-7124-450A-855B-6A6F394D439A}" type="sibTrans" cxnId="{D5C6EEFF-7243-422F-A273-DC66BF997414}">
      <dgm:prSet/>
      <dgm:spPr/>
      <dgm:t>
        <a:bodyPr/>
        <a:lstStyle/>
        <a:p>
          <a:endParaRPr lang="en-US"/>
        </a:p>
      </dgm:t>
    </dgm:pt>
    <dgm:pt modelId="{4DEB738F-3C7A-46F9-90C4-3BE3DA39AE12}">
      <dgm:prSet/>
      <dgm:spPr/>
      <dgm:t>
        <a:bodyPr/>
        <a:lstStyle/>
        <a:p>
          <a:r>
            <a:rPr lang="it-IT" b="1" baseline="0"/>
            <a:t>condizioni mediche </a:t>
          </a:r>
          <a:r>
            <a:rPr lang="it-IT" baseline="0"/>
            <a:t>come situazioni neurologiche, paralisi cerebrali, anormalità percettive, comprese le menomazioni visive o uditive ecc..</a:t>
          </a:r>
          <a:endParaRPr lang="en-US"/>
        </a:p>
      </dgm:t>
    </dgm:pt>
    <dgm:pt modelId="{ED7C17E3-EF04-4007-9C2F-546BD5433A4C}" type="parTrans" cxnId="{E13816B3-FEEC-48DE-8754-E723D1EEFB67}">
      <dgm:prSet/>
      <dgm:spPr/>
      <dgm:t>
        <a:bodyPr/>
        <a:lstStyle/>
        <a:p>
          <a:endParaRPr lang="en-US"/>
        </a:p>
      </dgm:t>
    </dgm:pt>
    <dgm:pt modelId="{337FABB7-D880-43E6-8DD9-08209E1392F4}" type="sibTrans" cxnId="{E13816B3-FEEC-48DE-8754-E723D1EEFB67}">
      <dgm:prSet/>
      <dgm:spPr/>
      <dgm:t>
        <a:bodyPr/>
        <a:lstStyle/>
        <a:p>
          <a:endParaRPr lang="en-US"/>
        </a:p>
      </dgm:t>
    </dgm:pt>
    <dgm:pt modelId="{FB6DE00C-857A-4E53-82D4-7AC23D95536F}">
      <dgm:prSet/>
      <dgm:spPr/>
      <dgm:t>
        <a:bodyPr/>
        <a:lstStyle/>
        <a:p>
          <a:r>
            <a:rPr lang="it-IT" baseline="0"/>
            <a:t>Fattori di stress collegati alla famiglia e a questioni culturali</a:t>
          </a:r>
          <a:endParaRPr lang="en-US"/>
        </a:p>
      </dgm:t>
    </dgm:pt>
    <dgm:pt modelId="{865F6CAF-5B93-49AB-B262-B06D0E575A99}" type="parTrans" cxnId="{F57674AC-5D9A-4D78-9E5B-47AEE2BDE323}">
      <dgm:prSet/>
      <dgm:spPr/>
      <dgm:t>
        <a:bodyPr/>
        <a:lstStyle/>
        <a:p>
          <a:endParaRPr lang="en-US"/>
        </a:p>
      </dgm:t>
    </dgm:pt>
    <dgm:pt modelId="{DB90D221-199E-4325-BD45-EAA42D9D608F}" type="sibTrans" cxnId="{F57674AC-5D9A-4D78-9E5B-47AEE2BDE323}">
      <dgm:prSet/>
      <dgm:spPr/>
      <dgm:t>
        <a:bodyPr/>
        <a:lstStyle/>
        <a:p>
          <a:endParaRPr lang="en-US"/>
        </a:p>
      </dgm:t>
    </dgm:pt>
    <dgm:pt modelId="{F9B57EBF-5204-4C13-B7FD-6DED539BE565}" type="pres">
      <dgm:prSet presAssocID="{CCFA01A9-25C9-48E5-9120-C44EF364E06D}" presName="diagram" presStyleCnt="0">
        <dgm:presLayoutVars>
          <dgm:dir/>
          <dgm:resizeHandles val="exact"/>
        </dgm:presLayoutVars>
      </dgm:prSet>
      <dgm:spPr/>
    </dgm:pt>
    <dgm:pt modelId="{FDED8D2B-C37D-4262-B63D-72CBECCEEA25}" type="pres">
      <dgm:prSet presAssocID="{61A8D5BF-E960-416F-A036-8B27CCA21F25}" presName="node" presStyleLbl="node1" presStyleIdx="0" presStyleCnt="3">
        <dgm:presLayoutVars>
          <dgm:bulletEnabled val="1"/>
        </dgm:presLayoutVars>
      </dgm:prSet>
      <dgm:spPr/>
    </dgm:pt>
    <dgm:pt modelId="{39E316F6-7B79-4B77-8DB0-5B942F0C7CF5}" type="pres">
      <dgm:prSet presAssocID="{E909C8FF-7124-450A-855B-6A6F394D439A}" presName="sibTrans" presStyleCnt="0"/>
      <dgm:spPr/>
    </dgm:pt>
    <dgm:pt modelId="{F6C92F12-A481-4454-A14A-AE0905488300}" type="pres">
      <dgm:prSet presAssocID="{4DEB738F-3C7A-46F9-90C4-3BE3DA39AE12}" presName="node" presStyleLbl="node1" presStyleIdx="1" presStyleCnt="3">
        <dgm:presLayoutVars>
          <dgm:bulletEnabled val="1"/>
        </dgm:presLayoutVars>
      </dgm:prSet>
      <dgm:spPr/>
    </dgm:pt>
    <dgm:pt modelId="{0A3004D2-DE87-4164-A6B1-A85BC50E15BB}" type="pres">
      <dgm:prSet presAssocID="{337FABB7-D880-43E6-8DD9-08209E1392F4}" presName="sibTrans" presStyleCnt="0"/>
      <dgm:spPr/>
    </dgm:pt>
    <dgm:pt modelId="{EA80B340-2A1B-4D20-98E4-A7ABAB45E821}" type="pres">
      <dgm:prSet presAssocID="{FB6DE00C-857A-4E53-82D4-7AC23D95536F}" presName="node" presStyleLbl="node1" presStyleIdx="2" presStyleCnt="3">
        <dgm:presLayoutVars>
          <dgm:bulletEnabled val="1"/>
        </dgm:presLayoutVars>
      </dgm:prSet>
      <dgm:spPr/>
    </dgm:pt>
  </dgm:ptLst>
  <dgm:cxnLst>
    <dgm:cxn modelId="{FADD5828-5E59-43FD-AB5D-8E88A17EF198}" type="presOf" srcId="{CCFA01A9-25C9-48E5-9120-C44EF364E06D}" destId="{F9B57EBF-5204-4C13-B7FD-6DED539BE565}" srcOrd="0" destOrd="0" presId="urn:microsoft.com/office/officeart/2005/8/layout/default"/>
    <dgm:cxn modelId="{02E829A1-AAB8-425B-9E0C-E7C49BA1A65E}" type="presOf" srcId="{4DEB738F-3C7A-46F9-90C4-3BE3DA39AE12}" destId="{F6C92F12-A481-4454-A14A-AE0905488300}" srcOrd="0" destOrd="0" presId="urn:microsoft.com/office/officeart/2005/8/layout/default"/>
    <dgm:cxn modelId="{9D3C01A5-0AD9-4133-9612-D06561417A20}" type="presOf" srcId="{61A8D5BF-E960-416F-A036-8B27CCA21F25}" destId="{FDED8D2B-C37D-4262-B63D-72CBECCEEA25}" srcOrd="0" destOrd="0" presId="urn:microsoft.com/office/officeart/2005/8/layout/default"/>
    <dgm:cxn modelId="{F57674AC-5D9A-4D78-9E5B-47AEE2BDE323}" srcId="{CCFA01A9-25C9-48E5-9120-C44EF364E06D}" destId="{FB6DE00C-857A-4E53-82D4-7AC23D95536F}" srcOrd="2" destOrd="0" parTransId="{865F6CAF-5B93-49AB-B262-B06D0E575A99}" sibTransId="{DB90D221-199E-4325-BD45-EAA42D9D608F}"/>
    <dgm:cxn modelId="{E13816B3-FEEC-48DE-8754-E723D1EEFB67}" srcId="{CCFA01A9-25C9-48E5-9120-C44EF364E06D}" destId="{4DEB738F-3C7A-46F9-90C4-3BE3DA39AE12}" srcOrd="1" destOrd="0" parTransId="{ED7C17E3-EF04-4007-9C2F-546BD5433A4C}" sibTransId="{337FABB7-D880-43E6-8DD9-08209E1392F4}"/>
    <dgm:cxn modelId="{0B0886C4-8C25-4ECC-B5BD-3AF565D5C1A3}" type="presOf" srcId="{FB6DE00C-857A-4E53-82D4-7AC23D95536F}" destId="{EA80B340-2A1B-4D20-98E4-A7ABAB45E821}" srcOrd="0" destOrd="0" presId="urn:microsoft.com/office/officeart/2005/8/layout/default"/>
    <dgm:cxn modelId="{D5C6EEFF-7243-422F-A273-DC66BF997414}" srcId="{CCFA01A9-25C9-48E5-9120-C44EF364E06D}" destId="{61A8D5BF-E960-416F-A036-8B27CCA21F25}" srcOrd="0" destOrd="0" parTransId="{90AA22D9-4A0A-45A3-81A9-F69822AB71BD}" sibTransId="{E909C8FF-7124-450A-855B-6A6F394D439A}"/>
    <dgm:cxn modelId="{ACB16ECD-6348-46BB-9187-065621E36806}" type="presParOf" srcId="{F9B57EBF-5204-4C13-B7FD-6DED539BE565}" destId="{FDED8D2B-C37D-4262-B63D-72CBECCEEA25}" srcOrd="0" destOrd="0" presId="urn:microsoft.com/office/officeart/2005/8/layout/default"/>
    <dgm:cxn modelId="{BCEFF914-9B3A-4805-9017-418E4EF041CE}" type="presParOf" srcId="{F9B57EBF-5204-4C13-B7FD-6DED539BE565}" destId="{39E316F6-7B79-4B77-8DB0-5B942F0C7CF5}" srcOrd="1" destOrd="0" presId="urn:microsoft.com/office/officeart/2005/8/layout/default"/>
    <dgm:cxn modelId="{47E201C1-10F7-4EB6-8D77-F434DBC0F1DF}" type="presParOf" srcId="{F9B57EBF-5204-4C13-B7FD-6DED539BE565}" destId="{F6C92F12-A481-4454-A14A-AE0905488300}" srcOrd="2" destOrd="0" presId="urn:microsoft.com/office/officeart/2005/8/layout/default"/>
    <dgm:cxn modelId="{A1D3AB3F-F808-416C-8DB7-AD3DEE048599}" type="presParOf" srcId="{F9B57EBF-5204-4C13-B7FD-6DED539BE565}" destId="{0A3004D2-DE87-4164-A6B1-A85BC50E15BB}" srcOrd="3" destOrd="0" presId="urn:microsoft.com/office/officeart/2005/8/layout/default"/>
    <dgm:cxn modelId="{036447BF-264E-4CA3-A3D5-6ADE19C0B927}" type="presParOf" srcId="{F9B57EBF-5204-4C13-B7FD-6DED539BE565}" destId="{EA80B340-2A1B-4D20-98E4-A7ABAB45E8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C31B6-6E48-4A76-88A3-8CBE18241B83}">
      <dsp:nvSpPr>
        <dsp:cNvPr id="0" name=""/>
        <dsp:cNvSpPr/>
      </dsp:nvSpPr>
      <dsp:spPr>
        <a:xfrm>
          <a:off x="0" y="31457"/>
          <a:ext cx="6683374" cy="14589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I primi anni di vita sono tra i più importanti nello sviluppo mentale e fisico  dei bambini.</a:t>
          </a:r>
          <a:endParaRPr lang="en-US" sz="2900" kern="1200"/>
        </a:p>
      </dsp:txBody>
      <dsp:txXfrm>
        <a:off x="71222" y="102679"/>
        <a:ext cx="6540930" cy="1316546"/>
      </dsp:txXfrm>
    </dsp:sp>
    <dsp:sp modelId="{97FF7CDB-7952-4B9C-9C4D-24BCB3EDB336}">
      <dsp:nvSpPr>
        <dsp:cNvPr id="0" name=""/>
        <dsp:cNvSpPr/>
      </dsp:nvSpPr>
      <dsp:spPr>
        <a:xfrm>
          <a:off x="0" y="1573967"/>
          <a:ext cx="6683374" cy="1458990"/>
        </a:xfrm>
        <a:prstGeom prst="roundRect">
          <a:avLst/>
        </a:prstGeom>
        <a:gradFill rotWithShape="0">
          <a:gsLst>
            <a:gs pos="0">
              <a:schemeClr val="accent2">
                <a:hueOff val="-1180472"/>
                <a:satOff val="-10766"/>
                <a:lumOff val="-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180472"/>
                <a:satOff val="-10766"/>
                <a:lumOff val="-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180472"/>
                <a:satOff val="-10766"/>
                <a:lumOff val="-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E’ stato osservato che l’80% dello sviluppo neuronale avviene nei primi tre anni di vita.</a:t>
          </a:r>
          <a:endParaRPr lang="en-US" sz="2900" kern="1200"/>
        </a:p>
      </dsp:txBody>
      <dsp:txXfrm>
        <a:off x="71222" y="1645189"/>
        <a:ext cx="6540930" cy="1316546"/>
      </dsp:txXfrm>
    </dsp:sp>
    <dsp:sp modelId="{AAED5AD0-B9FD-4745-A7CA-84F2FA87B101}">
      <dsp:nvSpPr>
        <dsp:cNvPr id="0" name=""/>
        <dsp:cNvSpPr/>
      </dsp:nvSpPr>
      <dsp:spPr>
        <a:xfrm>
          <a:off x="0" y="3116477"/>
          <a:ext cx="6683374" cy="145899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In questo processo di costruzione del cervello devono essere soddisfatti i bisogni fisici e mentali. </a:t>
          </a:r>
          <a:endParaRPr lang="en-US" sz="2900" kern="1200"/>
        </a:p>
      </dsp:txBody>
      <dsp:txXfrm>
        <a:off x="71222" y="3187699"/>
        <a:ext cx="6540930" cy="1316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115-B9F4-4D8A-BF68-058FA42E6ED5}">
      <dsp:nvSpPr>
        <dsp:cNvPr id="0" name=""/>
        <dsp:cNvSpPr/>
      </dsp:nvSpPr>
      <dsp:spPr>
        <a:xfrm>
          <a:off x="0" y="102181"/>
          <a:ext cx="5910274" cy="1414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L’alto commissariato per i diritti umani delle nazioni unite riconosce il gioco come un </a:t>
          </a:r>
          <a:r>
            <a:rPr lang="it-IT" sz="1800" b="1" kern="1200" baseline="0"/>
            <a:t>«diritto» </a:t>
          </a:r>
          <a:r>
            <a:rPr lang="it-IT" sz="1800" kern="1200" baseline="0"/>
            <a:t>inviolabile ed insindacabile di ogni bambino.</a:t>
          </a:r>
          <a:endParaRPr lang="en-US" sz="1800" kern="1200"/>
        </a:p>
      </dsp:txBody>
      <dsp:txXfrm>
        <a:off x="69073" y="171254"/>
        <a:ext cx="5772128" cy="1276822"/>
      </dsp:txXfrm>
    </dsp:sp>
    <dsp:sp modelId="{F6C57C32-BF93-49E2-9276-98FEBB781E47}">
      <dsp:nvSpPr>
        <dsp:cNvPr id="0" name=""/>
        <dsp:cNvSpPr/>
      </dsp:nvSpPr>
      <dsp:spPr>
        <a:xfrm>
          <a:off x="0" y="1568990"/>
          <a:ext cx="5910274" cy="1414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Tra gli elementi necessari per la maturazione psicofisica del bambino, il gioco infatti occupa una posizione fondamentale: è lo strumento per eccellenza attraverso la quale egli costruisce il significato del mondo ed impara a relazionarsi con gli altri.</a:t>
          </a:r>
          <a:endParaRPr lang="en-US" sz="1800" kern="1200"/>
        </a:p>
      </dsp:txBody>
      <dsp:txXfrm>
        <a:off x="69073" y="1638063"/>
        <a:ext cx="5772128" cy="1276822"/>
      </dsp:txXfrm>
    </dsp:sp>
    <dsp:sp modelId="{C7167CFB-4285-4647-AB75-69EA2B62AEA6}">
      <dsp:nvSpPr>
        <dsp:cNvPr id="0" name=""/>
        <dsp:cNvSpPr/>
      </dsp:nvSpPr>
      <dsp:spPr>
        <a:xfrm>
          <a:off x="0" y="3035798"/>
          <a:ext cx="5910274" cy="1414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Le attività di gioco crescono e si modificano di pari passo con lo sviluppo intellettivo e psicologico del bambino rimanendo comunque una tappa importante nella vita dell’uomo, a prescindere dall’età.</a:t>
          </a:r>
          <a:endParaRPr lang="en-US" sz="1800" kern="1200"/>
        </a:p>
      </dsp:txBody>
      <dsp:txXfrm>
        <a:off x="69073" y="3104871"/>
        <a:ext cx="5772128" cy="12768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A499-9486-4864-A01D-85338E8AEA1A}">
      <dsp:nvSpPr>
        <dsp:cNvPr id="0" name=""/>
        <dsp:cNvSpPr/>
      </dsp:nvSpPr>
      <dsp:spPr>
        <a:xfrm>
          <a:off x="177105" y="1546"/>
          <a:ext cx="2327671" cy="139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Finzione: elemento essenziale che consiste nel prendere le distanze dalla realtà con l’ immaginazione.</a:t>
          </a:r>
          <a:endParaRPr lang="en-US" sz="1900" kern="1200"/>
        </a:p>
      </dsp:txBody>
      <dsp:txXfrm>
        <a:off x="177105" y="1546"/>
        <a:ext cx="2327671" cy="1396603"/>
      </dsp:txXfrm>
    </dsp:sp>
    <dsp:sp modelId="{3C04742B-4453-4B92-BD71-6EC67DE6B1FF}">
      <dsp:nvSpPr>
        <dsp:cNvPr id="0" name=""/>
        <dsp:cNvSpPr/>
      </dsp:nvSpPr>
      <dsp:spPr>
        <a:xfrm>
          <a:off x="2737544" y="1546"/>
          <a:ext cx="2327671" cy="1396603"/>
        </a:xfrm>
        <a:prstGeom prst="rect">
          <a:avLst/>
        </a:prstGeom>
        <a:solidFill>
          <a:schemeClr val="accent5">
            <a:hueOff val="-703322"/>
            <a:satOff val="2431"/>
            <a:lumOff val="16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Piacevole e divertente: deve essere vissuto in modo positivo da chi lo svolge.</a:t>
          </a:r>
          <a:endParaRPr lang="en-US" sz="1900" kern="1200"/>
        </a:p>
      </dsp:txBody>
      <dsp:txXfrm>
        <a:off x="2737544" y="1546"/>
        <a:ext cx="2327671" cy="1396603"/>
      </dsp:txXfrm>
    </dsp:sp>
    <dsp:sp modelId="{7EA30E18-936A-41F1-8E7D-044ABE49C464}">
      <dsp:nvSpPr>
        <dsp:cNvPr id="0" name=""/>
        <dsp:cNvSpPr/>
      </dsp:nvSpPr>
      <dsp:spPr>
        <a:xfrm>
          <a:off x="5297983" y="1546"/>
          <a:ext cx="2327671" cy="1396603"/>
        </a:xfrm>
        <a:prstGeom prst="rect">
          <a:avLst/>
        </a:prstGeom>
        <a:solidFill>
          <a:schemeClr val="accent5">
            <a:hueOff val="-1406643"/>
            <a:satOff val="4862"/>
            <a:lumOff val="3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Gratuito</a:t>
          </a:r>
          <a:endParaRPr lang="en-US" sz="1900" kern="1200"/>
        </a:p>
      </dsp:txBody>
      <dsp:txXfrm>
        <a:off x="5297983" y="1546"/>
        <a:ext cx="2327671" cy="1396603"/>
      </dsp:txXfrm>
    </dsp:sp>
    <dsp:sp modelId="{F97A0624-7C3D-4988-A995-8C8ED30C613D}">
      <dsp:nvSpPr>
        <dsp:cNvPr id="0" name=""/>
        <dsp:cNvSpPr/>
      </dsp:nvSpPr>
      <dsp:spPr>
        <a:xfrm>
          <a:off x="7858422" y="1546"/>
          <a:ext cx="2327671" cy="1396603"/>
        </a:xfrm>
        <a:prstGeom prst="rect">
          <a:avLst/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Limitato nello spazio e nel tempo.</a:t>
          </a:r>
          <a:endParaRPr lang="en-US" sz="1900" kern="1200"/>
        </a:p>
      </dsp:txBody>
      <dsp:txXfrm>
        <a:off x="7858422" y="1546"/>
        <a:ext cx="2327671" cy="1396603"/>
      </dsp:txXfrm>
    </dsp:sp>
    <dsp:sp modelId="{71269812-11BC-4B0D-95C7-C335458879CB}">
      <dsp:nvSpPr>
        <dsp:cNvPr id="0" name=""/>
        <dsp:cNvSpPr/>
      </dsp:nvSpPr>
      <dsp:spPr>
        <a:xfrm>
          <a:off x="1457325" y="1630917"/>
          <a:ext cx="2327671" cy="1396603"/>
        </a:xfrm>
        <a:prstGeom prst="rect">
          <a:avLst/>
        </a:prstGeom>
        <a:solidFill>
          <a:schemeClr val="accent5">
            <a:hueOff val="-2813286"/>
            <a:satOff val="9723"/>
            <a:lumOff val="65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Improduttivo: ovvero senza fini particolari.</a:t>
          </a:r>
          <a:endParaRPr lang="en-US" sz="1900" kern="1200"/>
        </a:p>
      </dsp:txBody>
      <dsp:txXfrm>
        <a:off x="1457325" y="1630917"/>
        <a:ext cx="2327671" cy="1396603"/>
      </dsp:txXfrm>
    </dsp:sp>
    <dsp:sp modelId="{F3ADAB7B-7A2A-414E-860F-92E9D99C0A30}">
      <dsp:nvSpPr>
        <dsp:cNvPr id="0" name=""/>
        <dsp:cNvSpPr/>
      </dsp:nvSpPr>
      <dsp:spPr>
        <a:xfrm>
          <a:off x="4017764" y="1630917"/>
          <a:ext cx="2327671" cy="1396603"/>
        </a:xfrm>
        <a:prstGeom prst="rect">
          <a:avLst/>
        </a:prstGeom>
        <a:solidFill>
          <a:schemeClr val="accent5">
            <a:hueOff val="-3516608"/>
            <a:satOff val="12154"/>
            <a:lumOff val="81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Volontario: non ci deve essere alcun tipo di obbligo.</a:t>
          </a:r>
          <a:endParaRPr lang="en-US" sz="1900" kern="1200"/>
        </a:p>
      </dsp:txBody>
      <dsp:txXfrm>
        <a:off x="4017764" y="1630917"/>
        <a:ext cx="2327671" cy="1396603"/>
      </dsp:txXfrm>
    </dsp:sp>
    <dsp:sp modelId="{014A1D57-F32E-477D-8AB8-C8C729AAD23C}">
      <dsp:nvSpPr>
        <dsp:cNvPr id="0" name=""/>
        <dsp:cNvSpPr/>
      </dsp:nvSpPr>
      <dsp:spPr>
        <a:xfrm>
          <a:off x="6578203" y="1630917"/>
          <a:ext cx="2327671" cy="1396603"/>
        </a:xfrm>
        <a:prstGeom prst="rect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baseline="0"/>
            <a:t>Motivazione intrinseca: il gioco non ha bisogno di rinforzi.</a:t>
          </a:r>
          <a:endParaRPr lang="en-US" sz="1900" kern="1200"/>
        </a:p>
      </dsp:txBody>
      <dsp:txXfrm>
        <a:off x="6578203" y="1630917"/>
        <a:ext cx="2327671" cy="1396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51AEA-B2D9-4CB7-9BB2-2EDC8E6D79A8}">
      <dsp:nvSpPr>
        <dsp:cNvPr id="0" name=""/>
        <dsp:cNvSpPr/>
      </dsp:nvSpPr>
      <dsp:spPr>
        <a:xfrm>
          <a:off x="0" y="0"/>
          <a:ext cx="5833348" cy="2436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baseline="0" dirty="0"/>
            <a:t>3 anni</a:t>
          </a:r>
          <a:r>
            <a:rPr lang="it-IT" sz="1800" kern="1200" baseline="0" dirty="0"/>
            <a:t>: è l’età in cui emergono secondo Freud giochi che rivelano la tematica edipica che il bambino sta affrontando in questa fase. Compaiono i primi giochi di socializzazione, il bambino è interessato a giocare con i compagni e prova piacere nell’imitare l’adulto.</a:t>
          </a:r>
          <a:endParaRPr lang="en-US" sz="1800" kern="1200" dirty="0"/>
        </a:p>
      </dsp:txBody>
      <dsp:txXfrm>
        <a:off x="71368" y="71368"/>
        <a:ext cx="3314854" cy="2293938"/>
      </dsp:txXfrm>
    </dsp:sp>
    <dsp:sp modelId="{1AE5DD82-50AA-47AF-A47E-D032C51961F5}">
      <dsp:nvSpPr>
        <dsp:cNvPr id="0" name=""/>
        <dsp:cNvSpPr/>
      </dsp:nvSpPr>
      <dsp:spPr>
        <a:xfrm>
          <a:off x="1029414" y="2978158"/>
          <a:ext cx="5833348" cy="2436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4-5 anni</a:t>
          </a:r>
          <a:r>
            <a:rPr lang="it-IT" sz="1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in questa fase i giochi sono espressione di dinamiche interne. Sono tipici di questa fase il gioco del dottore, della bambola o di nascondino. Attraverso questi giochi il bambino può drammatizzare una punizione oppure un no subito</a:t>
          </a:r>
          <a:r>
            <a:rPr lang="it-IT" sz="1800" kern="1200" baseline="0" dirty="0"/>
            <a:t>.</a:t>
          </a:r>
          <a:endParaRPr lang="en-US" sz="1800" kern="1200" dirty="0"/>
        </a:p>
      </dsp:txBody>
      <dsp:txXfrm>
        <a:off x="1100782" y="3049526"/>
        <a:ext cx="3077359" cy="2293938"/>
      </dsp:txXfrm>
    </dsp:sp>
    <dsp:sp modelId="{8FCE5E73-B552-4801-BB62-D05BA0F3A9E4}">
      <dsp:nvSpPr>
        <dsp:cNvPr id="0" name=""/>
        <dsp:cNvSpPr/>
      </dsp:nvSpPr>
      <dsp:spPr>
        <a:xfrm>
          <a:off x="4249509" y="1915497"/>
          <a:ext cx="1583838" cy="15838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05873" y="1915497"/>
        <a:ext cx="871110" cy="11918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F15D-85F6-4D31-9F2A-7EF5920D97FC}">
      <dsp:nvSpPr>
        <dsp:cNvPr id="0" name=""/>
        <dsp:cNvSpPr/>
      </dsp:nvSpPr>
      <dsp:spPr>
        <a:xfrm>
          <a:off x="814" y="273474"/>
          <a:ext cx="3176788" cy="1906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baseline="0" dirty="0"/>
            <a:t>6-10 anni</a:t>
          </a:r>
          <a:r>
            <a:rPr lang="it-IT" sz="2000" kern="1200" baseline="0" dirty="0"/>
            <a:t>: i giochi diventano di gruppo e con regole permettendo al bambino di sperimentare lo stare con gli altri.</a:t>
          </a:r>
          <a:endParaRPr lang="en-US" sz="2000" kern="1200" dirty="0"/>
        </a:p>
      </dsp:txBody>
      <dsp:txXfrm>
        <a:off x="814" y="273474"/>
        <a:ext cx="3176788" cy="1906073"/>
      </dsp:txXfrm>
    </dsp:sp>
    <dsp:sp modelId="{AF1F4581-2FEF-469B-B46B-4350D501562E}">
      <dsp:nvSpPr>
        <dsp:cNvPr id="0" name=""/>
        <dsp:cNvSpPr/>
      </dsp:nvSpPr>
      <dsp:spPr>
        <a:xfrm>
          <a:off x="3495282" y="273474"/>
          <a:ext cx="3176788" cy="1906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Data l’importanza che il gioco riveste nello sviluppo psico-fiico del bambino la funzione dell’educatore diventa fondamentale anche per ciò che concerne l’educazione al gioco.</a:t>
          </a:r>
          <a:endParaRPr lang="en-US" sz="2000" kern="1200"/>
        </a:p>
      </dsp:txBody>
      <dsp:txXfrm>
        <a:off x="3495282" y="273474"/>
        <a:ext cx="3176788" cy="1906073"/>
      </dsp:txXfrm>
    </dsp:sp>
    <dsp:sp modelId="{855156AF-06E7-499D-B9EE-C5F73A6D7B9F}">
      <dsp:nvSpPr>
        <dsp:cNvPr id="0" name=""/>
        <dsp:cNvSpPr/>
      </dsp:nvSpPr>
      <dsp:spPr>
        <a:xfrm>
          <a:off x="814" y="2497226"/>
          <a:ext cx="3176788" cy="1906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Es: bisogna insegnare al bambino che per divertirsi non ha bisogno di tanti giochi contemporaneamente, è importante saper selezionare  e scegliere un gioco per quel preciso momento.</a:t>
          </a:r>
          <a:endParaRPr lang="en-US" sz="2000" kern="1200"/>
        </a:p>
      </dsp:txBody>
      <dsp:txXfrm>
        <a:off x="814" y="2497226"/>
        <a:ext cx="3176788" cy="1906073"/>
      </dsp:txXfrm>
    </dsp:sp>
    <dsp:sp modelId="{ABA1F7E5-29E9-4B5E-A548-F145EADB2395}">
      <dsp:nvSpPr>
        <dsp:cNvPr id="0" name=""/>
        <dsp:cNvSpPr/>
      </dsp:nvSpPr>
      <dsp:spPr>
        <a:xfrm>
          <a:off x="3495282" y="2497226"/>
          <a:ext cx="3176788" cy="1906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I giochi devono essere adatti alla sua età, non devono né precorrere i tempi né ridurre le potenzialità creative.</a:t>
          </a:r>
          <a:endParaRPr lang="en-US" sz="2000" kern="1200"/>
        </a:p>
      </dsp:txBody>
      <dsp:txXfrm>
        <a:off x="3495282" y="2497226"/>
        <a:ext cx="3176788" cy="19060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C5160-F28A-4863-92D1-5E039B9E3BCD}">
      <dsp:nvSpPr>
        <dsp:cNvPr id="0" name=""/>
        <dsp:cNvSpPr/>
      </dsp:nvSpPr>
      <dsp:spPr>
        <a:xfrm>
          <a:off x="0" y="0"/>
          <a:ext cx="60966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B71E2-5284-4D72-89CE-91AD1A06A9D4}">
      <dsp:nvSpPr>
        <dsp:cNvPr id="0" name=""/>
        <dsp:cNvSpPr/>
      </dsp:nvSpPr>
      <dsp:spPr>
        <a:xfrm>
          <a:off x="0" y="0"/>
          <a:ext cx="6096626" cy="235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baseline="0" dirty="0"/>
            <a:t>estrema concentrazione in alcune attività</a:t>
          </a:r>
          <a:r>
            <a:rPr lang="it-IT" sz="2600" kern="1200" baseline="0" dirty="0"/>
            <a:t>; il bambino appare molto concentrato nelle sue attività, come mettere in ordine degli oggetti e difficilmente risponde alle richieste di attenzione da parte di altri.</a:t>
          </a:r>
          <a:endParaRPr lang="en-US" sz="2600" kern="1200" dirty="0"/>
        </a:p>
      </dsp:txBody>
      <dsp:txXfrm>
        <a:off x="0" y="0"/>
        <a:ext cx="6096626" cy="2357436"/>
      </dsp:txXfrm>
    </dsp:sp>
    <dsp:sp modelId="{D3E69836-6F05-4737-9A73-CAF029A1AC02}">
      <dsp:nvSpPr>
        <dsp:cNvPr id="0" name=""/>
        <dsp:cNvSpPr/>
      </dsp:nvSpPr>
      <dsp:spPr>
        <a:xfrm>
          <a:off x="0" y="2357436"/>
          <a:ext cx="60966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6EAEB-1707-4308-B122-EC4D67EEA994}">
      <dsp:nvSpPr>
        <dsp:cNvPr id="0" name=""/>
        <dsp:cNvSpPr/>
      </dsp:nvSpPr>
      <dsp:spPr>
        <a:xfrm>
          <a:off x="0" y="2357436"/>
          <a:ext cx="6096626" cy="235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baseline="0" dirty="0"/>
            <a:t>Notare subito questi segnali è molto importante perché intervenire precocemente può ridurre molti dei problemi di comunicazione o di socializzazione che i bambini con autismo potrebbero incontrare durante il loro sviluppo.</a:t>
          </a:r>
          <a:endParaRPr lang="en-US" sz="2600" kern="1200" dirty="0"/>
        </a:p>
      </dsp:txBody>
      <dsp:txXfrm>
        <a:off x="0" y="2357436"/>
        <a:ext cx="6096626" cy="2357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D65BA-5CB6-4FA4-85EB-DF4811A2DE7C}">
      <dsp:nvSpPr>
        <dsp:cNvPr id="0" name=""/>
        <dsp:cNvSpPr/>
      </dsp:nvSpPr>
      <dsp:spPr>
        <a:xfrm>
          <a:off x="285183" y="1545"/>
          <a:ext cx="2631551" cy="15789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 questi ultimi anni si è affermata sempre più la necessità di impostare l’intervento sanitario in stretta correlazione con gli interventi educativi e assistenziali.</a:t>
          </a:r>
          <a:endParaRPr lang="en-US" sz="1600" kern="1200" dirty="0"/>
        </a:p>
      </dsp:txBody>
      <dsp:txXfrm>
        <a:off x="285183" y="1545"/>
        <a:ext cx="2631551" cy="1578930"/>
      </dsp:txXfrm>
    </dsp:sp>
    <dsp:sp modelId="{BBA2ED55-AEEC-4692-AB67-EC85332320C7}">
      <dsp:nvSpPr>
        <dsp:cNvPr id="0" name=""/>
        <dsp:cNvSpPr/>
      </dsp:nvSpPr>
      <dsp:spPr>
        <a:xfrm>
          <a:off x="3179890" y="1545"/>
          <a:ext cx="2631551" cy="15789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prevenzione si realizza soprattutto all’esterno  dell’area sanitaria e si realizza nella politica sociale del territorio.</a:t>
          </a:r>
          <a:endParaRPr lang="en-US" sz="1600" kern="1200" dirty="0"/>
        </a:p>
      </dsp:txBody>
      <dsp:txXfrm>
        <a:off x="3179890" y="1545"/>
        <a:ext cx="2631551" cy="1578930"/>
      </dsp:txXfrm>
    </dsp:sp>
    <dsp:sp modelId="{95B93E08-3C58-4A9C-9F2D-C1EBBA69805A}">
      <dsp:nvSpPr>
        <dsp:cNvPr id="0" name=""/>
        <dsp:cNvSpPr/>
      </dsp:nvSpPr>
      <dsp:spPr>
        <a:xfrm>
          <a:off x="1732537" y="1843631"/>
          <a:ext cx="2631551" cy="15789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La funzione preventiva degli operatori di nido va vista quindi in questa prospettiva più ampia.</a:t>
          </a:r>
          <a:endParaRPr lang="en-US" sz="1600" kern="1200"/>
        </a:p>
      </dsp:txBody>
      <dsp:txXfrm>
        <a:off x="1732537" y="1843631"/>
        <a:ext cx="2631551" cy="1578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2441-054E-47E4-942A-F7EC00819394}">
      <dsp:nvSpPr>
        <dsp:cNvPr id="0" name=""/>
        <dsp:cNvSpPr/>
      </dsp:nvSpPr>
      <dsp:spPr>
        <a:xfrm>
          <a:off x="0" y="198902"/>
          <a:ext cx="6683374" cy="804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 dirty="0"/>
            <a:t>Il primo obbiettivo della formazione degli operatori consiste nell’acquisizione di informazioni e conoscenze relative alla salute psico-fisica  del bambino e nel saper rilevare i fattori di rischio presenti nell’ambiente;</a:t>
          </a:r>
          <a:endParaRPr lang="en-US" sz="1600" kern="1200" dirty="0"/>
        </a:p>
      </dsp:txBody>
      <dsp:txXfrm>
        <a:off x="39295" y="238197"/>
        <a:ext cx="6604784" cy="726370"/>
      </dsp:txXfrm>
    </dsp:sp>
    <dsp:sp modelId="{831AC6C7-1ADC-410A-86F6-D4B0793503C6}">
      <dsp:nvSpPr>
        <dsp:cNvPr id="0" name=""/>
        <dsp:cNvSpPr/>
      </dsp:nvSpPr>
      <dsp:spPr>
        <a:xfrm>
          <a:off x="0" y="1049942"/>
          <a:ext cx="6683374" cy="804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/>
            <a:t>Il Secondo obbiettivo consiste nell’acquisire capacità che favoriscono lo sviluppo del bambino;</a:t>
          </a:r>
          <a:endParaRPr lang="en-US" sz="1600" kern="1200"/>
        </a:p>
      </dsp:txBody>
      <dsp:txXfrm>
        <a:off x="39295" y="1089237"/>
        <a:ext cx="6604784" cy="726370"/>
      </dsp:txXfrm>
    </dsp:sp>
    <dsp:sp modelId="{9C5BD73B-97B2-48D3-92B4-627F4D34929F}">
      <dsp:nvSpPr>
        <dsp:cNvPr id="0" name=""/>
        <dsp:cNvSpPr/>
      </dsp:nvSpPr>
      <dsp:spPr>
        <a:xfrm>
          <a:off x="0" y="1900982"/>
          <a:ext cx="6683374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/>
            <a:t>Un altro obbiettivo è la realizzazione di un ambiente sicuro e ricco di stimoli;</a:t>
          </a:r>
          <a:endParaRPr lang="en-US" sz="1600" kern="1200"/>
        </a:p>
      </dsp:txBody>
      <dsp:txXfrm>
        <a:off x="39295" y="1940277"/>
        <a:ext cx="6604784" cy="726370"/>
      </dsp:txXfrm>
    </dsp:sp>
    <dsp:sp modelId="{196192A6-B77D-4174-82F4-EFB5C7E92F0A}">
      <dsp:nvSpPr>
        <dsp:cNvPr id="0" name=""/>
        <dsp:cNvSpPr/>
      </dsp:nvSpPr>
      <dsp:spPr>
        <a:xfrm>
          <a:off x="0" y="2752022"/>
          <a:ext cx="6683374" cy="80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/>
            <a:t>Altro obbiettivo è il saper collaborare con gli atri operatori;</a:t>
          </a:r>
          <a:endParaRPr lang="en-US" sz="1600" kern="1200"/>
        </a:p>
      </dsp:txBody>
      <dsp:txXfrm>
        <a:off x="39295" y="2791317"/>
        <a:ext cx="6604784" cy="726370"/>
      </dsp:txXfrm>
    </dsp:sp>
    <dsp:sp modelId="{2EC6B558-FDA2-426B-8AAD-13E0DAB1009E}">
      <dsp:nvSpPr>
        <dsp:cNvPr id="0" name=""/>
        <dsp:cNvSpPr/>
      </dsp:nvSpPr>
      <dsp:spPr>
        <a:xfrm>
          <a:off x="0" y="3603062"/>
          <a:ext cx="6683374" cy="8049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baseline="0"/>
            <a:t>Altro momento importante riguarda l’opera di informazione e sensibilizzazione delle famiglie.</a:t>
          </a:r>
          <a:endParaRPr lang="en-US" sz="1600" kern="1200"/>
        </a:p>
      </dsp:txBody>
      <dsp:txXfrm>
        <a:off x="39295" y="3642357"/>
        <a:ext cx="6604784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63CC2-ECE5-43D4-8C69-7D6761103C7C}">
      <dsp:nvSpPr>
        <dsp:cNvPr id="0" name=""/>
        <dsp:cNvSpPr/>
      </dsp:nvSpPr>
      <dsp:spPr>
        <a:xfrm>
          <a:off x="2024" y="219639"/>
          <a:ext cx="4316313" cy="25897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Esistono diversi strumenti educativi e didattici che possono essere utilizzati nel lavoro educativo e didattico: Strumenti strutturati ( </a:t>
          </a:r>
          <a:r>
            <a:rPr lang="it-IT" sz="2200" b="1" kern="1200"/>
            <a:t>griglie di osservazione</a:t>
          </a:r>
          <a:r>
            <a:rPr lang="it-IT" sz="2200" kern="1200"/>
            <a:t>, </a:t>
          </a:r>
          <a:r>
            <a:rPr lang="it-IT" sz="2200" b="1" kern="1200"/>
            <a:t>check-list)</a:t>
          </a:r>
          <a:r>
            <a:rPr lang="it-IT" sz="2200" kern="1200"/>
            <a:t>; oppure di tipo narrativo    (</a:t>
          </a:r>
          <a:r>
            <a:rPr lang="it-IT" sz="2200" b="1" kern="1200"/>
            <a:t>osservazione descrittiva, carta e matita</a:t>
          </a:r>
          <a:r>
            <a:rPr lang="it-IT" sz="2200" kern="1200"/>
            <a:t>).</a:t>
          </a:r>
          <a:endParaRPr lang="en-US" sz="2200" kern="1200"/>
        </a:p>
      </dsp:txBody>
      <dsp:txXfrm>
        <a:off x="77876" y="295491"/>
        <a:ext cx="4164609" cy="2438083"/>
      </dsp:txXfrm>
    </dsp:sp>
    <dsp:sp modelId="{37BD31BC-1B22-4DA4-89BA-103A159F2701}">
      <dsp:nvSpPr>
        <dsp:cNvPr id="0" name=""/>
        <dsp:cNvSpPr/>
      </dsp:nvSpPr>
      <dsp:spPr>
        <a:xfrm>
          <a:off x="4698172" y="979310"/>
          <a:ext cx="915058" cy="1070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8172" y="1193399"/>
        <a:ext cx="640541" cy="642267"/>
      </dsp:txXfrm>
    </dsp:sp>
    <dsp:sp modelId="{FDA65F12-01A8-458F-9785-17DB2449C4EE}">
      <dsp:nvSpPr>
        <dsp:cNvPr id="0" name=""/>
        <dsp:cNvSpPr/>
      </dsp:nvSpPr>
      <dsp:spPr>
        <a:xfrm>
          <a:off x="6044862" y="219639"/>
          <a:ext cx="4316313" cy="25897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Attraverso l’indagine accurata dell’osservatore è possibile valutare le possibili difficoltà sia di ordine fisico che psichico al fine di aiutare il personale sanitario a raggiungere una diagnosi che indirizzi verso il trattamento da effettuare.</a:t>
          </a:r>
          <a:endParaRPr lang="en-US" sz="2200" kern="1200"/>
        </a:p>
      </dsp:txBody>
      <dsp:txXfrm>
        <a:off x="6120714" y="295491"/>
        <a:ext cx="4164609" cy="2438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AEF05-ACFF-4B0F-9C22-15640480CE91}">
      <dsp:nvSpPr>
        <dsp:cNvPr id="0" name=""/>
        <dsp:cNvSpPr/>
      </dsp:nvSpPr>
      <dsp:spPr>
        <a:xfrm>
          <a:off x="0" y="309602"/>
          <a:ext cx="6683374" cy="955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/>
            <a:t>Lo sviluppo fisico</a:t>
          </a:r>
          <a:r>
            <a:rPr lang="it-IT" sz="1900" kern="1200"/>
            <a:t>: L’accrescimento è dato dalla risultante dell’interazione di numerosi fattori che determinano modificazioni in altezza, aumento della statura, aumento di peso.</a:t>
          </a:r>
          <a:endParaRPr lang="en-US" sz="1900" kern="1200"/>
        </a:p>
      </dsp:txBody>
      <dsp:txXfrm>
        <a:off x="46663" y="356265"/>
        <a:ext cx="6590048" cy="862564"/>
      </dsp:txXfrm>
    </dsp:sp>
    <dsp:sp modelId="{AAACFFEA-1BDD-489B-825C-BB5B11AC1C3C}">
      <dsp:nvSpPr>
        <dsp:cNvPr id="0" name=""/>
        <dsp:cNvSpPr/>
      </dsp:nvSpPr>
      <dsp:spPr>
        <a:xfrm>
          <a:off x="0" y="1320212"/>
          <a:ext cx="6683374" cy="955890"/>
        </a:xfrm>
        <a:prstGeom prst="roundRect">
          <a:avLst/>
        </a:prstGeom>
        <a:gradFill rotWithShape="0">
          <a:gsLst>
            <a:gs pos="0">
              <a:schemeClr val="accent2">
                <a:hueOff val="-786981"/>
                <a:satOff val="-7177"/>
                <a:lumOff val="-130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786981"/>
                <a:satOff val="-7177"/>
                <a:lumOff val="-130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786981"/>
                <a:satOff val="-7177"/>
                <a:lumOff val="-130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I fattori dell’accrescimento vengono distinti in intrinseci ed estrinseci.</a:t>
          </a:r>
          <a:endParaRPr lang="en-US" sz="1900" kern="1200"/>
        </a:p>
      </dsp:txBody>
      <dsp:txXfrm>
        <a:off x="46663" y="1366875"/>
        <a:ext cx="6590048" cy="862564"/>
      </dsp:txXfrm>
    </dsp:sp>
    <dsp:sp modelId="{DEAE561E-1A83-4DD6-914C-E60721282392}">
      <dsp:nvSpPr>
        <dsp:cNvPr id="0" name=""/>
        <dsp:cNvSpPr/>
      </dsp:nvSpPr>
      <dsp:spPr>
        <a:xfrm>
          <a:off x="0" y="2330822"/>
          <a:ext cx="6683374" cy="955890"/>
        </a:xfrm>
        <a:prstGeom prst="roundRect">
          <a:avLst/>
        </a:prstGeom>
        <a:gradFill rotWithShape="0">
          <a:gsLst>
            <a:gs pos="0">
              <a:schemeClr val="accent2">
                <a:hueOff val="-1573962"/>
                <a:satOff val="-14354"/>
                <a:lumOff val="-261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573962"/>
                <a:satOff val="-14354"/>
                <a:lumOff val="-261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573962"/>
                <a:satOff val="-14354"/>
                <a:lumOff val="-261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/>
            <a:t>fattori intrinseci</a:t>
          </a:r>
          <a:r>
            <a:rPr lang="it-IT" sz="1900" kern="1200"/>
            <a:t>: </a:t>
          </a:r>
          <a:r>
            <a:rPr lang="it-IT" sz="1900" i="1" kern="1200"/>
            <a:t>fattori ereditari, fattori razziali ed etnici, fattori legati al sesso, fattori neuroendocrini.</a:t>
          </a:r>
          <a:endParaRPr lang="en-US" sz="1900" kern="1200"/>
        </a:p>
      </dsp:txBody>
      <dsp:txXfrm>
        <a:off x="46663" y="2377485"/>
        <a:ext cx="6590048" cy="862564"/>
      </dsp:txXfrm>
    </dsp:sp>
    <dsp:sp modelId="{F7AAF57C-646A-4794-B913-8C637B08C62C}">
      <dsp:nvSpPr>
        <dsp:cNvPr id="0" name=""/>
        <dsp:cNvSpPr/>
      </dsp:nvSpPr>
      <dsp:spPr>
        <a:xfrm>
          <a:off x="0" y="3341432"/>
          <a:ext cx="6683374" cy="95589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/>
            <a:t>Fattori estrinseci: </a:t>
          </a:r>
          <a:r>
            <a:rPr lang="it-IT" sz="1900" i="1" kern="1200"/>
            <a:t>l’alimentazione, le influenze ambientali, l’attività fisica, l’assistenza sanitaria, le facilitazioni sociali.</a:t>
          </a:r>
          <a:endParaRPr lang="en-US" sz="1900" kern="1200"/>
        </a:p>
      </dsp:txBody>
      <dsp:txXfrm>
        <a:off x="46663" y="3388095"/>
        <a:ext cx="6590048" cy="862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B4328-F5B9-4DAF-9B85-A95B5AB35325}">
      <dsp:nvSpPr>
        <dsp:cNvPr id="0" name=""/>
        <dsp:cNvSpPr/>
      </dsp:nvSpPr>
      <dsp:spPr>
        <a:xfrm>
          <a:off x="0" y="1746"/>
          <a:ext cx="60966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5BBBF-0307-40F7-8429-94F81AD348FC}">
      <dsp:nvSpPr>
        <dsp:cNvPr id="0" name=""/>
        <dsp:cNvSpPr/>
      </dsp:nvSpPr>
      <dsp:spPr>
        <a:xfrm>
          <a:off x="0" y="1746"/>
          <a:ext cx="6096626" cy="1191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/>
            <a:t>L’alimentazione nella prima infanzia è essenziale perché contribuisce a definire abitudini che l’individuo tenderà a mantenere nel corso di tutta la sua vita.</a:t>
          </a:r>
          <a:endParaRPr lang="en-US" sz="2000" kern="1200" dirty="0"/>
        </a:p>
      </dsp:txBody>
      <dsp:txXfrm>
        <a:off x="0" y="1746"/>
        <a:ext cx="6096626" cy="1191004"/>
      </dsp:txXfrm>
    </dsp:sp>
    <dsp:sp modelId="{2D9024E9-0A9B-4847-91D5-5E9D6D544C5C}">
      <dsp:nvSpPr>
        <dsp:cNvPr id="0" name=""/>
        <dsp:cNvSpPr/>
      </dsp:nvSpPr>
      <dsp:spPr>
        <a:xfrm>
          <a:off x="0" y="1192750"/>
          <a:ext cx="6096626" cy="0"/>
        </a:xfrm>
        <a:prstGeom prst="line">
          <a:avLst/>
        </a:prstGeom>
        <a:solidFill>
          <a:schemeClr val="accent2">
            <a:hueOff val="-1180472"/>
            <a:satOff val="-10766"/>
            <a:lumOff val="-1961"/>
            <a:alphaOff val="0"/>
          </a:schemeClr>
        </a:solidFill>
        <a:ln w="15875" cap="flat" cmpd="sng" algn="ctr">
          <a:solidFill>
            <a:schemeClr val="accent2">
              <a:hueOff val="-1180472"/>
              <a:satOff val="-10766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18F12-4256-425A-A107-4C43DD685B30}">
      <dsp:nvSpPr>
        <dsp:cNvPr id="0" name=""/>
        <dsp:cNvSpPr/>
      </dsp:nvSpPr>
      <dsp:spPr>
        <a:xfrm>
          <a:off x="0" y="1192750"/>
          <a:ext cx="6096626" cy="1191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/>
            <a:t>Investire in un’alimentazione corretta in età infantile equivale a ridurre il rischio di sviluppare malattie croniche direttamente imputabili ad una dieta non adeguata.</a:t>
          </a:r>
          <a:endParaRPr lang="en-US" sz="2000" kern="1200" dirty="0"/>
        </a:p>
      </dsp:txBody>
      <dsp:txXfrm>
        <a:off x="0" y="1192750"/>
        <a:ext cx="6096626" cy="1191004"/>
      </dsp:txXfrm>
    </dsp:sp>
    <dsp:sp modelId="{5B943B66-9E72-42B6-BB71-81443F78F1EA}">
      <dsp:nvSpPr>
        <dsp:cNvPr id="0" name=""/>
        <dsp:cNvSpPr/>
      </dsp:nvSpPr>
      <dsp:spPr>
        <a:xfrm>
          <a:off x="0" y="2383754"/>
          <a:ext cx="6096626" cy="0"/>
        </a:xfrm>
        <a:prstGeom prst="line">
          <a:avLst/>
        </a:prstGeom>
        <a:solidFill>
          <a:schemeClr val="accent2">
            <a:hueOff val="-2360944"/>
            <a:satOff val="-21531"/>
            <a:lumOff val="-3922"/>
            <a:alphaOff val="0"/>
          </a:schemeClr>
        </a:solidFill>
        <a:ln w="15875" cap="flat" cmpd="sng" algn="ctr">
          <a:solidFill>
            <a:schemeClr val="accent2">
              <a:hueOff val="-2360944"/>
              <a:satOff val="-21531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8BECE-536E-48A6-B453-6C6294D6173F}">
      <dsp:nvSpPr>
        <dsp:cNvPr id="0" name=""/>
        <dsp:cNvSpPr/>
      </dsp:nvSpPr>
      <dsp:spPr>
        <a:xfrm>
          <a:off x="0" y="2383754"/>
          <a:ext cx="6096626" cy="1191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 dirty="0"/>
            <a:t>Promuovere l’igiene e sostenere uno stile alimentare corretto è uno dei compiti che attengono, insieme ai genitori, agli educatori di un asilo nido.</a:t>
          </a:r>
          <a:endParaRPr lang="en-US" sz="2000" kern="1200" dirty="0"/>
        </a:p>
      </dsp:txBody>
      <dsp:txXfrm>
        <a:off x="0" y="2383754"/>
        <a:ext cx="6096626" cy="1191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B9C1-A572-4CEE-823B-E67690A6C9BE}">
      <dsp:nvSpPr>
        <dsp:cNvPr id="0" name=""/>
        <dsp:cNvSpPr/>
      </dsp:nvSpPr>
      <dsp:spPr>
        <a:xfrm>
          <a:off x="0" y="67529"/>
          <a:ext cx="6564206" cy="8976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La situazione correlata all’ alimentazione costituisce un’azione reale in cui un adulto fornisce del cibo al bambino.</a:t>
          </a:r>
          <a:endParaRPr lang="en-US" sz="1800" kern="1200"/>
        </a:p>
      </dsp:txBody>
      <dsp:txXfrm>
        <a:off x="43821" y="111350"/>
        <a:ext cx="6476564" cy="810040"/>
      </dsp:txXfrm>
    </dsp:sp>
    <dsp:sp modelId="{6BB16789-17A6-43B8-BE7F-B5870C0488F9}">
      <dsp:nvSpPr>
        <dsp:cNvPr id="0" name=""/>
        <dsp:cNvSpPr/>
      </dsp:nvSpPr>
      <dsp:spPr>
        <a:xfrm>
          <a:off x="0" y="1017052"/>
          <a:ext cx="6564206" cy="8976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L’alimentazione è un’azione essenzialmente sociale; mangiare o poppare sono un aspetto della relazione totale tra bambino e figura d’accudimento.</a:t>
          </a:r>
          <a:endParaRPr lang="en-US" sz="1800" kern="1200"/>
        </a:p>
      </dsp:txBody>
      <dsp:txXfrm>
        <a:off x="43821" y="1060873"/>
        <a:ext cx="6476564" cy="810040"/>
      </dsp:txXfrm>
    </dsp:sp>
    <dsp:sp modelId="{3F63D24E-4E5D-47F2-B834-B33C9E1326CA}">
      <dsp:nvSpPr>
        <dsp:cNvPr id="0" name=""/>
        <dsp:cNvSpPr/>
      </dsp:nvSpPr>
      <dsp:spPr>
        <a:xfrm>
          <a:off x="0" y="1966574"/>
          <a:ext cx="6564206" cy="8976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Il bambino stabilisce una relazione con il cibo in quanto tale ed interiorizza la figura d’accudimento e la natura della loro relazione.</a:t>
          </a:r>
          <a:endParaRPr lang="en-US" sz="1800" kern="1200"/>
        </a:p>
      </dsp:txBody>
      <dsp:txXfrm>
        <a:off x="43821" y="2010395"/>
        <a:ext cx="6476564" cy="810040"/>
      </dsp:txXfrm>
    </dsp:sp>
    <dsp:sp modelId="{F4D04B82-72CB-416D-9FD4-754312BA4D02}">
      <dsp:nvSpPr>
        <dsp:cNvPr id="0" name=""/>
        <dsp:cNvSpPr/>
      </dsp:nvSpPr>
      <dsp:spPr>
        <a:xfrm>
          <a:off x="0" y="2916097"/>
          <a:ext cx="6564206" cy="8976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La qualità delle interazioni hanno un impatto significativo sulla capacità del bambino di essere nutrito.</a:t>
          </a:r>
          <a:endParaRPr lang="en-US" sz="1800" kern="1200"/>
        </a:p>
      </dsp:txBody>
      <dsp:txXfrm>
        <a:off x="43821" y="2959918"/>
        <a:ext cx="6476564" cy="810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A2CF6-C434-4F61-AB76-93D3EBC5BE6B}">
      <dsp:nvSpPr>
        <dsp:cNvPr id="0" name=""/>
        <dsp:cNvSpPr/>
      </dsp:nvSpPr>
      <dsp:spPr>
        <a:xfrm>
          <a:off x="847" y="513320"/>
          <a:ext cx="3306026" cy="1983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Disturbi dell’appetito: possono manifestarsi sia come mancanza di interesse per l’alimentazione, sia perché il bambino si sazia dopo aver mangiato poco.</a:t>
          </a:r>
          <a:endParaRPr lang="en-US" sz="2000" kern="1200"/>
        </a:p>
      </dsp:txBody>
      <dsp:txXfrm>
        <a:off x="847" y="513320"/>
        <a:ext cx="3306026" cy="1983615"/>
      </dsp:txXfrm>
    </dsp:sp>
    <dsp:sp modelId="{AA3B0883-C9E7-4264-BF44-9DD519CA9A58}">
      <dsp:nvSpPr>
        <dsp:cNvPr id="0" name=""/>
        <dsp:cNvSpPr/>
      </dsp:nvSpPr>
      <dsp:spPr>
        <a:xfrm>
          <a:off x="3637476" y="513320"/>
          <a:ext cx="3306026" cy="19836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Può succedere anche che il bambino non richieda mai del cibo o sembra del tutto privo di interesse in proposito.</a:t>
          </a:r>
          <a:endParaRPr lang="en-US" sz="2000" kern="1200"/>
        </a:p>
      </dsp:txBody>
      <dsp:txXfrm>
        <a:off x="3637476" y="513320"/>
        <a:ext cx="3306026" cy="1983615"/>
      </dsp:txXfrm>
    </dsp:sp>
    <dsp:sp modelId="{8CA9E9D6-AA26-4847-BB5F-BCC4A95AB27C}">
      <dsp:nvSpPr>
        <dsp:cNvPr id="0" name=""/>
        <dsp:cNvSpPr/>
      </dsp:nvSpPr>
      <dsp:spPr>
        <a:xfrm>
          <a:off x="1819162" y="2827539"/>
          <a:ext cx="3306026" cy="19836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baseline="0"/>
            <a:t>Appetito eccessivo o sete eccessiva( osservati soprattutto nei bambini dati in affidamento o sottoposti a forti stress o altrimenti sintomo di una malattia dismetabolica)</a:t>
          </a:r>
          <a:endParaRPr lang="en-US" sz="2000" kern="1200"/>
        </a:p>
      </dsp:txBody>
      <dsp:txXfrm>
        <a:off x="1819162" y="2827539"/>
        <a:ext cx="3306026" cy="19836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D8D2B-C37D-4262-B63D-72CBECCEEA25}">
      <dsp:nvSpPr>
        <dsp:cNvPr id="0" name=""/>
        <dsp:cNvSpPr/>
      </dsp:nvSpPr>
      <dsp:spPr>
        <a:xfrm>
          <a:off x="285183" y="1545"/>
          <a:ext cx="2631551" cy="15789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 dirty="0"/>
            <a:t>In definitiva le difficoltà inerenti l’alimentazione possono avere cause date da :</a:t>
          </a:r>
          <a:endParaRPr lang="en-US" sz="1800" kern="1200" dirty="0"/>
        </a:p>
      </dsp:txBody>
      <dsp:txXfrm>
        <a:off x="285183" y="1545"/>
        <a:ext cx="2631551" cy="1578930"/>
      </dsp:txXfrm>
    </dsp:sp>
    <dsp:sp modelId="{F6C92F12-A481-4454-A14A-AE0905488300}">
      <dsp:nvSpPr>
        <dsp:cNvPr id="0" name=""/>
        <dsp:cNvSpPr/>
      </dsp:nvSpPr>
      <dsp:spPr>
        <a:xfrm>
          <a:off x="3179890" y="1545"/>
          <a:ext cx="2631551" cy="15789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baseline="0"/>
            <a:t>condizioni mediche </a:t>
          </a:r>
          <a:r>
            <a:rPr lang="it-IT" sz="1800" kern="1200" baseline="0"/>
            <a:t>come situazioni neurologiche, paralisi cerebrali, anormalità percettive, comprese le menomazioni visive o uditive ecc..</a:t>
          </a:r>
          <a:endParaRPr lang="en-US" sz="1800" kern="1200"/>
        </a:p>
      </dsp:txBody>
      <dsp:txXfrm>
        <a:off x="3179890" y="1545"/>
        <a:ext cx="2631551" cy="1578930"/>
      </dsp:txXfrm>
    </dsp:sp>
    <dsp:sp modelId="{EA80B340-2A1B-4D20-98E4-A7ABAB45E821}">
      <dsp:nvSpPr>
        <dsp:cNvPr id="0" name=""/>
        <dsp:cNvSpPr/>
      </dsp:nvSpPr>
      <dsp:spPr>
        <a:xfrm>
          <a:off x="1732537" y="1843631"/>
          <a:ext cx="2631551" cy="15789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baseline="0"/>
            <a:t>Fattori di stress collegati alla famiglia e a questioni culturali</a:t>
          </a:r>
          <a:endParaRPr lang="en-US" sz="1800" kern="1200"/>
        </a:p>
      </dsp:txBody>
      <dsp:txXfrm>
        <a:off x="1732537" y="1843631"/>
        <a:ext cx="2631551" cy="157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  <p:sndAc>
      <p:stSnd>
        <p:snd r:embed="rId19" name="click.wav"/>
      </p:stSnd>
    </p:sndAc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innaturale.com/neofobia-alimentare-che-cosa-e-la-paura-dei-cibi-nuovi/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10" Type="http://schemas.microsoft.com/office/2007/relationships/diagramDrawing" Target="../diagrams/drawing8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hiarafrancesconi.it/letture/disturbi-dell-alimentazione/48-disturbi-alimentari.html" TargetMode="Externa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dietando.it/9195/come-indirizzare-il-nostro-bambino-alla-dieta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10" Type="http://schemas.microsoft.com/office/2007/relationships/diagramDrawing" Target="../diagrams/drawing10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3.png"/><Relationship Id="rId10" Type="http://schemas.microsoft.com/office/2007/relationships/diagramDrawing" Target="../diagrams/drawing12.xml"/><Relationship Id="rId4" Type="http://schemas.openxmlformats.org/officeDocument/2006/relationships/image" Target="../media/image25.jpeg"/><Relationship Id="rId9" Type="http://schemas.openxmlformats.org/officeDocument/2006/relationships/diagramColors" Target="../diagrams/colors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png"/><Relationship Id="rId10" Type="http://schemas.microsoft.com/office/2007/relationships/diagramDrawing" Target="../diagrams/drawing13.xml"/><Relationship Id="rId4" Type="http://schemas.openxmlformats.org/officeDocument/2006/relationships/image" Target="../media/image26.jpeg"/><Relationship Id="rId9" Type="http://schemas.openxmlformats.org/officeDocument/2006/relationships/diagramColors" Target="../diagrams/colors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samuelecorona.com/il-concetto-di-illusione-di-donald-w-winnicott/" TargetMode="Externa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20BA2-210C-4D7B-88C0-967483A7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/>
              <a:t>Salute del bambino: </a:t>
            </a:r>
            <a:r>
              <a:rPr lang="en-US" dirty="0" err="1"/>
              <a:t>l’importanza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primi</a:t>
            </a:r>
            <a:r>
              <a:rPr lang="en-US" dirty="0"/>
              <a:t> anni di vita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sviluppo</a:t>
            </a:r>
            <a:r>
              <a:rPr lang="en-US" dirty="0"/>
              <a:t> </a:t>
            </a:r>
            <a:r>
              <a:rPr lang="en-US" dirty="0" err="1"/>
              <a:t>fisico</a:t>
            </a:r>
            <a:r>
              <a:rPr lang="en-US" dirty="0"/>
              <a:t> e </a:t>
            </a:r>
            <a:r>
              <a:rPr lang="en-US" dirty="0" err="1"/>
              <a:t>mentale</a:t>
            </a:r>
            <a:r>
              <a:rPr lang="en-US" dirty="0"/>
              <a:t>.</a:t>
            </a:r>
          </a:p>
        </p:txBody>
      </p:sp>
      <p:pic>
        <p:nvPicPr>
          <p:cNvPr id="1026" name="Picture 2" descr="Genetica e ambiente: nei primi 1.000 giorni di vita è scritto il futuro di  un bambino - insalutenews.it">
            <a:extLst>
              <a:ext uri="{FF2B5EF4-FFF2-40B4-BE49-F238E27FC236}">
                <a16:creationId xmlns:a16="http://schemas.microsoft.com/office/drawing/2014/main" id="{BDC2BC79-6DE2-40FD-87F7-E7CE29FF2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r="18815" b="-1"/>
          <a:stretch/>
        </p:blipFill>
        <p:spPr bwMode="auto"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39FF44-B187-458F-98B9-157667515B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PROF.SSA SANZA GIUSEPPINA</a:t>
            </a:r>
          </a:p>
        </p:txBody>
      </p:sp>
    </p:spTree>
    <p:extLst>
      <p:ext uri="{BB962C8B-B14F-4D97-AF65-F5344CB8AC3E}">
        <p14:creationId xmlns:p14="http://schemas.microsoft.com/office/powerpoint/2010/main" val="549242176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1F460-CD8C-4D7A-A1D7-AF872BE5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it-IT" dirty="0"/>
              <a:t>Alimentazione</a:t>
            </a:r>
          </a:p>
        </p:txBody>
      </p:sp>
      <p:pic>
        <p:nvPicPr>
          <p:cNvPr id="8194" name="Picture 2" descr="Le sane abitudini per i bambini in età scolare - Donna Moderna">
            <a:extLst>
              <a:ext uri="{FF2B5EF4-FFF2-40B4-BE49-F238E27FC236}">
                <a16:creationId xmlns:a16="http://schemas.microsoft.com/office/drawing/2014/main" id="{303336E1-7AB3-46FB-B5CC-5AC736A4C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b="4743"/>
          <a:stretch/>
        </p:blipFill>
        <p:spPr bwMode="auto">
          <a:xfrm>
            <a:off x="7370064" y="2214694"/>
            <a:ext cx="4040886" cy="322598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4553489-0DEC-405A-95C5-D300E0DDD0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6321522"/>
              </p:ext>
            </p:extLst>
          </p:nvPr>
        </p:nvGraphicFramePr>
        <p:xfrm>
          <a:off x="913774" y="2214694"/>
          <a:ext cx="6096626" cy="357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3928131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l primo svezzamento dal 4 al 6 mese. Integrare pappe e poppate">
            <a:extLst>
              <a:ext uri="{FF2B5EF4-FFF2-40B4-BE49-F238E27FC236}">
                <a16:creationId xmlns:a16="http://schemas.microsoft.com/office/drawing/2014/main" id="{4B743219-4A98-4854-A67B-84FF94AB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97" y="1358283"/>
            <a:ext cx="4345786" cy="3567135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1579D-7FE9-45B5-B224-CAE133FF43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1" y="790575"/>
            <a:ext cx="5855415" cy="437197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fase del divezzamento che  avviene intorno ai 5 mesi del bambino e che spesso coincide con l’inserimento al nido rappresenta una fase molto delicata.</a:t>
            </a:r>
          </a:p>
          <a:p>
            <a:pPr algn="just">
              <a:lnSpc>
                <a:spcPct val="110000"/>
              </a:lnSpc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latte cessa di essere  l’alimento esclusivo nella dieta dell’infante e comincia ad essere sostituito da cibi nuovi e diversi.</a:t>
            </a:r>
          </a:p>
          <a:p>
            <a:pPr algn="just">
              <a:lnSpc>
                <a:spcPct val="110000"/>
              </a:lnSpc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bambino ha bisogno del supporto dell’adulto per acquisire delle sane abitudini alimentari.</a:t>
            </a:r>
          </a:p>
          <a:p>
            <a:pPr algn="just">
              <a:lnSpc>
                <a:spcPct val="110000"/>
              </a:lnSpc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Ciò rende necessaria una vera e propria educazione alimentare da realizzare in collaborazione con la famiglia, personale scolastico e specialisti dell’alimentazione onde evitare che alcuni comportamenti possono diventare disfunzionali.</a:t>
            </a:r>
          </a:p>
          <a:p>
            <a:pPr>
              <a:lnSpc>
                <a:spcPct val="110000"/>
              </a:lnSpc>
            </a:pPr>
            <a:endParaRPr lang="it-IT" sz="1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1CF51F-69F5-4363-853C-121EDB85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95" y="-686407"/>
            <a:ext cx="5855416" cy="686408"/>
          </a:xfrm>
        </p:spPr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980860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32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ducazione alimentare dei bambini: principi e consigli - Melarossa">
            <a:extLst>
              <a:ext uri="{FF2B5EF4-FFF2-40B4-BE49-F238E27FC236}">
                <a16:creationId xmlns:a16="http://schemas.microsoft.com/office/drawing/2014/main" id="{87448932-2F15-4FE0-805B-3925D0B9C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r="-3" b="-3"/>
          <a:stretch/>
        </p:blipFill>
        <p:spPr bwMode="auto">
          <a:xfrm>
            <a:off x="8391755" y="2289425"/>
            <a:ext cx="3427091" cy="373989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9233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CF0572-B2D6-4D85-9AA7-0BC9AE21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br>
              <a:rPr lang="it-IT"/>
            </a:b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0B0F970-B521-4004-9046-8083888204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900193"/>
              </p:ext>
            </p:extLst>
          </p:nvPr>
        </p:nvGraphicFramePr>
        <p:xfrm>
          <a:off x="913774" y="2367092"/>
          <a:ext cx="6564207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67124830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9B54D3-2B07-42FD-8161-44053803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it-IT" sz="4100">
                <a:solidFill>
                  <a:srgbClr val="FFFFFF"/>
                </a:solidFill>
              </a:rPr>
              <a:t>Cosa osservare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D737FF-F59A-46EF-BCD0-069F818D97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Deficit di accrescimento</a:t>
            </a:r>
            <a:r>
              <a:rPr lang="it-IT" sz="1700">
                <a:latin typeface="Times New Roman" panose="02020603050405020304" pitchFamily="18" charset="0"/>
                <a:cs typeface="Times New Roman" panose="02020603050405020304" pitchFamily="18" charset="0"/>
              </a:rPr>
              <a:t>: messo a confronto con una media ponderale relativa all’età ed al sesso, il bambino peserà meno del terzo percentile; oppure consiste in una riduzione significativa del peso del bambino rispetto al suo incremento regolare.</a:t>
            </a:r>
          </a:p>
          <a:p>
            <a:pPr>
              <a:lnSpc>
                <a:spcPct val="110000"/>
              </a:lnSpc>
            </a:pPr>
            <a:r>
              <a:rPr lang="it-IT" sz="1700">
                <a:latin typeface="Times New Roman" panose="02020603050405020304" pitchFamily="18" charset="0"/>
                <a:cs typeface="Times New Roman" panose="02020603050405020304" pitchFamily="18" charset="0"/>
              </a:rPr>
              <a:t>Può essere dovuta ad una carenza alimentare oppure a malattie disfunzionali( malassorbimento intestinale, carenze vitaminiche, tumori)</a:t>
            </a:r>
          </a:p>
          <a:p>
            <a:pPr>
              <a:lnSpc>
                <a:spcPct val="110000"/>
              </a:lnSpc>
            </a:pPr>
            <a:r>
              <a:rPr lang="it-IT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Arresto della crescita</a:t>
            </a:r>
            <a:r>
              <a:rPr lang="it-IT" sz="1700">
                <a:latin typeface="Times New Roman" panose="02020603050405020304" pitchFamily="18" charset="0"/>
                <a:cs typeface="Times New Roman" panose="02020603050405020304" pitchFamily="18" charset="0"/>
              </a:rPr>
              <a:t>: incapacità del bambino di raggiungere una statura paragonabile a quella degli altri bambini del suo stesso gruppo sociale( fattori ormonali).</a:t>
            </a:r>
          </a:p>
        </p:txBody>
      </p:sp>
      <p:pic>
        <p:nvPicPr>
          <p:cNvPr id="38" name="Picture 2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2538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persona, tavolo, interni, figlio&#10;&#10;Descrizione generata automaticamente">
            <a:extLst>
              <a:ext uri="{FF2B5EF4-FFF2-40B4-BE49-F238E27FC236}">
                <a16:creationId xmlns:a16="http://schemas.microsoft.com/office/drawing/2014/main" id="{E9A00487-2C09-86BB-8E22-C9230C06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05776" y="1645540"/>
            <a:ext cx="3657600" cy="3424107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2F3968-EE22-6689-9ECD-2B52105AC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9067" y="981075"/>
            <a:ext cx="6298085" cy="554355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alImentari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nell’infanzia di tipo transitorio sono abbastanza comuni in alcuni momenti critici dello sviluppo e non costituiscono necessariamente un disturbo.</a:t>
            </a:r>
          </a:p>
          <a:p>
            <a:pPr algn="ctr">
              <a:lnSpc>
                <a:spcPct val="110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esempio, fra i sette e i nove mesi all’epoca dello svezzamento o alla comparsa dell’angoscia dell’estraneo, oppure tra il secondo e terzo anno di vita nel passaggio all’alimentazione autonoma, il rifiuto del cibo è comune come parte di un normale processo maturativo, durante il quale le capacità biologiche, cognitive ed affettive del bambino si riorganizzano ad un livello più complesso e con un adattamento reciproco con il caregiver.</a:t>
            </a:r>
          </a:p>
          <a:p>
            <a:pPr algn="ctr">
              <a:lnSpc>
                <a:spcPct val="110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figure d’accudimento possono reagire infatti a questi cambiamenti in maniera differente a seconda della propria esperienza evolutiva nel processo individuazione-separazione.</a:t>
            </a:r>
          </a:p>
          <a:p>
            <a:pPr algn="ctr">
              <a:lnSpc>
                <a:spcPct val="110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disturbi alimentari dell’infanzia comprendono una serie di problemi specifici con cause ed esiti diversi e con una sintomatologia eterogenea.</a:t>
            </a:r>
          </a:p>
          <a:p>
            <a:pPr algn="ctr">
              <a:lnSpc>
                <a:spcPct val="110000"/>
              </a:lnSpc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Alcuni sintomi si riferiscono alle abilità e ai comportamenti alimentari( es. disabilità di sviluppo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oromotorie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orosensoriali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vomito, mericismo, ruminazione); altri invece sono meno specifici (es. coliche dei primi tre mesi)</a:t>
            </a:r>
          </a:p>
          <a:p>
            <a:pPr algn="ctr">
              <a:lnSpc>
                <a:spcPct val="110000"/>
              </a:lnSpc>
            </a:pPr>
            <a:endParaRPr lang="it-IT" sz="8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FDD468-153E-665B-F767-8AB6C2DC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67" y="285751"/>
            <a:ext cx="6401424" cy="266699"/>
          </a:xfrm>
        </p:spPr>
        <p:txBody>
          <a:bodyPr anchor="b">
            <a:normAutofit fontScale="90000"/>
          </a:bodyPr>
          <a:lstStyle/>
          <a:p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Disturbi dell’alimentazione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8E3CEA-1E68-A173-DC33-E19F47C722FC}"/>
              </a:ext>
            </a:extLst>
          </p:cNvPr>
          <p:cNvSpPr txBox="1"/>
          <p:nvPr/>
        </p:nvSpPr>
        <p:spPr>
          <a:xfrm>
            <a:off x="9269742" y="5069648"/>
            <a:ext cx="165128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www.innaturale.com/neofobia-alimentare-che-cosa-e-la-paura-dei-cibi-nuov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07728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ovrappeso e Obesità in età pediatrica: consigli nutrizionali - Dott.ssa  Caramella Cristina">
            <a:extLst>
              <a:ext uri="{FF2B5EF4-FFF2-40B4-BE49-F238E27FC236}">
                <a16:creationId xmlns:a16="http://schemas.microsoft.com/office/drawing/2014/main" id="{2748942E-F99A-4C89-AE4B-F3209648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1445" y="1865747"/>
            <a:ext cx="3427091" cy="3135423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7DF5716-1DC1-42A7-929C-50B08C5FC9B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7695166"/>
              </p:ext>
            </p:extLst>
          </p:nvPr>
        </p:nvGraphicFramePr>
        <p:xfrm>
          <a:off x="913774" y="923926"/>
          <a:ext cx="6944351" cy="532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76022361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ress e allattamento: conoscere il sistema nervoso per favorire  l'allattamento - La Prima Radice">
            <a:extLst>
              <a:ext uri="{FF2B5EF4-FFF2-40B4-BE49-F238E27FC236}">
                <a16:creationId xmlns:a16="http://schemas.microsoft.com/office/drawing/2014/main" id="{85CBD834-C30D-43FD-9100-25C356A94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r="-3" b="-3"/>
          <a:stretch/>
        </p:blipFill>
        <p:spPr bwMode="auto">
          <a:xfrm>
            <a:off x="8121445" y="1994151"/>
            <a:ext cx="3427091" cy="287861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D36D8C-DF75-4782-BA92-8603D71A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51" y="-1054619"/>
            <a:ext cx="6564205" cy="1573863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6A159-B2A5-4548-8C58-AE884248B6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76326"/>
            <a:ext cx="6564207" cy="44195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Disturbi delle abilità correlate all’alimentazione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comprendono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di suzione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es. suzione disorganizzata, mioclonia, problemi nel controllo delle labbra, fatica eccessiva). </a:t>
            </a:r>
          </a:p>
          <a:p>
            <a:pPr algn="just">
              <a:lnSpc>
                <a:spcPct val="110000"/>
              </a:lnSpc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 di coordinazione motoria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coinvolgono le dita e le mani possono portare all’incapacità del bambino di portare il cibo alla bocca.</a:t>
            </a:r>
          </a:p>
          <a:p>
            <a:pPr algn="just">
              <a:lnSpc>
                <a:spcPct val="110000"/>
              </a:lnSpc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nella regolazione della quantità e della velocità del cibo ingerito.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Queste difficoltà possono essere attribuite a problemi neurologici o relazionali.</a:t>
            </a:r>
          </a:p>
        </p:txBody>
      </p:sp>
    </p:spTree>
    <p:extLst>
      <p:ext uri="{BB962C8B-B14F-4D97-AF65-F5344CB8AC3E}">
        <p14:creationId xmlns:p14="http://schemas.microsoft.com/office/powerpoint/2010/main" val="1325734113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l bambino che non mangia - Meyer - Azienda Ospedaliero Universitaria">
            <a:extLst>
              <a:ext uri="{FF2B5EF4-FFF2-40B4-BE49-F238E27FC236}">
                <a16:creationId xmlns:a16="http://schemas.microsoft.com/office/drawing/2014/main" id="{E50481DB-7926-4300-8E30-B7827613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4" y="1621039"/>
            <a:ext cx="3995592" cy="3590975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DF8632-2CDD-4BE1-90E4-8705901A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988694"/>
            <a:ext cx="5855415" cy="47229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nella prima masticazione: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nella capacità di gestire un cibo sempre più solido e consistente (muscolatura ipotonica).  es: bambino di un anno e mezzo che assume liquidi e tende a sputare il cibo solido o grumoso. Questa ipotonia muscolare può essere data da traumi alla nascita o patologie neurologiche o muscolari o da particolari sindromi.</a:t>
            </a:r>
          </a:p>
          <a:p>
            <a:pPr>
              <a:lnSpc>
                <a:spcPct val="11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Difficoltà nella deglutizione: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 bambini possono essere privi dello stimolo che li induce a deglutire e per questo tentano erroneamente di farlo mentre respirano andando così incontro a episodi di soffocamento. Questa difficoltà riguarda soprattutto bambini colpiti da qualche forma di compromissione neurologica.</a:t>
            </a:r>
          </a:p>
          <a:p>
            <a:pPr>
              <a:lnSpc>
                <a:spcPct val="11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Rifiuto del cibo: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verso la fine de sei mesi i bambini tendono ad acquisire più controllo sul cibo e a vote entrano in conflitto con i caregiver.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701046-4F24-439A-8EA2-A448D577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74590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testo, cornice, screenshot&#10;&#10;Descrizione generata automaticamente">
            <a:extLst>
              <a:ext uri="{FF2B5EF4-FFF2-40B4-BE49-F238E27FC236}">
                <a16:creationId xmlns:a16="http://schemas.microsoft.com/office/drawing/2014/main" id="{92609B48-388E-2608-B4B8-DC61AE858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028" r="15619" b="2"/>
          <a:stretch/>
        </p:blipFill>
        <p:spPr>
          <a:xfrm>
            <a:off x="8164205" y="618517"/>
            <a:ext cx="3341571" cy="562988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472B36-4297-48C1-BE6F-6599F70D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6868381" cy="54292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A310CC-615C-40E2-8EA8-3CF086B02F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999" y="981075"/>
            <a:ext cx="6564207" cy="53340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problema del rifiuto del cibo è stato definito come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anoressia infantile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può consistere in diverse manovre di rifiuto come ad es. tenere la bocca aperta per fare cadere il cibo, chiudere le labbra per evitare di essere nutrito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 comportamentali al momento del pasto: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comportamento è problematico a causa della durata del pasto (troppo lungo o troppo corto) oppure alla mancanza di concentrazione o di iperattività del bambino.</a:t>
            </a:r>
          </a:p>
          <a:p>
            <a:pPr>
              <a:lnSpc>
                <a:spcPct val="11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Selettività nei confronti del cibo: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verso i 18-20 mesi nel bambino possono comparire manifestazioni di disgusto di fronte a cibi non riconosciuti perché mai assaggiati o perché preparati con modalità diverse dal solito(neofobia). Se il bambino ha una crescita regolare non c’è da preoccuparsi altrimenti possono essere considerati come conseguenza di disturbi del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neurosviluppo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dovuti all’ ambiente educativo o a fattori ambientali stressanti.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BB7B0A-6066-F5E2-D537-30C3F1C8342A}"/>
              </a:ext>
            </a:extLst>
          </p:cNvPr>
          <p:cNvSpPr txBox="1"/>
          <p:nvPr/>
        </p:nvSpPr>
        <p:spPr>
          <a:xfrm>
            <a:off x="8995153" y="6048346"/>
            <a:ext cx="2510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://www.chiarafrancesconi.it/letture/disturbi-dell-alimentazione/48-disturbi-alimentar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3614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Picacismo nei bambini: cos'è, sintomi, cura - Una Mamma Si Racconta">
            <a:extLst>
              <a:ext uri="{FF2B5EF4-FFF2-40B4-BE49-F238E27FC236}">
                <a16:creationId xmlns:a16="http://schemas.microsoft.com/office/drawing/2014/main" id="{E0F714BF-D339-4486-BA63-7CA862A82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r="22339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EB5A8CC-8EBB-440B-8AEE-6A943079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26" y="-798089"/>
            <a:ext cx="5910272" cy="1596177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B1A475-C90E-4209-A06C-464E53377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7259" y="887151"/>
            <a:ext cx="5910274" cy="494039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it-IT" sz="1800" b="1" dirty="0"/>
              <a:t>pica: </a:t>
            </a:r>
            <a:r>
              <a:rPr lang="it-IT" sz="1800" dirty="0"/>
              <a:t>consiste nell’ingestione ripetuta e continuativa di cibi ritenuti non commestibili. Non deve essere confuso con il comportamento esplorativo normale. Nella pica Il bambino cerca attivamente il materiale da ingerire, i cui esempi più comuni sono la geofagia (sporcizia) o la coprofagia (feci), così come l’assunzione di mozziconi di sigaretta.</a:t>
            </a:r>
          </a:p>
          <a:p>
            <a:pPr algn="just">
              <a:lnSpc>
                <a:spcPct val="110000"/>
              </a:lnSpc>
            </a:pPr>
            <a:r>
              <a:rPr lang="it-IT" sz="1800" b="1" dirty="0"/>
              <a:t>La pica </a:t>
            </a:r>
            <a:r>
              <a:rPr lang="it-IT" sz="1800" dirty="0"/>
              <a:t>può essere associata con carenza di ferro o con il fatto che il bambino è rimasto privo di stimoli, interazioni con gli adulti.</a:t>
            </a:r>
          </a:p>
          <a:p>
            <a:pPr algn="just">
              <a:lnSpc>
                <a:spcPct val="110000"/>
              </a:lnSpc>
            </a:pPr>
            <a:r>
              <a:rPr lang="it-IT" sz="1800" b="1" dirty="0"/>
              <a:t>Ruminazione: </a:t>
            </a:r>
            <a:r>
              <a:rPr lang="it-IT" sz="1800" dirty="0"/>
              <a:t>esistono due modelli di ruminazione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it-IT" sz="1800" b="1" dirty="0"/>
              <a:t>Mericismo, </a:t>
            </a:r>
            <a:r>
              <a:rPr lang="it-IT" sz="1800" dirty="0"/>
              <a:t>comporta l’ingestione del cibo e le manovre per farlo risalire di nuovo dallo stomaco alla bocca, quindi masticarlo di nuovo e ingerirlo.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it-IT" sz="1800" b="1" dirty="0"/>
              <a:t>Vomito volontario</a:t>
            </a:r>
            <a:r>
              <a:rPr lang="it-IT" sz="1800" dirty="0"/>
              <a:t>. Il bambino si induce il vomito e ciò produce una soddisfazione rilevabile.</a:t>
            </a:r>
          </a:p>
          <a:p>
            <a:pPr>
              <a:lnSpc>
                <a:spcPct val="110000"/>
              </a:lnSpc>
            </a:pPr>
            <a:endParaRPr lang="it-IT" sz="1300" dirty="0"/>
          </a:p>
          <a:p>
            <a:pPr>
              <a:lnSpc>
                <a:spcPct val="110000"/>
              </a:lnSpc>
            </a:pPr>
            <a:endParaRPr 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3078938300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563486-696B-4FCB-B8B3-E390567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endParaRPr lang="it-IT" sz="44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AC6A3FD8-67BD-4AC5-838A-209F25B73B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3604581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9934908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persona, mangiando, cibo, sandwich&#10;&#10;Descrizione generata automaticamente">
            <a:extLst>
              <a:ext uri="{FF2B5EF4-FFF2-40B4-BE49-F238E27FC236}">
                <a16:creationId xmlns:a16="http://schemas.microsoft.com/office/drawing/2014/main" id="{A87C0BB4-FAA3-A602-E5A1-9BDE454D3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64" y="1565776"/>
            <a:ext cx="3995592" cy="370150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2179C4-3F9A-48AE-9BA8-622F9187C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1238250"/>
            <a:ext cx="5855415" cy="497628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Disturbo relazionale collegato all’ alimentazione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genitori o le figure d’accudimento possono nutrire in modo inadeguato, non osservare una routine  prevedibile oppure non cogliere i segnali correlati alla fame manifestati dal bambino.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richieste del bambino di cibo possono essere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ignorate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avere una risposta incoerente ed imprevedibile.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genitore può nutrire ansia eccessiva per quanto riguarda le calorie ingerite o può nutrire in maniera eccessiva il proprio bambino a causa per esempio di un vissuto di perdita. 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volte i genitori non hanno sufficienti informazioni ed offrono al bambino cibi inadatti, ipocalorici o ipercalorici.</a:t>
            </a:r>
          </a:p>
          <a:p>
            <a:pPr>
              <a:lnSpc>
                <a:spcPct val="110000"/>
              </a:lnSpc>
            </a:pPr>
            <a:endParaRPr lang="it-IT" sz="1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B0C8F7-8C42-439D-A093-A2F55577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570" y="-54081"/>
            <a:ext cx="5699805" cy="16838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2A814E-610F-5314-4D50-5675B289A664}"/>
              </a:ext>
            </a:extLst>
          </p:cNvPr>
          <p:cNvSpPr txBox="1"/>
          <p:nvPr/>
        </p:nvSpPr>
        <p:spPr>
          <a:xfrm>
            <a:off x="1984163" y="5067221"/>
            <a:ext cx="26548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www.dietando.it/9195/come-indirizzare-il-nostro-bambino-alla-die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060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EA2F0D-5305-49A2-9829-8C014F0A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2290" name="Picture 2" descr="Bambini e alimentazione problematica: difficoltà o disturbi alimentari?">
            <a:extLst>
              <a:ext uri="{FF2B5EF4-FFF2-40B4-BE49-F238E27FC236}">
                <a16:creationId xmlns:a16="http://schemas.microsoft.com/office/drawing/2014/main" id="{98A241F2-05F5-4BF1-B80B-25F401953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r="28898" b="3"/>
          <a:stretch/>
        </p:blipFill>
        <p:spPr bwMode="auto"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55B97C2-B12F-40EB-8215-6DFBD513B7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5074734"/>
              </p:ext>
            </p:extLst>
          </p:nvPr>
        </p:nvGraphicFramePr>
        <p:xfrm>
          <a:off x="913774" y="2367092"/>
          <a:ext cx="60966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128937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Giochi didattici: che cosa sono - Giocattoli didattici per bambini - Dida">
            <a:extLst>
              <a:ext uri="{FF2B5EF4-FFF2-40B4-BE49-F238E27FC236}">
                <a16:creationId xmlns:a16="http://schemas.microsoft.com/office/drawing/2014/main" id="{9ADD8BCB-AA8F-4263-8CDB-9D453E372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r="21721" b="-1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C71CD3-D656-4B2D-B95B-9853C015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731475"/>
          </a:xfrm>
        </p:spPr>
        <p:txBody>
          <a:bodyPr>
            <a:normAutofit/>
          </a:bodyPr>
          <a:lstStyle/>
          <a:p>
            <a:r>
              <a:rPr lang="it-IT" dirty="0"/>
              <a:t>Il gioco</a:t>
            </a:r>
          </a:p>
        </p:txBody>
      </p:sp>
      <p:graphicFrame>
        <p:nvGraphicFramePr>
          <p:cNvPr id="9220" name="Segnaposto contenuto 2">
            <a:extLst>
              <a:ext uri="{FF2B5EF4-FFF2-40B4-BE49-F238E27FC236}">
                <a16:creationId xmlns:a16="http://schemas.microsoft.com/office/drawing/2014/main" id="{F5392377-ED01-4B49-F058-87FCE1781FD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3775" y="1238250"/>
          <a:ext cx="5910274" cy="455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05359553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33A89-D9CF-4C6E-A0A4-3C2CBB5F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it-IT" dirty="0"/>
              <a:t>Principali caratteristiche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067DBCF-162F-469B-BEE5-BE8F475172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4319109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068058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4474B-5DF4-4F04-869A-0461CAF9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173325" cy="32445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42" name="Picture 2" descr="PIAGET E LO SVILUPPO COGNITIVO - Ourboox">
            <a:extLst>
              <a:ext uri="{FF2B5EF4-FFF2-40B4-BE49-F238E27FC236}">
                <a16:creationId xmlns:a16="http://schemas.microsoft.com/office/drawing/2014/main" id="{1DEAF4B6-DAE3-4B26-8611-AC8516370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r="12159" b="-3"/>
          <a:stretch/>
        </p:blipFill>
        <p:spPr bwMode="auto">
          <a:xfrm>
            <a:off x="913774" y="1961388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3AC6D-0918-4C07-A1EE-B4C6F8397A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1143000"/>
            <a:ext cx="6439786" cy="464819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Piaget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afferma che esplorando, manipolando e sperimentando inizialmente il suo corpo e poi gli oggetti, il bambino impara a coordinare azioni e percezioni comprendendone le prime connessioni causali.</a:t>
            </a:r>
          </a:p>
          <a:p>
            <a:pPr>
              <a:lnSpc>
                <a:spcPct val="110000"/>
              </a:lnSpc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scarsa attività ludica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bambino può comportare gravi carenze dal punto di vista cognitivo.</a:t>
            </a:r>
          </a:p>
          <a:p>
            <a:pPr>
              <a:lnSpc>
                <a:spcPct val="11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Piaget individua tre stadi di sviluppo del comportamento ludico: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Giochi di esercizio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caratterizzano il primo anno di vita ( fase senso-motoria); sono ripetizioni di schemi di comportamenti motori o vocali osservati nell’adulto. Afferrando o portando gli oggetti alla bocca, aprendo o chiudendo le mani il bambino impara a coordinare, ad esercitare il controllo sui suoi movimenti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91626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gioco simbolico: via libera alla fantasia! - La bottega delle befane">
            <a:extLst>
              <a:ext uri="{FF2B5EF4-FFF2-40B4-BE49-F238E27FC236}">
                <a16:creationId xmlns:a16="http://schemas.microsoft.com/office/drawing/2014/main" id="{1DFF91FC-A99A-475C-895A-31473649A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r="29117"/>
          <a:stretch/>
        </p:blipFill>
        <p:spPr bwMode="auto">
          <a:xfrm>
            <a:off x="8121445" y="10"/>
            <a:ext cx="40705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40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F9E86C3-C83D-4444-94B5-473394A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6" y="561976"/>
            <a:ext cx="6672886" cy="5654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60A2CA-725B-4455-9A5A-5250079E3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37618"/>
            <a:ext cx="6672887" cy="475358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it-IT" sz="1700" dirty="0"/>
          </a:p>
          <a:p>
            <a:pPr algn="just">
              <a:lnSpc>
                <a:spcPct val="110000"/>
              </a:lnSpc>
            </a:pPr>
            <a:r>
              <a:rPr lang="it-IT" sz="2400" b="1" dirty="0"/>
              <a:t>Giochi simbolici</a:t>
            </a:r>
            <a:r>
              <a:rPr lang="it-IT" sz="2400" dirty="0"/>
              <a:t>: 2-6 anni (fase rappresentativa); i bambini rappresentano mediante schemi appresi o gesti una realtà non sperimentata o non vissuta realmente.</a:t>
            </a:r>
          </a:p>
          <a:p>
            <a:pPr algn="just">
              <a:lnSpc>
                <a:spcPct val="110000"/>
              </a:lnSpc>
            </a:pPr>
            <a:r>
              <a:rPr lang="it-IT" sz="2400" b="1" dirty="0"/>
              <a:t>Giochi con regole</a:t>
            </a:r>
            <a:r>
              <a:rPr lang="it-IT" sz="2400" dirty="0"/>
              <a:t>: 7-11 anni (fase sociale); il bambino inizia a vivere il rapporto con gli altri. Questi giochi richiedono la capacità di condividere e rispettare determinate regole della socializzazione tra pari.</a:t>
            </a:r>
          </a:p>
        </p:txBody>
      </p:sp>
      <p:cxnSp>
        <p:nvCxnSpPr>
          <p:cNvPr id="1033" name="Straight Connector 142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18763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Sviluppo nei primi 12 mesi : consigli, metodi, primi giochi - La Nina">
            <a:extLst>
              <a:ext uri="{FF2B5EF4-FFF2-40B4-BE49-F238E27FC236}">
                <a16:creationId xmlns:a16="http://schemas.microsoft.com/office/drawing/2014/main" id="{D5127BB0-B7D1-4E03-80CF-EED269C78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r="29205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B878815-9B15-4729-A33D-A45FB9CB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6" y="381000"/>
            <a:ext cx="5910272" cy="23751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FF66D-CCE3-4187-8BE1-EF3E6B2BD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200150"/>
            <a:ext cx="5910274" cy="459104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gioco è anche legato allo sviluppo emotivo del bambino, per questo le varie modalità che cambiano nel corso dello sviluppo rivelano il suo equilibrio psichico.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possono individuare 5 tappe:</a:t>
            </a:r>
          </a:p>
          <a:p>
            <a:pPr>
              <a:lnSpc>
                <a:spcPct val="110000"/>
              </a:lnSpc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 anno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fase in cui il bambino è gratificato dalle sensazioni che arricchiscono il suo sé che va pian piano strutturandosi. I primi giochi coinvolgono il suo corpo e quello della mamma ma anche gli oggetti circostanti. Il carattere ripetitivo ed esplorativo fa si che il bambino impara a distinguere tra sé e l’altro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63046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L'acquisto compulsivo come oggetto transizionale | La commercializzazione  della genitorialità | Discutiamone insieme... | Articoli">
            <a:extLst>
              <a:ext uri="{FF2B5EF4-FFF2-40B4-BE49-F238E27FC236}">
                <a16:creationId xmlns:a16="http://schemas.microsoft.com/office/drawing/2014/main" id="{7066CF2D-D84E-48FC-B1F1-EFD70F52A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r="22763" b="-1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74309FB-9C44-4DA3-B81F-8A5B44A6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210719"/>
            <a:ext cx="5910272" cy="1596177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9FC96E-B6DC-46F3-810D-B151FF8CD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4575" y="887150"/>
            <a:ext cx="5910274" cy="494039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anni: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bambino inizia a prendere coscienza della separazione dalla madre con possibili ansie di abbandono. Il gioco quindi può diventare espressione di questa dinamica.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questa fase subentra quello che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winnicott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definito oggetto transizionale, ovvero un oggetto offerto al bambino dalla principale figura d’attaccamento la cui funzione è quella di rassicurarlo nel momento in cui la mamma non è presente. Successivamente nel momento in cui è capace di tollerare l’assenza della madre può abbandonare l’oggetto transizionale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407741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l Gioco Simbolico: un prerequisito fondamentale del linguaggio | Logopedia  | Logopoli | Dott.ssa Bianconi">
            <a:extLst>
              <a:ext uri="{FF2B5EF4-FFF2-40B4-BE49-F238E27FC236}">
                <a16:creationId xmlns:a16="http://schemas.microsoft.com/office/drawing/2014/main" id="{46A3E326-236E-424B-AE98-5AC5CC877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r="19656"/>
          <a:stretch/>
        </p:blipFill>
        <p:spPr bwMode="auto">
          <a:xfrm>
            <a:off x="8121445" y="10"/>
            <a:ext cx="4070555" cy="685799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556EE66-AAFA-4E7F-B671-02B26D4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26" y="-295886"/>
            <a:ext cx="6672886" cy="1596177"/>
          </a:xfrm>
        </p:spPr>
        <p:txBody>
          <a:bodyPr>
            <a:norm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F6351E4-E36B-42BE-809D-2B81B354547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3734771"/>
              </p:ext>
            </p:extLst>
          </p:nvPr>
        </p:nvGraphicFramePr>
        <p:xfrm>
          <a:off x="913774" y="1300291"/>
          <a:ext cx="6862763" cy="541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4349905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1270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Quali sono i giochi adatti a un bambino di 3 anni? - Blog - Borgione Centro  Didattico">
            <a:extLst>
              <a:ext uri="{FF2B5EF4-FFF2-40B4-BE49-F238E27FC236}">
                <a16:creationId xmlns:a16="http://schemas.microsoft.com/office/drawing/2014/main" id="{4F73B1DF-BA71-4EA5-B8EA-E7580CAD6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r="21434"/>
          <a:stretch/>
        </p:blipFill>
        <p:spPr bwMode="auto">
          <a:xfrm>
            <a:off x="8121445" y="10"/>
            <a:ext cx="4070555" cy="685799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1274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69FDAB03-647E-4A2E-8237-312A8391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51" y="-412631"/>
            <a:ext cx="6672886" cy="1596177"/>
          </a:xfrm>
        </p:spPr>
        <p:txBody>
          <a:bodyPr>
            <a:normAutofit/>
          </a:bodyPr>
          <a:lstStyle/>
          <a:p>
            <a:endParaRPr lang="it-IT"/>
          </a:p>
        </p:txBody>
      </p:sp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B7950765-8148-4891-9FCF-6C52122EC4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0390447"/>
              </p:ext>
            </p:extLst>
          </p:nvPr>
        </p:nvGraphicFramePr>
        <p:xfrm>
          <a:off x="913775" y="1114426"/>
          <a:ext cx="6672886" cy="467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4192392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13920-69F8-42D5-A6E7-B6649961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La  saLUTE DEL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bAMBINO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Eta’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PRESCOLARE</a:t>
            </a:r>
          </a:p>
        </p:txBody>
      </p:sp>
      <p:pic>
        <p:nvPicPr>
          <p:cNvPr id="7170" name="Picture 2" descr="Sviluppo del linguaggio nei bambini in età prescolare | Divulgazione  Dinamica">
            <a:extLst>
              <a:ext uri="{FF2B5EF4-FFF2-40B4-BE49-F238E27FC236}">
                <a16:creationId xmlns:a16="http://schemas.microsoft.com/office/drawing/2014/main" id="{63E16C9C-2040-4D3A-B25B-0CF6AB841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r="22106" b="3"/>
          <a:stretch/>
        </p:blipFill>
        <p:spPr bwMode="auto"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0A8386EB-B003-47BA-966F-27D646D1DF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2616004"/>
              </p:ext>
            </p:extLst>
          </p:nvPr>
        </p:nvGraphicFramePr>
        <p:xfrm>
          <a:off x="913774" y="2367092"/>
          <a:ext cx="60966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1624542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990E1C90-8A64-AF44-9966-C1DA7F126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185" r="25177"/>
          <a:stretch/>
        </p:blipFill>
        <p:spPr>
          <a:xfrm>
            <a:off x="643464" y="874653"/>
            <a:ext cx="3995592" cy="508374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13940-CB9F-4BDD-8D36-F5C24F286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1103248"/>
            <a:ext cx="5855415" cy="51112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valutazione del gioco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quindi estremamente importante perché avviene attraverso sequenze sistematiche e ordinate. Queste fasi corrispondono ad altrettanti fasi di ordine cognitivo, di ordine emotivo e di sviluppo sociale.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conoscere e sapere osservare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aiuta a prevenire le possibili difficoltà che un bambino può incontrare nelle fasi del suo sviluppo oppure permettere di agire tempestivamente con delle pratiche educative efficaci.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difficoltà per essere ritenute tali devono essere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ripetute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tempo, non basta un singolo episodio per fare diagnosi.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2B2A83-F53A-4A34-A483-EE5EE3CE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97C9DE-52F9-7AB1-02B4-99D41A0E4C2E}"/>
              </a:ext>
            </a:extLst>
          </p:cNvPr>
          <p:cNvSpPr txBox="1"/>
          <p:nvPr/>
        </p:nvSpPr>
        <p:spPr>
          <a:xfrm>
            <a:off x="2128433" y="5758345"/>
            <a:ext cx="2510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www.samuelecorona.com/il-concetto-di-illusione-di-donald-w-winnicot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05741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Autismo, nuovo studio rivela: si può «riconoscere già negli occhi dei  neonati">
            <a:extLst>
              <a:ext uri="{FF2B5EF4-FFF2-40B4-BE49-F238E27FC236}">
                <a16:creationId xmlns:a16="http://schemas.microsoft.com/office/drawing/2014/main" id="{6F9170A3-94DE-4718-8EF0-C20E71667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r="22882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0484B1-4B03-4974-A8C0-528F9E95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5910272" cy="1149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F924E-5385-41BD-8296-51A68FE49D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887150"/>
            <a:ext cx="5910274" cy="490404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sz="1800" b="1" dirty="0"/>
              <a:t>Es: Autismo</a:t>
            </a:r>
          </a:p>
          <a:p>
            <a:pPr algn="just">
              <a:lnSpc>
                <a:spcPct val="110000"/>
              </a:lnSpc>
            </a:pPr>
            <a:r>
              <a:rPr lang="it-IT" sz="1800" dirty="0"/>
              <a:t>in letteratura sono stati identificati diversi sintomi che possono essere considerati sintomi precoci di autismo a cui è bene prestare la massima attenzione:</a:t>
            </a:r>
          </a:p>
          <a:p>
            <a:pPr algn="just">
              <a:lnSpc>
                <a:spcPct val="110000"/>
              </a:lnSpc>
            </a:pPr>
            <a:r>
              <a:rPr lang="it-IT" sz="1800" b="1" dirty="0"/>
              <a:t>Giochi ripetitivi e il gioco senza unirsi ai compagni;</a:t>
            </a:r>
            <a:r>
              <a:rPr lang="it-IT" sz="1800" dirty="0"/>
              <a:t> il bambino tende a ripetere sempre gli stessi giochi, giochi strani( sceglie sempre i cubi con il lato giallo o rosso quando li lascia cadere dall’alto); la concentrazione su alcuni oggetti o attività svolte da solo, mentre gli altri giocano insieme </a:t>
            </a:r>
            <a:r>
              <a:rPr lang="it-IT" sz="1800" dirty="0" err="1"/>
              <a:t>ecc</a:t>
            </a:r>
            <a:r>
              <a:rPr lang="it-IT" sz="1800" dirty="0"/>
              <a:t>…</a:t>
            </a:r>
          </a:p>
          <a:p>
            <a:pPr algn="just">
              <a:lnSpc>
                <a:spcPct val="110000"/>
              </a:lnSpc>
            </a:pPr>
            <a:r>
              <a:rPr lang="it-IT" sz="1800" b="1" dirty="0"/>
              <a:t>Attrazione più accentuata verso alcuni sti</a:t>
            </a:r>
            <a:r>
              <a:rPr lang="it-IT" sz="1800" dirty="0"/>
              <a:t>moli; il bambino è affascinato da alcuni giochi come le bolle di sapone molto più degli altri bambini. Maggiore sensibilità verso stimoli visivi</a:t>
            </a:r>
            <a:r>
              <a:rPr lang="it-IT" sz="14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31337613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1F52AC3-55D0-42D3-A67E-79473D164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r="11936" b="-1"/>
          <a:stretch/>
        </p:blipFill>
        <p:spPr bwMode="auto">
          <a:xfrm>
            <a:off x="7783760" y="145770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DEDDEC-81D8-494A-883F-1660F9F8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62477" y="400794"/>
            <a:ext cx="3433539" cy="5660122"/>
          </a:xfrm>
        </p:spPr>
        <p:txBody>
          <a:bodyPr>
            <a:normAutofit/>
          </a:bodyPr>
          <a:lstStyle/>
          <a:p>
            <a:pPr algn="l"/>
            <a:endParaRPr lang="it-IT" sz="4400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9DB081F-9AEF-48C0-A792-03A37CBD1C3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1960429"/>
              </p:ext>
            </p:extLst>
          </p:nvPr>
        </p:nvGraphicFramePr>
        <p:xfrm>
          <a:off x="461192" y="873418"/>
          <a:ext cx="6096626" cy="471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1617523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C56586-71D8-4929-9C18-2227F649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endParaRPr lang="it-IT" sz="44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90F1B40-5C24-4C09-A54C-67D3A3D83EB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7780191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0141979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 gioco da 0 a 36 mesi - PianetaMamma.it">
            <a:extLst>
              <a:ext uri="{FF2B5EF4-FFF2-40B4-BE49-F238E27FC236}">
                <a16:creationId xmlns:a16="http://schemas.microsoft.com/office/drawing/2014/main" id="{4B214A90-69B2-45CD-9DDB-7975F0CE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r="26454" b="1"/>
          <a:stretch/>
        </p:blipFill>
        <p:spPr bwMode="auto">
          <a:xfrm>
            <a:off x="8121445" y="1253233"/>
            <a:ext cx="3427091" cy="436045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42A736-3A1D-46ED-A765-96B694B5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2"/>
            <a:ext cx="6564205" cy="1116662"/>
          </a:xfrm>
        </p:spPr>
        <p:txBody>
          <a:bodyPr>
            <a:normAutofit/>
          </a:bodyPr>
          <a:lstStyle/>
          <a:p>
            <a:r>
              <a:rPr lang="it-IT" b="1" dirty="0"/>
              <a:t>l’osservazione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EFC12F-CEEC-4792-AEBE-CA653C2B95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57494"/>
            <a:ext cx="6564207" cy="450532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metodologia dell’</a:t>
            </a:r>
            <a:r>
              <a:rPr lang="it-IT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osservazione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stata ampiamente usata nelle ricerche che oltre a descrivere il comportamento dei bambini allo scopo di conoscerli meglio, si propongono di realizzare opportuni interventi educativi o di modificare quelli precedenti.</a:t>
            </a:r>
          </a:p>
          <a:p>
            <a:pPr algn="just">
              <a:lnSpc>
                <a:spcPct val="110000"/>
              </a:lnSpc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L’osservazione consente di conoscere più in profondità il comportamento dei bambini, per comprendere sia l’interno che l’esterno (la relazione con il gruppo dei pari)</a:t>
            </a:r>
          </a:p>
        </p:txBody>
      </p:sp>
    </p:spTree>
    <p:extLst>
      <p:ext uri="{BB962C8B-B14F-4D97-AF65-F5344CB8AC3E}">
        <p14:creationId xmlns:p14="http://schemas.microsoft.com/office/powerpoint/2010/main" val="1552821656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C053C-532E-4AA3-8296-58CC5708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endParaRPr lang="it-IT"/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8C9F42E4-C789-0E49-5678-2CBC54CFAB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687351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2839248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46E65A-A098-439A-894E-4B091D08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COSA DEVE OSSERVARE L’OSSERVATORE?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D83EC8EB-76CF-258C-E214-8F342C74D3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3274120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3853198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urve di crescita e percentili: calcola se il tuo bambino cresce bene">
            <a:extLst>
              <a:ext uri="{FF2B5EF4-FFF2-40B4-BE49-F238E27FC236}">
                <a16:creationId xmlns:a16="http://schemas.microsoft.com/office/drawing/2014/main" id="{41BADAEB-DAD1-428C-8EAD-8E7E1324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4" y="1859189"/>
            <a:ext cx="3995592" cy="311467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74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57D973-5FC7-4695-B36C-873B554644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1342417"/>
            <a:ext cx="5855415" cy="427733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generale se un bambino cresce regolarmente questo suggerisce una buona salute, mentre una crescita più lenta del normale aumenta la possibilità  che vi possa essere una malattia cronica sottostante o una causa endocrinologica o un infiammazione.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Velocità di crescita staturale: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0 a sei mesi 2 cm al mese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7 ai 12 mesi 1,2 cm al mese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12 ai 24 mesi circa 10 cm per anno</a:t>
            </a:r>
          </a:p>
          <a:p>
            <a:pPr algn="just">
              <a:lnSpc>
                <a:spcPct val="110000"/>
              </a:lnSpc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24 ai 36 mesi circa 8 cm per anno.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B9BFC2-B256-47D9-AFCC-086D07D5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0538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248415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890FF-E01B-4460-BB14-3ECB54DD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endParaRPr lang="it-IT"/>
          </a:p>
        </p:txBody>
      </p:sp>
      <p:pic>
        <p:nvPicPr>
          <p:cNvPr id="4098" name="Picture 2" descr="Bassa statura nei bambini: 5 cose da sapere secondo i pediatri">
            <a:extLst>
              <a:ext uri="{FF2B5EF4-FFF2-40B4-BE49-F238E27FC236}">
                <a16:creationId xmlns:a16="http://schemas.microsoft.com/office/drawing/2014/main" id="{29458BE0-7C3E-4533-8467-9A61126AB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r="-3" b="-3"/>
          <a:stretch/>
        </p:blipFill>
        <p:spPr bwMode="auto"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7EE01F-EA9D-4EA0-AAFE-6EAA093B05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8440" y="2340459"/>
            <a:ext cx="6439786" cy="342410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bassa statura è definita come un’altezza che è 2 deviazioni standard o più al di sotto dell’altezza media degli individui dello stesso sesso ed età in una data popolazione.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valutazione della curva di crescita può contribuire a capire quando il problema del bambino ha avuto inizio e a suggerire eventuali problemi.</a:t>
            </a:r>
          </a:p>
        </p:txBody>
      </p:sp>
    </p:spTree>
    <p:extLst>
      <p:ext uri="{BB962C8B-B14F-4D97-AF65-F5344CB8AC3E}">
        <p14:creationId xmlns:p14="http://schemas.microsoft.com/office/powerpoint/2010/main" val="306218944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879</TotalTime>
  <Words>2829</Words>
  <Application>Microsoft Office PowerPoint</Application>
  <PresentationFormat>Widescreen</PresentationFormat>
  <Paragraphs>125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Tw Cen MT</vt:lpstr>
      <vt:lpstr>Goccia</vt:lpstr>
      <vt:lpstr>Salute del bambino: l’importanza dei primi anni di vita nello sviluppo fisico e mentale.</vt:lpstr>
      <vt:lpstr>Presentazione standard di PowerPoint</vt:lpstr>
      <vt:lpstr>La  saLUTE DEL bAMBINO IN Eta’ PRESCOLARE</vt:lpstr>
      <vt:lpstr>Presentazione standard di PowerPoint</vt:lpstr>
      <vt:lpstr>l’osservazione</vt:lpstr>
      <vt:lpstr>Presentazione standard di PowerPoint</vt:lpstr>
      <vt:lpstr>COSA DEVE OSSERVARE L’OSSERVATORE?</vt:lpstr>
      <vt:lpstr>Presentazione standard di PowerPoint</vt:lpstr>
      <vt:lpstr>Presentazione standard di PowerPoint</vt:lpstr>
      <vt:lpstr>Alimentazione</vt:lpstr>
      <vt:lpstr>Presentazione standard di PowerPoint</vt:lpstr>
      <vt:lpstr> </vt:lpstr>
      <vt:lpstr>Cosa osservare</vt:lpstr>
      <vt:lpstr>Disturbi dell’alimentazione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gioco</vt:lpstr>
      <vt:lpstr>Principali caratteristiche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Salute del bambino: l’importanza dei primi anni di vita nello sviluppo fisico e mentale.</dc:title>
  <dc:creator>Giuseppina Sanza</dc:creator>
  <cp:lastModifiedBy>Giuseppina Sanza</cp:lastModifiedBy>
  <cp:revision>44</cp:revision>
  <dcterms:created xsi:type="dcterms:W3CDTF">2021-10-04T12:26:06Z</dcterms:created>
  <dcterms:modified xsi:type="dcterms:W3CDTF">2022-10-12T20:13:03Z</dcterms:modified>
</cp:coreProperties>
</file>