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2"/>
  </p:notesMasterIdLst>
  <p:handoutMasterIdLst>
    <p:handoutMasterId r:id="rId203"/>
  </p:handoutMasterIdLst>
  <p:sldIdLst>
    <p:sldId id="256" r:id="rId2"/>
    <p:sldId id="258" r:id="rId3"/>
    <p:sldId id="268" r:id="rId4"/>
    <p:sldId id="272" r:id="rId5"/>
    <p:sldId id="264" r:id="rId6"/>
    <p:sldId id="270" r:id="rId7"/>
    <p:sldId id="271" r:id="rId8"/>
    <p:sldId id="299" r:id="rId9"/>
    <p:sldId id="300" r:id="rId10"/>
    <p:sldId id="287" r:id="rId11"/>
    <p:sldId id="286" r:id="rId12"/>
    <p:sldId id="291" r:id="rId13"/>
    <p:sldId id="288" r:id="rId14"/>
    <p:sldId id="289" r:id="rId15"/>
    <p:sldId id="280" r:id="rId16"/>
    <p:sldId id="296" r:id="rId17"/>
    <p:sldId id="297" r:id="rId18"/>
    <p:sldId id="298" r:id="rId19"/>
    <p:sldId id="304" r:id="rId20"/>
    <p:sldId id="281" r:id="rId21"/>
    <p:sldId id="301" r:id="rId22"/>
    <p:sldId id="282" r:id="rId23"/>
    <p:sldId id="305" r:id="rId24"/>
    <p:sldId id="283" r:id="rId25"/>
    <p:sldId id="285" r:id="rId26"/>
    <p:sldId id="302" r:id="rId27"/>
    <p:sldId id="303" r:id="rId28"/>
    <p:sldId id="290" r:id="rId29"/>
    <p:sldId id="274" r:id="rId30"/>
    <p:sldId id="276" r:id="rId31"/>
    <p:sldId id="279" r:id="rId32"/>
    <p:sldId id="278" r:id="rId33"/>
    <p:sldId id="306" r:id="rId34"/>
    <p:sldId id="307" r:id="rId35"/>
    <p:sldId id="308" r:id="rId36"/>
    <p:sldId id="309" r:id="rId37"/>
    <p:sldId id="310" r:id="rId38"/>
    <p:sldId id="314" r:id="rId39"/>
    <p:sldId id="311" r:id="rId40"/>
    <p:sldId id="312" r:id="rId41"/>
    <p:sldId id="313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315" r:id="rId56"/>
    <p:sldId id="316" r:id="rId57"/>
    <p:sldId id="317" r:id="rId58"/>
    <p:sldId id="318" r:id="rId59"/>
    <p:sldId id="319" r:id="rId60"/>
    <p:sldId id="412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411" r:id="rId71"/>
    <p:sldId id="413" r:id="rId72"/>
    <p:sldId id="414" r:id="rId73"/>
    <p:sldId id="410" r:id="rId74"/>
    <p:sldId id="447" r:id="rId75"/>
    <p:sldId id="416" r:id="rId76"/>
    <p:sldId id="417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30" r:id="rId89"/>
    <p:sldId id="434" r:id="rId90"/>
    <p:sldId id="435" r:id="rId91"/>
    <p:sldId id="437" r:id="rId92"/>
    <p:sldId id="438" r:id="rId93"/>
    <p:sldId id="440" r:id="rId94"/>
    <p:sldId id="441" r:id="rId95"/>
    <p:sldId id="451" r:id="rId96"/>
    <p:sldId id="449" r:id="rId97"/>
    <p:sldId id="450" r:id="rId98"/>
    <p:sldId id="444" r:id="rId99"/>
    <p:sldId id="431" r:id="rId100"/>
    <p:sldId id="445" r:id="rId101"/>
    <p:sldId id="432" r:id="rId102"/>
    <p:sldId id="433" r:id="rId103"/>
    <p:sldId id="446" r:id="rId104"/>
    <p:sldId id="448" r:id="rId105"/>
    <p:sldId id="367" r:id="rId106"/>
    <p:sldId id="329" r:id="rId107"/>
    <p:sldId id="331" r:id="rId108"/>
    <p:sldId id="332" r:id="rId109"/>
    <p:sldId id="333" r:id="rId110"/>
    <p:sldId id="330" r:id="rId111"/>
    <p:sldId id="334" r:id="rId112"/>
    <p:sldId id="335" r:id="rId113"/>
    <p:sldId id="368" r:id="rId114"/>
    <p:sldId id="452" r:id="rId115"/>
    <p:sldId id="453" r:id="rId116"/>
    <p:sldId id="454" r:id="rId117"/>
    <p:sldId id="343" r:id="rId118"/>
    <p:sldId id="369" r:id="rId119"/>
    <p:sldId id="371" r:id="rId120"/>
    <p:sldId id="455" r:id="rId121"/>
    <p:sldId id="457" r:id="rId122"/>
    <p:sldId id="459" r:id="rId123"/>
    <p:sldId id="460" r:id="rId124"/>
    <p:sldId id="461" r:id="rId125"/>
    <p:sldId id="462" r:id="rId126"/>
    <p:sldId id="458" r:id="rId127"/>
    <p:sldId id="507" r:id="rId128"/>
    <p:sldId id="524" r:id="rId129"/>
    <p:sldId id="526" r:id="rId130"/>
    <p:sldId id="527" r:id="rId131"/>
    <p:sldId id="528" r:id="rId132"/>
    <p:sldId id="532" r:id="rId133"/>
    <p:sldId id="529" r:id="rId134"/>
    <p:sldId id="530" r:id="rId135"/>
    <p:sldId id="596" r:id="rId136"/>
    <p:sldId id="531" r:id="rId137"/>
    <p:sldId id="533" r:id="rId138"/>
    <p:sldId id="534" r:id="rId139"/>
    <p:sldId id="538" r:id="rId140"/>
    <p:sldId id="595" r:id="rId141"/>
    <p:sldId id="535" r:id="rId142"/>
    <p:sldId id="598" r:id="rId143"/>
    <p:sldId id="600" r:id="rId144"/>
    <p:sldId id="601" r:id="rId145"/>
    <p:sldId id="602" r:id="rId146"/>
    <p:sldId id="603" r:id="rId147"/>
    <p:sldId id="604" r:id="rId148"/>
    <p:sldId id="605" r:id="rId149"/>
    <p:sldId id="606" r:id="rId150"/>
    <p:sldId id="607" r:id="rId151"/>
    <p:sldId id="608" r:id="rId152"/>
    <p:sldId id="609" r:id="rId153"/>
    <p:sldId id="610" r:id="rId154"/>
    <p:sldId id="611" r:id="rId155"/>
    <p:sldId id="536" r:id="rId156"/>
    <p:sldId id="613" r:id="rId157"/>
    <p:sldId id="540" r:id="rId158"/>
    <p:sldId id="541" r:id="rId159"/>
    <p:sldId id="542" r:id="rId160"/>
    <p:sldId id="543" r:id="rId161"/>
    <p:sldId id="544" r:id="rId162"/>
    <p:sldId id="545" r:id="rId163"/>
    <p:sldId id="546" r:id="rId164"/>
    <p:sldId id="547" r:id="rId165"/>
    <p:sldId id="549" r:id="rId166"/>
    <p:sldId id="550" r:id="rId167"/>
    <p:sldId id="551" r:id="rId168"/>
    <p:sldId id="552" r:id="rId169"/>
    <p:sldId id="612" r:id="rId170"/>
    <p:sldId id="562" r:id="rId171"/>
    <p:sldId id="563" r:id="rId172"/>
    <p:sldId id="564" r:id="rId173"/>
    <p:sldId id="565" r:id="rId174"/>
    <p:sldId id="566" r:id="rId175"/>
    <p:sldId id="568" r:id="rId176"/>
    <p:sldId id="569" r:id="rId177"/>
    <p:sldId id="571" r:id="rId178"/>
    <p:sldId id="572" r:id="rId179"/>
    <p:sldId id="573" r:id="rId180"/>
    <p:sldId id="574" r:id="rId181"/>
    <p:sldId id="575" r:id="rId182"/>
    <p:sldId id="577" r:id="rId183"/>
    <p:sldId id="578" r:id="rId184"/>
    <p:sldId id="579" r:id="rId185"/>
    <p:sldId id="580" r:id="rId186"/>
    <p:sldId id="581" r:id="rId187"/>
    <p:sldId id="582" r:id="rId188"/>
    <p:sldId id="583" r:id="rId189"/>
    <p:sldId id="584" r:id="rId190"/>
    <p:sldId id="585" r:id="rId191"/>
    <p:sldId id="586" r:id="rId192"/>
    <p:sldId id="587" r:id="rId193"/>
    <p:sldId id="588" r:id="rId194"/>
    <p:sldId id="589" r:id="rId195"/>
    <p:sldId id="590" r:id="rId196"/>
    <p:sldId id="591" r:id="rId197"/>
    <p:sldId id="592" r:id="rId198"/>
    <p:sldId id="593" r:id="rId199"/>
    <p:sldId id="597" r:id="rId200"/>
    <p:sldId id="614" r:id="rId20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8B2D"/>
    <a:srgbClr val="898989"/>
    <a:srgbClr val="F6B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74" autoAdjust="0"/>
    <p:restoredTop sz="94718" autoAdjust="0"/>
  </p:normalViewPr>
  <p:slideViewPr>
    <p:cSldViewPr snapToGrid="0" snapToObjects="1">
      <p:cViewPr varScale="1">
        <p:scale>
          <a:sx n="70" d="100"/>
          <a:sy n="70" d="100"/>
        </p:scale>
        <p:origin x="-94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698"/>
    </p:cViewPr>
  </p:sorterViewPr>
  <p:notesViewPr>
    <p:cSldViewPr snapToGrid="0" snapToObjects="1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heme" Target="theme/theme1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notesMaster" Target="notesMasters/notesMaster1.xml"/><Relationship Id="rId207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B0C7-A400-45D4-9EB6-F4E692C448E3}" type="datetimeFigureOut">
              <a:rPr lang="en-GB" smtClean="0"/>
              <a:pPr/>
              <a:t>21/04/2022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2B3A4-1C51-4D09-90F1-A0D97996E89A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472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CC72-8DDD-4EB3-A91F-A094B9385502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F70-CEB0-448E-AE21-09C9674786E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763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 pag 415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 pag 417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S pag 417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00D9B-140A-4E22-8058-1C43119F5248}" type="slidenum">
              <a:rPr lang="it-IT"/>
              <a:pPr/>
              <a:t>140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</a:t>
            </a:r>
            <a:r>
              <a:rPr lang="it-IT" baseline="0" dirty="0" smtClean="0"/>
              <a:t> pag 416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F70-CEB0-448E-AE21-09C9674786E9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075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4A80-A2FD-4EAA-AB2D-7A1793B41814}" type="slidenum">
              <a:rPr lang="it-IT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Freeform 50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F2D44CB-7CD8-44FC-BA25-33671E76BBB2}" type="slidenum">
              <a:rPr lang="it-IT"/>
              <a:pPr/>
              <a:t>‹N°›</a:t>
            </a:fld>
            <a:endParaRPr lang="it-IT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57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103" name="Freeform 31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4" name="Freeform 32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5" name="Freeform 33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6" name="Freeform 34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7" name="Freeform 35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3109" name="Freeform 37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58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112" name="Freeform 40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3" name="Freeform 41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4" name="Freeform 42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5" name="Freeform 43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6" name="Freeform 44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117" name="Freeform 45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21" name="Freeform 4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>
                <a:solidFill>
                  <a:srgbClr val="EB8B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21/04/2022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21/04/2022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B8B2D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wm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CORSI DI LAUREA TRIENNALE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 dirty="0"/>
              <a:t>Economia e Diritto</a:t>
            </a:r>
          </a:p>
        </p:txBody>
      </p:sp>
    </p:spTree>
    <p:extLst>
      <p:ext uri="{BB962C8B-B14F-4D97-AF65-F5344CB8AC3E}">
        <p14:creationId xmlns="" xmlns:p14="http://schemas.microsoft.com/office/powerpoint/2010/main" val="41259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80832"/>
            <a:ext cx="10515600" cy="717144"/>
          </a:xfrm>
        </p:spPr>
        <p:txBody>
          <a:bodyPr/>
          <a:lstStyle/>
          <a:p>
            <a:r>
              <a:rPr lang="it-IT" sz="4800" dirty="0" smtClean="0"/>
              <a:t>Economia Circolare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2169994"/>
            <a:ext cx="10515600" cy="3919657"/>
          </a:xfrm>
        </p:spPr>
        <p:txBody>
          <a:bodyPr/>
          <a:lstStyle/>
          <a:p>
            <a:r>
              <a:rPr lang="it-IT" u="sng" dirty="0" smtClean="0"/>
              <a:t>Strategia di sviluppo </a:t>
            </a:r>
            <a:r>
              <a:rPr lang="it-IT" dirty="0" smtClean="0"/>
              <a:t>in cui la crescita economica si realizza : 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senza aumentare l’impiego di risorse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riducendo l’impatto sull’ambiente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1422922"/>
            <a:ext cx="11689245" cy="1170154"/>
          </a:xfrm>
        </p:spPr>
        <p:txBody>
          <a:bodyPr/>
          <a:lstStyle/>
          <a:p>
            <a:pPr algn="l"/>
            <a:r>
              <a:rPr lang="it-IT" sz="3200" b="1" dirty="0"/>
              <a:t>Valutazione della forza e debolezza dei concorrenti in funzione del valore percepito dal cliente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3070746"/>
            <a:ext cx="11233151" cy="21290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Identificazione dei principali attributi ritenuti rilevanti per il cliente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Definizione del fattore di importanza dei singoli attributi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Valutazione delle performance dell'impresa e dei concorrenti in relazione ai singoli attributi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1347077"/>
            <a:ext cx="9160933" cy="700087"/>
          </a:xfrm>
        </p:spPr>
        <p:txBody>
          <a:bodyPr/>
          <a:lstStyle/>
          <a:p>
            <a:r>
              <a:rPr lang="it-IT" sz="4000" dirty="0">
                <a:cs typeface="Times New Roman" pitchFamily="18" charset="0"/>
              </a:rPr>
              <a:t>Gli altri pubblici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347415"/>
            <a:ext cx="10261600" cy="3657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Sono gruppi che hanno un interesse o un’influenza, effettiva o potenziale, sulla capacità dell’impresa di raggiungere i propri obiettivi.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it-IT" dirty="0">
              <a:solidFill>
                <a:srgbClr val="898989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Tali gruppi possono interagire e influenzarsi reciprocamente.</a:t>
            </a:r>
            <a:endParaRPr lang="it-IT" dirty="0">
              <a:solidFill>
                <a:srgbClr val="898989"/>
              </a:solidFill>
            </a:endParaRPr>
          </a:p>
        </p:txBody>
      </p:sp>
      <p:pic>
        <p:nvPicPr>
          <p:cNvPr id="134148" name="Picture 4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6704" y="4618845"/>
            <a:ext cx="2846697" cy="216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377820"/>
            <a:ext cx="10363200" cy="738187"/>
          </a:xfrm>
        </p:spPr>
        <p:txBody>
          <a:bodyPr/>
          <a:lstStyle/>
          <a:p>
            <a:r>
              <a:rPr lang="it-IT" sz="4000" dirty="0">
                <a:cs typeface="Times New Roman" pitchFamily="18" charset="0"/>
              </a:rPr>
              <a:t>Si distingue fra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251883"/>
            <a:ext cx="10363200" cy="4026090"/>
          </a:xfrm>
        </p:spPr>
        <p:txBody>
          <a:bodyPr/>
          <a:lstStyle/>
          <a:p>
            <a:pPr algn="just"/>
            <a:r>
              <a:rPr lang="it-IT" sz="2300" b="1" dirty="0">
                <a:solidFill>
                  <a:srgbClr val="EB8B2D"/>
                </a:solidFill>
                <a:cs typeface="Times New Roman" pitchFamily="18" charset="0"/>
              </a:rPr>
              <a:t>ambiente finanziario</a:t>
            </a:r>
            <a:r>
              <a:rPr lang="it-IT" sz="2300" dirty="0">
                <a:solidFill>
                  <a:srgbClr val="898989"/>
                </a:solidFill>
                <a:cs typeface="Times New Roman" pitchFamily="18" charset="0"/>
              </a:rPr>
              <a:t>: influenza le capacità di raccolta dei mezzi finanziari dell’impresa</a:t>
            </a:r>
          </a:p>
          <a:p>
            <a:pPr algn="just"/>
            <a:r>
              <a:rPr lang="it-IT" sz="2300" b="1" dirty="0">
                <a:solidFill>
                  <a:srgbClr val="EB8B2D"/>
                </a:solidFill>
                <a:cs typeface="Times New Roman" pitchFamily="18" charset="0"/>
              </a:rPr>
              <a:t>mezzi di informazione</a:t>
            </a:r>
            <a:r>
              <a:rPr lang="it-IT" sz="2300" dirty="0">
                <a:solidFill>
                  <a:srgbClr val="898989"/>
                </a:solidFill>
                <a:cs typeface="Times New Roman" pitchFamily="18" charset="0"/>
              </a:rPr>
              <a:t>: trasmettendo informazioni, possono in vario modo essere fonte di interesse per l’impresa</a:t>
            </a:r>
          </a:p>
          <a:p>
            <a:pPr algn="just"/>
            <a:r>
              <a:rPr lang="it-IT" sz="2300" b="1" dirty="0">
                <a:solidFill>
                  <a:srgbClr val="EB8B2D"/>
                </a:solidFill>
                <a:cs typeface="Times New Roman" pitchFamily="18" charset="0"/>
              </a:rPr>
              <a:t>enti locali</a:t>
            </a:r>
            <a:r>
              <a:rPr lang="it-IT" sz="2300" b="1" dirty="0">
                <a:solidFill>
                  <a:srgbClr val="898989"/>
                </a:solidFill>
                <a:cs typeface="Times New Roman" pitchFamily="18" charset="0"/>
              </a:rPr>
              <a:t>:</a:t>
            </a:r>
            <a:r>
              <a:rPr lang="it-IT" sz="2300" dirty="0">
                <a:solidFill>
                  <a:srgbClr val="898989"/>
                </a:solidFill>
                <a:cs typeface="Times New Roman" pitchFamily="18" charset="0"/>
              </a:rPr>
              <a:t> l’azione di enti locali può influenzare in vario modo l’attività dell’azienda.</a:t>
            </a:r>
          </a:p>
          <a:p>
            <a:pPr algn="just"/>
            <a:r>
              <a:rPr lang="it-IT" sz="2300" b="1" dirty="0">
                <a:solidFill>
                  <a:srgbClr val="EB8B2D"/>
                </a:solidFill>
                <a:cs typeface="Times New Roman" pitchFamily="18" charset="0"/>
              </a:rPr>
              <a:t>gruppi ed associazioni di cittadin</a:t>
            </a:r>
            <a:r>
              <a:rPr lang="it-IT" sz="2300" b="1" dirty="0">
                <a:solidFill>
                  <a:srgbClr val="898989"/>
                </a:solidFill>
                <a:cs typeface="Times New Roman" pitchFamily="18" charset="0"/>
              </a:rPr>
              <a:t>i:</a:t>
            </a:r>
            <a:r>
              <a:rPr lang="it-IT" sz="2300" dirty="0">
                <a:solidFill>
                  <a:srgbClr val="898989"/>
                </a:solidFill>
                <a:cs typeface="Times New Roman" pitchFamily="18" charset="0"/>
              </a:rPr>
              <a:t> esercitano un’influenza diretta sulla sua capacità d’offerta</a:t>
            </a:r>
          </a:p>
          <a:p>
            <a:r>
              <a:rPr lang="it-IT" sz="2300" b="1" dirty="0">
                <a:solidFill>
                  <a:srgbClr val="EB8B2D"/>
                </a:solidFill>
                <a:cs typeface="Times New Roman" pitchFamily="18" charset="0"/>
              </a:rPr>
              <a:t>pubblico in genere</a:t>
            </a:r>
            <a:r>
              <a:rPr lang="it-IT" sz="2300" dirty="0">
                <a:solidFill>
                  <a:srgbClr val="898989"/>
                </a:solidFill>
                <a:cs typeface="Times New Roman" pitchFamily="18" charset="0"/>
              </a:rPr>
              <a:t>: l’immagine che l’impresa ha su questi pubblici può variamente influenzare i comportamenti d’acquisto</a:t>
            </a:r>
          </a:p>
        </p:txBody>
      </p:sp>
      <p:pic>
        <p:nvPicPr>
          <p:cNvPr id="135172" name="Picture 4" descr="j0217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2048" y="322974"/>
            <a:ext cx="1959085" cy="1423940"/>
          </a:xfrm>
          <a:prstGeom prst="rect">
            <a:avLst/>
          </a:prstGeom>
          <a:noFill/>
        </p:spPr>
      </p:pic>
      <p:pic>
        <p:nvPicPr>
          <p:cNvPr id="135173" name="Picture 5" descr="j02353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0684" y="4980841"/>
            <a:ext cx="2067984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Audit Strategico e SWOT analysis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Audit strategico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Ha il compito di raccogliere informazioni cruciali, da utilizzare per la costruzione nei dettagli di obiettivi e strategie</a:t>
            </a:r>
          </a:p>
          <a:p>
            <a:pPr>
              <a:buFontTx/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rgbClr val="898989"/>
                </a:solidFill>
              </a:rPr>
              <a:t>Si </a:t>
            </a:r>
            <a:r>
              <a:rPr lang="it-IT" dirty="0">
                <a:solidFill>
                  <a:srgbClr val="898989"/>
                </a:solidFill>
              </a:rPr>
              <a:t>distingue fra:</a:t>
            </a:r>
          </a:p>
          <a:p>
            <a:r>
              <a:rPr lang="it-IT" dirty="0">
                <a:solidFill>
                  <a:srgbClr val="898989"/>
                </a:solidFill>
              </a:rPr>
              <a:t>Analisi ambientale</a:t>
            </a:r>
          </a:p>
          <a:p>
            <a:r>
              <a:rPr lang="it-IT" dirty="0">
                <a:solidFill>
                  <a:srgbClr val="898989"/>
                </a:solidFill>
              </a:rPr>
              <a:t>Analisi interna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1282890"/>
            <a:ext cx="9160933" cy="844550"/>
          </a:xfrm>
        </p:spPr>
        <p:txBody>
          <a:bodyPr/>
          <a:lstStyle/>
          <a:p>
            <a:pPr algn="l"/>
            <a:r>
              <a:rPr lang="it-IT" b="1" dirty="0"/>
              <a:t>Analisi Interna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179" y="2306473"/>
            <a:ext cx="10368381" cy="356206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it-IT" sz="3200" dirty="0">
                <a:solidFill>
                  <a:srgbClr val="898989"/>
                </a:solidFill>
              </a:rPr>
              <a:t>Chi è l’organizzazione</a:t>
            </a:r>
            <a:r>
              <a:rPr lang="it-IT" sz="3200" dirty="0" smtClean="0">
                <a:solidFill>
                  <a:srgbClr val="898989"/>
                </a:solidFill>
              </a:rPr>
              <a:t>:</a:t>
            </a:r>
          </a:p>
          <a:p>
            <a:pPr>
              <a:buFontTx/>
              <a:buNone/>
            </a:pPr>
            <a:endParaRPr lang="it-IT" sz="3200" dirty="0">
              <a:solidFill>
                <a:srgbClr val="898989"/>
              </a:solidFill>
            </a:endParaRPr>
          </a:p>
          <a:p>
            <a:pPr lvl="2"/>
            <a:r>
              <a:rPr lang="it-IT" sz="3200" dirty="0" smtClean="0">
                <a:solidFill>
                  <a:srgbClr val="898989"/>
                </a:solidFill>
              </a:rPr>
              <a:t>Storia, valori, etica</a:t>
            </a:r>
            <a:endParaRPr lang="it-IT" sz="3200" dirty="0">
              <a:solidFill>
                <a:srgbClr val="898989"/>
              </a:solidFill>
            </a:endParaRPr>
          </a:p>
          <a:p>
            <a:pPr lvl="2"/>
            <a:r>
              <a:rPr lang="it-IT" sz="3200" dirty="0" smtClean="0">
                <a:solidFill>
                  <a:srgbClr val="898989"/>
                </a:solidFill>
              </a:rPr>
              <a:t>Vision, Mission, Obiettivi</a:t>
            </a:r>
            <a:endParaRPr lang="it-IT" sz="3200" dirty="0">
              <a:solidFill>
                <a:srgbClr val="898989"/>
              </a:solidFill>
            </a:endParaRPr>
          </a:p>
          <a:p>
            <a:pPr lvl="2"/>
            <a:r>
              <a:rPr lang="it-IT" sz="3200" dirty="0">
                <a:solidFill>
                  <a:srgbClr val="898989"/>
                </a:solidFill>
              </a:rPr>
              <a:t>Risorse e competenze</a:t>
            </a:r>
          </a:p>
          <a:p>
            <a:pPr lvl="2"/>
            <a:r>
              <a:rPr lang="it-IT" sz="3200" dirty="0">
                <a:solidFill>
                  <a:srgbClr val="898989"/>
                </a:solidFill>
              </a:rPr>
              <a:t>Organizzazione e sistemi</a:t>
            </a:r>
          </a:p>
          <a:p>
            <a:pPr lvl="2"/>
            <a:r>
              <a:rPr lang="it-IT" sz="3200" dirty="0">
                <a:solidFill>
                  <a:srgbClr val="898989"/>
                </a:solidFill>
              </a:rPr>
              <a:t>Potenzialità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Vision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Idea del nuovo mondo che l'impresa vuole contribuire a creare</a:t>
            </a:r>
          </a:p>
          <a:p>
            <a:r>
              <a:rPr lang="it-IT" dirty="0">
                <a:solidFill>
                  <a:srgbClr val="898989"/>
                </a:solidFill>
              </a:rPr>
              <a:t>Definisce dove l'imprenditore vuole arrivare</a:t>
            </a: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Mission</a:t>
            </a:r>
            <a:endParaRPr lang="it-IT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709" y="2114108"/>
            <a:ext cx="11362899" cy="4062855"/>
          </a:xfrm>
        </p:spPr>
        <p:txBody>
          <a:bodyPr>
            <a:normAutofit fontScale="92500" lnSpcReduction="20000"/>
          </a:bodyPr>
          <a:lstStyle/>
          <a:p>
            <a:pPr algn="just" eaLnBrk="0" hangingPunct="0">
              <a:spcBef>
                <a:spcPct val="50000"/>
              </a:spcBef>
              <a:buNone/>
            </a:pPr>
            <a:r>
              <a:rPr lang="it-IT" b="1" dirty="0" smtClean="0">
                <a:solidFill>
                  <a:srgbClr val="898989"/>
                </a:solidFill>
              </a:rPr>
              <a:t>La missione rappresenta l’espressione sintetica dei fini per i quali l’organizzazione esiste e dei modi di lavorare che ha.</a:t>
            </a:r>
          </a:p>
          <a:p>
            <a:pPr algn="just" eaLnBrk="0" hangingPunct="0">
              <a:spcBef>
                <a:spcPct val="50000"/>
              </a:spcBef>
              <a:buNone/>
            </a:pPr>
            <a:endParaRPr lang="it-IT" b="1" dirty="0" smtClean="0">
              <a:solidFill>
                <a:srgbClr val="898989"/>
              </a:solidFill>
            </a:endParaRPr>
          </a:p>
          <a:p>
            <a:pPr algn="just" eaLnBrk="0" hangingPunct="0">
              <a:spcBef>
                <a:spcPct val="50000"/>
              </a:spcBef>
              <a:buNone/>
            </a:pPr>
            <a:r>
              <a:rPr lang="it-IT" sz="2800" dirty="0" smtClean="0">
                <a:solidFill>
                  <a:srgbClr val="898989"/>
                </a:solidFill>
              </a:rPr>
              <a:t>Individua:</a:t>
            </a:r>
          </a:p>
          <a:p>
            <a:pPr algn="just" eaLnBrk="0" hangingPunct="0">
              <a:spcBef>
                <a:spcPct val="50000"/>
              </a:spcBef>
            </a:pPr>
            <a:r>
              <a:rPr lang="it-IT" sz="2800" b="1" dirty="0" smtClean="0">
                <a:solidFill>
                  <a:srgbClr val="EB8B2D"/>
                </a:solidFill>
              </a:rPr>
              <a:t>lo scopo</a:t>
            </a:r>
            <a:r>
              <a:rPr lang="it-IT" sz="2800" b="1" dirty="0" smtClean="0">
                <a:solidFill>
                  <a:srgbClr val="898989"/>
                </a:solidFill>
              </a:rPr>
              <a:t>:</a:t>
            </a:r>
            <a:r>
              <a:rPr lang="it-IT" sz="2800" dirty="0" smtClean="0">
                <a:solidFill>
                  <a:srgbClr val="898989"/>
                </a:solidFill>
              </a:rPr>
              <a:t> perché </a:t>
            </a:r>
            <a:r>
              <a:rPr lang="it-IT" sz="2800" dirty="0">
                <a:solidFill>
                  <a:srgbClr val="898989"/>
                </a:solidFill>
              </a:rPr>
              <a:t>esistiamo</a:t>
            </a:r>
            <a:r>
              <a:rPr lang="it-IT" sz="2800" dirty="0" smtClean="0">
                <a:solidFill>
                  <a:srgbClr val="898989"/>
                </a:solidFill>
              </a:rPr>
              <a:t>?</a:t>
            </a:r>
          </a:p>
          <a:p>
            <a:pPr algn="just" eaLnBrk="0" hangingPunct="0">
              <a:spcBef>
                <a:spcPct val="50000"/>
              </a:spcBef>
              <a:buNone/>
            </a:pPr>
            <a:endParaRPr lang="it-IT" sz="2800" dirty="0">
              <a:solidFill>
                <a:srgbClr val="898989"/>
              </a:solidFill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i </a:t>
            </a:r>
            <a:r>
              <a:rPr lang="it-IT" sz="2800" b="1" dirty="0" smtClean="0">
                <a:solidFill>
                  <a:srgbClr val="EB8B2D"/>
                </a:solidFill>
              </a:rPr>
              <a:t>mezzi</a:t>
            </a:r>
            <a:r>
              <a:rPr lang="it-IT" sz="2800" b="1" dirty="0" smtClean="0">
                <a:solidFill>
                  <a:srgbClr val="898989"/>
                </a:solidFill>
              </a:rPr>
              <a:t>:</a:t>
            </a:r>
            <a:r>
              <a:rPr lang="it-IT" sz="2800" dirty="0" smtClean="0">
                <a:solidFill>
                  <a:srgbClr val="898989"/>
                </a:solidFill>
              </a:rPr>
              <a:t> quali </a:t>
            </a:r>
            <a:r>
              <a:rPr lang="it-IT" sz="2800" dirty="0">
                <a:solidFill>
                  <a:srgbClr val="898989"/>
                </a:solidFill>
              </a:rPr>
              <a:t>mezzi utilizziamo per raggiungere lo scopo</a:t>
            </a:r>
            <a:r>
              <a:rPr lang="it-IT" sz="2800" dirty="0" smtClean="0">
                <a:solidFill>
                  <a:srgbClr val="898989"/>
                </a:solidFill>
              </a:rPr>
              <a:t>?</a:t>
            </a:r>
          </a:p>
          <a:p>
            <a:pPr algn="just" eaLnBrk="0" hangingPunct="0">
              <a:spcBef>
                <a:spcPct val="50000"/>
              </a:spcBef>
              <a:buNone/>
            </a:pPr>
            <a:endParaRPr lang="it-IT" sz="2800" dirty="0">
              <a:solidFill>
                <a:srgbClr val="898989"/>
              </a:solidFill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i </a:t>
            </a:r>
            <a:r>
              <a:rPr lang="it-IT" sz="2800" b="1" dirty="0" smtClean="0">
                <a:solidFill>
                  <a:srgbClr val="EB8B2D"/>
                </a:solidFill>
              </a:rPr>
              <a:t>valori</a:t>
            </a:r>
            <a:r>
              <a:rPr lang="it-IT" dirty="0">
                <a:solidFill>
                  <a:srgbClr val="898989"/>
                </a:solidFill>
              </a:rPr>
              <a:t>:</a:t>
            </a:r>
            <a:r>
              <a:rPr lang="it-IT" sz="2800" dirty="0" smtClean="0">
                <a:solidFill>
                  <a:srgbClr val="898989"/>
                </a:solidFill>
              </a:rPr>
              <a:t> le </a:t>
            </a:r>
            <a:r>
              <a:rPr lang="it-IT" sz="2800" dirty="0">
                <a:solidFill>
                  <a:srgbClr val="898989"/>
                </a:solidFill>
              </a:rPr>
              <a:t>convinzioni e i principi guida condivisi dai membri</a:t>
            </a:r>
          </a:p>
          <a:p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tre interrogativi della mission</a:t>
            </a:r>
            <a:endParaRPr lang="it-IT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10363200" cy="4114800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CHI </a:t>
            </a:r>
            <a:r>
              <a:rPr lang="it-IT" sz="2800" b="1" dirty="0" smtClean="0"/>
              <a:t>:    </a:t>
            </a:r>
            <a:r>
              <a:rPr lang="it-IT" sz="2800" dirty="0">
                <a:solidFill>
                  <a:srgbClr val="898989"/>
                </a:solidFill>
              </a:rPr>
              <a:t>dobbiamo/vogliamo servire o soddisfare?</a:t>
            </a:r>
          </a:p>
          <a:p>
            <a:pPr eaLnBrk="0" hangingPunct="0">
              <a:spcBef>
                <a:spcPct val="50000"/>
              </a:spcBef>
            </a:pPr>
            <a:r>
              <a:rPr lang="it-IT" sz="2800" b="1" dirty="0" smtClean="0">
                <a:solidFill>
                  <a:srgbClr val="EB8B2D"/>
                </a:solidFill>
              </a:rPr>
              <a:t>COSA</a:t>
            </a:r>
            <a:r>
              <a:rPr lang="it-IT" dirty="0" smtClean="0"/>
              <a:t>: </a:t>
            </a:r>
            <a:r>
              <a:rPr lang="it-IT" sz="2800" dirty="0" smtClean="0">
                <a:solidFill>
                  <a:srgbClr val="898989"/>
                </a:solidFill>
              </a:rPr>
              <a:t>quali </a:t>
            </a:r>
            <a:r>
              <a:rPr lang="it-IT" sz="2800" dirty="0">
                <a:solidFill>
                  <a:srgbClr val="898989"/>
                </a:solidFill>
              </a:rPr>
              <a:t>bisogni, esigenze, domande</a:t>
            </a:r>
            <a:r>
              <a:rPr lang="it-IT" sz="2800" dirty="0" smtClean="0">
                <a:solidFill>
                  <a:srgbClr val="898989"/>
                </a:solidFill>
              </a:rPr>
              <a:t>… </a:t>
            </a:r>
            <a:r>
              <a:rPr lang="it-IT" sz="2800" dirty="0">
                <a:solidFill>
                  <a:srgbClr val="898989"/>
                </a:solidFill>
              </a:rPr>
              <a:t>dobbiamo/vogliamo soddisfare?</a:t>
            </a:r>
          </a:p>
          <a:p>
            <a:pPr eaLnBrk="0" hangingPunct="0">
              <a:spcBef>
                <a:spcPct val="50000"/>
              </a:spcBef>
            </a:pPr>
            <a:r>
              <a:rPr lang="it-IT" sz="2800" b="1" dirty="0" smtClean="0">
                <a:solidFill>
                  <a:srgbClr val="EB8B2D"/>
                </a:solidFill>
              </a:rPr>
              <a:t>COME</a:t>
            </a:r>
            <a:r>
              <a:rPr lang="it-IT" dirty="0" smtClean="0"/>
              <a:t>: </a:t>
            </a:r>
            <a:r>
              <a:rPr lang="it-IT" sz="2800" dirty="0" smtClean="0">
                <a:solidFill>
                  <a:srgbClr val="898989"/>
                </a:solidFill>
              </a:rPr>
              <a:t>con </a:t>
            </a:r>
            <a:r>
              <a:rPr lang="it-IT" sz="2800" dirty="0">
                <a:solidFill>
                  <a:srgbClr val="898989"/>
                </a:solidFill>
              </a:rPr>
              <a:t>quali </a:t>
            </a:r>
            <a:r>
              <a:rPr lang="it-IT" sz="2800" dirty="0" smtClean="0">
                <a:solidFill>
                  <a:srgbClr val="898989"/>
                </a:solidFill>
              </a:rPr>
              <a:t>modalità,tecniche dobbiamo/vogliamo </a:t>
            </a:r>
            <a:r>
              <a:rPr lang="it-IT" sz="2800" dirty="0">
                <a:solidFill>
                  <a:srgbClr val="898989"/>
                </a:solidFill>
              </a:rPr>
              <a:t>soddisfare questi bisogni, esigenze, domande…?</a:t>
            </a:r>
            <a:endParaRPr lang="it-IT" sz="2800" b="1" dirty="0">
              <a:solidFill>
                <a:srgbClr val="898989"/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tre fattori di una buona mission</a:t>
            </a:r>
            <a:endParaRPr lang="it-IT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899" y="2362200"/>
            <a:ext cx="11505062" cy="3342564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solidFill>
                  <a:srgbClr val="EB8B2D"/>
                </a:solidFill>
              </a:rPr>
              <a:t>FATTIBILE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898989"/>
                </a:solidFill>
              </a:rPr>
              <a:t>realistica</a:t>
            </a:r>
            <a:r>
              <a:rPr lang="it-IT" sz="2400" dirty="0">
                <a:solidFill>
                  <a:srgbClr val="898989"/>
                </a:solidFill>
              </a:rPr>
              <a:t>, i cui obiettivi appaiono ragionevolmente </a:t>
            </a:r>
            <a:r>
              <a:rPr lang="it-IT" sz="2400" dirty="0" smtClean="0">
                <a:solidFill>
                  <a:srgbClr val="898989"/>
                </a:solidFill>
              </a:rPr>
              <a:t>raggiungibili</a:t>
            </a:r>
          </a:p>
          <a:p>
            <a:pPr eaLnBrk="0" hangingPunct="0">
              <a:spcBef>
                <a:spcPct val="50000"/>
              </a:spcBef>
              <a:buNone/>
            </a:pPr>
            <a:endParaRPr lang="it-IT" sz="2400" dirty="0"/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solidFill>
                  <a:srgbClr val="EB8B2D"/>
                </a:solidFill>
              </a:rPr>
              <a:t>DISTINTIVA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898989"/>
                </a:solidFill>
              </a:rPr>
              <a:t>ha </a:t>
            </a:r>
            <a:r>
              <a:rPr lang="it-IT" sz="2400" dirty="0">
                <a:solidFill>
                  <a:srgbClr val="898989"/>
                </a:solidFill>
              </a:rPr>
              <a:t>elementi di accentuata distinzione, deve contribuire a definire la posizione caratteristica e caratterizzante l'impresa nel suo </a:t>
            </a:r>
            <a:r>
              <a:rPr lang="it-IT" sz="2400" dirty="0" smtClean="0">
                <a:solidFill>
                  <a:srgbClr val="898989"/>
                </a:solidFill>
              </a:rPr>
              <a:t>ambiente</a:t>
            </a:r>
          </a:p>
          <a:p>
            <a:pPr eaLnBrk="0" hangingPunct="0">
              <a:spcBef>
                <a:spcPct val="50000"/>
              </a:spcBef>
              <a:buNone/>
            </a:pPr>
            <a:endParaRPr lang="it-IT" sz="2400" dirty="0"/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solidFill>
                  <a:srgbClr val="EB8B2D"/>
                </a:solidFill>
              </a:rPr>
              <a:t>MOTIVANTE: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898989"/>
                </a:solidFill>
              </a:rPr>
              <a:t>spinge </a:t>
            </a:r>
            <a:r>
              <a:rPr lang="it-IT" sz="2400" dirty="0">
                <a:solidFill>
                  <a:srgbClr val="898989"/>
                </a:solidFill>
              </a:rPr>
              <a:t>a mobilitarsi, </a:t>
            </a:r>
            <a:r>
              <a:rPr lang="it-IT" sz="2400" dirty="0" smtClean="0">
                <a:solidFill>
                  <a:srgbClr val="898989"/>
                </a:solidFill>
              </a:rPr>
              <a:t>ha </a:t>
            </a:r>
            <a:r>
              <a:rPr lang="it-IT" sz="2400" dirty="0">
                <a:solidFill>
                  <a:srgbClr val="898989"/>
                </a:solidFill>
              </a:rPr>
              <a:t>un impatto in quanto dimostra che è ‘urgente o necessario fare qualcosa per</a:t>
            </a:r>
            <a:r>
              <a:rPr lang="it-IT" sz="2400" dirty="0" smtClean="0">
                <a:solidFill>
                  <a:srgbClr val="898989"/>
                </a:solidFill>
              </a:rPr>
              <a:t>…’</a:t>
            </a:r>
            <a:endParaRPr lang="it-IT" sz="2400" dirty="0">
              <a:solidFill>
                <a:srgbClr val="898989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67184"/>
            <a:ext cx="10515600" cy="717144"/>
          </a:xfrm>
        </p:spPr>
        <p:txBody>
          <a:bodyPr/>
          <a:lstStyle/>
          <a:p>
            <a:r>
              <a:rPr lang="it-IT" sz="4800" dirty="0" smtClean="0"/>
              <a:t>Green Economy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2955" y="2197290"/>
            <a:ext cx="11477767" cy="4107976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È il </a:t>
            </a:r>
            <a:r>
              <a:rPr lang="it-IT" u="sng" dirty="0" smtClean="0"/>
              <a:t>sistema di attività economiche </a:t>
            </a:r>
            <a:r>
              <a:rPr lang="it-IT" dirty="0" smtClean="0"/>
              <a:t>legate alla produzione, distribuzione e consumo di beni e servizi in grado di valorizzare l’ambiente inteso come elemento distintivo del territorio</a:t>
            </a:r>
          </a:p>
          <a:p>
            <a:endParaRPr lang="it-IT" dirty="0" smtClean="0"/>
          </a:p>
          <a:p>
            <a:r>
              <a:rPr lang="it-IT" dirty="0" smtClean="0"/>
              <a:t>L’ipotesi che sostiene la </a:t>
            </a:r>
            <a:r>
              <a:rPr lang="it-IT" dirty="0" smtClean="0">
                <a:solidFill>
                  <a:srgbClr val="EB8B2D"/>
                </a:solidFill>
              </a:rPr>
              <a:t>Green Economy </a:t>
            </a:r>
            <a:r>
              <a:rPr lang="it-IT" dirty="0" smtClean="0"/>
              <a:t>è che l’uso razionale e sostenibile delle risorse permetterebbe di perseguire un miglioramento della qualità della vita. 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L’idea di base è quella di valorizzare l’ambiente e limitare l’impiego delle risorse tramite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un razionale impego delle risorse, : efficienza energetica, fonti alternative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un aumento del ciclo di vita dei prodotti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la minimizzazione dei rifiuti: riduzione dei rifiuti; riciclo dei rifiuti, che da scarto produttivo si trasformano in materia prima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898989"/>
                </a:solidFill>
              </a:rPr>
              <a:t>Articola e concretizza la vision</a:t>
            </a:r>
          </a:p>
          <a:p>
            <a:r>
              <a:rPr lang="it-IT" sz="2800" dirty="0">
                <a:solidFill>
                  <a:srgbClr val="898989"/>
                </a:solidFill>
              </a:rPr>
              <a:t>Incoraggia l'analisi dell'idea imprenditoriale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Aiuta a delineare il sentiero da seguire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Aiuta a definire gli obiettivi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Rende chiare le opzioni strategiche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Comunica agli stakeholders chi è l'impresa</a:t>
            </a:r>
          </a:p>
          <a:p>
            <a:r>
              <a:rPr lang="it-IT" sz="2800" dirty="0">
                <a:solidFill>
                  <a:srgbClr val="898989"/>
                </a:solidFill>
              </a:rPr>
              <a:t>Contribuisce a motivare e dirigere i pubblici interni</a:t>
            </a:r>
          </a:p>
          <a:p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4001" y="2939534"/>
            <a:ext cx="3661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800" b="1" dirty="0">
                <a:solidFill>
                  <a:srgbClr val="898989"/>
                </a:solidFill>
                <a:latin typeface="Raleway"/>
              </a:rPr>
              <a:t>PROBLEMI DI BASE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689600" y="2590800"/>
            <a:ext cx="314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  <a:latin typeface="Raleway"/>
              </a:rPr>
              <a:t> Esiste ma non è esplicitata</a:t>
            </a:r>
            <a:endParaRPr lang="it-IT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689600" y="3026392"/>
            <a:ext cx="508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  <a:latin typeface="Raleway"/>
              </a:rPr>
              <a:t> È generica/vaga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/’teorica’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689599" y="3429000"/>
            <a:ext cx="6252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  <a:latin typeface="Raleway"/>
              </a:rPr>
              <a:t> Non è comunicata ai vari stakeholders/pubblici</a:t>
            </a:r>
            <a:endParaRPr lang="it-IT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54001" y="4572000"/>
            <a:ext cx="3661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800" b="1" dirty="0">
                <a:solidFill>
                  <a:srgbClr val="898989"/>
                </a:solidFill>
                <a:latin typeface="Raleway"/>
              </a:rPr>
              <a:t>COME PROCEDERE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712346" y="4176215"/>
            <a:ext cx="5057254" cy="1477328"/>
          </a:xfrm>
          <a:prstGeom prst="rect">
            <a:avLst/>
          </a:prstGeom>
          <a:noFill/>
          <a:ln w="28575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7825" indent="-377825" eaLnBrk="0" hangingPunct="0">
              <a:spcBef>
                <a:spcPct val="50000"/>
              </a:spcBef>
              <a:buFont typeface="Monotype Sorts" pitchFamily="2" charset="2"/>
              <a:buChar char="*"/>
            </a:pPr>
            <a:r>
              <a:rPr lang="it-IT">
                <a:solidFill>
                  <a:srgbClr val="898989"/>
                </a:solidFill>
                <a:latin typeface="Raleway"/>
              </a:rPr>
              <a:t>individuare le attività svolte</a:t>
            </a:r>
          </a:p>
          <a:p>
            <a:pPr marL="377825" indent="-377825" eaLnBrk="0" hangingPunct="0">
              <a:spcBef>
                <a:spcPct val="50000"/>
              </a:spcBef>
              <a:buFont typeface="Monotype Sorts" pitchFamily="2" charset="2"/>
              <a:buChar char="*"/>
            </a:pPr>
            <a:r>
              <a:rPr lang="it-IT">
                <a:solidFill>
                  <a:srgbClr val="898989"/>
                </a:solidFill>
                <a:latin typeface="Raleway"/>
              </a:rPr>
              <a:t>generalizzando per evidenziare i fini/lo scopo</a:t>
            </a:r>
          </a:p>
          <a:p>
            <a:pPr marL="377825" indent="-377825" eaLnBrk="0" hangingPunct="0">
              <a:spcBef>
                <a:spcPct val="50000"/>
              </a:spcBef>
              <a:buFont typeface="Monotype Sorts" pitchFamily="2" charset="2"/>
              <a:buChar char="*"/>
            </a:pPr>
            <a:r>
              <a:rPr lang="it-IT">
                <a:solidFill>
                  <a:srgbClr val="898989"/>
                </a:solidFill>
                <a:latin typeface="Raleway"/>
              </a:rPr>
              <a:t>evitare sia la vaghezza sia la specificità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4135272" y="2971800"/>
            <a:ext cx="1009934" cy="369332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135272" y="4572000"/>
            <a:ext cx="1009934" cy="369332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4000" y="1244184"/>
            <a:ext cx="10515600" cy="869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Mission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EB8B2D"/>
              </a:solidFill>
              <a:effectLst/>
              <a:uLnTx/>
              <a:uFillTx/>
              <a:latin typeface="Raleway" panose="020B0503030101060003" pitchFamily="34" charset="77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di Marketing - Pro.ssa M.R.Santagostino - materiale terza lezione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26197" y="3079020"/>
            <a:ext cx="3334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b="1" dirty="0">
                <a:solidFill>
                  <a:srgbClr val="898989"/>
                </a:solidFill>
                <a:latin typeface="Raleway"/>
              </a:rPr>
              <a:t>PROBLEMI DI BASE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380250" y="2717766"/>
            <a:ext cx="447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  <a:latin typeface="Raleway"/>
              </a:rPr>
              <a:t> esistono 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molti obiettivi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380250" y="3435833"/>
            <a:ext cx="447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  <a:latin typeface="Raleway"/>
              </a:rPr>
              <a:t> nel 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tempo si moltiplicano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97472" y="4943620"/>
            <a:ext cx="314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b="1" dirty="0">
                <a:solidFill>
                  <a:srgbClr val="898989"/>
                </a:solidFill>
                <a:latin typeface="Raleway"/>
              </a:rPr>
              <a:t>COME PROCEDERE</a:t>
            </a:r>
            <a:endParaRPr lang="it-IT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416672" y="4585664"/>
            <a:ext cx="4292600" cy="1200329"/>
          </a:xfrm>
          <a:prstGeom prst="rect">
            <a:avLst/>
          </a:prstGeom>
          <a:noFill/>
          <a:ln w="28575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2" charset="2"/>
              <a:buChar char="*"/>
            </a:pPr>
            <a:r>
              <a:rPr lang="it-IT">
                <a:solidFill>
                  <a:srgbClr val="898989"/>
                </a:solidFill>
                <a:latin typeface="Raleway"/>
              </a:rPr>
              <a:t> chiarirli</a:t>
            </a:r>
          </a:p>
          <a:p>
            <a:pPr eaLnBrk="0" hangingPunct="0">
              <a:spcBef>
                <a:spcPct val="50000"/>
              </a:spcBef>
              <a:buFont typeface="Monotype Sorts" pitchFamily="2" charset="2"/>
              <a:buChar char="*"/>
            </a:pPr>
            <a:r>
              <a:rPr lang="it-IT">
                <a:solidFill>
                  <a:srgbClr val="898989"/>
                </a:solidFill>
                <a:latin typeface="Raleway"/>
              </a:rPr>
              <a:t>esplicitarli</a:t>
            </a:r>
          </a:p>
          <a:p>
            <a:pPr eaLnBrk="0" hangingPunct="0">
              <a:spcBef>
                <a:spcPct val="50000"/>
              </a:spcBef>
              <a:buFont typeface="Monotype Sorts" pitchFamily="2" charset="2"/>
              <a:buChar char="*"/>
            </a:pPr>
            <a:r>
              <a:rPr lang="it-IT">
                <a:solidFill>
                  <a:srgbClr val="898989"/>
                </a:solidFill>
                <a:latin typeface="Raleway"/>
              </a:rPr>
              <a:t> distinguerli per i diversi pubblici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18364" y="1929442"/>
            <a:ext cx="1116083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dirty="0">
                <a:solidFill>
                  <a:srgbClr val="898989"/>
                </a:solidFill>
                <a:latin typeface="Raleway"/>
              </a:rPr>
              <a:t>Gli obiettivi esplicitano le direzioni guida secondo cui si muove </a:t>
            </a:r>
            <a:r>
              <a:rPr lang="it-IT" dirty="0" smtClean="0">
                <a:solidFill>
                  <a:srgbClr val="898989"/>
                </a:solidFill>
                <a:latin typeface="Raleway"/>
              </a:rPr>
              <a:t>l’organizzazione</a:t>
            </a:r>
            <a:endParaRPr lang="it-IT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4000" y="1244184"/>
            <a:ext cx="10515600" cy="869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Obiettivi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EB8B2D"/>
              </a:solidFill>
              <a:effectLst/>
              <a:uLnTx/>
              <a:uFillTx/>
              <a:latin typeface="Raleway" panose="020B0503030101060003" pitchFamily="34" charset="77"/>
              <a:ea typeface="+mj-ea"/>
              <a:cs typeface="+mj-cs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4394579" y="3038076"/>
            <a:ext cx="787021" cy="438701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98989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394579" y="4943620"/>
            <a:ext cx="787021" cy="438701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65" y="1002263"/>
            <a:ext cx="10562167" cy="852487"/>
          </a:xfrm>
          <a:noFill/>
          <a:ln/>
        </p:spPr>
        <p:txBody>
          <a:bodyPr anchor="ctr"/>
          <a:lstStyle/>
          <a:p>
            <a:r>
              <a:rPr lang="it-IT" sz="4000" b="1" dirty="0"/>
              <a:t>Analisi ambientale: metodologia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14832" y="2073825"/>
            <a:ext cx="6705600" cy="4208463"/>
            <a:chOff x="1344" y="1143"/>
            <a:chExt cx="3168" cy="2651"/>
          </a:xfrm>
        </p:grpSpPr>
        <p:sp>
          <p:nvSpPr>
            <p:cNvPr id="163844" name="Text Box 4"/>
            <p:cNvSpPr txBox="1">
              <a:spLocks noChangeArrowheads="1"/>
            </p:cNvSpPr>
            <p:nvPr/>
          </p:nvSpPr>
          <p:spPr bwMode="auto">
            <a:xfrm>
              <a:off x="1744" y="1143"/>
              <a:ext cx="2256" cy="250"/>
            </a:xfrm>
            <a:prstGeom prst="rect">
              <a:avLst/>
            </a:prstGeom>
            <a:solidFill>
              <a:srgbClr val="EB8B2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b="1" dirty="0"/>
                <a:t>Identificazione dei fattori ambientali</a:t>
              </a:r>
            </a:p>
          </p:txBody>
        </p:sp>
        <p:sp>
          <p:nvSpPr>
            <p:cNvPr id="163845" name="Text Box 5"/>
            <p:cNvSpPr txBox="1">
              <a:spLocks noChangeArrowheads="1"/>
            </p:cNvSpPr>
            <p:nvPr/>
          </p:nvSpPr>
          <p:spPr bwMode="auto">
            <a:xfrm>
              <a:off x="1750" y="1835"/>
              <a:ext cx="2256" cy="25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b="1" dirty="0">
                  <a:solidFill>
                    <a:schemeClr val="bg1"/>
                  </a:solidFill>
                </a:rPr>
                <a:t>Riclassificazione dei fattori in due classi</a:t>
              </a:r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>
              <a:off x="2867" y="14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endParaRPr lang="fr-FR"/>
            </a:p>
          </p:txBody>
        </p:sp>
        <p:sp>
          <p:nvSpPr>
            <p:cNvPr id="163847" name="Text Box 7"/>
            <p:cNvSpPr txBox="1">
              <a:spLocks noChangeArrowheads="1"/>
            </p:cNvSpPr>
            <p:nvPr/>
          </p:nvSpPr>
          <p:spPr bwMode="auto">
            <a:xfrm>
              <a:off x="1344" y="2544"/>
              <a:ext cx="1440" cy="2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b="1" dirty="0">
                  <a:solidFill>
                    <a:srgbClr val="EB8B2D"/>
                  </a:solidFill>
                </a:rPr>
                <a:t>Fattori a impatto positivo</a:t>
              </a:r>
            </a:p>
          </p:txBody>
        </p:sp>
        <p:sp>
          <p:nvSpPr>
            <p:cNvPr id="163848" name="Text Box 8"/>
            <p:cNvSpPr txBox="1">
              <a:spLocks noChangeArrowheads="1"/>
            </p:cNvSpPr>
            <p:nvPr/>
          </p:nvSpPr>
          <p:spPr bwMode="auto">
            <a:xfrm>
              <a:off x="1344" y="3214"/>
              <a:ext cx="1440" cy="5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b="1">
                  <a:solidFill>
                    <a:srgbClr val="EB8B2D"/>
                  </a:solidFill>
                </a:rPr>
                <a:t>Elencazione dei fattori in ordine di importanza critica percepita</a:t>
              </a:r>
            </a:p>
          </p:txBody>
        </p:sp>
        <p:sp>
          <p:nvSpPr>
            <p:cNvPr id="163849" name="Text Box 9"/>
            <p:cNvSpPr txBox="1">
              <a:spLocks noChangeArrowheads="1"/>
            </p:cNvSpPr>
            <p:nvPr/>
          </p:nvSpPr>
          <p:spPr bwMode="auto">
            <a:xfrm>
              <a:off x="3072" y="2544"/>
              <a:ext cx="1440" cy="25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b="1">
                  <a:solidFill>
                    <a:schemeClr val="bg1"/>
                  </a:solidFill>
                </a:rPr>
                <a:t>Fattori a impatto negativo</a:t>
              </a:r>
            </a:p>
          </p:txBody>
        </p:sp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3072" y="3214"/>
              <a:ext cx="1440" cy="58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b="1">
                  <a:solidFill>
                    <a:schemeClr val="bg1"/>
                  </a:solidFill>
                </a:rPr>
                <a:t>Elencazione dei fattori in ordine di importanza critica percepita</a:t>
              </a: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2880" y="2121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endParaRPr lang="fr-FR"/>
            </a:p>
          </p:txBody>
        </p:sp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endParaRPr lang="fr-FR"/>
            </a:p>
          </p:txBody>
        </p:sp>
        <p:sp>
          <p:nvSpPr>
            <p:cNvPr id="163853" name="Line 13"/>
            <p:cNvSpPr>
              <a:spLocks noChangeShapeType="1"/>
            </p:cNvSpPr>
            <p:nvPr/>
          </p:nvSpPr>
          <p:spPr bwMode="auto">
            <a:xfrm flipV="1">
              <a:off x="3792" y="235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endParaRPr lang="fr-FR"/>
            </a:p>
          </p:txBody>
        </p:sp>
        <p:sp>
          <p:nvSpPr>
            <p:cNvPr id="163854" name="Line 14"/>
            <p:cNvSpPr>
              <a:spLocks noChangeShapeType="1"/>
            </p:cNvSpPr>
            <p:nvPr/>
          </p:nvSpPr>
          <p:spPr bwMode="auto">
            <a:xfrm>
              <a:off x="2064" y="2352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endParaRPr lang="fr-FR"/>
            </a:p>
          </p:txBody>
        </p:sp>
        <p:sp>
          <p:nvSpPr>
            <p:cNvPr id="163855" name="Line 15"/>
            <p:cNvSpPr>
              <a:spLocks noChangeShapeType="1"/>
            </p:cNvSpPr>
            <p:nvPr/>
          </p:nvSpPr>
          <p:spPr bwMode="auto">
            <a:xfrm>
              <a:off x="2064" y="279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endParaRPr lang="fr-FR"/>
            </a:p>
          </p:txBody>
        </p:sp>
        <p:sp>
          <p:nvSpPr>
            <p:cNvPr id="163856" name="Line 16"/>
            <p:cNvSpPr>
              <a:spLocks noChangeShapeType="1"/>
            </p:cNvSpPr>
            <p:nvPr/>
          </p:nvSpPr>
          <p:spPr bwMode="auto">
            <a:xfrm>
              <a:off x="3792" y="279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endParaRPr lang="fr-FR"/>
            </a:p>
          </p:txBody>
        </p:sp>
      </p:grpSp>
      <p:pic>
        <p:nvPicPr>
          <p:cNvPr id="163857" name="Picture 17" descr="j0299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508" y="2643340"/>
            <a:ext cx="2223372" cy="1966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ambientale</a:t>
            </a:r>
            <a:endParaRPr lang="it-IT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251" y="2116070"/>
            <a:ext cx="11053549" cy="431202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898989"/>
                </a:solidFill>
              </a:rPr>
              <a:t>L’analisi ambientale si effettua tramite la raccolta e lo studio delle informazioni relative alla varie dimensioni dell’ambiente, secondo il principio che </a:t>
            </a:r>
            <a:r>
              <a:rPr lang="it-IT" sz="2000" b="1" dirty="0" smtClean="0">
                <a:solidFill>
                  <a:srgbClr val="898989"/>
                </a:solidFill>
              </a:rPr>
              <a:t>“</a:t>
            </a:r>
            <a:r>
              <a:rPr lang="it-IT" sz="2000" b="1" dirty="0" smtClean="0">
                <a:solidFill>
                  <a:srgbClr val="EB8B2D"/>
                </a:solidFill>
              </a:rPr>
              <a:t>il modo più rilevante per anticipare il futuro deriva dalla comprensione del presente</a:t>
            </a:r>
            <a:r>
              <a:rPr lang="it-IT" sz="2000" b="1" dirty="0" smtClean="0">
                <a:solidFill>
                  <a:srgbClr val="898989"/>
                </a:solidFill>
              </a:rPr>
              <a:t>”.</a:t>
            </a:r>
            <a:r>
              <a:rPr lang="it-IT" sz="2000" dirty="0" smtClean="0">
                <a:solidFill>
                  <a:srgbClr val="898989"/>
                </a:solidFill>
              </a:rPr>
              <a:t> </a:t>
            </a:r>
            <a:endParaRPr lang="fr-FR" sz="2000" dirty="0" smtClean="0">
              <a:solidFill>
                <a:srgbClr val="898989"/>
              </a:solidFill>
            </a:endParaRPr>
          </a:p>
          <a:p>
            <a:r>
              <a:rPr lang="it-IT" sz="2000" dirty="0" smtClean="0">
                <a:solidFill>
                  <a:srgbClr val="898989"/>
                </a:solidFill>
              </a:rPr>
              <a:t>Tutti gli spunti sono importanti ma, man mano che si procede nella pianificazione strategica e si selezionano e si individuano le aree di azione, serviranno dati più precisi individuati in funzione delle caratteristiche dell’azienda e informazioni più mirate</a:t>
            </a:r>
          </a:p>
          <a:p>
            <a:r>
              <a:rPr lang="it-IT" sz="2000" dirty="0" smtClean="0">
                <a:solidFill>
                  <a:srgbClr val="898989"/>
                </a:solidFill>
              </a:rPr>
              <a:t>A questo proposito, è possibile distinguere fra 4 tipologie di monitoraggio ambientale: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dirty="0" smtClean="0">
                <a:solidFill>
                  <a:srgbClr val="898989"/>
                </a:solidFill>
              </a:rPr>
              <a:t>l’esposizione generale alle informazioni, senza finalità specifiche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dirty="0" smtClean="0">
                <a:solidFill>
                  <a:srgbClr val="898989"/>
                </a:solidFill>
              </a:rPr>
              <a:t>l’esposizione finalizzata alle informazioni, con una sensibilità verso certe aree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dirty="0" smtClean="0">
                <a:solidFill>
                  <a:srgbClr val="898989"/>
                </a:solidFill>
              </a:rPr>
              <a:t>la ricerca informale, ossia lo sforzo limitato e non strutturato indirizzato verso la raccolta di informazioni per uno scopo specifico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dirty="0" smtClean="0">
                <a:solidFill>
                  <a:srgbClr val="898989"/>
                </a:solidFill>
              </a:rPr>
              <a:t>la ricerca formale, che è lo sforzo strutturato e finalizzato alla raccolta di certe informazioni, individuate prima del processo di ricerca</a:t>
            </a:r>
            <a:endParaRPr lang="fr-FR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251" y="1107704"/>
            <a:ext cx="10515600" cy="869924"/>
          </a:xfrm>
        </p:spPr>
        <p:txBody>
          <a:bodyPr/>
          <a:lstStyle/>
          <a:p>
            <a:r>
              <a:rPr lang="it-IT" dirty="0" smtClean="0"/>
              <a:t>Le previsioni di breve e medio termine</a:t>
            </a:r>
            <a:endParaRPr lang="it-IT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979590"/>
            <a:ext cx="12192000" cy="4557685"/>
          </a:xfrm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898989"/>
                </a:solidFill>
              </a:rPr>
              <a:t>Si distingue fra previsioni di breve, medio e lungo termine.</a:t>
            </a:r>
            <a:endParaRPr lang="fr-FR" sz="1800" dirty="0" smtClean="0">
              <a:solidFill>
                <a:srgbClr val="898989"/>
              </a:solidFill>
            </a:endParaRPr>
          </a:p>
          <a:p>
            <a:r>
              <a:rPr lang="it-IT" sz="1800" dirty="0" smtClean="0">
                <a:solidFill>
                  <a:srgbClr val="898989"/>
                </a:solidFill>
              </a:rPr>
              <a:t>Per realizzare previsioni a raggio breve o medio normalmente si fa ricorso a modelli quantitativi o a modelli previsivi.  </a:t>
            </a:r>
            <a:endParaRPr lang="fr-FR" sz="1800" dirty="0" smtClean="0">
              <a:solidFill>
                <a:srgbClr val="898989"/>
              </a:solidFill>
            </a:endParaRPr>
          </a:p>
          <a:p>
            <a:pPr lvl="1"/>
            <a:r>
              <a:rPr lang="it-IT" sz="1800" dirty="0" smtClean="0">
                <a:solidFill>
                  <a:srgbClr val="EB8B2D"/>
                </a:solidFill>
              </a:rPr>
              <a:t>I </a:t>
            </a:r>
            <a:r>
              <a:rPr lang="it-IT" sz="1800" b="1" dirty="0" smtClean="0">
                <a:solidFill>
                  <a:srgbClr val="EB8B2D"/>
                </a:solidFill>
              </a:rPr>
              <a:t>modelli quantitativi</a:t>
            </a:r>
            <a:r>
              <a:rPr lang="it-IT" sz="1800" dirty="0" smtClean="0">
                <a:solidFill>
                  <a:srgbClr val="898989"/>
                </a:solidFill>
              </a:rPr>
              <a:t> si basano sull’esame dei dati passati e su parametri definiti su base quantitativa. Sono impostati sull’ipotesi che </a:t>
            </a:r>
            <a:r>
              <a:rPr lang="it-IT" sz="1800" i="1" dirty="0" smtClean="0">
                <a:solidFill>
                  <a:srgbClr val="898989"/>
                </a:solidFill>
              </a:rPr>
              <a:t>il passato influenzi il futuro</a:t>
            </a:r>
            <a:r>
              <a:rPr lang="it-IT" sz="1800" dirty="0" smtClean="0">
                <a:solidFill>
                  <a:srgbClr val="898989"/>
                </a:solidFill>
              </a:rPr>
              <a:t>, e sono costruiti  identificando all’interno del sistema le variabili condsiderate rilevanti e semplificando le interdipendenze fra tali variabili. La validità del modello dipende ovviamente dalle ipotesi interpretative della realtà che sono alla sua base e che ne influenzano il risultato. Malgrado ciò: questi modelli sono spesso deterministici e, proprio perché quantitativi, tendono ad essere percepiti come razionali e neutrali; di conseguenza ci si affida ad essi senza considerare i loro limiti. Inoltre i modelli in oggetto non consentono di tenere conto di due importanti aspetti:</a:t>
            </a:r>
            <a:endParaRPr lang="fr-FR" sz="1800" dirty="0" smtClean="0">
              <a:solidFill>
                <a:srgbClr val="898989"/>
              </a:solidFill>
            </a:endParaRPr>
          </a:p>
          <a:p>
            <a:pPr lvl="2"/>
            <a:r>
              <a:rPr lang="it-IT" sz="1800" dirty="0" smtClean="0">
                <a:solidFill>
                  <a:srgbClr val="898989"/>
                </a:solidFill>
              </a:rPr>
              <a:t>il futuro è influenzato dall’uomo e dalle sue aspettative, non dipende interamente dal passato</a:t>
            </a:r>
            <a:endParaRPr lang="fr-FR" sz="1800" dirty="0" smtClean="0">
              <a:solidFill>
                <a:srgbClr val="898989"/>
              </a:solidFill>
            </a:endParaRPr>
          </a:p>
          <a:p>
            <a:pPr lvl="2"/>
            <a:r>
              <a:rPr lang="it-IT" sz="1800" dirty="0" smtClean="0">
                <a:solidFill>
                  <a:srgbClr val="898989"/>
                </a:solidFill>
              </a:rPr>
              <a:t>la realtà è fatta anche di considerazioni non quantitative, che spesso determinano in modo rilevante le azioni dei soggetti</a:t>
            </a:r>
            <a:endParaRPr lang="fr-FR" sz="1800" dirty="0" smtClean="0">
              <a:solidFill>
                <a:srgbClr val="898989"/>
              </a:solidFill>
            </a:endParaRPr>
          </a:p>
          <a:p>
            <a:pPr lvl="1"/>
            <a:r>
              <a:rPr lang="it-IT" sz="1800" dirty="0" smtClean="0">
                <a:solidFill>
                  <a:srgbClr val="898989"/>
                </a:solidFill>
              </a:rPr>
              <a:t>I </a:t>
            </a:r>
            <a:r>
              <a:rPr lang="it-IT" sz="1800" b="1" dirty="0" smtClean="0">
                <a:solidFill>
                  <a:srgbClr val="EB8B2D"/>
                </a:solidFill>
              </a:rPr>
              <a:t>modelli previsivi</a:t>
            </a:r>
            <a:r>
              <a:rPr lang="it-IT" sz="1800" dirty="0" smtClean="0">
                <a:solidFill>
                  <a:srgbClr val="EB8B2D"/>
                </a:solidFill>
              </a:rPr>
              <a:t> </a:t>
            </a:r>
            <a:r>
              <a:rPr lang="it-IT" sz="1800" dirty="0" smtClean="0">
                <a:solidFill>
                  <a:srgbClr val="898989"/>
                </a:solidFill>
              </a:rPr>
              <a:t>cercano di tenere conto di questi due aspetti, inserendo nelle previsioni attese e variabili qualitative</a:t>
            </a:r>
            <a:endParaRPr lang="fr-FR" sz="1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251" y="1107704"/>
            <a:ext cx="10515600" cy="869924"/>
          </a:xfrm>
        </p:spPr>
        <p:txBody>
          <a:bodyPr/>
          <a:lstStyle/>
          <a:p>
            <a:r>
              <a:rPr lang="it-IT" dirty="0" smtClean="0"/>
              <a:t>Le previsioni di lungo termine</a:t>
            </a:r>
            <a:endParaRPr lang="it-IT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38231"/>
            <a:ext cx="12192000" cy="4121626"/>
          </a:xfrm>
        </p:spPr>
        <p:txBody>
          <a:bodyPr>
            <a:noAutofit/>
          </a:bodyPr>
          <a:lstStyle/>
          <a:p>
            <a:r>
              <a:rPr lang="it-IT" sz="2200" dirty="0" smtClean="0">
                <a:solidFill>
                  <a:srgbClr val="898989"/>
                </a:solidFill>
              </a:rPr>
              <a:t>Le previsioni a largo raggio richiedono normalmente </a:t>
            </a:r>
            <a:r>
              <a:rPr lang="it-IT" sz="2200" b="1" dirty="0" smtClean="0">
                <a:solidFill>
                  <a:srgbClr val="EB8B2D"/>
                </a:solidFill>
              </a:rPr>
              <a:t>un’analisi di scenario</a:t>
            </a:r>
            <a:r>
              <a:rPr lang="it-IT" sz="2200" dirty="0" smtClean="0">
                <a:solidFill>
                  <a:srgbClr val="898989"/>
                </a:solidFill>
              </a:rPr>
              <a:t>. </a:t>
            </a:r>
          </a:p>
          <a:p>
            <a:r>
              <a:rPr lang="it-IT" sz="2200" dirty="0" smtClean="0">
                <a:solidFill>
                  <a:srgbClr val="898989"/>
                </a:solidFill>
              </a:rPr>
              <a:t>Lo </a:t>
            </a:r>
            <a:r>
              <a:rPr lang="it-IT" sz="2200" b="1" dirty="0" smtClean="0">
                <a:solidFill>
                  <a:srgbClr val="EB8B2D"/>
                </a:solidFill>
              </a:rPr>
              <a:t>scenario</a:t>
            </a:r>
            <a:r>
              <a:rPr lang="it-IT" sz="2200" dirty="0" smtClean="0">
                <a:solidFill>
                  <a:srgbClr val="898989"/>
                </a:solidFill>
              </a:rPr>
              <a:t> identifica le forze di lungo periodo e le azioni conseguenti che l’impresa deve attuare. Esso serve per esplorare minacce e opportunità che si aprono all’azienda, al fine di poterle fronteggiare.</a:t>
            </a:r>
          </a:p>
          <a:p>
            <a:r>
              <a:rPr lang="it-IT" sz="2200" dirty="0" smtClean="0">
                <a:solidFill>
                  <a:srgbClr val="898989"/>
                </a:solidFill>
              </a:rPr>
              <a:t>Gli scenari sono il risultato del mondo dei fatti e del mondo delle percezioni perché essi sono l’esito dell’ambiente esterno ma anche del microcosmo del manager, che tale ambiente valuta e esamina, selezionandone certe forze e certe evidenze. L’analisi di scenario è quindi anche un’esperienza creativa, ma è indubbio che la qualità di uno scenario dipenda dalla qualità dell’analisi ambientale effettuata.</a:t>
            </a:r>
            <a:endParaRPr lang="fr-FR" sz="2200" dirty="0" smtClean="0">
              <a:solidFill>
                <a:srgbClr val="898989"/>
              </a:solidFill>
            </a:endParaRPr>
          </a:p>
          <a:p>
            <a:r>
              <a:rPr lang="it-IT" sz="2200" dirty="0" smtClean="0">
                <a:solidFill>
                  <a:srgbClr val="898989"/>
                </a:solidFill>
              </a:rPr>
              <a:t>Lo scenario non predice il futuro ma aiuta a sviluppare le azioni all’interno di un ambiente incerto; il suo fine non è dare un disegno accurato e preciso, ma aiutare a considerare tutte le possibili alternative, a riconoscere i rischi, a sviluppare flessibilità nell’attività di gestione</a:t>
            </a:r>
            <a:endParaRPr lang="fr-FR" sz="2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SWOT ANALYSIS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A partire dall'audit strategico, delinea:</a:t>
            </a:r>
          </a:p>
          <a:p>
            <a:r>
              <a:rPr lang="it-IT" dirty="0">
                <a:solidFill>
                  <a:srgbClr val="898989"/>
                </a:solidFill>
              </a:rPr>
              <a:t>Minacce</a:t>
            </a:r>
          </a:p>
          <a:p>
            <a:r>
              <a:rPr lang="it-IT" dirty="0">
                <a:solidFill>
                  <a:srgbClr val="898989"/>
                </a:solidFill>
              </a:rPr>
              <a:t>Opportunità</a:t>
            </a:r>
          </a:p>
          <a:p>
            <a:r>
              <a:rPr lang="it-IT" dirty="0">
                <a:solidFill>
                  <a:srgbClr val="898989"/>
                </a:solidFill>
              </a:rPr>
              <a:t>Forze</a:t>
            </a:r>
          </a:p>
          <a:p>
            <a:r>
              <a:rPr lang="it-IT" dirty="0">
                <a:solidFill>
                  <a:srgbClr val="898989"/>
                </a:solidFill>
              </a:rPr>
              <a:t>Debolezze</a:t>
            </a:r>
          </a:p>
          <a:p>
            <a:pPr>
              <a:buFontTx/>
              <a:buNone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1104901"/>
            <a:ext cx="9160933" cy="915987"/>
          </a:xfrm>
        </p:spPr>
        <p:txBody>
          <a:bodyPr/>
          <a:lstStyle/>
          <a:p>
            <a:r>
              <a:rPr lang="it-IT" dirty="0" smtClean="0"/>
              <a:t>SWOT ANALYSIS: processo</a:t>
            </a:r>
            <a:endParaRPr lang="it-IT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2279176"/>
            <a:ext cx="11044418" cy="40943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it-IT" sz="2800" b="1" dirty="0">
                <a:solidFill>
                  <a:srgbClr val="EB8B2D"/>
                </a:solidFill>
              </a:rPr>
              <a:t>Analisi delle variabili e tendenze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Char char="-"/>
            </a:pPr>
            <a:r>
              <a:rPr lang="it-IT" sz="2400" b="1" dirty="0"/>
              <a:t> </a:t>
            </a:r>
            <a:r>
              <a:rPr lang="it-IT" sz="2400" dirty="0">
                <a:solidFill>
                  <a:srgbClr val="898989"/>
                </a:solidFill>
              </a:rPr>
              <a:t>definizione del sistema da analizzare e del suo ambiente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Char char="-"/>
            </a:pPr>
            <a:r>
              <a:rPr lang="it-IT" sz="2400" dirty="0">
                <a:solidFill>
                  <a:srgbClr val="898989"/>
                </a:solidFill>
              </a:rPr>
              <a:t> identificazione delle variabili rilevanti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Char char="-"/>
            </a:pPr>
            <a:r>
              <a:rPr lang="it-IT" sz="2400" dirty="0">
                <a:solidFill>
                  <a:srgbClr val="898989"/>
                </a:solidFill>
              </a:rPr>
              <a:t> analisi delle interrelazioni tra le variabili </a:t>
            </a:r>
            <a:endParaRPr lang="it-IT" sz="2400" dirty="0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Char char="-"/>
            </a:pPr>
            <a:r>
              <a:rPr lang="it-IT" sz="2400" dirty="0" smtClean="0">
                <a:solidFill>
                  <a:srgbClr val="898989"/>
                </a:solidFill>
              </a:rPr>
              <a:t>Identificazione delle dinamiche rilevanti</a:t>
            </a:r>
          </a:p>
          <a:p>
            <a:pPr>
              <a:lnSpc>
                <a:spcPct val="90000"/>
              </a:lnSpc>
              <a:spcBef>
                <a:spcPct val="25000"/>
              </a:spcBef>
              <a:buNone/>
            </a:pPr>
            <a:endParaRPr lang="it-IT" sz="2400" dirty="0"/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it-IT" sz="2800" b="1" dirty="0">
                <a:solidFill>
                  <a:srgbClr val="EB8B2D"/>
                </a:solidFill>
              </a:rPr>
              <a:t>Valutazione dell'impatto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it-IT" sz="2400" b="1" dirty="0"/>
              <a:t>- </a:t>
            </a:r>
            <a:r>
              <a:rPr lang="it-IT" sz="2400" dirty="0">
                <a:solidFill>
                  <a:srgbClr val="898989"/>
                </a:solidFill>
              </a:rPr>
              <a:t>analisi </a:t>
            </a:r>
            <a:r>
              <a:rPr lang="it-IT" sz="2400" dirty="0" smtClean="0">
                <a:solidFill>
                  <a:srgbClr val="898989"/>
                </a:solidFill>
              </a:rPr>
              <a:t>dell'impatto sul </a:t>
            </a:r>
            <a:r>
              <a:rPr lang="it-IT" sz="2400" dirty="0">
                <a:solidFill>
                  <a:srgbClr val="898989"/>
                </a:solidFill>
              </a:rPr>
              <a:t>sistema </a:t>
            </a:r>
            <a:r>
              <a:rPr lang="it-IT" sz="2400" dirty="0" smtClean="0">
                <a:solidFill>
                  <a:srgbClr val="898989"/>
                </a:solidFill>
              </a:rPr>
              <a:t>e sull'organizzazione</a:t>
            </a:r>
            <a:endParaRPr lang="it-IT" sz="2400" dirty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- possibili comportamenti di adattamento e risposta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14651"/>
            <a:ext cx="10657417" cy="700088"/>
          </a:xfrm>
        </p:spPr>
        <p:txBody>
          <a:bodyPr/>
          <a:lstStyle/>
          <a:p>
            <a:r>
              <a:rPr lang="it-IT" sz="3600" b="1" dirty="0" smtClean="0"/>
              <a:t>Precisazioni</a:t>
            </a:r>
            <a:endParaRPr lang="it-IT" sz="3600" b="1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511188"/>
            <a:ext cx="11425767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898989"/>
                </a:solidFill>
              </a:rPr>
              <a:t>l’impresa deve restringere il campo di studio selezionando le dinamiche  che più di altre ne influenzano l’azione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4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898989"/>
                </a:solidFill>
              </a:rPr>
              <a:t>ogni dinamica ambientale assume l’aspetto di minaccia o opportunità in funzione delle caratteristiche dell’impresa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4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898989"/>
                </a:solidFill>
              </a:rPr>
              <a:t>l’analisi ambientale non si limita all’individuazione di tendenze: l’impresa deve essere in grado di capire </a:t>
            </a:r>
            <a:r>
              <a:rPr lang="it-IT" sz="2400" b="1" dirty="0">
                <a:solidFill>
                  <a:srgbClr val="898989"/>
                </a:solidFill>
              </a:rPr>
              <a:t>come</a:t>
            </a:r>
            <a:r>
              <a:rPr lang="it-IT" sz="2400" dirty="0">
                <a:solidFill>
                  <a:srgbClr val="898989"/>
                </a:solidFill>
              </a:rPr>
              <a:t> certe dinamiche potranno sviluppare aspetti rilevanti per il proprio business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4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dirty="0">
                <a:solidFill>
                  <a:srgbClr val="898989"/>
                </a:solidFill>
              </a:rPr>
              <a:t>la possibilità di sfruttare gli stimoli ambientali dipende </a:t>
            </a:r>
            <a:r>
              <a:rPr lang="it-IT" sz="2400" b="1" dirty="0">
                <a:solidFill>
                  <a:srgbClr val="898989"/>
                </a:solidFill>
              </a:rPr>
              <a:t>non solo</a:t>
            </a:r>
            <a:r>
              <a:rPr lang="it-IT" sz="2400" dirty="0">
                <a:solidFill>
                  <a:srgbClr val="898989"/>
                </a:solidFill>
              </a:rPr>
              <a:t> dalla capacità di comprenderli ma anche dalle abilità imprenditoriali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67184"/>
            <a:ext cx="10515600" cy="717144"/>
          </a:xfrm>
        </p:spPr>
        <p:txBody>
          <a:bodyPr/>
          <a:lstStyle/>
          <a:p>
            <a:r>
              <a:rPr lang="it-IT" sz="4800" dirty="0" smtClean="0"/>
              <a:t>Green Economy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2197290"/>
            <a:ext cx="10515600" cy="389236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La tutela delle risorse ambientali da vincolo diventa opportunità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Favorisce il ricorso a pratiche condivise e all’integrazione e razionalizzazione dei cicli di produzione, incrementando l’approccio al coinvolgimento dei differenti stakeholders nella gestione di impresa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Dall’enfasi sul prodotto si passa all’enfasi sul processo. L’ipotesi che sostiene la </a:t>
            </a:r>
            <a:r>
              <a:rPr lang="it-IT" dirty="0" smtClean="0">
                <a:solidFill>
                  <a:srgbClr val="EB8B2D"/>
                </a:solidFill>
              </a:rPr>
              <a:t>Green Economy </a:t>
            </a:r>
            <a:r>
              <a:rPr lang="it-IT" dirty="0" smtClean="0"/>
              <a:t>è che l’uso razionale e sostenibile delle risorse permetterebbe di perseguire un miglioramento della qualità della vita.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26052"/>
            <a:ext cx="11455400" cy="661805"/>
          </a:xfrm>
        </p:spPr>
        <p:txBody>
          <a:bodyPr/>
          <a:lstStyle/>
          <a:p>
            <a:r>
              <a:rPr lang="it-IT" dirty="0"/>
              <a:t>Strategia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63708" y="2133600"/>
            <a:ext cx="3309892" cy="3707642"/>
          </a:xfrm>
          <a:prstGeom prst="rect">
            <a:avLst/>
          </a:prstGeom>
          <a:noFill/>
          <a:ln w="57150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363708" y="3047999"/>
            <a:ext cx="3309892" cy="0"/>
          </a:xfrm>
          <a:prstGeom prst="line">
            <a:avLst/>
          </a:prstGeom>
          <a:noFill/>
          <a:ln w="57150">
            <a:solidFill>
              <a:srgbClr val="EB8B2D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363708" y="3900976"/>
            <a:ext cx="3309892" cy="0"/>
          </a:xfrm>
          <a:prstGeom prst="line">
            <a:avLst/>
          </a:prstGeom>
          <a:noFill/>
          <a:ln w="9525">
            <a:solidFill>
              <a:srgbClr val="EB8B2D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it-IT" dirty="0" smtClean="0"/>
          </a:p>
          <a:p>
            <a:endParaRPr lang="fr-FR" dirty="0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363708" y="4736904"/>
            <a:ext cx="3309892" cy="0"/>
          </a:xfrm>
          <a:prstGeom prst="line">
            <a:avLst/>
          </a:prstGeom>
          <a:noFill/>
          <a:ln w="9525">
            <a:solidFill>
              <a:srgbClr val="EB8B2D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534400" y="1995976"/>
            <a:ext cx="3149600" cy="38452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/>
              <a:t>Ambiente</a:t>
            </a:r>
            <a:r>
              <a:rPr lang="it-IT"/>
              <a:t> 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554640" y="1995976"/>
            <a:ext cx="2235200" cy="1905000"/>
          </a:xfrm>
          <a:prstGeom prst="diamond">
            <a:avLst/>
          </a:prstGeom>
          <a:solidFill>
            <a:srgbClr val="89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dirty="0"/>
          </a:p>
          <a:p>
            <a:pPr algn="ctr"/>
            <a:r>
              <a:rPr lang="it-IT" dirty="0">
                <a:solidFill>
                  <a:schemeClr val="bg1"/>
                </a:solidFill>
              </a:rPr>
              <a:t>Strategia</a:t>
            </a:r>
          </a:p>
          <a:p>
            <a:pPr algn="ctr"/>
            <a:endParaRPr lang="it-IT" dirty="0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5724480" y="4127304"/>
            <a:ext cx="1930400" cy="609600"/>
          </a:xfrm>
          <a:prstGeom prst="leftRightArrow">
            <a:avLst>
              <a:gd name="adj1" fmla="val 50000"/>
              <a:gd name="adj2" fmla="val 475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490239" y="2340165"/>
            <a:ext cx="103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IMPRESA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160800" y="3351051"/>
            <a:ext cx="172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dirty="0" smtClean="0">
                <a:solidFill>
                  <a:prstClr val="black"/>
                </a:solidFill>
              </a:rPr>
              <a:t>Obiettivi e valori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4087" y="4190148"/>
            <a:ext cx="85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Risorse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7740" y="5022375"/>
            <a:ext cx="247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dirty="0" smtClean="0">
                <a:solidFill>
                  <a:prstClr val="black"/>
                </a:solidFill>
              </a:rPr>
              <a:t>Organizzazione e sistemi</a:t>
            </a:r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14651"/>
            <a:ext cx="10657417" cy="700088"/>
          </a:xfrm>
        </p:spPr>
        <p:txBody>
          <a:bodyPr/>
          <a:lstStyle/>
          <a:p>
            <a:r>
              <a:rPr lang="it-IT" sz="3600" b="1" dirty="0" smtClean="0"/>
              <a:t>Analisi dati secondari</a:t>
            </a:r>
            <a:endParaRPr lang="it-IT" sz="3600" b="1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197290"/>
            <a:ext cx="11757197" cy="39714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 smtClean="0">
                <a:solidFill>
                  <a:srgbClr val="898989"/>
                </a:solidFill>
              </a:rPr>
              <a:t>La valutazione dei dati secondari andrà effettuata secondo determinati criteri: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b="1" dirty="0" smtClean="0">
                <a:solidFill>
                  <a:srgbClr val="EB8B2D"/>
                </a:solidFill>
              </a:rPr>
              <a:t>Specificità e metodologia</a:t>
            </a:r>
            <a:r>
              <a:rPr lang="it-IT" sz="2000" dirty="0" smtClean="0">
                <a:solidFill>
                  <a:srgbClr val="898989"/>
                </a:solidFill>
              </a:rPr>
              <a:t>: occorre individuare per quali obiettivi i dati sono stati formulati e avere chiara la metodologia usata per il loro ottenimento, e questo per essere sicuri che i dati siano affidabili e validi, e per comprendere in che modo essi possono essere applicabili al problema 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b="1" dirty="0" smtClean="0">
                <a:solidFill>
                  <a:srgbClr val="EB8B2D"/>
                </a:solidFill>
              </a:rPr>
              <a:t>Accuratezza ed errori</a:t>
            </a:r>
            <a:r>
              <a:rPr lang="it-IT" sz="2000" dirty="0" smtClean="0">
                <a:solidFill>
                  <a:srgbClr val="898989"/>
                </a:solidFill>
              </a:rPr>
              <a:t>: prima dell’utilizzo dei dati occorre verificarli, magari paragonando fonti diverse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b="1" dirty="0" smtClean="0">
                <a:solidFill>
                  <a:srgbClr val="EB8B2D"/>
                </a:solidFill>
              </a:rPr>
              <a:t>Aggiornamento</a:t>
            </a:r>
            <a:r>
              <a:rPr lang="it-IT" sz="2000" dirty="0" smtClean="0">
                <a:solidFill>
                  <a:srgbClr val="898989"/>
                </a:solidFill>
              </a:rPr>
              <a:t>: occorre individuare quale sia la data di definizione o di aggiornamento dei dati, in modo che la distanza temporale tra la loro pubblicazione e l’utilizzo non sia troppo grande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b="1" dirty="0" smtClean="0">
                <a:solidFill>
                  <a:srgbClr val="EB8B2D"/>
                </a:solidFill>
              </a:rPr>
              <a:t>Oggettività</a:t>
            </a:r>
            <a:r>
              <a:rPr lang="it-IT" sz="2000" dirty="0" smtClean="0">
                <a:solidFill>
                  <a:srgbClr val="898989"/>
                </a:solidFill>
              </a:rPr>
              <a:t>. Occorre individuare il motivo per cui i dati erano stati raccolti e le fonti che li hanno erogati, per poter essere sicuri della loro non faziosità e affidabilità</a:t>
            </a:r>
            <a:endParaRPr lang="fr-FR" sz="2000" dirty="0" smtClean="0">
              <a:solidFill>
                <a:srgbClr val="898989"/>
              </a:solidFill>
            </a:endParaRPr>
          </a:p>
          <a:p>
            <a:pPr lvl="1"/>
            <a:r>
              <a:rPr lang="it-IT" sz="2000" b="1" dirty="0" smtClean="0">
                <a:solidFill>
                  <a:srgbClr val="EB8B2D"/>
                </a:solidFill>
              </a:rPr>
              <a:t>Rapporto di dipendenza con la fonte</a:t>
            </a:r>
            <a:r>
              <a:rPr lang="it-IT" sz="2000" dirty="0" smtClean="0">
                <a:solidFill>
                  <a:srgbClr val="898989"/>
                </a:solidFill>
              </a:rPr>
              <a:t>: sarebbe auspicabile individuare una dipendenza diretta con la fonte </a:t>
            </a:r>
            <a:endParaRPr lang="fr-FR" sz="2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14651"/>
            <a:ext cx="10657417" cy="700088"/>
          </a:xfrm>
        </p:spPr>
        <p:txBody>
          <a:bodyPr/>
          <a:lstStyle/>
          <a:p>
            <a:r>
              <a:rPr lang="it-IT" sz="3600" b="1" dirty="0" smtClean="0"/>
              <a:t>Analisi di portafoglio</a:t>
            </a:r>
            <a:endParaRPr lang="it-IT" sz="3600" b="1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511188"/>
            <a:ext cx="11757197" cy="365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Identificazione delle SBU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Valutazione delle SBU in cui si vuole operare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Swot Analysis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Valutazione delle interdipendenze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14651"/>
            <a:ext cx="10657417" cy="700088"/>
          </a:xfrm>
        </p:spPr>
        <p:txBody>
          <a:bodyPr/>
          <a:lstStyle/>
          <a:p>
            <a:r>
              <a:rPr lang="it-IT" sz="3600" b="1" dirty="0" smtClean="0"/>
              <a:t>Identificazione delle SBU</a:t>
            </a:r>
            <a:endParaRPr lang="it-IT" sz="3600" b="1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511188"/>
            <a:ext cx="11757197" cy="365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898989"/>
                </a:solidFill>
              </a:rPr>
              <a:t>Strategic Business Unit (SBU):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Gruppo di clienti ci il business fa riferimento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Funzione d’uso del prodotto (utilità che il prodotto realizza)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Tecnologia utilizzata (modalitò con cui è realizzato il prodotto)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Area geografica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Grado di integrazione verticale dell’attività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14651"/>
            <a:ext cx="10657417" cy="700088"/>
          </a:xfrm>
        </p:spPr>
        <p:txBody>
          <a:bodyPr/>
          <a:lstStyle/>
          <a:p>
            <a:r>
              <a:rPr lang="it-IT" sz="3600" b="1" dirty="0" smtClean="0"/>
              <a:t>Valutazione delle SBU</a:t>
            </a:r>
            <a:endParaRPr lang="it-IT" sz="3600" b="1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511188"/>
            <a:ext cx="11757197" cy="365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Potenzialità economiche (matrice attrattività/capacità competitiva dell’impresa; confronto attributi offerta con quella dei concorrenti)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Effetti strategici ed economici sull’impresa nel complesso (impatto sulla redditività, sul vantaggio competitivo, sulla struttura organizzativa, sull’equilibrio finanziario)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Disponibilità di risorse e competenze distintive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98989"/>
                </a:solidFill>
              </a:rPr>
              <a:t>Interrelazioni con le altre SBU (tangibili, intangibili, con i concorrenti9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1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14651"/>
            <a:ext cx="10657417" cy="700088"/>
          </a:xfrm>
        </p:spPr>
        <p:txBody>
          <a:bodyPr/>
          <a:lstStyle/>
          <a:p>
            <a:r>
              <a:rPr lang="it-IT" sz="3600" b="1" dirty="0" smtClean="0"/>
              <a:t>Matrice BCG</a:t>
            </a:r>
            <a:endParaRPr lang="it-IT" sz="36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390866" y="1914740"/>
            <a:ext cx="0" cy="4404173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719618" y="4125224"/>
            <a:ext cx="7233313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492073" y="1730073"/>
            <a:ext cx="313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Tasso di crescita della domanda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322051" y="4227605"/>
            <a:ext cx="257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Quota di mercato relativa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2825087" y="4845798"/>
            <a:ext cx="1446663" cy="79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Dog 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703326" y="4845798"/>
            <a:ext cx="1446663" cy="79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Cash cow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528179" y="2579427"/>
            <a:ext cx="1446663" cy="79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 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647667" y="2579427"/>
            <a:ext cx="1624084" cy="79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 mark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54137" y="19147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+</a:t>
            </a:r>
            <a:endParaRPr lang="fr-FR" sz="2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999021" y="59022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-</a:t>
            </a:r>
            <a:endParaRPr lang="fr-FR" sz="2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631266" y="37522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+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589517" y="376594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-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strategico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98989"/>
                </a:solidFill>
              </a:rPr>
              <a:t>Valore condiviso</a:t>
            </a:r>
            <a:endParaRPr lang="it-IT" dirty="0">
              <a:solidFill>
                <a:srgbClr val="898989"/>
              </a:solidFill>
            </a:endParaRPr>
          </a:p>
          <a:p>
            <a:r>
              <a:rPr lang="it-IT" dirty="0" smtClean="0">
                <a:solidFill>
                  <a:srgbClr val="898989"/>
                </a:solidFill>
              </a:rPr>
              <a:t>Obiettivi generali, per divisione e per SBU</a:t>
            </a: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Strategie di </a:t>
            </a:r>
            <a:r>
              <a:rPr lang="it-IT" dirty="0" smtClean="0">
                <a:solidFill>
                  <a:srgbClr val="898989"/>
                </a:solidFill>
              </a:rPr>
              <a:t>business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Allocazione delle risorse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Operazioni straordinarie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Interventi eventuali sulla struttura organizzativa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Gestione dei rischi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Vantaggio </a:t>
            </a:r>
            <a:r>
              <a:rPr lang="it-IT" dirty="0" err="1" smtClean="0"/>
              <a:t>competivo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Vantaggio competitivo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898989"/>
                </a:solidFill>
              </a:rPr>
              <a:t>Raggiungimento dell’eccellenza rispetto ai fattori critici di successo</a:t>
            </a:r>
          </a:p>
          <a:p>
            <a:pPr marL="0" indent="0">
              <a:buNone/>
            </a:pPr>
            <a:r>
              <a:rPr lang="it-IT" dirty="0">
                <a:solidFill>
                  <a:srgbClr val="EB8B2D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Fattori critici di successo</a:t>
            </a:r>
            <a:r>
              <a:rPr lang="it-IT" dirty="0" smtClean="0">
                <a:solidFill>
                  <a:srgbClr val="898989"/>
                </a:solidFill>
              </a:rPr>
              <a:t>: </a:t>
            </a:r>
          </a:p>
          <a:p>
            <a:pPr marL="0" indent="0"/>
            <a:r>
              <a:rPr lang="it-IT" dirty="0" smtClean="0">
                <a:solidFill>
                  <a:srgbClr val="898989"/>
                </a:solidFill>
              </a:rPr>
              <a:t>Aspetti che la domanda valuta come rilevanti per il soddisfacimento dei propri bisogni (domanda)</a:t>
            </a:r>
          </a:p>
          <a:p>
            <a:pPr marL="0" indent="0"/>
            <a:r>
              <a:rPr lang="it-IT" dirty="0" smtClean="0">
                <a:solidFill>
                  <a:srgbClr val="898989"/>
                </a:solidFill>
              </a:rPr>
              <a:t>Aspetti che distinguono l’impresa dai concorrenti e le consentono di soddisfare in modo migliore i bisogni dell’utenza obiettivo (organizzazione)</a:t>
            </a:r>
          </a:p>
        </p:txBody>
      </p:sp>
    </p:spTree>
    <p:extLst>
      <p:ext uri="{BB962C8B-B14F-4D97-AF65-F5344CB8AC3E}">
        <p14:creationId xmlns="" xmlns:p14="http://schemas.microsoft.com/office/powerpoint/2010/main" val="41181801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Vantaggio competitivo (2)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898989"/>
                </a:solidFill>
              </a:rPr>
              <a:t>Capacità dell’impresa di creare un valore maggiore rispetto ai concorrenti</a:t>
            </a:r>
          </a:p>
          <a:p>
            <a:pPr marL="0" indent="0"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898989"/>
                </a:solidFill>
              </a:rPr>
              <a:t>Capacità dell’impresa di creare un valore condiviso maggiore rispetto i concorrenti</a:t>
            </a:r>
          </a:p>
        </p:txBody>
      </p:sp>
    </p:spTree>
    <p:extLst>
      <p:ext uri="{BB962C8B-B14F-4D97-AF65-F5344CB8AC3E}">
        <p14:creationId xmlns="" xmlns:p14="http://schemas.microsoft.com/office/powerpoint/2010/main" val="344337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67184"/>
            <a:ext cx="11353800" cy="717144"/>
          </a:xfrm>
        </p:spPr>
        <p:txBody>
          <a:bodyPr/>
          <a:lstStyle/>
          <a:p>
            <a:r>
              <a:rPr lang="it-IT" sz="4800" dirty="0" smtClean="0"/>
              <a:t>Conseguenze della Green Economy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2197290"/>
            <a:ext cx="10515600" cy="389236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L’implementazione richiede la riconversione dei sistemi produttivi e quindi implica la necessità di forti investimenti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Tale riconversione non è sempre agevole o possibile, soprattutto in certi settori e per le imprese di medie piccole dimensioni; questo determina differenze di sviluppo fra settori e imprese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 finanziamenti pubblici erogati per facilitare tale passaggio, alla luce dei punti precedenti, hanno di fatto incrementato le disparità fra imprese e settori e contribuito alla discriminazione fra territori ed economie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Questi finanziamenti sono stati causa di azioni illecite (</a:t>
            </a:r>
            <a:r>
              <a:rPr lang="it-IT" dirty="0" smtClean="0">
                <a:solidFill>
                  <a:srgbClr val="EB8B2D"/>
                </a:solidFill>
              </a:rPr>
              <a:t>greenwashing</a:t>
            </a:r>
            <a:r>
              <a:rPr lang="it-IT" dirty="0" smtClean="0"/>
              <a:t>) e di interesse per le organizzazioni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Determinanti del vantaggio competitivo 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898989"/>
                </a:solidFill>
              </a:rPr>
              <a:t>Capacità dell’impresa di creare un valore maggiore rispetto ai concorrenti</a:t>
            </a:r>
          </a:p>
          <a:p>
            <a:pPr marL="0" indent="0"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898989"/>
                </a:solidFill>
              </a:rPr>
              <a:t>Capacità dell’impresa di creare un valore condiviso maggiore rispetto i concorrenti</a:t>
            </a:r>
          </a:p>
          <a:p>
            <a:pPr marL="0" indent="0"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898989"/>
                </a:solidFill>
              </a:rPr>
              <a:t>Diversità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898989"/>
                </a:solidFill>
              </a:rPr>
              <a:t>Diversità percepita come maggior valore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5650174" y="4258101"/>
            <a:ext cx="873457" cy="750626"/>
          </a:xfrm>
          <a:prstGeom prst="downArrow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66472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alternative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Vantaggio di costo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Vantaggio di differenziazione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Vantaggio di focalizzazione</a:t>
            </a:r>
          </a:p>
        </p:txBody>
      </p:sp>
    </p:spTree>
    <p:extLst>
      <p:ext uri="{BB962C8B-B14F-4D97-AF65-F5344CB8AC3E}">
        <p14:creationId xmlns="" xmlns:p14="http://schemas.microsoft.com/office/powerpoint/2010/main" val="12367645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alternative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Vantaggio di costo               riduzione del prezzo  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Vantaggio di differenziazione              - disponibilità a pagare un</a:t>
            </a:r>
          </a:p>
          <a:p>
            <a:pPr>
              <a:buNone/>
            </a:pPr>
            <a:r>
              <a:rPr lang="it-IT" dirty="0" smtClean="0">
                <a:solidFill>
                  <a:srgbClr val="898989"/>
                </a:solidFill>
              </a:rPr>
              <a:t>							       prezzo maggiore per il più</a:t>
            </a:r>
          </a:p>
          <a:p>
            <a:pPr>
              <a:buNone/>
            </a:pPr>
            <a:r>
              <a:rPr lang="it-IT" dirty="0" smtClean="0">
                <a:solidFill>
                  <a:srgbClr val="898989"/>
                </a:solidFill>
              </a:rPr>
              <a:t>							       elevato valore ottenuto</a:t>
            </a:r>
          </a:p>
          <a:p>
            <a:pPr>
              <a:buNone/>
            </a:pPr>
            <a:r>
              <a:rPr lang="it-IT" dirty="0" smtClean="0">
                <a:solidFill>
                  <a:srgbClr val="898989"/>
                </a:solidFill>
              </a:rPr>
              <a:t>							       - maggiore soddisfazione</a:t>
            </a:r>
          </a:p>
          <a:p>
            <a:pPr>
              <a:buNone/>
            </a:pPr>
            <a:r>
              <a:rPr lang="it-IT" dirty="0" smtClean="0">
                <a:solidFill>
                  <a:srgbClr val="898989"/>
                </a:solidFill>
              </a:rPr>
              <a:t>							       - fidelizzazione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Vantaggio di focalizzazione                - termine di riferimento </a:t>
            </a:r>
          </a:p>
          <a:p>
            <a:pPr>
              <a:buNone/>
            </a:pPr>
            <a:r>
              <a:rPr lang="it-IT" dirty="0" smtClean="0">
                <a:solidFill>
                  <a:srgbClr val="898989"/>
                </a:solidFill>
              </a:rPr>
              <a:t>							        della nicchia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4339988" y="2293495"/>
            <a:ext cx="996287" cy="395114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6007290" y="2841009"/>
            <a:ext cx="996287" cy="395114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738883" y="5113695"/>
            <a:ext cx="996287" cy="395114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676458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78173"/>
            <a:ext cx="10515600" cy="869924"/>
          </a:xfrm>
        </p:spPr>
        <p:txBody>
          <a:bodyPr/>
          <a:lstStyle/>
          <a:p>
            <a:r>
              <a:rPr lang="it-IT" dirty="0" smtClean="0"/>
              <a:t>Determinanti del vantaggio di costo (1)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48097"/>
            <a:ext cx="12023678" cy="4671070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EB8B2D"/>
                </a:solidFill>
              </a:rPr>
              <a:t>Economie di scala</a:t>
            </a:r>
            <a:r>
              <a:rPr lang="it-IT" dirty="0" smtClean="0">
                <a:solidFill>
                  <a:srgbClr val="898989"/>
                </a:solidFill>
              </a:rPr>
              <a:t>: riduzione del costo medio all’aumentare della produzione, la crescita dei costi avviene in maniera meno che proporzionale rispetto alla crescita della produzione. Cause:</a:t>
            </a:r>
          </a:p>
          <a:p>
            <a:pPr lvl="2"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</a:rPr>
              <a:t>Specializzazione</a:t>
            </a:r>
          </a:p>
          <a:p>
            <a:pPr lvl="2"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</a:rPr>
              <a:t>Non separabilità di alcuni fattori produttivi e di scopo</a:t>
            </a:r>
          </a:p>
          <a:p>
            <a:pPr lvl="2">
              <a:buFont typeface="Wingdings" pitchFamily="2" charset="2"/>
              <a:buChar char="Ø"/>
            </a:pPr>
            <a:r>
              <a:rPr lang="it-IT" dirty="0" smtClean="0">
                <a:solidFill>
                  <a:srgbClr val="898989"/>
                </a:solidFill>
              </a:rPr>
              <a:t>Utilizzazione della capacità produttiva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Economie di scopo</a:t>
            </a:r>
            <a:r>
              <a:rPr lang="it-IT" dirty="0" smtClean="0">
                <a:solidFill>
                  <a:srgbClr val="898989"/>
                </a:solidFill>
              </a:rPr>
              <a:t>: uno stesso fattore produttivo può essere utilizzato per scopi diversi 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Economie di apprendimento</a:t>
            </a:r>
            <a:r>
              <a:rPr lang="it-IT" dirty="0" smtClean="0">
                <a:solidFill>
                  <a:srgbClr val="898989"/>
                </a:solidFill>
              </a:rPr>
              <a:t>: esperienza porta ad operare in maniera più efficiente e a realizzare routine organizzative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Grado di utilizzazione della capacità produttiva</a:t>
            </a:r>
            <a:r>
              <a:rPr lang="it-IT" dirty="0" smtClean="0">
                <a:solidFill>
                  <a:srgbClr val="898989"/>
                </a:solidFill>
              </a:rPr>
              <a:t>:  per la migliore ripartizione dei costi fissi</a:t>
            </a:r>
          </a:p>
        </p:txBody>
      </p:sp>
    </p:spTree>
    <p:extLst>
      <p:ext uri="{BB962C8B-B14F-4D97-AF65-F5344CB8AC3E}">
        <p14:creationId xmlns="" xmlns:p14="http://schemas.microsoft.com/office/powerpoint/2010/main" val="204372878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50877"/>
            <a:ext cx="10515600" cy="869924"/>
          </a:xfrm>
        </p:spPr>
        <p:txBody>
          <a:bodyPr/>
          <a:lstStyle/>
          <a:p>
            <a:r>
              <a:rPr lang="it-IT" dirty="0" smtClean="0"/>
              <a:t>Determinanti del vantaggio di costo (2)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93505"/>
            <a:ext cx="12023678" cy="4671070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EB8B2D"/>
                </a:solidFill>
              </a:rPr>
              <a:t>Innovazione del processo produttivo</a:t>
            </a:r>
            <a:r>
              <a:rPr lang="it-IT" dirty="0" smtClean="0">
                <a:solidFill>
                  <a:srgbClr val="898989"/>
                </a:solidFill>
              </a:rPr>
              <a:t>: consente di realizzare prodotti simili o migliori a costi inferiori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Innovazione del prodotto o degli input</a:t>
            </a:r>
            <a:r>
              <a:rPr lang="it-IT" dirty="0" smtClean="0">
                <a:solidFill>
                  <a:srgbClr val="898989"/>
                </a:solidFill>
              </a:rPr>
              <a:t>: consente di sviluppare prodotti più efficienti 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Localizzazione</a:t>
            </a:r>
            <a:r>
              <a:rPr lang="it-IT" dirty="0" smtClean="0">
                <a:solidFill>
                  <a:srgbClr val="898989"/>
                </a:solidFill>
              </a:rPr>
              <a:t> 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Economie di agglomerazione</a:t>
            </a:r>
            <a:r>
              <a:rPr lang="it-IT" dirty="0" smtClean="0">
                <a:solidFill>
                  <a:srgbClr val="898989"/>
                </a:solidFill>
              </a:rPr>
              <a:t>: vantaggi di costo derivanti dalla concentrazione in una stessa area di imprese che realizzano lo stesso tipo di produzione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Gestione delle relazioni verticali</a:t>
            </a:r>
            <a:r>
              <a:rPr lang="it-IT" dirty="0" smtClean="0">
                <a:solidFill>
                  <a:srgbClr val="898989"/>
                </a:solidFill>
              </a:rPr>
              <a:t>: potere contrattuale verso i fornitori o i distributori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Fattori generici di efficienza interna</a:t>
            </a:r>
          </a:p>
        </p:txBody>
      </p:sp>
    </p:spTree>
    <p:extLst>
      <p:ext uri="{BB962C8B-B14F-4D97-AF65-F5344CB8AC3E}">
        <p14:creationId xmlns="" xmlns:p14="http://schemas.microsoft.com/office/powerpoint/2010/main" val="204372878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93" y="1174845"/>
            <a:ext cx="10363200" cy="806355"/>
          </a:xfrm>
        </p:spPr>
        <p:txBody>
          <a:bodyPr/>
          <a:lstStyle/>
          <a:p>
            <a:r>
              <a:rPr lang="it-IT" dirty="0"/>
              <a:t>Value Chain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35509" y="1981200"/>
            <a:ext cx="10646892" cy="4446670"/>
            <a:chOff x="89" y="1776"/>
            <a:chExt cx="4279" cy="2303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 rot="5400000" flipV="1">
              <a:off x="216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 rot="5400000" flipV="1">
              <a:off x="888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 rot="5400000" flipV="1">
              <a:off x="2904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 rot="5400000" flipV="1">
              <a:off x="1560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 rot="5400000" flipV="1">
              <a:off x="2232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Marketing</a:t>
              </a:r>
            </a:p>
            <a:p>
              <a:pPr algn="ctr"/>
              <a:r>
                <a:rPr lang="it-IT"/>
                <a:t>e Vendite</a:t>
              </a: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432" y="249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32" y="177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432" y="201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32" y="225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 rot="16200000">
              <a:off x="3753" y="2799"/>
              <a:ext cx="5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3792" y="1776"/>
              <a:ext cx="576" cy="2064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 rot="16200000">
              <a:off x="-85" y="2177"/>
              <a:ext cx="6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1584" y="3888"/>
              <a:ext cx="70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primarie</a:t>
              </a:r>
            </a:p>
          </p:txBody>
        </p:sp>
      </p:grp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50877"/>
            <a:ext cx="10515600" cy="869924"/>
          </a:xfrm>
        </p:spPr>
        <p:txBody>
          <a:bodyPr/>
          <a:lstStyle/>
          <a:p>
            <a:r>
              <a:rPr lang="it-IT" dirty="0" smtClean="0"/>
              <a:t>Vantaggio di differenziazione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83643"/>
            <a:ext cx="12023678" cy="438093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EB8B2D"/>
                </a:solidFill>
              </a:rPr>
              <a:t>Unicità </a:t>
            </a:r>
            <a:r>
              <a:rPr lang="it-IT" dirty="0" smtClean="0">
                <a:solidFill>
                  <a:srgbClr val="898989"/>
                </a:solidFill>
              </a:rPr>
              <a:t>: l’offerta deve essere distinguibile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Valore </a:t>
            </a:r>
            <a:r>
              <a:rPr lang="it-IT" dirty="0" smtClean="0">
                <a:solidFill>
                  <a:srgbClr val="898989"/>
                </a:solidFill>
              </a:rPr>
              <a:t>: gli attributi distintivi devono essere utili, ossia creare valore 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Percezione: </a:t>
            </a:r>
            <a:r>
              <a:rPr lang="it-IT" dirty="0" smtClean="0">
                <a:solidFill>
                  <a:srgbClr val="898989"/>
                </a:solidFill>
              </a:rPr>
              <a:t>il valore deve essere percepito dal consumatore. 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Economicità</a:t>
            </a:r>
            <a:r>
              <a:rPr lang="it-IT" dirty="0" smtClean="0">
                <a:solidFill>
                  <a:srgbClr val="898989"/>
                </a:solidFill>
              </a:rPr>
              <a:t>: il differenziale di prezzo che il consumatore è disposto a pagare per il maggiore valore ottenuto deve essere maggiore del differnziale dei costi che l’impresa sostiene per erogare un maggior valore</a:t>
            </a:r>
          </a:p>
        </p:txBody>
      </p:sp>
    </p:spTree>
    <p:extLst>
      <p:ext uri="{BB962C8B-B14F-4D97-AF65-F5344CB8AC3E}">
        <p14:creationId xmlns="" xmlns:p14="http://schemas.microsoft.com/office/powerpoint/2010/main" val="20437287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50877"/>
            <a:ext cx="10515600" cy="869924"/>
          </a:xfrm>
        </p:spPr>
        <p:txBody>
          <a:bodyPr/>
          <a:lstStyle/>
          <a:p>
            <a:r>
              <a:rPr lang="it-IT" dirty="0" smtClean="0"/>
              <a:t>Elementi di differenziazione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83643"/>
            <a:ext cx="12023678" cy="438093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EB8B2D"/>
                </a:solidFill>
              </a:rPr>
              <a:t>Tangibili </a:t>
            </a:r>
            <a:r>
              <a:rPr lang="it-IT" dirty="0" smtClean="0">
                <a:solidFill>
                  <a:srgbClr val="898989"/>
                </a:solidFill>
              </a:rPr>
              <a:t>: relativo agli attributi concreti e ai fattori di segnalazione (che facilitano la valutazione al consumatore) 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Intangibili </a:t>
            </a:r>
            <a:r>
              <a:rPr lang="it-IT" dirty="0" smtClean="0">
                <a:solidFill>
                  <a:srgbClr val="898989"/>
                </a:solidFill>
              </a:rPr>
              <a:t>: relativo agli attributi immateriali (marca, reputazione, valori, etc)</a:t>
            </a:r>
          </a:p>
          <a:p>
            <a:r>
              <a:rPr lang="it-IT" dirty="0" smtClean="0">
                <a:solidFill>
                  <a:srgbClr val="EB8B2D"/>
                </a:solidFill>
              </a:rPr>
              <a:t>Di relazione: </a:t>
            </a:r>
            <a:r>
              <a:rPr lang="it-IT" dirty="0" smtClean="0">
                <a:solidFill>
                  <a:srgbClr val="898989"/>
                </a:solidFill>
              </a:rPr>
              <a:t>relativo agli attributi che favoriscono la relazione (accessibilità, condizioni di utilizzo, servizi aggiuntivi, esperienza)</a:t>
            </a:r>
          </a:p>
        </p:txBody>
      </p:sp>
    </p:spTree>
    <p:extLst>
      <p:ext uri="{BB962C8B-B14F-4D97-AF65-F5344CB8AC3E}">
        <p14:creationId xmlns="" xmlns:p14="http://schemas.microsoft.com/office/powerpoint/2010/main" val="204372878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50877"/>
            <a:ext cx="10515600" cy="869924"/>
          </a:xfrm>
        </p:spPr>
        <p:txBody>
          <a:bodyPr/>
          <a:lstStyle/>
          <a:p>
            <a:r>
              <a:rPr lang="it-IT" dirty="0" smtClean="0"/>
              <a:t>Fattori di segnalazione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83643"/>
            <a:ext cx="12023678" cy="4380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rgbClr val="898989"/>
                </a:solidFill>
              </a:rPr>
              <a:t>Facilitano la corretta valutazione dell’offerta tramite:</a:t>
            </a:r>
          </a:p>
          <a:p>
            <a:pPr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 lvl="1"/>
            <a:r>
              <a:rPr lang="it-IT" dirty="0" smtClean="0">
                <a:solidFill>
                  <a:srgbClr val="EB8B2D"/>
                </a:solidFill>
              </a:rPr>
              <a:t>Aumento dell’informazione disponibile</a:t>
            </a:r>
            <a:r>
              <a:rPr lang="it-IT" dirty="0" smtClean="0">
                <a:solidFill>
                  <a:srgbClr val="898989"/>
                </a:solidFill>
              </a:rPr>
              <a:t> che permette la riduzione dei costi di ricerca e dei rischi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r>
              <a:rPr lang="it-IT" dirty="0" smtClean="0">
                <a:solidFill>
                  <a:srgbClr val="EB8B2D"/>
                </a:solidFill>
              </a:rPr>
              <a:t>Rafforzamento della percezione di unicità</a:t>
            </a:r>
          </a:p>
          <a:p>
            <a:pPr lvl="1"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 lvl="1"/>
            <a:r>
              <a:rPr lang="it-IT" dirty="0" smtClean="0">
                <a:solidFill>
                  <a:srgbClr val="EB8B2D"/>
                </a:solidFill>
              </a:rPr>
              <a:t>Aumento del valore dell’offerza</a:t>
            </a:r>
          </a:p>
        </p:txBody>
      </p:sp>
    </p:spTree>
    <p:extLst>
      <p:ext uri="{BB962C8B-B14F-4D97-AF65-F5344CB8AC3E}">
        <p14:creationId xmlns="" xmlns:p14="http://schemas.microsoft.com/office/powerpoint/2010/main" val="204372878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50877"/>
            <a:ext cx="10515600" cy="869924"/>
          </a:xfrm>
        </p:spPr>
        <p:txBody>
          <a:bodyPr/>
          <a:lstStyle/>
          <a:p>
            <a:r>
              <a:rPr lang="it-IT" dirty="0" smtClean="0"/>
              <a:t>Vantaggio di differenziazione: precisazioni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83643"/>
            <a:ext cx="12023678" cy="438093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L’importanza dell’informazione e della formazione</a:t>
            </a: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 processo di consumo come guida per l’individuazione degli elementi di differenzione</a:t>
            </a: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 prodotto all’esperienza</a:t>
            </a:r>
          </a:p>
        </p:txBody>
      </p:sp>
    </p:spTree>
    <p:extLst>
      <p:ext uri="{BB962C8B-B14F-4D97-AF65-F5344CB8AC3E}">
        <p14:creationId xmlns="" xmlns:p14="http://schemas.microsoft.com/office/powerpoint/2010/main" val="204372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Imprenditore e Impresa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49" y="1485900"/>
            <a:ext cx="10363200" cy="820572"/>
          </a:xfrm>
        </p:spPr>
        <p:txBody>
          <a:bodyPr/>
          <a:lstStyle/>
          <a:p>
            <a:r>
              <a:rPr lang="it-IT" dirty="0" smtClean="0">
                <a:latin typeface="Tahoma" pitchFamily="34" charset="0"/>
              </a:rPr>
              <a:t>Processo di consumo</a:t>
            </a:r>
            <a:endParaRPr lang="it-IT" dirty="0">
              <a:latin typeface="Tahoma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12801" y="6124575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4364568" y="4016376"/>
            <a:ext cx="214841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4159251" y="4454525"/>
            <a:ext cx="398568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4273551" y="4500563"/>
            <a:ext cx="413173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7156452" y="4540250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3539067" y="5203825"/>
            <a:ext cx="82973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5911850" y="5691189"/>
            <a:ext cx="335068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6026151" y="5740401"/>
            <a:ext cx="345651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8424334" y="5780088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10234084" y="5476875"/>
            <a:ext cx="140546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10348384" y="5522913"/>
            <a:ext cx="1403349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11252201" y="5562600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11" name="Rectangle 107"/>
          <p:cNvSpPr>
            <a:spLocks noChangeArrowheads="1"/>
          </p:cNvSpPr>
          <p:nvPr/>
        </p:nvSpPr>
        <p:spPr bwMode="auto">
          <a:xfrm>
            <a:off x="11241618" y="582136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9237133" y="4508501"/>
            <a:ext cx="1864784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9347201" y="4556126"/>
            <a:ext cx="14033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15" name="Rectangle 111"/>
          <p:cNvSpPr>
            <a:spLocks noChangeArrowheads="1"/>
          </p:cNvSpPr>
          <p:nvPr/>
        </p:nvSpPr>
        <p:spPr bwMode="auto">
          <a:xfrm>
            <a:off x="10251018" y="459581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16" name="Rectangle 112"/>
          <p:cNvSpPr>
            <a:spLocks noChangeArrowheads="1"/>
          </p:cNvSpPr>
          <p:nvPr/>
        </p:nvSpPr>
        <p:spPr bwMode="auto">
          <a:xfrm>
            <a:off x="9347201" y="4814889"/>
            <a:ext cx="18944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18" name="Rectangle 114"/>
          <p:cNvSpPr>
            <a:spLocks noChangeArrowheads="1"/>
          </p:cNvSpPr>
          <p:nvPr/>
        </p:nvSpPr>
        <p:spPr bwMode="auto">
          <a:xfrm>
            <a:off x="10606618" y="4854575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24" name="Rectangle 120"/>
          <p:cNvSpPr>
            <a:spLocks noChangeArrowheads="1"/>
          </p:cNvSpPr>
          <p:nvPr/>
        </p:nvSpPr>
        <p:spPr bwMode="auto">
          <a:xfrm>
            <a:off x="1022351" y="5529263"/>
            <a:ext cx="131021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25" name="Rectangle 121"/>
          <p:cNvSpPr>
            <a:spLocks noChangeArrowheads="1"/>
          </p:cNvSpPr>
          <p:nvPr/>
        </p:nvSpPr>
        <p:spPr bwMode="auto">
          <a:xfrm>
            <a:off x="1132418" y="5578476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27" name="Rectangle 123"/>
          <p:cNvSpPr>
            <a:spLocks noChangeArrowheads="1"/>
          </p:cNvSpPr>
          <p:nvPr/>
        </p:nvSpPr>
        <p:spPr bwMode="auto">
          <a:xfrm>
            <a:off x="1966385" y="561816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28" name="Rectangle 124"/>
          <p:cNvSpPr>
            <a:spLocks noChangeArrowheads="1"/>
          </p:cNvSpPr>
          <p:nvPr/>
        </p:nvSpPr>
        <p:spPr bwMode="auto">
          <a:xfrm>
            <a:off x="1132417" y="5834063"/>
            <a:ext cx="11578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30" name="Rectangle 126"/>
          <p:cNvSpPr>
            <a:spLocks noChangeArrowheads="1"/>
          </p:cNvSpPr>
          <p:nvPr/>
        </p:nvSpPr>
        <p:spPr bwMode="auto">
          <a:xfrm>
            <a:off x="1856318" y="5873750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39" name="Rectangle 135"/>
          <p:cNvSpPr>
            <a:spLocks noChangeArrowheads="1"/>
          </p:cNvSpPr>
          <p:nvPr/>
        </p:nvSpPr>
        <p:spPr bwMode="auto">
          <a:xfrm>
            <a:off x="3354918" y="5581651"/>
            <a:ext cx="130598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4188885" y="5621338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42" name="Rectangle 138"/>
          <p:cNvSpPr>
            <a:spLocks noChangeArrowheads="1"/>
          </p:cNvSpPr>
          <p:nvPr/>
        </p:nvSpPr>
        <p:spPr bwMode="auto">
          <a:xfrm>
            <a:off x="3354918" y="5838826"/>
            <a:ext cx="161078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44" name="Rectangle 140"/>
          <p:cNvSpPr>
            <a:spLocks noChangeArrowheads="1"/>
          </p:cNvSpPr>
          <p:nvPr/>
        </p:nvSpPr>
        <p:spPr bwMode="auto">
          <a:xfrm>
            <a:off x="4406901" y="587851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503766" y="2705100"/>
            <a:ext cx="10816167" cy="2698750"/>
            <a:chOff x="387" y="1009"/>
            <a:chExt cx="5110" cy="1700"/>
          </a:xfrm>
        </p:grpSpPr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483" y="1246"/>
              <a:ext cx="1656" cy="1084"/>
            </a:xfrm>
            <a:custGeom>
              <a:avLst/>
              <a:gdLst/>
              <a:ahLst/>
              <a:cxnLst>
                <a:cxn ang="0">
                  <a:pos x="1242" y="0"/>
                </a:cxn>
                <a:cxn ang="0">
                  <a:pos x="0" y="0"/>
                </a:cxn>
                <a:cxn ang="0">
                  <a:pos x="0" y="1084"/>
                </a:cxn>
                <a:cxn ang="0">
                  <a:pos x="1242" y="1084"/>
                </a:cxn>
                <a:cxn ang="0">
                  <a:pos x="1656" y="542"/>
                </a:cxn>
                <a:cxn ang="0">
                  <a:pos x="1242" y="0"/>
                </a:cxn>
              </a:cxnLst>
              <a:rect l="0" t="0" r="r" b="b"/>
              <a:pathLst>
                <a:path w="1656" h="1084">
                  <a:moveTo>
                    <a:pt x="1242" y="0"/>
                  </a:moveTo>
                  <a:lnTo>
                    <a:pt x="0" y="0"/>
                  </a:lnTo>
                  <a:lnTo>
                    <a:pt x="0" y="1084"/>
                  </a:lnTo>
                  <a:lnTo>
                    <a:pt x="1242" y="1084"/>
                  </a:lnTo>
                  <a:lnTo>
                    <a:pt x="1656" y="542"/>
                  </a:lnTo>
                  <a:lnTo>
                    <a:pt x="1242" y="0"/>
                  </a:lnTo>
                  <a:close/>
                </a:path>
              </a:pathLst>
            </a:custGeom>
            <a:noFill/>
            <a:ln w="7938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538" y="1310"/>
              <a:ext cx="134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538" y="1314"/>
              <a:ext cx="59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 dirty="0">
                  <a:solidFill>
                    <a:srgbClr val="000000"/>
                  </a:solidFill>
                </a:rPr>
                <a:t>PREACQUISTO</a:t>
              </a:r>
              <a:endParaRPr lang="it-IT" dirty="0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459" y="1335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538" y="1473"/>
              <a:ext cx="79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538" y="1477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582" y="1477"/>
              <a:ext cx="35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Bisogno</a:t>
              </a:r>
              <a:endParaRPr lang="it-IT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061" y="1498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538" y="1635"/>
              <a:ext cx="111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538" y="1639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582" y="1639"/>
              <a:ext cx="54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Motivazione</a:t>
              </a:r>
              <a:endParaRPr lang="it-IT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294" y="1660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538" y="1798"/>
              <a:ext cx="117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538" y="1802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582" y="1802"/>
              <a:ext cx="5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Informazione</a:t>
              </a:r>
              <a:endParaRPr lang="it-IT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1334" y="1823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538" y="1961"/>
              <a:ext cx="127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538" y="1965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582" y="1965"/>
              <a:ext cx="64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Atteggiamento</a:t>
              </a:r>
              <a:endParaRPr lang="it-IT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09" y="1986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538" y="2122"/>
              <a:ext cx="92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538" y="2126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582" y="2126"/>
              <a:ext cx="44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Immagine</a:t>
              </a:r>
              <a:endParaRPr lang="it-IT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1154" y="2147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1834" y="1246"/>
              <a:ext cx="1744" cy="1084"/>
            </a:xfrm>
            <a:custGeom>
              <a:avLst/>
              <a:gdLst/>
              <a:ahLst/>
              <a:cxnLst>
                <a:cxn ang="0">
                  <a:pos x="1309" y="0"/>
                </a:cxn>
                <a:cxn ang="0">
                  <a:pos x="0" y="0"/>
                </a:cxn>
                <a:cxn ang="0">
                  <a:pos x="437" y="542"/>
                </a:cxn>
                <a:cxn ang="0">
                  <a:pos x="0" y="1084"/>
                </a:cxn>
                <a:cxn ang="0">
                  <a:pos x="1309" y="1084"/>
                </a:cxn>
                <a:cxn ang="0">
                  <a:pos x="1744" y="542"/>
                </a:cxn>
                <a:cxn ang="0">
                  <a:pos x="1309" y="0"/>
                </a:cxn>
              </a:cxnLst>
              <a:rect l="0" t="0" r="r" b="b"/>
              <a:pathLst>
                <a:path w="1744" h="1084">
                  <a:moveTo>
                    <a:pt x="1309" y="0"/>
                  </a:moveTo>
                  <a:lnTo>
                    <a:pt x="0" y="0"/>
                  </a:lnTo>
                  <a:lnTo>
                    <a:pt x="437" y="542"/>
                  </a:lnTo>
                  <a:lnTo>
                    <a:pt x="0" y="1084"/>
                  </a:lnTo>
                  <a:lnTo>
                    <a:pt x="1309" y="1084"/>
                  </a:lnTo>
                  <a:lnTo>
                    <a:pt x="1744" y="542"/>
                  </a:lnTo>
                  <a:lnTo>
                    <a:pt x="1309" y="0"/>
                  </a:lnTo>
                  <a:close/>
                </a:path>
              </a:pathLst>
            </a:custGeom>
            <a:noFill/>
            <a:ln w="7938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2387" y="1392"/>
              <a:ext cx="106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2387" y="1396"/>
              <a:ext cx="46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ACQUISTO:</a:t>
              </a:r>
              <a:endParaRPr lang="it-IT"/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099" y="1417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2752" y="1554"/>
              <a:ext cx="67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2752" y="1558"/>
              <a:ext cx="2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Arrivo </a:t>
              </a:r>
              <a:endParaRPr lang="it-IT"/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3142" y="1558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3186" y="1579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2366" y="1717"/>
              <a:ext cx="32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2366" y="1721"/>
              <a:ext cx="1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Pre</a:t>
              </a:r>
              <a:endParaRPr lang="it-IT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2544" y="1742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599" y="1717"/>
              <a:ext cx="83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2599" y="1721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2643" y="1721"/>
              <a:ext cx="37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contatto </a:t>
              </a:r>
              <a:endParaRPr lang="it-IT"/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3108" y="1721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3152" y="1742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2618" y="1880"/>
              <a:ext cx="8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2618" y="1882"/>
              <a:ext cx="39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Contatto </a:t>
              </a:r>
              <a:endParaRPr lang="it-IT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3113" y="1882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3158" y="1904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2482" y="2041"/>
              <a:ext cx="95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2482" y="2045"/>
              <a:ext cx="4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Commiato </a:t>
              </a:r>
              <a:endParaRPr lang="it-IT"/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3083" y="2045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3127" y="2067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57" name="Freeform 53"/>
            <p:cNvSpPr>
              <a:spLocks/>
            </p:cNvSpPr>
            <p:nvPr/>
          </p:nvSpPr>
          <p:spPr bwMode="auto">
            <a:xfrm>
              <a:off x="3273" y="1246"/>
              <a:ext cx="2224" cy="1084"/>
            </a:xfrm>
            <a:custGeom>
              <a:avLst/>
              <a:gdLst/>
              <a:ahLst/>
              <a:cxnLst>
                <a:cxn ang="0">
                  <a:pos x="1668" y="0"/>
                </a:cxn>
                <a:cxn ang="0">
                  <a:pos x="0" y="0"/>
                </a:cxn>
                <a:cxn ang="0">
                  <a:pos x="556" y="542"/>
                </a:cxn>
                <a:cxn ang="0">
                  <a:pos x="0" y="1084"/>
                </a:cxn>
                <a:cxn ang="0">
                  <a:pos x="1668" y="1084"/>
                </a:cxn>
                <a:cxn ang="0">
                  <a:pos x="2224" y="542"/>
                </a:cxn>
                <a:cxn ang="0">
                  <a:pos x="1668" y="0"/>
                </a:cxn>
              </a:cxnLst>
              <a:rect l="0" t="0" r="r" b="b"/>
              <a:pathLst>
                <a:path w="2224" h="1084">
                  <a:moveTo>
                    <a:pt x="1668" y="0"/>
                  </a:moveTo>
                  <a:lnTo>
                    <a:pt x="0" y="0"/>
                  </a:lnTo>
                  <a:lnTo>
                    <a:pt x="556" y="542"/>
                  </a:lnTo>
                  <a:lnTo>
                    <a:pt x="0" y="1084"/>
                  </a:lnTo>
                  <a:lnTo>
                    <a:pt x="1668" y="1084"/>
                  </a:lnTo>
                  <a:lnTo>
                    <a:pt x="2224" y="542"/>
                  </a:lnTo>
                  <a:lnTo>
                    <a:pt x="1668" y="0"/>
                  </a:lnTo>
                  <a:close/>
                </a:path>
              </a:pathLst>
            </a:custGeom>
            <a:noFill/>
            <a:ln w="7938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3820" y="1554"/>
              <a:ext cx="151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3820" y="1558"/>
              <a:ext cx="6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POSTACQUISTO:</a:t>
              </a:r>
              <a:endParaRPr lang="it-IT"/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4859" y="1579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4080" y="1717"/>
              <a:ext cx="123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4080" y="1721"/>
              <a:ext cx="6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Valutazione CS</a:t>
              </a:r>
              <a:endParaRPr lang="it-IT"/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4925" y="1742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3781" y="1880"/>
              <a:ext cx="155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3781" y="1882"/>
              <a:ext cx="30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Valutaz</a:t>
              </a:r>
              <a:endParaRPr lang="it-IT"/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4197" y="1882"/>
              <a:ext cx="5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ione Qualità</a:t>
              </a:r>
              <a:endParaRPr lang="it-IT"/>
            </a:p>
          </p:txBody>
        </p:sp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4855" y="1904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657" y="2514"/>
              <a:ext cx="91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1" name="Rectangle 67"/>
            <p:cNvSpPr>
              <a:spLocks noChangeArrowheads="1"/>
            </p:cNvSpPr>
            <p:nvPr/>
          </p:nvSpPr>
          <p:spPr bwMode="auto">
            <a:xfrm>
              <a:off x="1267" y="2540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72" name="Rectangle 68"/>
            <p:cNvSpPr>
              <a:spLocks noChangeArrowheads="1"/>
            </p:cNvSpPr>
            <p:nvPr/>
          </p:nvSpPr>
          <p:spPr bwMode="auto">
            <a:xfrm>
              <a:off x="2009" y="2500"/>
              <a:ext cx="99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5" name="Rectangle 71"/>
            <p:cNvSpPr>
              <a:spLocks noChangeArrowheads="1"/>
            </p:cNvSpPr>
            <p:nvPr/>
          </p:nvSpPr>
          <p:spPr bwMode="auto">
            <a:xfrm>
              <a:off x="2744" y="2556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649" name="Rectangle 145"/>
            <p:cNvSpPr>
              <a:spLocks noChangeArrowheads="1"/>
            </p:cNvSpPr>
            <p:nvPr/>
          </p:nvSpPr>
          <p:spPr bwMode="auto">
            <a:xfrm>
              <a:off x="387" y="1077"/>
              <a:ext cx="17" cy="203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0" name="Rectangle 146"/>
            <p:cNvSpPr>
              <a:spLocks noChangeArrowheads="1"/>
            </p:cNvSpPr>
            <p:nvPr/>
          </p:nvSpPr>
          <p:spPr bwMode="auto">
            <a:xfrm>
              <a:off x="396" y="1070"/>
              <a:ext cx="4883" cy="14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1" name="Rectangle 147"/>
            <p:cNvSpPr>
              <a:spLocks noChangeArrowheads="1"/>
            </p:cNvSpPr>
            <p:nvPr/>
          </p:nvSpPr>
          <p:spPr bwMode="auto">
            <a:xfrm>
              <a:off x="5269" y="1077"/>
              <a:ext cx="19" cy="203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2" name="Rectangle 148"/>
            <p:cNvSpPr>
              <a:spLocks noChangeArrowheads="1"/>
            </p:cNvSpPr>
            <p:nvPr/>
          </p:nvSpPr>
          <p:spPr bwMode="auto">
            <a:xfrm>
              <a:off x="2358" y="1009"/>
              <a:ext cx="579" cy="203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3" name="Rectangle 149"/>
            <p:cNvSpPr>
              <a:spLocks noChangeArrowheads="1"/>
            </p:cNvSpPr>
            <p:nvPr/>
          </p:nvSpPr>
          <p:spPr bwMode="auto">
            <a:xfrm>
              <a:off x="2411" y="1038"/>
              <a:ext cx="57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4" name="Rectangle 150"/>
            <p:cNvSpPr>
              <a:spLocks noChangeArrowheads="1"/>
            </p:cNvSpPr>
            <p:nvPr/>
          </p:nvSpPr>
          <p:spPr bwMode="auto">
            <a:xfrm>
              <a:off x="2411" y="1042"/>
              <a:ext cx="26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Valore</a:t>
              </a:r>
              <a:endParaRPr lang="it-IT"/>
            </a:p>
          </p:txBody>
        </p:sp>
        <p:sp>
          <p:nvSpPr>
            <p:cNvPr id="21655" name="Rectangle 151"/>
            <p:cNvSpPr>
              <a:spLocks noChangeArrowheads="1"/>
            </p:cNvSpPr>
            <p:nvPr/>
          </p:nvSpPr>
          <p:spPr bwMode="auto">
            <a:xfrm>
              <a:off x="2774" y="1064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</p:grpSp>
    </p:spTree>
  </p:cSld>
  <p:clrMapOvr>
    <a:masterClrMapping/>
  </p:clrMapOvr>
  <p:transition>
    <p:split orient="vert" dir="in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58" y="1050877"/>
            <a:ext cx="10515600" cy="869924"/>
          </a:xfrm>
        </p:spPr>
        <p:txBody>
          <a:bodyPr/>
          <a:lstStyle/>
          <a:p>
            <a:r>
              <a:rPr lang="it-IT" dirty="0" smtClean="0"/>
              <a:t>Vantaggi e rischi della focalizzazione</a:t>
            </a:r>
            <a:endParaRPr lang="it-I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0801"/>
            <a:ext cx="12023678" cy="43162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rgbClr val="EB8B2D"/>
                </a:solidFill>
              </a:rPr>
              <a:t>Vantaggi 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Maggiore forza competitiva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Specializzazzione delle risorse e conoscenza e quindi facilita la creazione di competenze distintive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Riduce la pressione competitiva proveniente dalle grandi imprese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Eventuale sviluppo della nicchia pone l’impresa in una posizione di vantaggio competitivo</a:t>
            </a:r>
          </a:p>
          <a:p>
            <a:pPr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EB8B2D"/>
                </a:solidFill>
              </a:rPr>
              <a:t>Rischi 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Forte dipendenza dalla nicchia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Interesse sulla nicchia da parte di altri competitor nicchia </a:t>
            </a:r>
          </a:p>
          <a:p>
            <a:endParaRPr lang="it-IT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72878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Analisi Interna: sistema e organizzazione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Organizzazione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Complesso delle modalità secondo le quali è effettuata la </a:t>
            </a:r>
            <a:r>
              <a:rPr lang="it-IT" u="sng" dirty="0">
                <a:solidFill>
                  <a:srgbClr val="EB8B2D"/>
                </a:solidFill>
              </a:rPr>
              <a:t>divisione del lavoro</a:t>
            </a:r>
            <a:r>
              <a:rPr lang="it-IT" dirty="0">
                <a:solidFill>
                  <a:srgbClr val="EB8B2D"/>
                </a:solidFill>
              </a:rPr>
              <a:t> </a:t>
            </a:r>
            <a:r>
              <a:rPr lang="it-IT" dirty="0">
                <a:solidFill>
                  <a:srgbClr val="898989"/>
                </a:solidFill>
              </a:rPr>
              <a:t>e il </a:t>
            </a:r>
            <a:r>
              <a:rPr lang="it-IT" u="sng" dirty="0">
                <a:solidFill>
                  <a:srgbClr val="EB8B2D"/>
                </a:solidFill>
              </a:rPr>
              <a:t>coordinamento fra i diversi compiti</a:t>
            </a:r>
            <a:r>
              <a:rPr lang="it-IT" dirty="0">
                <a:solidFill>
                  <a:srgbClr val="898989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 marL="0" indent="0">
              <a:buFontTx/>
              <a:buNone/>
            </a:pPr>
            <a:r>
              <a:rPr lang="it-IT" dirty="0" smtClean="0">
                <a:solidFill>
                  <a:srgbClr val="898989"/>
                </a:solidFill>
              </a:rPr>
              <a:t>Comprende </a:t>
            </a:r>
            <a:r>
              <a:rPr lang="it-IT" dirty="0">
                <a:solidFill>
                  <a:srgbClr val="898989"/>
                </a:solidFill>
              </a:rPr>
              <a:t>anche la definizione: </a:t>
            </a:r>
          </a:p>
          <a:p>
            <a:pPr marL="0" indent="0"/>
            <a:r>
              <a:rPr lang="it-IT" dirty="0">
                <a:solidFill>
                  <a:srgbClr val="898989"/>
                </a:solidFill>
              </a:rPr>
              <a:t> dei canali di autorità e di comunicazione</a:t>
            </a:r>
          </a:p>
          <a:p>
            <a:pPr marL="0" indent="0"/>
            <a:r>
              <a:rPr lang="it-IT" dirty="0">
                <a:solidFill>
                  <a:srgbClr val="898989"/>
                </a:solidFill>
              </a:rPr>
              <a:t> delle informazioni e dei dati che devono percorrere i canali</a:t>
            </a:r>
          </a:p>
          <a:p>
            <a:pPr marL="0" indent="0"/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46872" y="1093544"/>
            <a:ext cx="10515600" cy="869924"/>
          </a:xfrm>
        </p:spPr>
        <p:txBody>
          <a:bodyPr/>
          <a:lstStyle/>
          <a:p>
            <a:r>
              <a:rPr lang="it-IT" dirty="0"/>
              <a:t>Organizzazione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1" y="2224576"/>
            <a:ext cx="5084233" cy="340739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u="sng" dirty="0">
                <a:solidFill>
                  <a:srgbClr val="EB8B2D"/>
                </a:solidFill>
              </a:rPr>
              <a:t>Specializzazione e divisione del lavoro</a:t>
            </a:r>
          </a:p>
          <a:p>
            <a:pPr marL="0" indent="0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migliora l’efficienza</a:t>
            </a:r>
          </a:p>
          <a:p>
            <a:pPr marL="0" indent="0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3368" y="2224576"/>
            <a:ext cx="5084233" cy="340739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u="sng" dirty="0">
                <a:solidFill>
                  <a:srgbClr val="EB8B2D"/>
                </a:solidFill>
              </a:rPr>
              <a:t>Coordinamento</a:t>
            </a:r>
            <a:endParaRPr lang="it-IT" dirty="0">
              <a:solidFill>
                <a:srgbClr val="EB8B2D"/>
              </a:solidFill>
            </a:endParaRPr>
          </a:p>
          <a:p>
            <a:pPr marL="0" indent="0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i costi relativi aumentano sempre più quanto più l’ambiente è variabile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57099" y="2964968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721600" y="2888768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329517" y="5631968"/>
            <a:ext cx="533823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2800" dirty="0">
                <a:solidFill>
                  <a:srgbClr val="898989"/>
                </a:solidFill>
              </a:rPr>
              <a:t>ESISTE UN TRADE-OFF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51336" y="1148136"/>
            <a:ext cx="10515600" cy="869924"/>
          </a:xfrm>
        </p:spPr>
        <p:txBody>
          <a:bodyPr/>
          <a:lstStyle/>
          <a:p>
            <a:r>
              <a:rPr lang="it-IT" dirty="0"/>
              <a:t>Coordinamento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1" y="2456596"/>
            <a:ext cx="5084233" cy="3639403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Integrare le azioni di tutti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3368" y="2456596"/>
            <a:ext cx="5084233" cy="3639404"/>
          </a:xfrm>
        </p:spPr>
        <p:txBody>
          <a:bodyPr/>
          <a:lstStyle/>
          <a:p>
            <a:pPr marL="193675" indent="-193675"/>
            <a:r>
              <a:rPr lang="it-IT" dirty="0">
                <a:solidFill>
                  <a:srgbClr val="898989"/>
                </a:solidFill>
              </a:rPr>
              <a:t>Cooperazione, ossia il perseguimento di obiettivi comuni</a:t>
            </a:r>
          </a:p>
          <a:p>
            <a:pPr marL="193675" indent="-193675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193675" indent="-193675"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	ogni funzione ha una propria cultura e la tendenza ad imporre nuovi obiettivi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rot="21252675" flipH="1">
            <a:off x="8483811" y="3598304"/>
            <a:ext cx="1117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28600" y="1078173"/>
            <a:ext cx="10515600" cy="869924"/>
          </a:xfrm>
        </p:spPr>
        <p:txBody>
          <a:bodyPr/>
          <a:lstStyle/>
          <a:p>
            <a:r>
              <a:rPr lang="it-IT" dirty="0"/>
              <a:t>Struttura gerarchica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Ogni membro dell’organizzazione è disposto secondo le relazioni superiore / subordinato e l’autorità scende dall’alto al basso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75200" y="3657600"/>
            <a:ext cx="1320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267200" y="51054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30400" y="51054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49600" y="51054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6604000" y="4343400"/>
            <a:ext cx="172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673600" y="4343400"/>
            <a:ext cx="172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743200" y="4343400"/>
            <a:ext cx="172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4165600" y="4114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54864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6096000" y="4038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2540000" y="4648200"/>
            <a:ext cx="508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556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165600" y="4648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Struttura funzionale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Si raggruppano all’interno di una “funzione” le attività simili, che hanno una forte interdipendenza.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0" y="1035076"/>
            <a:ext cx="10515600" cy="869924"/>
          </a:xfrm>
        </p:spPr>
        <p:txBody>
          <a:bodyPr/>
          <a:lstStyle/>
          <a:p>
            <a:r>
              <a:rPr lang="it-IT" dirty="0"/>
              <a:t>Struttura Funzionale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1" y="2333766"/>
            <a:ext cx="5084233" cy="3762233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rgbClr val="EB8B2D"/>
                </a:solidFill>
              </a:rPr>
              <a:t>VANTAGGI</a:t>
            </a:r>
            <a:r>
              <a:rPr lang="it-IT" dirty="0">
                <a:solidFill>
                  <a:srgbClr val="898989"/>
                </a:solidFill>
              </a:rPr>
              <a:t>: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sz="2400" dirty="0">
                <a:solidFill>
                  <a:srgbClr val="898989"/>
                </a:solidFill>
              </a:rPr>
              <a:t>economie di scala</a:t>
            </a:r>
          </a:p>
          <a:p>
            <a:r>
              <a:rPr lang="it-IT" sz="2400" dirty="0">
                <a:solidFill>
                  <a:srgbClr val="898989"/>
                </a:solidFill>
              </a:rPr>
              <a:t>aumento dell’apprendimento e delle competenze</a:t>
            </a:r>
          </a:p>
          <a:p>
            <a:r>
              <a:rPr lang="it-IT" sz="2400" dirty="0">
                <a:solidFill>
                  <a:srgbClr val="898989"/>
                </a:solidFill>
              </a:rPr>
              <a:t>maggiore controllo e possibilità di determinare corretti indici di controllo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3368" y="2333766"/>
            <a:ext cx="5084233" cy="3762234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rgbClr val="EB8B2D"/>
                </a:solidFill>
              </a:rPr>
              <a:t>PROBLEMI</a:t>
            </a:r>
            <a:r>
              <a:rPr lang="it-IT" dirty="0">
                <a:solidFill>
                  <a:srgbClr val="898989"/>
                </a:solidFill>
              </a:rPr>
              <a:t>: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sz="2400" dirty="0">
                <a:solidFill>
                  <a:srgbClr val="898989"/>
                </a:solidFill>
              </a:rPr>
              <a:t>coordinamento</a:t>
            </a:r>
          </a:p>
          <a:p>
            <a:r>
              <a:rPr lang="it-IT" sz="2400" dirty="0">
                <a:solidFill>
                  <a:srgbClr val="898989"/>
                </a:solidFill>
              </a:rPr>
              <a:t>ogni funzione tende a sviluppare propri obiettivi, valori, lessici e norme di comportamento</a:t>
            </a:r>
          </a:p>
          <a:p>
            <a:r>
              <a:rPr lang="it-IT" sz="2400" dirty="0">
                <a:solidFill>
                  <a:srgbClr val="898989"/>
                </a:solidFill>
              </a:rPr>
              <a:t>difficile decentralizzazione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Struttura Divisionale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Organizzazione modulare in cui ogni divisione concentra in sé i compiti, le funzioni e le responsabilità di una certa area aziendale (prodotto o zona geografica).</a:t>
            </a:r>
          </a:p>
          <a:p>
            <a:pPr marL="0" indent="0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75200" y="4038600"/>
            <a:ext cx="1828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759200" y="4800600"/>
            <a:ext cx="812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283200" y="4800600"/>
            <a:ext cx="812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705600" y="4800600"/>
            <a:ext cx="812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6896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962400" y="4648200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9624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6896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71120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3251200" y="5638800"/>
            <a:ext cx="406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454400" y="5791200"/>
            <a:ext cx="406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3657600" y="5943600"/>
            <a:ext cx="406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3759200" y="5181600"/>
            <a:ext cx="40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3962400" y="5257800"/>
            <a:ext cx="20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3556000" y="5181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Imprenditore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L’imprenditore è studiato: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 </a:t>
            </a:r>
            <a:r>
              <a:rPr lang="it-IT" b="1" dirty="0" smtClean="0"/>
              <a:t>nei suoi contenuti, </a:t>
            </a:r>
            <a:r>
              <a:rPr lang="it-IT" dirty="0" smtClean="0"/>
              <a:t>ossia: </a:t>
            </a:r>
          </a:p>
          <a:p>
            <a:pPr lvl="1">
              <a:buFont typeface="Wingdings" pitchFamily="2" charset="2"/>
              <a:buChar char="q"/>
            </a:pPr>
            <a:r>
              <a:rPr lang="it-IT" dirty="0" smtClean="0"/>
              <a:t> come </a:t>
            </a:r>
            <a:r>
              <a:rPr lang="it-IT" dirty="0" smtClean="0">
                <a:solidFill>
                  <a:srgbClr val="EB8B2D"/>
                </a:solidFill>
              </a:rPr>
              <a:t>soggetto dell’impresa </a:t>
            </a:r>
            <a:r>
              <a:rPr lang="it-IT" dirty="0" smtClean="0"/>
              <a:t>– si valutano le modalità di gestione, la propensione al rischio e gli aspetti relativi alla misurazione di costi e benefici, a cui fanno riferimento gli studi sul fallimento del mercato e la gestione delle produzioni complesse </a:t>
            </a:r>
          </a:p>
          <a:p>
            <a:pPr lvl="1">
              <a:buFont typeface="Wingdings" pitchFamily="2" charset="2"/>
              <a:buChar char="q"/>
            </a:pPr>
            <a:r>
              <a:rPr lang="it-IT" dirty="0" smtClean="0"/>
              <a:t> come </a:t>
            </a:r>
            <a:r>
              <a:rPr lang="it-IT" dirty="0" smtClean="0">
                <a:solidFill>
                  <a:srgbClr val="EB8B2D"/>
                </a:solidFill>
              </a:rPr>
              <a:t>motore dell’innovazione</a:t>
            </a:r>
            <a:r>
              <a:rPr lang="it-IT" dirty="0" smtClean="0"/>
              <a:t>: si esplorano i contesti e le condizioni che generano e guidano i processi di innovazione, e il ruolo svolto dall’imprenditore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it-IT" b="1" dirty="0" smtClean="0"/>
              <a:t>all’interno delle condizioni che favoriscono l’imprenditorialità</a:t>
            </a:r>
            <a:r>
              <a:rPr lang="it-IT" dirty="0" smtClean="0"/>
              <a:t>, ossia: </a:t>
            </a:r>
          </a:p>
          <a:p>
            <a:pPr lvl="1">
              <a:buFont typeface="Wingdings" pitchFamily="2" charset="2"/>
              <a:buChar char="q"/>
            </a:pPr>
            <a:r>
              <a:rPr lang="it-IT" dirty="0" smtClean="0"/>
              <a:t> analisi delle competenze e capacità tipiche dell’imprenditore, e delle condizioni e condizionamenti che possono favorire l’emergere di figure imprenditoriali (</a:t>
            </a:r>
            <a:r>
              <a:rPr lang="it-IT" dirty="0" smtClean="0">
                <a:solidFill>
                  <a:srgbClr val="EB8B2D"/>
                </a:solidFill>
              </a:rPr>
              <a:t>offerta di imprenditorialità</a:t>
            </a:r>
            <a:r>
              <a:rPr lang="it-IT" dirty="0" smtClean="0"/>
              <a:t>); </a:t>
            </a:r>
          </a:p>
          <a:p>
            <a:pPr lvl="1">
              <a:buFont typeface="Wingdings" pitchFamily="2" charset="2"/>
              <a:buChar char="q"/>
            </a:pPr>
            <a:r>
              <a:rPr lang="it-IT" dirty="0" smtClean="0"/>
              <a:t> analisi delle opportunità che le imprese possono cogliere e sfruttare (</a:t>
            </a:r>
            <a:r>
              <a:rPr lang="it-IT" dirty="0" smtClean="0">
                <a:solidFill>
                  <a:srgbClr val="EB8B2D"/>
                </a:solidFill>
              </a:rPr>
              <a:t>domanda di imprenditorialità</a:t>
            </a:r>
            <a:r>
              <a:rPr lang="it-IT" dirty="0" smtClean="0"/>
              <a:t>) </a:t>
            </a:r>
            <a:endParaRPr lang="fr-FR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Struttura Divisionale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realizza la separazione fra le responsabilità strategiche e di indirizzo dell’intera impresa e le responsabilità operative, attuando la decentralizzazione del potere decisionale a favore della flessibilità aziendale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ogni direttore è responsabile per le operazioni e i risultati della divisione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la direzione centrale si occupa della strategia, della pianificazione, del budget e dell’approvvigionamento dei servizi comuni</a:t>
            </a:r>
          </a:p>
          <a:p>
            <a:pPr>
              <a:lnSpc>
                <a:spcPct val="90000"/>
              </a:lnSpc>
            </a:pP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Struttura a matrice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Organizzazione basata su tre dimensioni:</a:t>
            </a:r>
          </a:p>
          <a:p>
            <a:r>
              <a:rPr lang="it-IT" dirty="0">
                <a:solidFill>
                  <a:srgbClr val="898989"/>
                </a:solidFill>
              </a:rPr>
              <a:t>funzioni</a:t>
            </a:r>
          </a:p>
          <a:p>
            <a:r>
              <a:rPr lang="it-IT" dirty="0">
                <a:solidFill>
                  <a:srgbClr val="898989"/>
                </a:solidFill>
              </a:rPr>
              <a:t>prodotti</a:t>
            </a:r>
          </a:p>
          <a:p>
            <a:r>
              <a:rPr lang="it-IT" dirty="0">
                <a:solidFill>
                  <a:srgbClr val="898989"/>
                </a:solidFill>
              </a:rPr>
              <a:t>aree geografiche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SVANTAGGI:</a:t>
            </a:r>
          </a:p>
          <a:p>
            <a:pPr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eccessiva formalizzazione delle relazioni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0" y="1035076"/>
            <a:ext cx="10515600" cy="869924"/>
          </a:xfrm>
        </p:spPr>
        <p:txBody>
          <a:bodyPr/>
          <a:lstStyle/>
          <a:p>
            <a:r>
              <a:rPr lang="it-IT" dirty="0"/>
              <a:t>Struttura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1" y="2210936"/>
            <a:ext cx="5084233" cy="38850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u="sng" dirty="0">
                <a:solidFill>
                  <a:srgbClr val="898989"/>
                </a:solidFill>
              </a:rPr>
              <a:t>Si riferisce alla divisione e definizione dei centri di potere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dipende dagli orientamenti e dalle priorità dell’azienda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dipende dalle variazioni ambientali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3368" y="2210936"/>
            <a:ext cx="5084233" cy="388506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u="sng" dirty="0">
                <a:solidFill>
                  <a:srgbClr val="898989"/>
                </a:solidFill>
              </a:rPr>
              <a:t>Si riferisce al modo di organizzare la divisione del lavoro</a:t>
            </a:r>
          </a:p>
          <a:p>
            <a:pPr marL="0" indent="0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marL="0" indent="0"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dipende dalle caratteristiche dell’impresa e dalle evoluzioni determinate dalla sua strategia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9464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9464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3312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0" y="1035076"/>
            <a:ext cx="10515600" cy="869924"/>
          </a:xfrm>
        </p:spPr>
        <p:txBody>
          <a:bodyPr/>
          <a:lstStyle/>
          <a:p>
            <a:r>
              <a:rPr lang="it-IT" sz="3200" dirty="0"/>
              <a:t>Divisione e definizione dei centri di potere</a:t>
            </a:r>
            <a:endParaRPr lang="it-IT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10363200" cy="3581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L’enfasi attribuita ad una funzione piuttosto che ad un’altra è strettamente dipende dalla necessità di realizzare l’equilibrio fra domanda e offerta, dal modo migliore di rispondere al mercato, da come l’impresa imposta la sua azione sul mercato.</a:t>
            </a:r>
          </a:p>
          <a:p>
            <a:pPr marL="0" indent="0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271069" y="54864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664348" y="5301734"/>
            <a:ext cx="2379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DEFINISCE LE PRIORITA’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572155" y="5301734"/>
            <a:ext cx="444500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it-IT" dirty="0"/>
              <a:t>DEFINISCE IL POTERE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 Modo di organizzare la divisione del lavoro 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it-IT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005" y="2306472"/>
            <a:ext cx="10515600" cy="388346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rgbClr val="898989"/>
                </a:solidFill>
              </a:rPr>
              <a:t>Dato l’orientamento, come l’impresa opera sul mercato dipende </a:t>
            </a:r>
          </a:p>
          <a:p>
            <a:pPr marL="0" indent="0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 dalle sue dimensioni, </a:t>
            </a:r>
          </a:p>
          <a:p>
            <a:pPr marL="0" indent="0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 dall’ampiezza dei mercati a cui si rivolge,</a:t>
            </a:r>
          </a:p>
          <a:p>
            <a:pPr marL="0" indent="0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 dalla tipologia della sua offerta,</a:t>
            </a:r>
          </a:p>
          <a:p>
            <a:pPr marL="0" indent="0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 dall’ampiezza e dalla strutturazione della sua offerta.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rgbClr val="898989"/>
                </a:solidFill>
              </a:rPr>
              <a:t>Questo influenza in modo determinante la divisione del lavoro e la sua ottimizzazione e, di conseguenza, la struttura.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Business Model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Marketing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907" y="1033463"/>
            <a:ext cx="9160933" cy="844550"/>
          </a:xfrm>
        </p:spPr>
        <p:txBody>
          <a:bodyPr/>
          <a:lstStyle/>
          <a:p>
            <a:r>
              <a:rPr lang="it-IT" dirty="0"/>
              <a:t>Definizione di marketing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247871"/>
            <a:ext cx="10653184" cy="3657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it-IT" sz="2800" b="1" i="1" dirty="0">
                <a:solidFill>
                  <a:srgbClr val="898989"/>
                </a:solidFill>
              </a:rPr>
              <a:t>processo sociale e manageriale mediante il quale una persona o un gruppo ottiene ciò che costituisce oggetto dei propri bisogni e desideri creando, offrendo e scambiando prodotti e valore con altri</a:t>
            </a:r>
            <a:r>
              <a:rPr lang="it-IT" sz="2800" i="1" dirty="0">
                <a:solidFill>
                  <a:srgbClr val="898989"/>
                </a:solidFill>
              </a:rPr>
              <a:t> </a:t>
            </a:r>
            <a:r>
              <a:rPr lang="it-IT" sz="1400" i="1" dirty="0">
                <a:solidFill>
                  <a:srgbClr val="898989"/>
                </a:solidFill>
              </a:rPr>
              <a:t>(Kotler Scott, 1994, pag. 5)</a:t>
            </a:r>
            <a:r>
              <a:rPr lang="it-IT" sz="1400" dirty="0">
                <a:solidFill>
                  <a:srgbClr val="898989"/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endParaRPr lang="it-IT" sz="1400" dirty="0">
              <a:solidFill>
                <a:srgbClr val="898989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it-IT" sz="2800" b="1" i="1" dirty="0">
              <a:solidFill>
                <a:srgbClr val="898989"/>
              </a:solidFill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it-IT" sz="1800" b="1" i="1" dirty="0">
              <a:solidFill>
                <a:srgbClr val="898989"/>
              </a:solidFill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it-IT" sz="2400" b="1" i="1" dirty="0">
                <a:solidFill>
                  <a:srgbClr val="898989"/>
                </a:solidFill>
                <a:cs typeface="Arial" charset="0"/>
              </a:rPr>
              <a:t>e' il complesso di attività che una impresa svolge allo scopo di orientare la propria capacità di produrre beni secondo i bisogni e i desideri dei clienti attuali e potenziali</a:t>
            </a:r>
            <a:endParaRPr lang="it-IT" sz="2400" b="1" dirty="0">
              <a:solidFill>
                <a:srgbClr val="898989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2800" i="1" dirty="0">
                <a:solidFill>
                  <a:srgbClr val="898989"/>
                </a:solidFill>
                <a:cs typeface="Arial" charset="0"/>
              </a:rPr>
              <a:t> </a:t>
            </a:r>
            <a:endParaRPr lang="it-IT" sz="2800" dirty="0">
              <a:solidFill>
                <a:srgbClr val="898989"/>
              </a:solidFill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232400" y="3429000"/>
            <a:ext cx="1151467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29910"/>
            <a:ext cx="9160933" cy="844550"/>
          </a:xfrm>
        </p:spPr>
        <p:txBody>
          <a:bodyPr/>
          <a:lstStyle/>
          <a:p>
            <a:r>
              <a:rPr lang="it-IT" dirty="0"/>
              <a:t>Atteggiamento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361063"/>
            <a:ext cx="10850033" cy="3657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it-IT" sz="2400" b="1" dirty="0">
                <a:solidFill>
                  <a:srgbClr val="EB8B2D"/>
                </a:solidFill>
                <a:cs typeface="Arial" charset="0"/>
              </a:rPr>
              <a:t>attivo</a:t>
            </a:r>
            <a:r>
              <a:rPr lang="it-IT" sz="2400" dirty="0">
                <a:solidFill>
                  <a:schemeClr val="tx2"/>
                </a:solidFill>
                <a:cs typeface="Arial" charset="0"/>
              </a:rPr>
              <a:t>,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>
                <a:solidFill>
                  <a:srgbClr val="898989"/>
                </a:solidFill>
                <a:cs typeface="Arial" charset="0"/>
              </a:rPr>
              <a:t>nel senso che la progettazione della propria attività si fonda sull'individuazione di opportunità e la ricerca di soluzione per i problemi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it-IT" sz="1800" dirty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sz="2400" b="1" dirty="0">
                <a:solidFill>
                  <a:srgbClr val="EB8B2D"/>
                </a:solidFill>
                <a:cs typeface="Arial" charset="0"/>
              </a:rPr>
              <a:t>dinamico</a:t>
            </a:r>
            <a:r>
              <a:rPr lang="it-IT" sz="2400" dirty="0">
                <a:solidFill>
                  <a:schemeClr val="hlink"/>
                </a:solidFill>
                <a:cs typeface="Arial" charset="0"/>
              </a:rPr>
              <a:t>,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>
                <a:solidFill>
                  <a:srgbClr val="898989"/>
                </a:solidFill>
                <a:cs typeface="Arial" charset="0"/>
              </a:rPr>
              <a:t>nel senso che, ogniqualvolta si modifica la realtà di riferimento, occorre adattare la risposta.</a:t>
            </a:r>
          </a:p>
          <a:p>
            <a:pPr algn="just">
              <a:lnSpc>
                <a:spcPct val="80000"/>
              </a:lnSpc>
            </a:pPr>
            <a:endParaRPr lang="it-IT" sz="1800" dirty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sz="2400" b="1" dirty="0">
                <a:solidFill>
                  <a:srgbClr val="EB8B2D"/>
                </a:solidFill>
                <a:cs typeface="Arial" charset="0"/>
              </a:rPr>
              <a:t>proattivo</a:t>
            </a:r>
            <a:r>
              <a:rPr lang="it-IT" sz="2400" dirty="0">
                <a:solidFill>
                  <a:srgbClr val="EB8B2D"/>
                </a:solidFill>
                <a:cs typeface="Arial" charset="0"/>
              </a:rPr>
              <a:t>, </a:t>
            </a:r>
            <a:r>
              <a:rPr lang="it-IT" sz="2400" dirty="0">
                <a:solidFill>
                  <a:srgbClr val="898989"/>
                </a:solidFill>
                <a:cs typeface="Arial" charset="0"/>
              </a:rPr>
              <a:t>nel senso che va attivata costantemente una analisi continua e sistematica dell'ambiente</a:t>
            </a: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 al fine di identificare </a:t>
            </a:r>
            <a:r>
              <a:rPr lang="it-IT" sz="2400" dirty="0">
                <a:solidFill>
                  <a:srgbClr val="898989"/>
                </a:solidFill>
                <a:cs typeface="Arial" charset="0"/>
              </a:rPr>
              <a:t>nuove fonti di risorse e nuovi ambiti di attività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6443"/>
            <a:ext cx="10972800" cy="1135063"/>
          </a:xfrm>
        </p:spPr>
        <p:txBody>
          <a:bodyPr/>
          <a:lstStyle/>
          <a:p>
            <a:r>
              <a:rPr lang="it-IT" sz="3200" dirty="0" smtClean="0"/>
              <a:t>Approccio </a:t>
            </a:r>
            <a:r>
              <a:rPr lang="it-IT" sz="3200" dirty="0"/>
              <a:t>tradizionale e approccio di marketing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6409" y="1701006"/>
            <a:ext cx="9848850" cy="4633913"/>
            <a:chOff x="114" y="848"/>
            <a:chExt cx="4653" cy="2919"/>
          </a:xfrm>
        </p:grpSpPr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153" y="893"/>
              <a:ext cx="491" cy="40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D60093"/>
                  </a:solidFill>
                </a:rPr>
                <a:t>Punto di </a:t>
              </a:r>
            </a:p>
            <a:p>
              <a:r>
                <a:rPr lang="it-IT" b="1">
                  <a:solidFill>
                    <a:srgbClr val="D60093"/>
                  </a:solidFill>
                </a:rPr>
                <a:t>partenza</a:t>
              </a:r>
            </a:p>
          </p:txBody>
        </p:sp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121" y="893"/>
              <a:ext cx="567" cy="40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b="1">
                  <a:solidFill>
                    <a:srgbClr val="FF3300"/>
                  </a:solidFill>
                </a:rPr>
                <a:t>Centro</a:t>
              </a:r>
            </a:p>
            <a:p>
              <a:pPr algn="ctr"/>
              <a:r>
                <a:rPr lang="it-IT" b="1">
                  <a:solidFill>
                    <a:srgbClr val="FF3300"/>
                  </a:solidFill>
                </a:rPr>
                <a:t>attenzione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2203" y="968"/>
              <a:ext cx="370" cy="23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solidFill>
                    <a:srgbClr val="009900"/>
                  </a:solidFill>
                </a:rPr>
                <a:t>Mezzi </a:t>
              </a: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3288" y="848"/>
              <a:ext cx="270" cy="23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6600CC"/>
                  </a:solidFill>
                </a:rPr>
                <a:t>Fini </a:t>
              </a:r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auto">
            <a:xfrm>
              <a:off x="114" y="1092"/>
              <a:ext cx="4428" cy="1235"/>
            </a:xfrm>
            <a:prstGeom prst="rightArrow">
              <a:avLst>
                <a:gd name="adj1" fmla="val 50000"/>
                <a:gd name="adj2" fmla="val 89636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27" y="1644"/>
              <a:ext cx="428" cy="213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Fabbrica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118" y="1640"/>
              <a:ext cx="418" cy="21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Prodotti</a:t>
              </a:r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2075" y="1465"/>
              <a:ext cx="694" cy="52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Organizzazione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Di 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Vendita</a:t>
              </a:r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3107" y="1424"/>
              <a:ext cx="871" cy="600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Massimo</a:t>
              </a:r>
            </a:p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Volume Di</a:t>
              </a:r>
            </a:p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Vendite</a:t>
              </a:r>
            </a:p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(e di profitti)</a:t>
              </a:r>
            </a:p>
          </p:txBody>
        </p:sp>
        <p:sp>
          <p:nvSpPr>
            <p:cNvPr id="50189" name="AutoShape 13"/>
            <p:cNvSpPr>
              <a:spLocks noChangeArrowheads="1"/>
            </p:cNvSpPr>
            <p:nvPr/>
          </p:nvSpPr>
          <p:spPr bwMode="auto">
            <a:xfrm>
              <a:off x="114" y="2409"/>
              <a:ext cx="4428" cy="1235"/>
            </a:xfrm>
            <a:prstGeom prst="rightArrow">
              <a:avLst>
                <a:gd name="adj1" fmla="val 50000"/>
                <a:gd name="adj2" fmla="val 89636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210" y="2837"/>
              <a:ext cx="426" cy="368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Mercato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(cliente)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101" y="2796"/>
              <a:ext cx="427" cy="52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Esigenze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Del 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Cliente</a:t>
              </a: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2075" y="2782"/>
              <a:ext cx="694" cy="52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Organizzazione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Di 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</a:rPr>
                <a:t>Marketing</a:t>
              </a:r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3121" y="2739"/>
              <a:ext cx="938" cy="600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Profitto </a:t>
              </a:r>
            </a:p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Attraverso La</a:t>
              </a:r>
            </a:p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Soddisfazione</a:t>
              </a:r>
            </a:p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Del Cliente</a:t>
              </a:r>
            </a:p>
          </p:txBody>
        </p:sp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 rot="16200000">
              <a:off x="4280" y="1566"/>
              <a:ext cx="78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MERCATO</a:t>
              </a:r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 rot="16200000">
              <a:off x="4282" y="2902"/>
              <a:ext cx="78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MERCATO</a:t>
              </a:r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1130" y="2041"/>
              <a:ext cx="10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folHlink"/>
                  </a:solidFill>
                </a:rPr>
                <a:t>Approccio tradizionale:</a:t>
              </a:r>
            </a:p>
            <a:p>
              <a:pPr algn="ctr"/>
              <a:r>
                <a:rPr lang="it-IT" sz="1600" b="1" u="sng"/>
                <a:t>make and sell</a:t>
              </a:r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1078" y="3399"/>
              <a:ext cx="104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>
                  <a:solidFill>
                    <a:schemeClr val="folHlink"/>
                  </a:solidFill>
                </a:rPr>
                <a:t>Approccio di marketing:</a:t>
              </a:r>
            </a:p>
            <a:p>
              <a:pPr algn="ctr"/>
              <a:r>
                <a:rPr lang="it-IT" sz="1600" b="1" u="sng"/>
                <a:t>sense and respond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Studi sull’Imprenditore (1)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2251881"/>
            <a:ext cx="12191999" cy="383777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svolge un ruolo di coordinamento e di motivazione. (</a:t>
            </a:r>
            <a:r>
              <a:rPr lang="it-IT" i="1" dirty="0" smtClean="0"/>
              <a:t>Smith, 1776</a:t>
            </a:r>
            <a:r>
              <a:rPr lang="it-IT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assume un rischio che deve valutare e bilanciare alla remunerazione dell’attività (</a:t>
            </a:r>
            <a:r>
              <a:rPr lang="it-IT" i="1" dirty="0" smtClean="0"/>
              <a:t>Knight, 1921</a:t>
            </a:r>
            <a:r>
              <a:rPr lang="it-IT" dirty="0" smtClean="0"/>
              <a:t>).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raccoglie e gestisce l’informazione al fine di minimizzare il rischio di impresa, leggere i segnali di mercato e costruire il vantaggio competitivo (</a:t>
            </a:r>
            <a:r>
              <a:rPr lang="it-IT" i="1" dirty="0" smtClean="0"/>
              <a:t>Porter, 1985; Grant, 1994</a:t>
            </a:r>
            <a:r>
              <a:rPr lang="it-IT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definisce l’allocazione delle risorse e il bilanciamento degli incentivi: l’imprenditore ha la possibilità/capacità di valutare i costi delle produzioni complesse, di modulare la migliore combinazione di costi/ricavi e decidere, in funzione degli obiettivi produttivi, quali risorse incentivare; l’impresa diventa così l’alternativa principale al mercato per il raggiungimento dell’efficienza (</a:t>
            </a:r>
            <a:r>
              <a:rPr lang="it-IT" i="1" dirty="0" smtClean="0"/>
              <a:t>Anderson e Schmittlein, 1984; Holmstrom, Milgrom, 1991; Arrow, 1974</a:t>
            </a:r>
            <a:r>
              <a:rPr lang="it-IT" dirty="0" smtClean="0"/>
              <a:t>)</a:t>
            </a:r>
            <a:endParaRPr lang="fr-FR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537"/>
            <a:ext cx="10466916" cy="700087"/>
          </a:xfrm>
        </p:spPr>
        <p:txBody>
          <a:bodyPr/>
          <a:lstStyle/>
          <a:p>
            <a:r>
              <a:rPr lang="it-IT" sz="3600" dirty="0"/>
              <a:t>Modello del processo di marketing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1" y="1920319"/>
            <a:ext cx="9025467" cy="3341688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it-IT" sz="2800" dirty="0"/>
              <a:t>Comprendere il mercato e i bisogni-desideri dei clienti potenziali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800" dirty="0"/>
              <a:t>Definire una strategia di marketing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800" dirty="0"/>
              <a:t>Realizzare un piano di marketing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800" dirty="0"/>
              <a:t>Creare e mantenere un sistema di relazioni di clientela</a:t>
            </a:r>
          </a:p>
          <a:p>
            <a:pPr marL="571500" indent="-571500">
              <a:buFont typeface="Wingdings" pitchFamily="2" charset="2"/>
              <a:buNone/>
            </a:pPr>
            <a:endParaRPr lang="it-IT" sz="2800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90651" y="5592207"/>
            <a:ext cx="9025467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5"/>
            </a:pPr>
            <a:r>
              <a:rPr lang="it-IT" sz="2800">
                <a:latin typeface="Arial" charset="0"/>
              </a:rPr>
              <a:t>Ottenere in cambio valore dai clienti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200151" y="1848883"/>
            <a:ext cx="0" cy="34559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 rot="16200000">
            <a:off x="-1035360" y="3405832"/>
            <a:ext cx="3351302" cy="276999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200" b="1">
                <a:latin typeface="Arial" charset="0"/>
              </a:rPr>
              <a:t>CREAZIONE DEL VALORE PER IL CLIENTE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 rot="16200000">
            <a:off x="-101433" y="5590511"/>
            <a:ext cx="1199816" cy="646331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200" b="1">
                <a:latin typeface="Arial" charset="0"/>
              </a:rPr>
              <a:t>RITORNO </a:t>
            </a:r>
          </a:p>
          <a:p>
            <a:pPr algn="ctr"/>
            <a:r>
              <a:rPr lang="it-IT" sz="1200" b="1">
                <a:latin typeface="Arial" charset="0"/>
              </a:rPr>
              <a:t>DEL VALORE</a:t>
            </a:r>
          </a:p>
          <a:p>
            <a:pPr algn="ctr"/>
            <a:r>
              <a:rPr lang="it-IT" sz="1200" b="1">
                <a:latin typeface="Arial" charset="0"/>
              </a:rPr>
              <a:t>DAL CLIENTE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200151" y="5520769"/>
            <a:ext cx="0" cy="7191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34433" y="1454671"/>
            <a:ext cx="863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 b="1" dirty="0">
                <a:solidFill>
                  <a:srgbClr val="EB8B2D"/>
                </a:solidFill>
                <a:latin typeface="Raleway"/>
              </a:rPr>
              <a:t>LO SCAMBIO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34433" y="3010764"/>
            <a:ext cx="1158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3600" b="1" dirty="0">
                <a:solidFill>
                  <a:srgbClr val="898989"/>
                </a:solidFill>
                <a:latin typeface="Raleway"/>
              </a:rPr>
              <a:t>‘Lo scambio consiste nell’atto di ottenere il bene desiderato da parte di qualcuno al quale viene offerto qualcosa in cambio’ </a:t>
            </a:r>
            <a:r>
              <a:rPr lang="it-IT" sz="2000" b="1" dirty="0">
                <a:solidFill>
                  <a:srgbClr val="898989"/>
                </a:solidFill>
                <a:latin typeface="Raleway"/>
              </a:rPr>
              <a:t>(Kotler)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247776"/>
            <a:ext cx="9160933" cy="987425"/>
          </a:xfrm>
        </p:spPr>
        <p:txBody>
          <a:bodyPr/>
          <a:lstStyle/>
          <a:p>
            <a:r>
              <a:rPr lang="it-IT" dirty="0"/>
              <a:t>Il concetto di scambio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39185" y="3458186"/>
            <a:ext cx="3484033" cy="13827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sz="2800">
              <a:solidFill>
                <a:schemeClr val="bg1"/>
              </a:solidFill>
              <a:latin typeface="Arial" charset="0"/>
            </a:endParaRPr>
          </a:p>
          <a:p>
            <a:r>
              <a:rPr lang="it-IT" sz="2800">
                <a:latin typeface="Arial" charset="0"/>
              </a:rPr>
              <a:t>ACQUIRENTE</a:t>
            </a:r>
          </a:p>
          <a:p>
            <a:endParaRPr lang="it-IT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688917" y="3386749"/>
            <a:ext cx="2271712" cy="1384995"/>
          </a:xfrm>
          <a:prstGeom prst="rect">
            <a:avLst/>
          </a:prstGeom>
          <a:solidFill>
            <a:srgbClr val="FF9933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800">
              <a:solidFill>
                <a:schemeClr val="bg1"/>
              </a:solidFill>
              <a:latin typeface="Arial" charset="0"/>
            </a:endParaRPr>
          </a:p>
          <a:p>
            <a:r>
              <a:rPr lang="it-IT" sz="2800">
                <a:latin typeface="Arial" charset="0"/>
              </a:rPr>
              <a:t>VENDITORE</a:t>
            </a:r>
          </a:p>
          <a:p>
            <a:endParaRPr lang="it-IT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4271433" y="3026387"/>
            <a:ext cx="3937000" cy="1152525"/>
          </a:xfrm>
          <a:prstGeom prst="rightArrow">
            <a:avLst>
              <a:gd name="adj1" fmla="val 50000"/>
              <a:gd name="adj2" fmla="val 640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  <a:latin typeface="Arial" charset="0"/>
              </a:rPr>
              <a:t>RICERCA DI VALORE</a:t>
            </a:r>
          </a:p>
          <a:p>
            <a:pPr algn="ctr"/>
            <a:r>
              <a:rPr lang="it-IT">
                <a:solidFill>
                  <a:schemeClr val="bg2"/>
                </a:solidFill>
                <a:latin typeface="Arial" charset="0"/>
              </a:rPr>
              <a:t>(in cambio di valore)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3983568" y="4250348"/>
            <a:ext cx="3839633" cy="1152525"/>
          </a:xfrm>
          <a:prstGeom prst="leftArrow">
            <a:avLst>
              <a:gd name="adj1" fmla="val 50000"/>
              <a:gd name="adj2" fmla="val 624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tx2"/>
                </a:solidFill>
                <a:latin typeface="Arial" charset="0"/>
              </a:rPr>
              <a:t>OFFERTA DI VALORE</a:t>
            </a:r>
          </a:p>
          <a:p>
            <a:pPr algn="ctr"/>
            <a:r>
              <a:rPr lang="it-IT">
                <a:solidFill>
                  <a:srgbClr val="6600CC"/>
                </a:solidFill>
                <a:latin typeface="Arial" charset="0"/>
              </a:rPr>
              <a:t>(in cambio di valore)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69" y="1320801"/>
            <a:ext cx="9160933" cy="915987"/>
          </a:xfrm>
        </p:spPr>
        <p:txBody>
          <a:bodyPr/>
          <a:lstStyle/>
          <a:p>
            <a:r>
              <a:rPr lang="it-IT" dirty="0"/>
              <a:t>Condizioni per lo scambio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855" y="2333767"/>
            <a:ext cx="10657417" cy="3657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it-IT" sz="2800" dirty="0">
                <a:solidFill>
                  <a:srgbClr val="898989"/>
                </a:solidFill>
              </a:rPr>
              <a:t>devono esserci almeno due parti</a:t>
            </a:r>
          </a:p>
          <a:p>
            <a:pPr marL="609600" indent="-609600">
              <a:lnSpc>
                <a:spcPct val="80000"/>
              </a:lnSpc>
            </a:pPr>
            <a:r>
              <a:rPr lang="it-IT" sz="2800" dirty="0">
                <a:solidFill>
                  <a:srgbClr val="898989"/>
                </a:solidFill>
              </a:rPr>
              <a:t>ogni parte ha qualcosa che può essere di valore per l’altra</a:t>
            </a:r>
          </a:p>
          <a:p>
            <a:pPr marL="609600" indent="-609600">
              <a:lnSpc>
                <a:spcPct val="80000"/>
              </a:lnSpc>
            </a:pPr>
            <a:r>
              <a:rPr lang="it-IT" sz="2800" dirty="0">
                <a:solidFill>
                  <a:srgbClr val="898989"/>
                </a:solidFill>
              </a:rPr>
              <a:t>ogni parte è in grado di comunicare e di trasferire valore all’altra</a:t>
            </a:r>
          </a:p>
          <a:p>
            <a:pPr marL="609600" indent="-609600">
              <a:lnSpc>
                <a:spcPct val="80000"/>
              </a:lnSpc>
            </a:pPr>
            <a:r>
              <a:rPr lang="it-IT" sz="2800" dirty="0">
                <a:solidFill>
                  <a:srgbClr val="898989"/>
                </a:solidFill>
              </a:rPr>
              <a:t>ogni parte è libera di accettare o di respingere l’offerta dell’altra</a:t>
            </a:r>
          </a:p>
          <a:p>
            <a:pPr marL="609600" indent="-609600">
              <a:lnSpc>
                <a:spcPct val="80000"/>
              </a:lnSpc>
            </a:pPr>
            <a:r>
              <a:rPr lang="it-IT" sz="2800" dirty="0">
                <a:solidFill>
                  <a:srgbClr val="898989"/>
                </a:solidFill>
              </a:rPr>
              <a:t>ogni parte ritiene possibile o desiderabile trattare con l’altra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311796"/>
            <a:ext cx="9160933" cy="844550"/>
          </a:xfrm>
        </p:spPr>
        <p:txBody>
          <a:bodyPr/>
          <a:lstStyle/>
          <a:p>
            <a:r>
              <a:rPr lang="it-IT" dirty="0"/>
              <a:t>Prodotto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388358"/>
            <a:ext cx="10261600" cy="3657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dirty="0">
                <a:solidFill>
                  <a:srgbClr val="898989"/>
                </a:solidFill>
                <a:cs typeface="Courier New" pitchFamily="49" charset="0"/>
              </a:rPr>
              <a:t>"Un prodotto e' tutto ciò che può essere offerto a un mercato a fini di attenzione, acquisizione, uso e consumo, in grado di soddisfare un desiderio o un bisogno. Esso può consistere in oggetti fisici, servizi, persone, località, istituzioni o idee."</a:t>
            </a:r>
          </a:p>
          <a:p>
            <a:pPr marL="0" indent="0"/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161" y="5259274"/>
            <a:ext cx="10713493" cy="646331"/>
          </a:xfrm>
          <a:prstGeom prst="rect">
            <a:avLst/>
          </a:prstGeom>
          <a:solidFill>
            <a:srgbClr val="EB8B2D"/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 smtClean="0">
                <a:solidFill>
                  <a:schemeClr val="bg1"/>
                </a:solidFill>
                <a:cs typeface="Courier New" pitchFamily="49" charset="0"/>
              </a:rPr>
              <a:t>Ciò che l'acquirente sceglie, acquista ed usa non è mai qualcosa di fisico, di concreto, ma è un "bundle of benefits", un insieme di benefici che sono in grado di rispondere al bisogno che questi prova.</a:t>
            </a:r>
            <a:endParaRPr lang="it-IT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5213445" y="4271749"/>
            <a:ext cx="791570" cy="586854"/>
          </a:xfrm>
          <a:prstGeom prst="downArrow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260350"/>
            <a:ext cx="9160933" cy="915988"/>
          </a:xfrm>
        </p:spPr>
        <p:txBody>
          <a:bodyPr/>
          <a:lstStyle/>
          <a:p>
            <a:r>
              <a:rPr lang="it-IT">
                <a:solidFill>
                  <a:schemeClr val="folHlink"/>
                </a:solidFill>
              </a:rPr>
              <a:t>Valore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43063"/>
            <a:ext cx="10847917" cy="3657600"/>
          </a:xfrm>
        </p:spPr>
        <p:txBody>
          <a:bodyPr/>
          <a:lstStyle/>
          <a:p>
            <a:pPr algn="just"/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Il valore di un prodotto dipende dalla sua attitudine a soddisfare un bisogno: maggiore è la capacità del prodotto di soddisfare un bisogno maggiore è il suo valore</a:t>
            </a:r>
          </a:p>
          <a:p>
            <a:pPr algn="just"/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Di conseguenza, il valore attribuito ad un prodotto varia da soggetto a soggetto e nello stesso soggetto può variare da momento a momento </a:t>
            </a: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188942"/>
            <a:ext cx="9160933" cy="915987"/>
          </a:xfrm>
        </p:spPr>
        <p:txBody>
          <a:bodyPr/>
          <a:lstStyle/>
          <a:p>
            <a:r>
              <a:rPr lang="it-IT" dirty="0"/>
              <a:t>Il valore per il cliente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3247800"/>
            <a:ext cx="4861984" cy="2825453"/>
          </a:xfrm>
          <a:ln>
            <a:solidFill>
              <a:srgbClr val="6600CC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2400" b="1">
                <a:solidFill>
                  <a:schemeClr val="tx2"/>
                </a:solidFill>
              </a:rPr>
              <a:t>BENEFICI</a:t>
            </a:r>
          </a:p>
          <a:p>
            <a:pPr algn="ctr">
              <a:buFontTx/>
              <a:buNone/>
            </a:pPr>
            <a:endParaRPr lang="it-IT" sz="2400" b="1">
              <a:solidFill>
                <a:srgbClr val="D60093"/>
              </a:solidFill>
            </a:endParaRPr>
          </a:p>
          <a:p>
            <a:r>
              <a:rPr lang="it-IT" sz="2400"/>
              <a:t>Funzionali</a:t>
            </a:r>
          </a:p>
          <a:p>
            <a:r>
              <a:rPr lang="it-IT" sz="2400"/>
              <a:t>Emotivi 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1" y="3247801"/>
            <a:ext cx="5376333" cy="2825453"/>
          </a:xfrm>
          <a:ln>
            <a:solidFill>
              <a:srgbClr val="6600CC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2400" b="1">
                <a:solidFill>
                  <a:schemeClr val="hlink"/>
                </a:solidFill>
              </a:rPr>
              <a:t>COSTI</a:t>
            </a:r>
          </a:p>
          <a:p>
            <a:pPr>
              <a:buFontTx/>
              <a:buNone/>
            </a:pPr>
            <a:endParaRPr lang="it-IT" sz="2400" b="1"/>
          </a:p>
          <a:p>
            <a:r>
              <a:rPr lang="it-IT" sz="2400"/>
              <a:t>Monetari</a:t>
            </a:r>
          </a:p>
          <a:p>
            <a:r>
              <a:rPr lang="it-IT" sz="2400"/>
              <a:t>Impiego di tempo</a:t>
            </a:r>
          </a:p>
          <a:p>
            <a:r>
              <a:rPr lang="it-IT" sz="2400"/>
              <a:t>Impiego di energia/lavoro/sforzo/ecc.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34734" y="1917852"/>
            <a:ext cx="6337300" cy="965201"/>
            <a:chOff x="249" y="890"/>
            <a:chExt cx="2994" cy="608"/>
          </a:xfrm>
        </p:grpSpPr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485" y="1056"/>
              <a:ext cx="807" cy="29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 dirty="0">
                  <a:latin typeface="Arial" charset="0"/>
                </a:rPr>
                <a:t>VALORE =</a:t>
              </a:r>
            </a:p>
          </p:txBody>
        </p:sp>
        <p:sp>
          <p:nvSpPr>
            <p:cNvPr id="61447" name="Text Box 7"/>
            <p:cNvSpPr txBox="1">
              <a:spLocks noChangeArrowheads="1"/>
            </p:cNvSpPr>
            <p:nvPr/>
          </p:nvSpPr>
          <p:spPr bwMode="auto">
            <a:xfrm>
              <a:off x="1819" y="919"/>
              <a:ext cx="766" cy="29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BENEFICI</a:t>
              </a: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1922" y="1207"/>
              <a:ext cx="531" cy="29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>
                  <a:solidFill>
                    <a:schemeClr val="hlink"/>
                  </a:solidFill>
                  <a:latin typeface="Arial" charset="0"/>
                </a:rPr>
                <a:t>COSTI</a:t>
              </a:r>
            </a:p>
          </p:txBody>
        </p:sp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>
              <a:off x="1474" y="1207"/>
              <a:ext cx="1497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249" y="890"/>
              <a:ext cx="2994" cy="59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5327651" y="2421089"/>
            <a:ext cx="307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54" y="1249363"/>
            <a:ext cx="9160933" cy="915988"/>
          </a:xfrm>
        </p:spPr>
        <p:txBody>
          <a:bodyPr/>
          <a:lstStyle/>
          <a:p>
            <a:r>
              <a:rPr lang="it-IT" b="1" dirty="0"/>
              <a:t>Bisogno</a:t>
            </a:r>
            <a:endParaRPr lang="it-IT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Stato di privazione dell'individuo</a:t>
            </a:r>
          </a:p>
          <a:p>
            <a:r>
              <a:rPr lang="it-IT" dirty="0">
                <a:solidFill>
                  <a:srgbClr val="898989"/>
                </a:solidFill>
              </a:rPr>
              <a:t>Requisito o abilità importante per l’individuo da cui dipende una prestazione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53" y="1136840"/>
            <a:ext cx="9160933" cy="1060450"/>
          </a:xfrm>
        </p:spPr>
        <p:txBody>
          <a:bodyPr/>
          <a:lstStyle/>
          <a:p>
            <a:r>
              <a:rPr lang="it-IT" b="1" dirty="0">
                <a:cs typeface="Times New Roman" pitchFamily="18" charset="0"/>
              </a:rPr>
              <a:t>Desiderio</a:t>
            </a:r>
            <a:r>
              <a:rPr lang="it-IT" dirty="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538484"/>
            <a:ext cx="10261600" cy="2303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manifestazione che i bisogni assumono in base alla cultura e alla personalità individuale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Marketing Strategico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Studi sull’Imprenditore (2)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2251880"/>
            <a:ext cx="12191999" cy="413527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negozia interessi e obiettivi dei differenti stakeholders. La modifica dei costi di transazione (</a:t>
            </a:r>
            <a:r>
              <a:rPr lang="it-IT" i="1" dirty="0" smtClean="0"/>
              <a:t>Coase, 1937</a:t>
            </a:r>
            <a:r>
              <a:rPr lang="it-IT" dirty="0" smtClean="0"/>
              <a:t>) ha favorito la decostruzione della catena del valore, riportando sul mercato passaggi prima internalizzati nell’impresa e generando un sistema allargato, in cui la capacità di produrre valore deriva dalla coordinazione dei differenti attori e stakeholders (</a:t>
            </a:r>
            <a:r>
              <a:rPr lang="it-IT" i="1" dirty="0" smtClean="0"/>
              <a:t>Soda, 1998</a:t>
            </a:r>
            <a:r>
              <a:rPr lang="it-IT" dirty="0" smtClean="0"/>
              <a:t>).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definisce un sistema di obiettivi e un ordine di priorità in ragione di una continuità nel lungo periodo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svolge il ruolo di promotore e fulcro delle dinamiche e dello sviluppo del mercato grazie alle sue capacità di analisi e innovazione. Il mercato è continuamente sottoposto a pressioni innovatrici da imprese che, individuando modi nuovi e migliori per rispondere ad un bisogno, rompono gli equilibri definiti e spingono le altre imprese ad uniformarsi al nuovo. (</a:t>
            </a:r>
            <a:r>
              <a:rPr lang="it-IT" i="1" dirty="0" smtClean="0"/>
              <a:t>Schumperter, 1912</a:t>
            </a:r>
            <a:r>
              <a:rPr lang="it-IT" dirty="0" smtClean="0"/>
              <a:t>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03245" y="2431539"/>
            <a:ext cx="3556000" cy="3886200"/>
          </a:xfrm>
          <a:prstGeom prst="rect">
            <a:avLst/>
          </a:prstGeom>
          <a:solidFill>
            <a:srgbClr val="89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955012" y="2638576"/>
            <a:ext cx="3657600" cy="3886200"/>
          </a:xfrm>
          <a:prstGeom prst="rect">
            <a:avLst/>
          </a:prstGeom>
          <a:solidFill>
            <a:srgbClr val="F6BB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>
              <a:latin typeface="Raleway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604145" y="2828768"/>
            <a:ext cx="3860800" cy="3886200"/>
          </a:xfrm>
          <a:prstGeom prst="rect">
            <a:avLst/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>
              <a:latin typeface="Raleway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03245" y="2915463"/>
            <a:ext cx="3556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  <a:latin typeface="Raleway"/>
              </a:rPr>
              <a:t>Segmentazione</a:t>
            </a:r>
            <a:r>
              <a:rPr lang="it-IT" sz="2800">
                <a:solidFill>
                  <a:schemeClr val="bg1"/>
                </a:solidFill>
                <a:latin typeface="Raleway"/>
              </a:rPr>
              <a:t>:</a:t>
            </a:r>
            <a:r>
              <a:rPr lang="it-IT" sz="2400">
                <a:solidFill>
                  <a:schemeClr val="bg1"/>
                </a:solidFill>
                <a:latin typeface="Raleway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chemeClr val="bg1"/>
                </a:solidFill>
                <a:latin typeface="Raleway"/>
              </a:rPr>
              <a:t>1) identificazione delle basi di segmentazione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chemeClr val="bg1"/>
                </a:solidFill>
                <a:latin typeface="Raleway"/>
              </a:rPr>
              <a:t>2) definizione dei profili dei segmenti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050263" y="3131364"/>
            <a:ext cx="3454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  <a:latin typeface="Raleway"/>
              </a:rPr>
              <a:t>Targeting:</a:t>
            </a:r>
            <a:endParaRPr lang="it-IT" sz="2400">
              <a:solidFill>
                <a:schemeClr val="bg1"/>
              </a:solidFill>
              <a:latin typeface="Raleway"/>
            </a:endParaRP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chemeClr val="bg1"/>
                </a:solidFill>
                <a:latin typeface="Raleway"/>
              </a:rPr>
              <a:t>3) valutazione dell'attrattività dei segmenti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chemeClr val="bg1"/>
                </a:solidFill>
                <a:latin typeface="Raleway"/>
              </a:rPr>
              <a:t>4) selezione dei segmenti obiettivo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604145" y="3369488"/>
            <a:ext cx="3860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bg1"/>
                </a:solidFill>
                <a:latin typeface="Raleway"/>
              </a:rPr>
              <a:t>Posizionamento:</a:t>
            </a:r>
            <a:r>
              <a:rPr lang="it-IT" sz="2400">
                <a:solidFill>
                  <a:schemeClr val="bg1"/>
                </a:solidFill>
                <a:latin typeface="Raleway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chemeClr val="bg1"/>
                </a:solidFill>
                <a:latin typeface="Raleway"/>
              </a:rPr>
              <a:t>5) posizionamento del prodotto per ogni segmento obiettivo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chemeClr val="bg1"/>
                </a:solidFill>
                <a:latin typeface="Raleway"/>
              </a:rPr>
              <a:t>6) definizione del MMix per ogni segmento obiettivo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6514536" y="1974339"/>
            <a:ext cx="3149600" cy="914400"/>
          </a:xfrm>
          <a:prstGeom prst="curvedDownArrow">
            <a:avLst>
              <a:gd name="adj1" fmla="val 51667"/>
              <a:gd name="adj2" fmla="val 10333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Raleway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2380212" y="1777737"/>
            <a:ext cx="3149600" cy="914400"/>
          </a:xfrm>
          <a:prstGeom prst="curvedDownArrow">
            <a:avLst>
              <a:gd name="adj1" fmla="val 51667"/>
              <a:gd name="adj2" fmla="val 10333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Raleway"/>
            </a:endParaRP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00882"/>
            <a:ext cx="12192000" cy="1312863"/>
          </a:xfrm>
        </p:spPr>
        <p:txBody>
          <a:bodyPr/>
          <a:lstStyle/>
          <a:p>
            <a:r>
              <a:rPr lang="it-IT" sz="3600" dirty="0"/>
              <a:t>Segmentazione, targeting, posizionamento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48" y="1320801"/>
            <a:ext cx="9160933" cy="987425"/>
          </a:xfrm>
        </p:spPr>
        <p:txBody>
          <a:bodyPr/>
          <a:lstStyle/>
          <a:p>
            <a:r>
              <a:rPr lang="it-IT" b="1" dirty="0"/>
              <a:t>SEGMENTAZIONE</a:t>
            </a:r>
            <a:endParaRPr lang="it-IT" sz="3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362200"/>
            <a:ext cx="11074400" cy="41148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Processo mirato a distinguere nel mercato dell’impresa gruppi di clienti (segmenti) che si differenziano per le richieste poste</a:t>
            </a:r>
          </a:p>
          <a:p>
            <a:pPr algn="ctr"/>
            <a:endParaRPr lang="it-IT" b="1" dirty="0">
              <a:solidFill>
                <a:srgbClr val="898989"/>
              </a:solidFill>
            </a:endParaRPr>
          </a:p>
          <a:p>
            <a:pPr algn="ctr"/>
            <a:r>
              <a:rPr lang="it-IT" b="1" dirty="0">
                <a:solidFill>
                  <a:srgbClr val="898989"/>
                </a:solidFill>
              </a:rPr>
              <a:t>E’ UN MOMENTO DI ANALISI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TARGETING</a:t>
            </a:r>
            <a:endParaRPr 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10972800" cy="41148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Processo di valutazione dei segmenti evidenziati per scegliere quello/quelli da servire</a:t>
            </a:r>
          </a:p>
          <a:p>
            <a:endParaRPr lang="it-IT" dirty="0">
              <a:solidFill>
                <a:srgbClr val="898989"/>
              </a:solidFill>
            </a:endParaRPr>
          </a:p>
          <a:p>
            <a:pPr algn="ctr"/>
            <a:r>
              <a:rPr lang="it-IT" b="1" dirty="0">
                <a:solidFill>
                  <a:srgbClr val="898989"/>
                </a:solidFill>
              </a:rPr>
              <a:t>E’ UNA FASE DECISIONALE</a:t>
            </a:r>
            <a:r>
              <a:rPr lang="it-IT" dirty="0">
                <a:solidFill>
                  <a:srgbClr val="898989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POSIZIONAMENTO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400" y="2286000"/>
            <a:ext cx="10972800" cy="4114800"/>
          </a:xfrm>
        </p:spPr>
        <p:txBody>
          <a:bodyPr/>
          <a:lstStyle/>
          <a:p>
            <a:r>
              <a:rPr lang="it-IT" sz="2800" dirty="0">
                <a:solidFill>
                  <a:srgbClr val="898989"/>
                </a:solidFill>
              </a:rPr>
              <a:t>È il processo attraverso il quale l’impresa individua le modalità con cui rispondere alle richieste del target a partire dalla propria “posizione” per il segmento scelto</a:t>
            </a:r>
          </a:p>
          <a:p>
            <a:pPr>
              <a:buFontTx/>
              <a:buNone/>
            </a:pPr>
            <a:endParaRPr lang="it-IT" sz="2800" dirty="0">
              <a:solidFill>
                <a:srgbClr val="898989"/>
              </a:solidFill>
            </a:endParaRPr>
          </a:p>
          <a:p>
            <a:pPr algn="ctr"/>
            <a:r>
              <a:rPr lang="it-IT" sz="2800" b="1" dirty="0">
                <a:solidFill>
                  <a:srgbClr val="898989"/>
                </a:solidFill>
              </a:rPr>
              <a:t>E’ UNA FASE ANALITICA E DECISIONALE</a:t>
            </a: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599" y="1309688"/>
            <a:ext cx="8445500" cy="628650"/>
          </a:xfrm>
        </p:spPr>
        <p:txBody>
          <a:bodyPr/>
          <a:lstStyle/>
          <a:p>
            <a:r>
              <a:rPr lang="it-IT" dirty="0"/>
              <a:t>Sono tre fasi: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362200"/>
            <a:ext cx="11176000" cy="41148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fra loro strettamente interrelate</a:t>
            </a:r>
          </a:p>
          <a:p>
            <a:r>
              <a:rPr lang="it-IT" dirty="0">
                <a:solidFill>
                  <a:srgbClr val="898989"/>
                </a:solidFill>
              </a:rPr>
              <a:t>la fase della segmentazione precede le altre due</a:t>
            </a:r>
          </a:p>
          <a:p>
            <a:r>
              <a:rPr lang="it-IT" dirty="0">
                <a:solidFill>
                  <a:srgbClr val="898989"/>
                </a:solidFill>
              </a:rPr>
              <a:t>targeting e posizionamento sono contemporanee e spesso sovrapposte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104900"/>
            <a:ext cx="9160933" cy="844550"/>
          </a:xfrm>
        </p:spPr>
        <p:txBody>
          <a:bodyPr/>
          <a:lstStyle/>
          <a:p>
            <a:r>
              <a:rPr lang="it-IT" dirty="0"/>
              <a:t>Segmentazione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246313"/>
            <a:ext cx="11277600" cy="461168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Processo di marketing attraverso il quale</a:t>
            </a:r>
          </a:p>
          <a:p>
            <a:pPr marL="0" indent="0" algn="just">
              <a:lnSpc>
                <a:spcPct val="90000"/>
              </a:lnSpc>
              <a:buFont typeface="Wingdings 2" pitchFamily="18" charset="2"/>
              <a:buChar char="E"/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 si suddivide il mercato in gruppi di consumatori con caratteristiche e profili di domanda fra loro distinti, ma al proprio interno sufficientemente omogenei, </a:t>
            </a:r>
          </a:p>
          <a:p>
            <a:pPr marL="0" indent="0" algn="just">
              <a:lnSpc>
                <a:spcPct val="90000"/>
              </a:lnSpc>
              <a:buFont typeface="Wingdings 2" pitchFamily="18" charset="2"/>
              <a:buChar char="E"/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rispetto ai quali sia possibile sviluppare specifici programmi (Mktg Mix), </a:t>
            </a:r>
          </a:p>
          <a:p>
            <a:pPr marL="0" indent="0" algn="just">
              <a:lnSpc>
                <a:spcPct val="90000"/>
              </a:lnSpc>
              <a:buFont typeface="Wingdings 2" pitchFamily="18" charset="2"/>
              <a:buChar char="E"/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allo scopo di meglio soddisfarne necessità ed esigenze.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33" y="1103314"/>
            <a:ext cx="9160933" cy="987425"/>
          </a:xfrm>
        </p:spPr>
        <p:txBody>
          <a:bodyPr/>
          <a:lstStyle/>
          <a:p>
            <a:r>
              <a:rPr lang="it-IT" dirty="0"/>
              <a:t>Segmentare significa: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33" y="2090739"/>
            <a:ext cx="11277600" cy="35052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individuare uguaglianze e/o differenze nel mercato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  <a:cs typeface="Times New Roman" pitchFamily="18" charset="0"/>
            </a:endParaRPr>
          </a:p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decidere di lavorare su quelle uguaglianze e/o quelle differenze ritenute significative. </a:t>
            </a:r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3331" y="4653887"/>
            <a:ext cx="11176000" cy="1637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“</a:t>
            </a:r>
            <a:r>
              <a:rPr kumimoji="0" lang="it-IT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Ogni segmento individua una tipica combinazione di benefici ricercati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(Kotler, Armstrong, 2004)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9329"/>
            <a:ext cx="10390716" cy="754062"/>
          </a:xfrm>
        </p:spPr>
        <p:txBody>
          <a:bodyPr/>
          <a:lstStyle/>
          <a:p>
            <a:r>
              <a:rPr lang="it-IT" dirty="0"/>
              <a:t>Momenti della segmentazione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388358"/>
            <a:ext cx="11533716" cy="4030520"/>
          </a:xfrm>
          <a:ln/>
        </p:spPr>
        <p:txBody>
          <a:bodyPr/>
          <a:lstStyle/>
          <a:p>
            <a:r>
              <a:rPr lang="it-IT" i="1" u="sng" dirty="0">
                <a:solidFill>
                  <a:srgbClr val="898989"/>
                </a:solidFill>
                <a:cs typeface="Times New Roman" pitchFamily="18" charset="0"/>
              </a:rPr>
              <a:t>definizione delle variabili più rilevanti</a:t>
            </a: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 da utilizzare per individuare i segmenti (momento qualitativo)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i="1" u="sng" dirty="0">
                <a:solidFill>
                  <a:srgbClr val="898989"/>
                </a:solidFill>
                <a:cs typeface="Times New Roman" pitchFamily="18" charset="0"/>
              </a:rPr>
              <a:t>verifica del valore delle variabili</a:t>
            </a: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 individuate tramite la loro applicazione e la valutazione dei gruppi identificati (momento quantitativo)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2765"/>
            <a:ext cx="10390717" cy="782638"/>
          </a:xfrm>
          <a:ln/>
        </p:spPr>
        <p:txBody>
          <a:bodyPr/>
          <a:lstStyle/>
          <a:p>
            <a:r>
              <a:rPr lang="it-IT" dirty="0"/>
              <a:t>Definizione delle variabili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15403"/>
            <a:ext cx="11354937" cy="4410810"/>
          </a:xfrm>
        </p:spPr>
        <p:txBody>
          <a:bodyPr/>
          <a:lstStyle/>
          <a:p>
            <a:pPr marL="922338" lvl="2" indent="0">
              <a:lnSpc>
                <a:spcPct val="120000"/>
              </a:lnSpc>
              <a:buFont typeface="Symbol" pitchFamily="18" charset="2"/>
              <a:buNone/>
              <a:tabLst>
                <a:tab pos="0" algn="l"/>
              </a:tabLst>
            </a:pPr>
            <a:r>
              <a:rPr lang="it-IT" b="1" dirty="0">
                <a:solidFill>
                  <a:srgbClr val="898989"/>
                </a:solidFill>
              </a:rPr>
              <a:t>Le variabili possono essere di varia natura</a:t>
            </a:r>
            <a:endParaRPr lang="it-IT" dirty="0">
              <a:solidFill>
                <a:srgbClr val="898989"/>
              </a:solidFill>
            </a:endParaRPr>
          </a:p>
          <a:p>
            <a:pPr marL="922338" lvl="2" indent="0">
              <a:lnSpc>
                <a:spcPct val="120000"/>
              </a:lnSpc>
              <a:buFont typeface="Symbol" pitchFamily="18" charset="2"/>
              <a:buChar char="·"/>
              <a:tabLst>
                <a:tab pos="0" algn="l"/>
              </a:tabLst>
            </a:pPr>
            <a:r>
              <a:rPr lang="it-IT" i="1" dirty="0">
                <a:solidFill>
                  <a:srgbClr val="EB8B2D"/>
                </a:solidFill>
              </a:rPr>
              <a:t>variabili geografiche</a:t>
            </a:r>
            <a:r>
              <a:rPr lang="it-IT" dirty="0">
                <a:solidFill>
                  <a:srgbClr val="898989"/>
                </a:solidFill>
              </a:rPr>
              <a:t>: area geografica, densità, clima, ecc.;</a:t>
            </a:r>
          </a:p>
          <a:p>
            <a:pPr marL="922338" lvl="2" indent="0">
              <a:lnSpc>
                <a:spcPct val="120000"/>
              </a:lnSpc>
              <a:buFont typeface="Symbol" pitchFamily="18" charset="2"/>
              <a:buChar char="·"/>
              <a:tabLst>
                <a:tab pos="0" algn="l"/>
              </a:tabLst>
            </a:pPr>
            <a:r>
              <a:rPr lang="it-IT" i="1" dirty="0">
                <a:solidFill>
                  <a:srgbClr val="EB8B2D"/>
                </a:solidFill>
              </a:rPr>
              <a:t>variabili demografiche</a:t>
            </a:r>
            <a:r>
              <a:rPr lang="it-IT" dirty="0">
                <a:solidFill>
                  <a:srgbClr val="898989"/>
                </a:solidFill>
              </a:rPr>
              <a:t>: età, sesso, reddito, occupazione, livello di istruzione, religione, nazionalità;</a:t>
            </a:r>
          </a:p>
          <a:p>
            <a:pPr marL="922338" lvl="2" indent="0">
              <a:lnSpc>
                <a:spcPct val="120000"/>
              </a:lnSpc>
              <a:buFont typeface="Symbol" pitchFamily="18" charset="2"/>
              <a:buChar char="·"/>
              <a:tabLst>
                <a:tab pos="0" algn="l"/>
              </a:tabLst>
            </a:pPr>
            <a:r>
              <a:rPr lang="it-IT" i="1" dirty="0">
                <a:solidFill>
                  <a:srgbClr val="EB8B2D"/>
                </a:solidFill>
              </a:rPr>
              <a:t>variabili psicografiche</a:t>
            </a:r>
            <a:r>
              <a:rPr lang="it-IT" dirty="0">
                <a:solidFill>
                  <a:srgbClr val="898989"/>
                </a:solidFill>
              </a:rPr>
              <a:t>: classe sociale, stile di vita, personalità;</a:t>
            </a:r>
          </a:p>
          <a:p>
            <a:pPr marL="922338" lvl="2" indent="0">
              <a:lnSpc>
                <a:spcPct val="120000"/>
              </a:lnSpc>
              <a:buFont typeface="Symbol" pitchFamily="18" charset="2"/>
              <a:buChar char="·"/>
              <a:tabLst>
                <a:tab pos="0" algn="l"/>
              </a:tabLst>
            </a:pPr>
            <a:r>
              <a:rPr lang="it-IT" i="1" dirty="0">
                <a:solidFill>
                  <a:srgbClr val="EB8B2D"/>
                </a:solidFill>
              </a:rPr>
              <a:t>variabili comportamentali</a:t>
            </a:r>
            <a:r>
              <a:rPr lang="it-IT" dirty="0">
                <a:solidFill>
                  <a:srgbClr val="898989"/>
                </a:solidFill>
              </a:rPr>
              <a:t>: occasioni d’uso, vantaggi ricercati, situazione d’uso, intensità d’uso, fedeltà alla marca, grado di consapevolezza del prodotto, atteggiamento verso il prodotto.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0961"/>
            <a:ext cx="10390716" cy="609600"/>
          </a:xfrm>
        </p:spPr>
        <p:txBody>
          <a:bodyPr/>
          <a:lstStyle/>
          <a:p>
            <a:r>
              <a:rPr lang="it-IT" dirty="0"/>
              <a:t>Definizione delle variabili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84" y="2279175"/>
            <a:ext cx="5486400" cy="3705699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i="1" dirty="0">
                <a:solidFill>
                  <a:srgbClr val="EB8B2D"/>
                </a:solidFill>
              </a:rPr>
              <a:t>VARIABILI STRUTTURALI </a:t>
            </a:r>
          </a:p>
          <a:p>
            <a:pPr algn="ctr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algn="ctr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variabili che è possibile misurare</a:t>
            </a:r>
          </a:p>
          <a:p>
            <a:pPr algn="ctr">
              <a:buFontTx/>
              <a:buNone/>
            </a:pPr>
            <a:endParaRPr lang="it-IT" sz="2000" dirty="0">
              <a:solidFill>
                <a:srgbClr val="898989"/>
              </a:solidFill>
            </a:endParaRPr>
          </a:p>
          <a:p>
            <a:pPr algn="ctr">
              <a:buFontTx/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 algn="ctr"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(età, sesso, area geografica, ecc.)</a:t>
            </a:r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08133" y="2279175"/>
            <a:ext cx="5748867" cy="3670776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i="1" dirty="0">
                <a:solidFill>
                  <a:srgbClr val="EB8B2D"/>
                </a:solidFill>
              </a:rPr>
              <a:t>VARIABILI COMPORTAMENTALI</a:t>
            </a:r>
          </a:p>
          <a:p>
            <a:pPr algn="ctr">
              <a:buFontTx/>
              <a:buNone/>
            </a:pPr>
            <a:r>
              <a:rPr lang="it-IT" i="1" dirty="0">
                <a:solidFill>
                  <a:srgbClr val="898989"/>
                </a:solidFill>
              </a:rPr>
              <a:t> </a:t>
            </a:r>
            <a:endParaRPr lang="it-IT" dirty="0">
              <a:solidFill>
                <a:srgbClr val="898989"/>
              </a:solidFill>
            </a:endParaRPr>
          </a:p>
          <a:p>
            <a:pPr algn="ctr">
              <a:buFontTx/>
              <a:buNone/>
            </a:pPr>
            <a:r>
              <a:rPr lang="it-IT" sz="2600" dirty="0">
                <a:solidFill>
                  <a:srgbClr val="898989"/>
                </a:solidFill>
              </a:rPr>
              <a:t>variabili legate ai comportamenti e ai modi d’essere e di fare</a:t>
            </a:r>
          </a:p>
          <a:p>
            <a:pPr algn="ctr">
              <a:buFontTx/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 algn="ctr"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(preferenze, modelli di acquisto, benefici ricercati, ecc.)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39888"/>
            <a:ext cx="10515600" cy="717144"/>
          </a:xfrm>
        </p:spPr>
        <p:txBody>
          <a:bodyPr/>
          <a:lstStyle/>
          <a:p>
            <a:r>
              <a:rPr lang="it-IT" sz="4800" dirty="0" smtClean="0"/>
              <a:t>Imprenditore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2052568"/>
            <a:ext cx="12191999" cy="4252697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In sintesi, l’Imprenditore è: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soggetto di impresa </a:t>
            </a:r>
            <a:r>
              <a:rPr lang="it-IT" dirty="0" smtClean="0"/>
              <a:t>(erogatore di valore), perché figura di coordinamento, motivazione ed indirizzo dei fattori produttivi al fine di soddisfare bisogni; diffondendo le dimensioni di valore, favorisce il progresso e la diffusione del benessere. </a:t>
            </a:r>
          </a:p>
          <a:p>
            <a:pPr>
              <a:buFont typeface="Wingdings" pitchFamily="2" charset="2"/>
              <a:buChar char="Ø"/>
            </a:pPr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motore di sviluppo </a:t>
            </a:r>
            <a:r>
              <a:rPr lang="it-IT" dirty="0" smtClean="0"/>
              <a:t>(creatore di nuove modalità di valore) perché: </a:t>
            </a:r>
          </a:p>
          <a:p>
            <a:r>
              <a:rPr lang="it-IT" dirty="0" smtClean="0"/>
              <a:t>	- aggrega e coordina strutture di produzione e stakeholders all’interno di un territorio </a:t>
            </a:r>
          </a:p>
          <a:p>
            <a:r>
              <a:rPr lang="it-IT" dirty="0" smtClean="0"/>
              <a:t>	- innova, ossia fornisce soluzioni nuove ai bisogni, sia quando queste soluzioni vengono impostate a partire dalla produzione (Schumpeter, 1912), sia quando l’innovazione si delinea in funzione e alla luce della costante interazione con il cliente (Rullani, 2004); </a:t>
            </a:r>
          </a:p>
          <a:p>
            <a:endParaRPr lang="it-IT" dirty="0" smtClean="0"/>
          </a:p>
          <a:p>
            <a:r>
              <a:rPr lang="it-IT" dirty="0" smtClean="0"/>
              <a:t>Fra le due modalità di incremento del benessere (</a:t>
            </a:r>
            <a:r>
              <a:rPr lang="it-IT" i="1" dirty="0" smtClean="0"/>
              <a:t>massima diffusione/massima innovazione</a:t>
            </a:r>
            <a:r>
              <a:rPr lang="it-IT" dirty="0" smtClean="0"/>
              <a:t>) possono delinearsi combinazioni di elementi in grado imprimere forza diversa alle dinamiche del mercato e, per questo tramite, al Welfare.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104901"/>
            <a:ext cx="10562167" cy="915987"/>
          </a:xfrm>
        </p:spPr>
        <p:txBody>
          <a:bodyPr/>
          <a:lstStyle/>
          <a:p>
            <a:r>
              <a:rPr lang="it-IT" sz="4000" dirty="0">
                <a:cs typeface="Times New Roman" pitchFamily="18" charset="0"/>
              </a:rPr>
              <a:t>Verifica del valore delle variabili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2279176"/>
            <a:ext cx="114808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/>
              <a:t>	Perché una segmentazione sia effettivamente tale i segmenti individuati:</a:t>
            </a:r>
          </a:p>
          <a:p>
            <a:r>
              <a:rPr lang="it-IT" b="1" dirty="0">
                <a:solidFill>
                  <a:srgbClr val="EB8B2D"/>
                </a:solidFill>
              </a:rPr>
              <a:t>devono possedere certi requisiti</a:t>
            </a:r>
            <a:r>
              <a:rPr lang="it-IT" dirty="0">
                <a:solidFill>
                  <a:srgbClr val="EB8B2D"/>
                </a:solidFill>
              </a:rPr>
              <a:t> </a:t>
            </a:r>
            <a:r>
              <a:rPr lang="it-IT" dirty="0"/>
              <a:t>(o i gruppi individuati non possono essere definiti segmenti)</a:t>
            </a:r>
          </a:p>
          <a:p>
            <a:r>
              <a:rPr lang="it-IT" b="1" dirty="0">
                <a:solidFill>
                  <a:srgbClr val="EB8B2D"/>
                </a:solidFill>
              </a:rPr>
              <a:t>devono facilitare il processo decisionale</a:t>
            </a:r>
            <a:r>
              <a:rPr lang="it-IT" dirty="0">
                <a:solidFill>
                  <a:srgbClr val="EB8B2D"/>
                </a:solidFill>
              </a:rPr>
              <a:t> </a:t>
            </a:r>
            <a:r>
              <a:rPr lang="it-IT" dirty="0"/>
              <a:t>(o la segmentazione non è efficace)</a:t>
            </a:r>
          </a:p>
          <a:p>
            <a:pPr>
              <a:buFontTx/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030289"/>
            <a:ext cx="8803216" cy="841375"/>
          </a:xfrm>
        </p:spPr>
        <p:txBody>
          <a:bodyPr/>
          <a:lstStyle/>
          <a:p>
            <a:r>
              <a:rPr lang="it-IT" sz="3600" dirty="0"/>
              <a:t>REQUISITI DEI SEGMENTI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129051"/>
            <a:ext cx="11480800" cy="4191000"/>
          </a:xfrm>
        </p:spPr>
        <p:txBody>
          <a:bodyPr/>
          <a:lstStyle/>
          <a:p>
            <a:r>
              <a:rPr lang="it-IT" sz="2400" b="1" u="sng" dirty="0">
                <a:solidFill>
                  <a:srgbClr val="EB8B2D"/>
                </a:solidFill>
                <a:cs typeface="Times New Roman" pitchFamily="18" charset="0"/>
              </a:rPr>
              <a:t>Mutua esclusività</a:t>
            </a:r>
            <a:r>
              <a:rPr lang="it-IT" sz="2400" dirty="0">
                <a:solidFill>
                  <a:srgbClr val="CC3399"/>
                </a:solidFill>
                <a:cs typeface="Times New Roman" pitchFamily="18" charset="0"/>
              </a:rPr>
              <a:t>:</a:t>
            </a:r>
            <a:r>
              <a:rPr lang="it-IT" sz="2400" dirty="0">
                <a:cs typeface="Times New Roman" pitchFamily="18" charset="0"/>
              </a:rPr>
              <a:t> separabilità concettuale di ogni segmento dagli altri</a:t>
            </a:r>
            <a:r>
              <a:rPr lang="it-IT" sz="2400" u="sng" dirty="0"/>
              <a:t> </a:t>
            </a:r>
          </a:p>
          <a:p>
            <a:r>
              <a:rPr lang="it-IT" sz="2400" b="1" u="sng" dirty="0">
                <a:solidFill>
                  <a:srgbClr val="EB8B2D"/>
                </a:solidFill>
                <a:cs typeface="Times New Roman" pitchFamily="18" charset="0"/>
              </a:rPr>
              <a:t>Esaustività</a:t>
            </a:r>
            <a:r>
              <a:rPr lang="it-IT" sz="2400" dirty="0">
                <a:solidFill>
                  <a:srgbClr val="CC3399"/>
                </a:solidFill>
                <a:cs typeface="Times New Roman" pitchFamily="18" charset="0"/>
              </a:rPr>
              <a:t>:</a:t>
            </a:r>
            <a:r>
              <a:rPr lang="it-IT" sz="2400" dirty="0">
                <a:cs typeface="Times New Roman" pitchFamily="18" charset="0"/>
              </a:rPr>
              <a:t> ogni componente potenziale del mercato obiettivo deve essere incluso in un segmento </a:t>
            </a:r>
          </a:p>
          <a:p>
            <a:r>
              <a:rPr lang="it-IT" sz="2400" b="1" u="sng" dirty="0">
                <a:solidFill>
                  <a:srgbClr val="EB8B2D"/>
                </a:solidFill>
              </a:rPr>
              <a:t>Misurabilità</a:t>
            </a:r>
            <a:r>
              <a:rPr lang="it-IT" sz="2400" dirty="0">
                <a:solidFill>
                  <a:srgbClr val="CC3399"/>
                </a:solidFill>
              </a:rPr>
              <a:t>:</a:t>
            </a:r>
            <a:r>
              <a:rPr lang="it-IT" sz="2400" dirty="0"/>
              <a:t> grado in cui è possibile misurare dimensione, potere d'acquisto e profilo</a:t>
            </a:r>
          </a:p>
          <a:p>
            <a:r>
              <a:rPr lang="it-IT" sz="2400" b="1" u="sng" dirty="0">
                <a:solidFill>
                  <a:srgbClr val="EB8B2D"/>
                </a:solidFill>
              </a:rPr>
              <a:t>Accessibilità</a:t>
            </a:r>
            <a:r>
              <a:rPr lang="it-IT" sz="2400" b="1" dirty="0">
                <a:solidFill>
                  <a:srgbClr val="CC3399"/>
                </a:solidFill>
              </a:rPr>
              <a:t>:</a:t>
            </a:r>
            <a:r>
              <a:rPr lang="it-IT" sz="2400" dirty="0"/>
              <a:t> grado in cui i diversi segmenti possono essere raggiunti e serviti</a:t>
            </a:r>
          </a:p>
          <a:p>
            <a:r>
              <a:rPr lang="it-IT" sz="2400" b="1" u="sng" dirty="0">
                <a:solidFill>
                  <a:srgbClr val="EB8B2D"/>
                </a:solidFill>
              </a:rPr>
              <a:t>Rilevanza</a:t>
            </a:r>
            <a:r>
              <a:rPr lang="it-IT" sz="2400" dirty="0">
                <a:solidFill>
                  <a:srgbClr val="CC3399"/>
                </a:solidFill>
              </a:rPr>
              <a:t>:</a:t>
            </a:r>
            <a:r>
              <a:rPr lang="it-IT" sz="2400" dirty="0"/>
              <a:t> ampiezza attuale o potenziale dei segmenti</a:t>
            </a:r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2190" y="1408870"/>
            <a:ext cx="11523135" cy="979488"/>
          </a:xfrm>
        </p:spPr>
        <p:txBody>
          <a:bodyPr/>
          <a:lstStyle/>
          <a:p>
            <a:r>
              <a:rPr lang="it-IT" sz="4000" dirty="0"/>
              <a:t>Targeting: la scelta del segmento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3432175"/>
            <a:ext cx="10363200" cy="27432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Valutazione dei segmenti rispetto alle capacità/obiettivi dell’impresa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Scelta dei segmenti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19214"/>
            <a:ext cx="11963400" cy="869924"/>
          </a:xfrm>
        </p:spPr>
        <p:txBody>
          <a:bodyPr/>
          <a:lstStyle/>
          <a:p>
            <a:r>
              <a:rPr lang="it-IT" dirty="0"/>
              <a:t>Scelta dei segmenti: </a:t>
            </a:r>
            <a:r>
              <a:rPr lang="it-IT" dirty="0" smtClean="0"/>
              <a:t>i </a:t>
            </a:r>
            <a:r>
              <a:rPr lang="it-IT" dirty="0"/>
              <a:t>due criteri di base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989138"/>
            <a:ext cx="4876800" cy="4114800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b="1" dirty="0">
                <a:solidFill>
                  <a:srgbClr val="EB8B2D"/>
                </a:solidFill>
              </a:rPr>
              <a:t>Domanda di base:</a:t>
            </a:r>
            <a:endParaRPr lang="it-IT" dirty="0">
              <a:solidFill>
                <a:srgbClr val="EB8B2D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  <a:p>
            <a:pPr algn="ctr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a fronte delle</a:t>
            </a:r>
          </a:p>
          <a:p>
            <a:pPr algn="ctr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differenze individuate, quale atteggiamento l’impresa sceglie?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6484" y="2133600"/>
            <a:ext cx="4876800" cy="3816350"/>
          </a:xfrm>
          <a:ln w="57150">
            <a:solidFill>
              <a:schemeClr val="tx2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EB8B2D"/>
                </a:solidFill>
              </a:rPr>
              <a:t>Scelta di aggregazione </a:t>
            </a:r>
          </a:p>
          <a:p>
            <a:pPr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(non tengo conto delle differenze rilevate)</a:t>
            </a:r>
          </a:p>
          <a:p>
            <a:r>
              <a:rPr lang="it-IT" b="1" dirty="0">
                <a:solidFill>
                  <a:srgbClr val="EB8B2D"/>
                </a:solidFill>
              </a:rPr>
              <a:t>Scelta di differenziazione</a:t>
            </a:r>
            <a:r>
              <a:rPr lang="it-IT" dirty="0">
                <a:solidFill>
                  <a:srgbClr val="EB8B2D"/>
                </a:solidFill>
              </a:rPr>
              <a:t> </a:t>
            </a:r>
            <a:r>
              <a:rPr lang="it-IT" sz="2400" dirty="0">
                <a:solidFill>
                  <a:srgbClr val="898989"/>
                </a:solidFill>
              </a:rPr>
              <a:t>(tengo conto delle differenze rilevate)</a:t>
            </a: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5486400" y="3500438"/>
            <a:ext cx="1016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Strategie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600" y="2286000"/>
            <a:ext cx="10363200" cy="3544888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Marketing indifferenziato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Marketing differenziato</a:t>
            </a:r>
          </a:p>
          <a:p>
            <a:pPr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Marketing concentrato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1104900"/>
            <a:ext cx="9789583" cy="844550"/>
          </a:xfrm>
        </p:spPr>
        <p:txBody>
          <a:bodyPr/>
          <a:lstStyle/>
          <a:p>
            <a:r>
              <a:rPr lang="it-IT" dirty="0"/>
              <a:t>Marketing indifferenziato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265528"/>
            <a:ext cx="10754784" cy="204771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sz="3600" dirty="0"/>
              <a:t>L'impresa decide di non tener conto delle differenze esistenti e di presentare al mercato un'unica offerta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871134" y="3933825"/>
            <a:ext cx="4358217" cy="2160588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VANTAGGI</a:t>
            </a:r>
            <a:endParaRPr lang="it-IT" sz="2800" dirty="0">
              <a:solidFill>
                <a:srgbClr val="EB8B2D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EFFICIENTE</a:t>
            </a:r>
            <a:r>
              <a:rPr lang="it-IT" sz="2800" dirty="0">
                <a:solidFill>
                  <a:srgbClr val="CC0099"/>
                </a:solidFill>
              </a:rPr>
              <a:t> </a:t>
            </a:r>
            <a:r>
              <a:rPr lang="it-IT" sz="2800" dirty="0"/>
              <a:t>(costi fissi e var contenuti)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864351" y="3933825"/>
            <a:ext cx="4607983" cy="21590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SVANTAGGI</a:t>
            </a:r>
            <a:endParaRPr lang="it-IT" sz="2800" dirty="0">
              <a:solidFill>
                <a:srgbClr val="EB8B2D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EFFICACIA</a:t>
            </a:r>
            <a:r>
              <a:rPr lang="it-IT" sz="2800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/>
              <a:t>(per i clienti, per la concorrenza)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031875"/>
            <a:ext cx="9160933" cy="842962"/>
          </a:xfrm>
        </p:spPr>
        <p:txBody>
          <a:bodyPr/>
          <a:lstStyle/>
          <a:p>
            <a:r>
              <a:rPr lang="it-IT" dirty="0"/>
              <a:t>Marketing differenziato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1965277"/>
            <a:ext cx="10945283" cy="196219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sz="3600" dirty="0">
                <a:solidFill>
                  <a:srgbClr val="898989"/>
                </a:solidFill>
              </a:rPr>
              <a:t>L'impresa opera in diversi segmenti del mercato, proponendo a ciascuno di essi prodotti e programmi commerciali distinti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775884" y="3860800"/>
            <a:ext cx="5281083" cy="2547938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VANTAGGI</a:t>
            </a:r>
            <a:endParaRPr lang="it-IT" sz="2800" dirty="0">
              <a:solidFill>
                <a:srgbClr val="EB8B2D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EFFICACE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/>
              <a:t>(seguo con precisione)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EFFICIENTE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/>
              <a:t>(aumento mercato servito)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7162801" y="3860800"/>
            <a:ext cx="4214284" cy="2592388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 dirty="0">
                <a:solidFill>
                  <a:srgbClr val="FF3300"/>
                </a:solidFill>
              </a:rPr>
              <a:t>SVANTAGGI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COSTOSA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/>
              <a:t>(moltiplico i costi fissi e variabili)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perdo identità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9851"/>
            <a:ext cx="9160933" cy="627062"/>
          </a:xfrm>
        </p:spPr>
        <p:txBody>
          <a:bodyPr/>
          <a:lstStyle/>
          <a:p>
            <a:r>
              <a:rPr lang="it-IT" sz="4000" dirty="0">
                <a:solidFill>
                  <a:srgbClr val="FF3300"/>
                </a:solidFill>
              </a:rPr>
              <a:t>Marketing concentrato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19762"/>
            <a:ext cx="10801349" cy="1296538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</a:pPr>
            <a:r>
              <a:rPr lang="it-IT" sz="3200" dirty="0">
                <a:solidFill>
                  <a:srgbClr val="898989"/>
                </a:solidFill>
                <a:cs typeface="Times New Roman" pitchFamily="18" charset="0"/>
              </a:rPr>
              <a:t>L’impresa si concentra su un segmento o su una parte di esso, mirando ad ottenere una quota elevata in un piccolo mercato</a:t>
            </a:r>
            <a:r>
              <a:rPr lang="it-IT" sz="3200" dirty="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951630" y="3429000"/>
            <a:ext cx="4432237" cy="3240088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VANTAGGI</a:t>
            </a:r>
          </a:p>
          <a:p>
            <a:pPr marL="342900" indent="-342900">
              <a:spcBef>
                <a:spcPct val="20000"/>
              </a:spcBef>
            </a:pPr>
            <a:endParaRPr lang="it-IT" sz="1600" dirty="0">
              <a:solidFill>
                <a:srgbClr val="89898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EFFICACIA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898989"/>
                </a:solidFill>
              </a:rPr>
              <a:t>(conosco, seguo)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EB8B2D"/>
                </a:solidFill>
              </a:rPr>
              <a:t>EFFICIENTE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898989"/>
                </a:solidFill>
              </a:rPr>
              <a:t>(con poche risorse soddisfo bene)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671734" y="3416300"/>
            <a:ext cx="5185833" cy="3252788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 dirty="0">
                <a:solidFill>
                  <a:srgbClr val="EB8B2D"/>
                </a:solidFill>
              </a:rPr>
              <a:t>SVANTAGGI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600" dirty="0">
                <a:solidFill>
                  <a:srgbClr val="898989"/>
                </a:solidFill>
              </a:rPr>
              <a:t>dipendenza dai segmenti scelti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600" dirty="0">
                <a:solidFill>
                  <a:srgbClr val="898989"/>
                </a:solidFill>
              </a:rPr>
              <a:t>dipendenza da fattori esterni (mode)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600" dirty="0">
                <a:solidFill>
                  <a:srgbClr val="898989"/>
                </a:solidFill>
              </a:rPr>
              <a:t>dipendenza dai concorrenti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16" y="1104901"/>
            <a:ext cx="9160933" cy="915987"/>
          </a:xfrm>
        </p:spPr>
        <p:txBody>
          <a:bodyPr/>
          <a:lstStyle/>
          <a:p>
            <a:r>
              <a:rPr lang="it-IT" dirty="0"/>
              <a:t>Come avviene la scelta?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511187"/>
            <a:ext cx="11161184" cy="31526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rgbClr val="898989"/>
                </a:solidFill>
              </a:rPr>
              <a:t>Richiede la valutazione contemporanea di: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i="1" dirty="0">
                <a:solidFill>
                  <a:srgbClr val="EB8B2D"/>
                </a:solidFill>
              </a:rPr>
              <a:t>Attrattività del segmento</a:t>
            </a:r>
            <a:r>
              <a:rPr lang="it-IT" sz="2800" i="1" dirty="0">
                <a:solidFill>
                  <a:srgbClr val="898989"/>
                </a:solidFill>
              </a:rPr>
              <a:t>,</a:t>
            </a:r>
            <a:r>
              <a:rPr lang="it-IT" sz="2800" dirty="0">
                <a:solidFill>
                  <a:srgbClr val="898989"/>
                </a:solidFill>
              </a:rPr>
              <a:t> basata su fattori del mercato riletti in funzione dell’impresa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i="1" dirty="0">
                <a:solidFill>
                  <a:srgbClr val="EB8B2D"/>
                </a:solidFill>
              </a:rPr>
              <a:t>Punti di forza dell'impresa</a:t>
            </a:r>
            <a:r>
              <a:rPr lang="it-IT" sz="2800" dirty="0">
                <a:solidFill>
                  <a:srgbClr val="898989"/>
                </a:solidFill>
              </a:rPr>
              <a:t>, basata su scelte/limiti dell’impresa</a:t>
            </a:r>
          </a:p>
          <a:p>
            <a:pPr>
              <a:lnSpc>
                <a:spcPct val="90000"/>
              </a:lnSpc>
            </a:pP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7956"/>
            <a:ext cx="10390717" cy="601662"/>
          </a:xfrm>
        </p:spPr>
        <p:txBody>
          <a:bodyPr/>
          <a:lstStyle/>
          <a:p>
            <a:r>
              <a:rPr lang="it-IT" dirty="0"/>
              <a:t>Fattori da valutare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3391"/>
            <a:ext cx="6125634" cy="4694829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b="1" dirty="0">
                <a:solidFill>
                  <a:srgbClr val="EB8B2D"/>
                </a:solidFill>
              </a:rPr>
              <a:t>Nel mercato</a:t>
            </a:r>
            <a:r>
              <a:rPr lang="it-IT" sz="2400" b="1" dirty="0" smtClean="0">
                <a:solidFill>
                  <a:srgbClr val="EB8B2D"/>
                </a:solidFill>
              </a:rPr>
              <a:t>:</a:t>
            </a:r>
            <a:endParaRPr lang="it-IT" sz="2400" b="1" dirty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dimensione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tasso di sviluppo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raggiungibilità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analisi della concorrenza e difendibilità (dai concorrenti)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stabilità della risposta (clienti)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potenzialità dello sviluppo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prodotti sostitutivi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acquirenti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fornitori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profittabilità del settore</a:t>
            </a: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898989"/>
              </a:solidFill>
            </a:endParaRP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88617" y="1883391"/>
            <a:ext cx="5486400" cy="4694829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it-IT" sz="2400" b="1" dirty="0">
                <a:solidFill>
                  <a:srgbClr val="EB8B2D"/>
                </a:solidFill>
              </a:rPr>
              <a:t>Nell’impresa:</a:t>
            </a:r>
            <a:endParaRPr lang="it-IT" sz="2400" dirty="0">
              <a:solidFill>
                <a:srgbClr val="EB8B2D"/>
              </a:solidFill>
            </a:endParaRPr>
          </a:p>
          <a:p>
            <a:r>
              <a:rPr lang="it-IT" sz="2400" dirty="0">
                <a:solidFill>
                  <a:srgbClr val="898989"/>
                </a:solidFill>
              </a:rPr>
              <a:t>competenze e risorse</a:t>
            </a:r>
          </a:p>
          <a:p>
            <a:r>
              <a:rPr lang="it-IT" sz="2400" dirty="0">
                <a:solidFill>
                  <a:srgbClr val="898989"/>
                </a:solidFill>
              </a:rPr>
              <a:t>coerenza con le strategie di sviluppo</a:t>
            </a:r>
          </a:p>
          <a:p>
            <a:r>
              <a:rPr lang="it-IT" sz="2400" dirty="0">
                <a:solidFill>
                  <a:srgbClr val="898989"/>
                </a:solidFill>
              </a:rPr>
              <a:t>coerenza con l’immagine</a:t>
            </a:r>
          </a:p>
          <a:p>
            <a:r>
              <a:rPr lang="it-IT" sz="2400" dirty="0">
                <a:solidFill>
                  <a:srgbClr val="898989"/>
                </a:solidFill>
              </a:rPr>
              <a:t>coerenza con la missione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Impresa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0"/>
            <a:ext cx="11464119" cy="414891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Insieme di attori e risorse organizzato per lo svolgimento di attività destinate al raggiungimento di certi obiettivi, in relazione di interdipendenza con una molteplicità di soggetti esterni                </a:t>
            </a:r>
            <a:r>
              <a:rPr lang="it-IT" b="1" dirty="0" smtClean="0"/>
              <a:t>sistema aperto</a:t>
            </a:r>
          </a:p>
          <a:p>
            <a:r>
              <a:rPr lang="it-IT" dirty="0" smtClean="0"/>
              <a:t>Impresa ha una </a:t>
            </a:r>
            <a:r>
              <a:rPr lang="it-IT" b="1" dirty="0" smtClean="0"/>
              <a:t>natura autopoietica </a:t>
            </a:r>
            <a:r>
              <a:rPr lang="it-IT" dirty="0" smtClean="0"/>
              <a:t>nel senso che malgrado la sua apertura, mantiene comunque una stabilità organizzativa che si mantiene malgrado le interazioni con l’esterno</a:t>
            </a:r>
          </a:p>
          <a:p>
            <a:r>
              <a:rPr lang="it-IT" dirty="0" smtClean="0"/>
              <a:t>Le interrelazioni con l’esterno determinano un’influenza reciproca che favorisce l’evoluzione del sistema e determina la maturazione di un insieme di conoscenze, su cui si basa l’attività dell’impresa              </a:t>
            </a:r>
            <a:r>
              <a:rPr lang="it-IT" b="1" dirty="0" smtClean="0"/>
              <a:t>sistema cognitivo</a:t>
            </a:r>
          </a:p>
          <a:p>
            <a:pPr algn="r"/>
            <a:endParaRPr lang="it-IT" sz="2000" b="1" dirty="0" smtClean="0"/>
          </a:p>
          <a:p>
            <a:pPr algn="r"/>
            <a:r>
              <a:rPr lang="it-IT" sz="2000" b="1" dirty="0" smtClean="0"/>
              <a:t>Sistema</a:t>
            </a:r>
            <a:r>
              <a:rPr lang="it-IT" sz="2000" dirty="0" smtClean="0"/>
              <a:t>: insieme di parti che interagiscono fra loro creando una unità organica il cui valore supera la somma delle parti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4612946" y="2838734"/>
            <a:ext cx="1037229" cy="300250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5172501" y="4831307"/>
            <a:ext cx="1037229" cy="300250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0551" y="2781300"/>
            <a:ext cx="8534400" cy="1003300"/>
          </a:xfrm>
        </p:spPr>
        <p:txBody>
          <a:bodyPr/>
          <a:lstStyle/>
          <a:p>
            <a:r>
              <a:rPr lang="it-IT"/>
              <a:t>Posizionamento 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11379200" cy="26670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rappresenta il set completo di percezioni, impressioni, “sentimenti” che il consumatore attribuisce al prodotto, comparato con gli altri prodotti concorrenti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21048"/>
            <a:ext cx="9160933" cy="771525"/>
          </a:xfrm>
          <a:noFill/>
          <a:ln/>
        </p:spPr>
        <p:txBody>
          <a:bodyPr/>
          <a:lstStyle/>
          <a:p>
            <a:r>
              <a:rPr lang="it-IT" dirty="0"/>
              <a:t>Posizionamento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04800" y="381000"/>
            <a:ext cx="11582400" cy="6172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072467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876800" y="1219201"/>
            <a:ext cx="36576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b="1">
                <a:solidFill>
                  <a:srgbClr val="FAFD00"/>
                </a:solidFill>
                <a:latin typeface="Tahoma" pitchFamily="34" charset="0"/>
              </a:rPr>
              <a:t>Più conveniente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0058400" y="3657601"/>
            <a:ext cx="255693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b="1">
                <a:solidFill>
                  <a:srgbClr val="FAFD00"/>
                </a:solidFill>
                <a:latin typeface="Tahoma" pitchFamily="34" charset="0"/>
              </a:rPr>
              <a:t>Più nutriente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06400" y="3429000"/>
            <a:ext cx="22352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b="1">
                <a:solidFill>
                  <a:srgbClr val="FAFD00"/>
                </a:solidFill>
                <a:latin typeface="Tahoma" pitchFamily="34" charset="0"/>
              </a:rPr>
              <a:t>Meno nutriente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6525684" y="1635125"/>
            <a:ext cx="0" cy="4140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2032001" y="3657600"/>
            <a:ext cx="93260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4673600" y="5683251"/>
            <a:ext cx="43688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b="1">
                <a:solidFill>
                  <a:srgbClr val="FAFD00"/>
                </a:solidFill>
                <a:latin typeface="Tahoma" pitchFamily="34" charset="0"/>
              </a:rPr>
              <a:t>Meno conveniente</a:t>
            </a:r>
          </a:p>
        </p:txBody>
      </p:sp>
      <p:sp>
        <p:nvSpPr>
          <p:cNvPr id="122890" name="Oval 10"/>
          <p:cNvSpPr>
            <a:spLocks noChangeArrowheads="1"/>
          </p:cNvSpPr>
          <p:nvPr/>
        </p:nvSpPr>
        <p:spPr bwMode="auto">
          <a:xfrm>
            <a:off x="3759200" y="1905000"/>
            <a:ext cx="654051" cy="3810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it-IT" sz="2400">
                <a:solidFill>
                  <a:srgbClr val="FFFFFF"/>
                </a:solidFill>
                <a:latin typeface="Tahoma" pitchFamily="34" charset="0"/>
              </a:rPr>
              <a:t>Fette biscottate</a:t>
            </a:r>
            <a:endParaRPr lang="it-IT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891" name="Oval 11"/>
          <p:cNvSpPr>
            <a:spLocks noChangeArrowheads="1"/>
          </p:cNvSpPr>
          <p:nvPr/>
        </p:nvSpPr>
        <p:spPr bwMode="auto">
          <a:xfrm>
            <a:off x="2336800" y="3021013"/>
            <a:ext cx="654051" cy="379412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it-IT" sz="2400">
                <a:solidFill>
                  <a:srgbClr val="8CF4EA"/>
                </a:solidFill>
                <a:latin typeface="Tahoma" pitchFamily="34" charset="0"/>
              </a:rPr>
              <a:t>Patatine fritte</a:t>
            </a:r>
            <a:endParaRPr lang="it-IT" sz="1400">
              <a:solidFill>
                <a:srgbClr val="8CF4EA"/>
              </a:solidFill>
              <a:latin typeface="Tahoma" pitchFamily="34" charset="0"/>
            </a:endParaRPr>
          </a:p>
        </p:txBody>
      </p:sp>
      <p:sp>
        <p:nvSpPr>
          <p:cNvPr id="122892" name="Oval 12"/>
          <p:cNvSpPr>
            <a:spLocks noChangeArrowheads="1"/>
          </p:cNvSpPr>
          <p:nvPr/>
        </p:nvSpPr>
        <p:spPr bwMode="auto">
          <a:xfrm>
            <a:off x="3149600" y="4876801"/>
            <a:ext cx="745067" cy="403225"/>
          </a:xfrm>
          <a:prstGeom prst="ellipse">
            <a:avLst/>
          </a:prstGeom>
          <a:solidFill>
            <a:srgbClr val="B6834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it-IT" sz="2400">
                <a:solidFill>
                  <a:srgbClr val="FFFFFF"/>
                </a:solidFill>
                <a:latin typeface="Tahoma" pitchFamily="34" charset="0"/>
              </a:rPr>
              <a:t>Merendine</a:t>
            </a:r>
          </a:p>
        </p:txBody>
      </p:sp>
      <p:sp>
        <p:nvSpPr>
          <p:cNvPr id="122893" name="Oval 13"/>
          <p:cNvSpPr>
            <a:spLocks noChangeArrowheads="1"/>
          </p:cNvSpPr>
          <p:nvPr/>
        </p:nvSpPr>
        <p:spPr bwMode="auto">
          <a:xfrm>
            <a:off x="7721600" y="2209800"/>
            <a:ext cx="1219200" cy="457200"/>
          </a:xfrm>
          <a:prstGeom prst="ellipse">
            <a:avLst/>
          </a:prstGeom>
          <a:solidFill>
            <a:srgbClr val="08F51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it-IT" sz="2800">
                <a:solidFill>
                  <a:srgbClr val="FFFFFF"/>
                </a:solidFill>
                <a:latin typeface="Tahoma" pitchFamily="34" charset="0"/>
              </a:rPr>
              <a:t>Mele</a:t>
            </a:r>
            <a:endParaRPr lang="it-IT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894" name="Oval 14"/>
          <p:cNvSpPr>
            <a:spLocks noChangeArrowheads="1"/>
          </p:cNvSpPr>
          <p:nvPr/>
        </p:nvSpPr>
        <p:spPr bwMode="auto">
          <a:xfrm>
            <a:off x="8534401" y="3886200"/>
            <a:ext cx="1096433" cy="50958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it-IT" sz="2200">
                <a:latin typeface="Tahoma" pitchFamily="34" charset="0"/>
              </a:rPr>
              <a:t>Latte </a:t>
            </a:r>
          </a:p>
        </p:txBody>
      </p:sp>
    </p:spTree>
  </p:cSld>
  <p:clrMapOvr>
    <a:masterClrMapping/>
  </p:clrMapOvr>
  <p:transition>
    <p:zoom dir="in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8738"/>
            <a:ext cx="11969087" cy="1203325"/>
          </a:xfrm>
        </p:spPr>
        <p:txBody>
          <a:bodyPr/>
          <a:lstStyle/>
          <a:p>
            <a:r>
              <a:rPr lang="it-IT" sz="3600" dirty="0"/>
              <a:t>Il Posizionamento individua contemporaneamente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4417" y="3684896"/>
            <a:ext cx="5080000" cy="25146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 dirty="0">
                <a:solidFill>
                  <a:srgbClr val="898989"/>
                </a:solidFill>
              </a:rPr>
              <a:t>Il modo in cui un bene è considerato dal consumatore</a:t>
            </a:r>
            <a:endParaRPr lang="it-IT" dirty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3684896"/>
            <a:ext cx="5031317" cy="1965325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 dirty="0">
                <a:solidFill>
                  <a:srgbClr val="898989"/>
                </a:solidFill>
              </a:rPr>
              <a:t>La strategia con cui si intende proporre il bene al cliente target</a:t>
            </a:r>
            <a:endParaRPr lang="it-IT" dirty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2743200" y="2797175"/>
            <a:ext cx="812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8547100" y="2747963"/>
            <a:ext cx="812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3753"/>
            <a:ext cx="10176933" cy="771525"/>
          </a:xfrm>
        </p:spPr>
        <p:txBody>
          <a:bodyPr/>
          <a:lstStyle/>
          <a:p>
            <a:r>
              <a:rPr lang="it-IT" dirty="0"/>
              <a:t>I due concetti sono connessi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2161047"/>
            <a:ext cx="6223379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 dirty="0">
                <a:solidFill>
                  <a:srgbClr val="898989"/>
                </a:solidFill>
              </a:rPr>
              <a:t>È sulla base del posizionamento che il bene ha nella mente del cliente </a:t>
            </a:r>
          </a:p>
          <a:p>
            <a:pPr algn="ctr">
              <a:buFontTx/>
              <a:buNone/>
            </a:pPr>
            <a:endParaRPr lang="it-IT" b="1" dirty="0">
              <a:solidFill>
                <a:srgbClr val="898989"/>
              </a:solidFill>
            </a:endParaRPr>
          </a:p>
          <a:p>
            <a:pPr algn="ctr">
              <a:buFontTx/>
              <a:buNone/>
            </a:pPr>
            <a:endParaRPr lang="it-IT" b="1" dirty="0">
              <a:solidFill>
                <a:srgbClr val="898989"/>
              </a:solidFill>
            </a:endParaRPr>
          </a:p>
          <a:p>
            <a:pPr algn="ctr"/>
            <a:r>
              <a:rPr lang="it-IT" sz="2400" dirty="0">
                <a:solidFill>
                  <a:srgbClr val="898989"/>
                </a:solidFill>
              </a:rPr>
              <a:t>ossia comprendendo le variabili che il cliente utilizza per valutare il bene</a:t>
            </a:r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04000" y="2147399"/>
            <a:ext cx="508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 dirty="0">
                <a:solidFill>
                  <a:srgbClr val="898989"/>
                </a:solidFill>
              </a:rPr>
              <a:t>Che l’impresa è in grado di individuare una strategia di posizionamento</a:t>
            </a:r>
            <a:endParaRPr lang="it-IT" dirty="0">
              <a:solidFill>
                <a:srgbClr val="898989"/>
              </a:solidFill>
            </a:endParaRPr>
          </a:p>
          <a:p>
            <a:pPr algn="ctr"/>
            <a:endParaRPr lang="it-IT" dirty="0" smtClean="0">
              <a:solidFill>
                <a:srgbClr val="898989"/>
              </a:solidFill>
            </a:endParaRPr>
          </a:p>
          <a:p>
            <a:pPr algn="ctr">
              <a:buNone/>
            </a:pPr>
            <a:endParaRPr lang="it-IT" dirty="0">
              <a:solidFill>
                <a:srgbClr val="898989"/>
              </a:solidFill>
            </a:endParaRPr>
          </a:p>
          <a:p>
            <a:pPr algn="ctr"/>
            <a:r>
              <a:rPr lang="it-IT" sz="2400" dirty="0">
                <a:solidFill>
                  <a:srgbClr val="898989"/>
                </a:solidFill>
              </a:rPr>
              <a:t>ossia decidere in quale posizione inserire il bene nel mercato fra i concorrenti</a:t>
            </a:r>
            <a:r>
              <a:rPr lang="it-IT" dirty="0">
                <a:solidFill>
                  <a:srgbClr val="898989"/>
                </a:solidFill>
              </a:rPr>
              <a:t>  </a:t>
            </a: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2639484" y="3541224"/>
            <a:ext cx="6096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9021233" y="3541224"/>
            <a:ext cx="6096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34" y="1116794"/>
            <a:ext cx="12048066" cy="1203325"/>
          </a:xfrm>
        </p:spPr>
        <p:txBody>
          <a:bodyPr/>
          <a:lstStyle/>
          <a:p>
            <a:r>
              <a:rPr lang="it-IT" sz="3600" dirty="0"/>
              <a:t>Il processo di posizionamento consta dunque di due fasi: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934" y="2538484"/>
            <a:ext cx="5666317" cy="3349554"/>
          </a:xfrm>
          <a:ln w="28575">
            <a:solidFill>
              <a:srgbClr val="6600CC"/>
            </a:solidFill>
          </a:ln>
        </p:spPr>
        <p:txBody>
          <a:bodyPr/>
          <a:lstStyle/>
          <a:p>
            <a:pPr algn="ctr">
              <a:buNone/>
            </a:pPr>
            <a:r>
              <a:rPr lang="it-IT" b="1" dirty="0">
                <a:solidFill>
                  <a:srgbClr val="EB8B2D"/>
                </a:solidFill>
              </a:rPr>
              <a:t>FASE DELLA RICERCA</a:t>
            </a:r>
            <a:endParaRPr lang="it-IT" dirty="0">
              <a:solidFill>
                <a:srgbClr val="EB8B2D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  <a:p>
            <a:pPr algn="ctr"/>
            <a:r>
              <a:rPr lang="it-IT" dirty="0">
                <a:solidFill>
                  <a:srgbClr val="898989"/>
                </a:solidFill>
              </a:rPr>
              <a:t>SI INDIVIDUANO LE VARIABILI DI POSIZIONAMENTO NEL TARGET SCELTO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1" y="2538484"/>
            <a:ext cx="5450417" cy="3349554"/>
          </a:xfrm>
          <a:ln w="28575">
            <a:solidFill>
              <a:srgbClr val="6600CC"/>
            </a:solidFill>
          </a:ln>
        </p:spPr>
        <p:txBody>
          <a:bodyPr/>
          <a:lstStyle/>
          <a:p>
            <a:pPr algn="ctr">
              <a:buNone/>
            </a:pPr>
            <a:r>
              <a:rPr lang="it-IT" b="1" dirty="0">
                <a:solidFill>
                  <a:srgbClr val="EB8B2D"/>
                </a:solidFill>
              </a:rPr>
              <a:t>FASE DELLA DECISIONE</a:t>
            </a:r>
          </a:p>
          <a:p>
            <a:pPr algn="ctr"/>
            <a:endParaRPr lang="it-IT" b="1" dirty="0">
              <a:solidFill>
                <a:srgbClr val="898989"/>
              </a:solidFill>
            </a:endParaRPr>
          </a:p>
          <a:p>
            <a:pPr algn="ctr"/>
            <a:r>
              <a:rPr lang="it-IT" dirty="0">
                <a:solidFill>
                  <a:srgbClr val="898989"/>
                </a:solidFill>
              </a:rPr>
              <a:t>SI SCEGLIE LA STRATEGIA DI POSIZIONAMENTO MIGLIORE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2013"/>
            <a:ext cx="12023678" cy="1203325"/>
          </a:xfrm>
        </p:spPr>
        <p:txBody>
          <a:bodyPr/>
          <a:lstStyle/>
          <a:p>
            <a:r>
              <a:rPr lang="it-IT" sz="3600" dirty="0"/>
              <a:t>Il posizionamento completa la segmentazione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433" y="2210936"/>
            <a:ext cx="5384800" cy="3905701"/>
          </a:xfrm>
          <a:ln w="57150">
            <a:solidFill>
              <a:srgbClr val="89898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200" b="1" dirty="0">
                <a:solidFill>
                  <a:srgbClr val="EB8B2D"/>
                </a:solidFill>
              </a:rPr>
              <a:t>La segmentazione</a:t>
            </a:r>
            <a:r>
              <a:rPr lang="it-IT" sz="3200" dirty="0">
                <a:solidFill>
                  <a:srgbClr val="EB8B2D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it-IT" sz="3200" dirty="0">
                <a:solidFill>
                  <a:srgbClr val="898989"/>
                </a:solidFill>
              </a:rPr>
              <a:t>ha definito il target cui rivolgersi</a:t>
            </a:r>
          </a:p>
          <a:p>
            <a:pPr algn="ctr">
              <a:buFontTx/>
              <a:buNone/>
            </a:pPr>
            <a:endParaRPr lang="it-IT" sz="3200" dirty="0">
              <a:solidFill>
                <a:srgbClr val="898989"/>
              </a:solidFill>
            </a:endParaRPr>
          </a:p>
          <a:p>
            <a:pPr algn="ctr"/>
            <a:r>
              <a:rPr lang="it-IT" dirty="0">
                <a:solidFill>
                  <a:srgbClr val="898989"/>
                </a:solidFill>
              </a:rPr>
              <a:t>risponde alla domanda </a:t>
            </a:r>
            <a:r>
              <a:rPr lang="it-IT" b="1" i="1" dirty="0">
                <a:solidFill>
                  <a:srgbClr val="898989"/>
                </a:solidFill>
              </a:rPr>
              <a:t>“</a:t>
            </a:r>
            <a:r>
              <a:rPr lang="it-IT" b="1" i="1" dirty="0">
                <a:solidFill>
                  <a:srgbClr val="EB8B2D"/>
                </a:solidFill>
              </a:rPr>
              <a:t>a chi proporre il bene o servizio?”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1" y="2210936"/>
            <a:ext cx="5486400" cy="3905702"/>
          </a:xfrm>
          <a:ln w="57150">
            <a:solidFill>
              <a:srgbClr val="89898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b="1" dirty="0">
                <a:solidFill>
                  <a:srgbClr val="EB8B2D"/>
                </a:solidFill>
              </a:rPr>
              <a:t>Il posizionamento</a:t>
            </a:r>
            <a:r>
              <a:rPr lang="it-IT" dirty="0">
                <a:solidFill>
                  <a:srgbClr val="EB8B2D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aiuta a definire le caratteristiche che il bene deve avere per il cliente target</a:t>
            </a:r>
          </a:p>
          <a:p>
            <a:pPr algn="ctr">
              <a:buFontTx/>
              <a:buNone/>
            </a:pPr>
            <a:endParaRPr lang="it-IT" dirty="0">
              <a:solidFill>
                <a:srgbClr val="898989"/>
              </a:solidFill>
            </a:endParaRPr>
          </a:p>
          <a:p>
            <a:pPr algn="ctr"/>
            <a:r>
              <a:rPr lang="it-IT" dirty="0">
                <a:solidFill>
                  <a:srgbClr val="898989"/>
                </a:solidFill>
              </a:rPr>
              <a:t>risponde alla domanda </a:t>
            </a:r>
            <a:r>
              <a:rPr lang="it-IT" b="1" i="1" dirty="0">
                <a:solidFill>
                  <a:srgbClr val="898989"/>
                </a:solidFill>
              </a:rPr>
              <a:t>“</a:t>
            </a:r>
            <a:r>
              <a:rPr lang="it-IT" b="1" i="1" dirty="0">
                <a:solidFill>
                  <a:srgbClr val="EB8B2D"/>
                </a:solidFill>
              </a:rPr>
              <a:t>come proporre il bene o servizio?”</a:t>
            </a:r>
            <a:endParaRPr lang="it-IT" dirty="0">
              <a:solidFill>
                <a:srgbClr val="EB8B2D"/>
              </a:solidFill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157738"/>
            <a:ext cx="9982200" cy="1203325"/>
          </a:xfrm>
        </p:spPr>
        <p:txBody>
          <a:bodyPr/>
          <a:lstStyle/>
          <a:p>
            <a:r>
              <a:rPr lang="it-IT" sz="3200" dirty="0"/>
              <a:t>Il posizionamento è espressione dell’orientamento al marketing perché</a:t>
            </a:r>
            <a:endParaRPr lang="it-IT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538484"/>
            <a:ext cx="11277600" cy="3276528"/>
          </a:xfrm>
        </p:spPr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L’IMPRESA:</a:t>
            </a:r>
          </a:p>
          <a:p>
            <a:pPr>
              <a:buFontTx/>
              <a:buNone/>
            </a:pPr>
            <a:r>
              <a:rPr lang="it-IT" sz="2000" dirty="0">
                <a:solidFill>
                  <a:srgbClr val="898989"/>
                </a:solidFill>
              </a:rPr>
              <a:t> </a:t>
            </a:r>
          </a:p>
          <a:p>
            <a:r>
              <a:rPr lang="it-IT" sz="2800" dirty="0">
                <a:solidFill>
                  <a:srgbClr val="898989"/>
                </a:solidFill>
              </a:rPr>
              <a:t>abbandona la propria visione interna</a:t>
            </a:r>
          </a:p>
          <a:p>
            <a:r>
              <a:rPr lang="it-IT" sz="2800" dirty="0">
                <a:solidFill>
                  <a:srgbClr val="898989"/>
                </a:solidFill>
              </a:rPr>
              <a:t>mira a </a:t>
            </a:r>
            <a:r>
              <a:rPr lang="it-IT" sz="2800" b="1" u="sng" dirty="0">
                <a:solidFill>
                  <a:srgbClr val="898989"/>
                </a:solidFill>
              </a:rPr>
              <a:t>rileggere la propria offerta secondo la visione e la percezione del cliente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usa questa percezione come base per lavorare sulle caratteristiche da attribuire alla sua offerta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68" y="1171305"/>
            <a:ext cx="9160933" cy="700088"/>
          </a:xfrm>
        </p:spPr>
        <p:txBody>
          <a:bodyPr/>
          <a:lstStyle/>
          <a:p>
            <a:r>
              <a:rPr lang="it-IT" sz="3600" dirty="0"/>
              <a:t>MARKETING MIX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087293"/>
            <a:ext cx="7391400" cy="4248150"/>
          </a:xfrm>
          <a:ln w="19050">
            <a:solidFill>
              <a:srgbClr val="EB8B2D"/>
            </a:solidFill>
          </a:ln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>
                <a:solidFill>
                  <a:srgbClr val="898989"/>
                </a:solidFill>
              </a:rPr>
              <a:t>PRODOTTO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800">
              <a:solidFill>
                <a:srgbClr val="898989"/>
              </a:solidFill>
            </a:endParaRP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>
                <a:solidFill>
                  <a:srgbClr val="898989"/>
                </a:solidFill>
              </a:rPr>
              <a:t>PUNTI DI VENDITA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800">
              <a:solidFill>
                <a:srgbClr val="898989"/>
              </a:solidFill>
            </a:endParaRP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>
                <a:solidFill>
                  <a:srgbClr val="898989"/>
                </a:solidFill>
              </a:rPr>
              <a:t>PROMOZIONE E COMUNICAZIONE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800">
              <a:solidFill>
                <a:srgbClr val="898989"/>
              </a:solidFill>
            </a:endParaRP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>
                <a:solidFill>
                  <a:srgbClr val="898989"/>
                </a:solidFill>
              </a:rPr>
              <a:t>PREZZO E CONDIZIONI DI PAGAMENTO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 rot="16200000">
            <a:off x="9194152" y="3683951"/>
            <a:ext cx="4456112" cy="830997"/>
          </a:xfrm>
          <a:prstGeom prst="rect">
            <a:avLst/>
          </a:prstGeom>
          <a:noFill/>
          <a:ln w="38100" algn="ctr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4800">
                <a:solidFill>
                  <a:srgbClr val="898989"/>
                </a:solidFill>
                <a:latin typeface="Arial" charset="0"/>
              </a:rPr>
              <a:t>MERCATO</a:t>
            </a: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7803259" y="2376218"/>
            <a:ext cx="2785533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7803259" y="3239818"/>
            <a:ext cx="2688167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7803259" y="4392343"/>
            <a:ext cx="2785533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7803259" y="5760768"/>
            <a:ext cx="2785533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it-IT"/>
              <a:t>Il  modello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08000" y="1371600"/>
          <a:ext cx="11277600" cy="4876800"/>
        </p:xfrm>
        <a:graphic>
          <a:graphicData uri="http://schemas.openxmlformats.org/presentationml/2006/ole">
            <p:oleObj spid="_x0000_s28674" name="Immagine" r:id="rId3" imgW="5842080" imgH="327780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Sostenibilità e Sviluppo Sostenibile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Impresa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0"/>
            <a:ext cx="11464119" cy="4148919"/>
          </a:xfrm>
        </p:spPr>
        <p:txBody>
          <a:bodyPr>
            <a:normAutofit/>
          </a:bodyPr>
          <a:lstStyle/>
          <a:p>
            <a:r>
              <a:rPr lang="it-IT" dirty="0" smtClean="0"/>
              <a:t>Produzione di beni e servizi per il soddisfacimento di bisogni umani</a:t>
            </a:r>
          </a:p>
          <a:p>
            <a:pPr algn="ctr"/>
            <a:r>
              <a:rPr lang="it-IT" sz="2000" dirty="0" smtClean="0"/>
              <a:t>Produzione: trasformazione di un valore in un valore maggiore per il mercato</a:t>
            </a:r>
          </a:p>
          <a:p>
            <a:pPr algn="ctr"/>
            <a:endParaRPr lang="it-IT" sz="2000" dirty="0" smtClean="0"/>
          </a:p>
          <a:p>
            <a:r>
              <a:rPr lang="it-IT" sz="2800" dirty="0" smtClean="0"/>
              <a:t>Principale motore di sviluppo</a:t>
            </a:r>
          </a:p>
          <a:p>
            <a:r>
              <a:rPr lang="it-IT" sz="2800" dirty="0" smtClean="0"/>
              <a:t>Principale creatore di valore</a:t>
            </a:r>
          </a:p>
          <a:p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6" name="Flèche droite 5"/>
          <p:cNvSpPr/>
          <p:nvPr/>
        </p:nvSpPr>
        <p:spPr>
          <a:xfrm>
            <a:off x="5349936" y="3712190"/>
            <a:ext cx="1323833" cy="559558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28597" y="3611769"/>
            <a:ext cx="461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Raleway"/>
              </a:rPr>
              <a:t>Funzione sociale</a:t>
            </a:r>
            <a:endParaRPr lang="fr-FR" sz="3600" dirty="0">
              <a:latin typeface="Raleway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46961" y="5200470"/>
            <a:ext cx="461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Raleway"/>
              </a:rPr>
              <a:t>Interesse alla sua sopravvivenza</a:t>
            </a:r>
            <a:endParaRPr lang="fr-FR" sz="3600" dirty="0">
              <a:latin typeface="Raleway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8625378" y="4408228"/>
            <a:ext cx="750627" cy="709685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logica del controllo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600">
                <a:solidFill>
                  <a:schemeClr val="hlink"/>
                </a:solidFill>
              </a:rPr>
              <a:t>DEFINIZIONE DEGLI OBIETTIVI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>
                <a:solidFill>
                  <a:schemeClr val="accent2"/>
                </a:solidFill>
              </a:rPr>
              <a:t>(che risultati vogliamo conseguire?)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it-IT" sz="2600">
                <a:solidFill>
                  <a:schemeClr val="hlink"/>
                </a:solidFill>
              </a:rPr>
              <a:t>MISURAZIONE DEI RISULTATI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>
                <a:solidFill>
                  <a:schemeClr val="accent2"/>
                </a:solidFill>
              </a:rPr>
              <a:t>(che cosa abbiamo “portato a casa” e in che modo?)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sz="2600">
                <a:solidFill>
                  <a:schemeClr val="hlink"/>
                </a:solidFill>
              </a:rPr>
              <a:t>INTERPRETAZIONE O DIAGNOSI DEI RISULTATI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>
                <a:solidFill>
                  <a:schemeClr val="accent2"/>
                </a:solidFill>
              </a:rPr>
              <a:t>(quali sono le ragioni e le circostanze dei vari risultati conseguiti?)</a:t>
            </a:r>
            <a:endParaRPr lang="it-IT" sz="2600">
              <a:solidFill>
                <a:schemeClr val="hlink"/>
              </a:solidFill>
            </a:endParaRP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it-IT" sz="2600">
                <a:solidFill>
                  <a:schemeClr val="hlink"/>
                </a:solidFill>
              </a:rPr>
              <a:t>CORREZIONE O “AGGIUSTAMENTO DEL TIRO”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>
                <a:solidFill>
                  <a:schemeClr val="accent2"/>
                </a:solidFill>
              </a:rPr>
              <a:t>(quali errori abbiamo commesso e come possiamo rimediare?)</a:t>
            </a:r>
            <a:r>
              <a:rPr lang="it-IT" sz="24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Impresa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0"/>
            <a:ext cx="11464119" cy="4148919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Punti di domanda</a:t>
            </a:r>
            <a:r>
              <a:rPr lang="it-IT" sz="2800" dirty="0" smtClean="0"/>
              <a:t>:</a:t>
            </a:r>
          </a:p>
          <a:p>
            <a:pPr lvl="6">
              <a:buFont typeface="Wingdings" pitchFamily="2" charset="2"/>
              <a:buChar char="Ø"/>
            </a:pPr>
            <a:r>
              <a:rPr lang="it-IT" sz="3600" dirty="0" smtClean="0"/>
              <a:t>Chi governa</a:t>
            </a:r>
          </a:p>
          <a:p>
            <a:pPr lvl="6">
              <a:buFont typeface="Wingdings" pitchFamily="2" charset="2"/>
              <a:buChar char="Ø"/>
            </a:pPr>
            <a:r>
              <a:rPr lang="it-IT" sz="3600" dirty="0" smtClean="0"/>
              <a:t>Per conto di chi</a:t>
            </a:r>
          </a:p>
          <a:p>
            <a:pPr lvl="6">
              <a:buFont typeface="Wingdings" pitchFamily="2" charset="2"/>
              <a:buChar char="Ø"/>
            </a:pPr>
            <a:r>
              <a:rPr lang="it-IT" sz="3600" dirty="0" smtClean="0"/>
              <a:t>Per quali interessi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785" y="1335424"/>
            <a:ext cx="10958015" cy="717144"/>
          </a:xfrm>
        </p:spPr>
        <p:txBody>
          <a:bodyPr/>
          <a:lstStyle/>
          <a:p>
            <a:r>
              <a:rPr lang="it-IT" sz="4800" dirty="0" smtClean="0"/>
              <a:t>Finalità dell’impresa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Massimizzazione del reddito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Massimizzazione del reddito di lungo periodo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Teoria dell’agenzia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dirty="0" smtClean="0"/>
              <a:t>L’agente, sulla base di un rapporto fiduciario, riceveva dalla proprietà il potere e la responsabilità di gestire l’impresa</a:t>
            </a:r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/>
              <a:t>Interessi sono quelli della proprietà</a:t>
            </a:r>
          </a:p>
          <a:p>
            <a:pPr algn="ctr"/>
            <a:r>
              <a:rPr lang="it-IT" dirty="0" smtClean="0"/>
              <a:t>Obiettivi da perseguire sono quelli della proprietà</a:t>
            </a:r>
          </a:p>
          <a:p>
            <a:pPr algn="ctr"/>
            <a:r>
              <a:rPr lang="it-IT" dirty="0" smtClean="0"/>
              <a:t>Motivazioni sono solo economiche 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554649" y="3084392"/>
            <a:ext cx="914400" cy="723332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Teoria dell’amministrazione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dirty="0" smtClean="0"/>
              <a:t>L’obiettivo è ogire per gli obiettivi dell’organizzazione e non individuali. Solo l’allineamento degli interessi di chi è interssato alla sopravvivenza dell’impresa determina il suo successo</a:t>
            </a:r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/>
              <a:t>Introduce una visione cooperativa</a:t>
            </a:r>
          </a:p>
          <a:p>
            <a:pPr algn="ctr"/>
            <a:r>
              <a:rPr lang="it-IT" dirty="0" smtClean="0"/>
              <a:t>Amplia l’aspetto motivazionale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568298" y="3289110"/>
            <a:ext cx="873457" cy="87345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Stakeholders Theory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L’impresa è un insieme di attori che opera per soddisfare le esigenze di tali portatori di interesse. L’impresa è una rete di relazioni fra gruppi portatori di interesse; compito dell’impresa è impostare e gestire queste relazioni in modo da creare valore</a:t>
            </a:r>
          </a:p>
          <a:p>
            <a:endParaRPr lang="it-IT" dirty="0" smtClean="0"/>
          </a:p>
          <a:p>
            <a:r>
              <a:rPr lang="it-IT" dirty="0" smtClean="0"/>
              <a:t>Le imprese non sono sistemi chiusi ma sono influenzati, direttamente o indirettamente, da una serie di attori che operano sia al suo interno che all’esterno; questa dipendenza implica la necessità di considerare le esigenze di tali attori</a:t>
            </a:r>
          </a:p>
          <a:p>
            <a:r>
              <a:rPr lang="it-IT" dirty="0" smtClean="0"/>
              <a:t>Problema: 	come individuare gli stakeholders</a:t>
            </a:r>
          </a:p>
          <a:p>
            <a:r>
              <a:rPr lang="it-IT" dirty="0" smtClean="0"/>
              <a:t>		come armonizzare gli interessi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Chi sono gli stakeholders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410797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1. Visione allargata: tutti coloro che influiscono sul raggiungimento degli obiettivi</a:t>
            </a:r>
          </a:p>
          <a:p>
            <a:r>
              <a:rPr lang="it-IT" dirty="0" smtClean="0"/>
              <a:t>    Visione ristretta: tutti coloro da cui dipende la sopravvivenza dell’impresa</a:t>
            </a:r>
          </a:p>
          <a:p>
            <a:r>
              <a:rPr lang="it-IT" dirty="0" smtClean="0"/>
              <a:t>2. Primari: coloro che contribuiscono a creare il valore generato dall’azienda</a:t>
            </a:r>
          </a:p>
          <a:p>
            <a:r>
              <a:rPr lang="it-IT" dirty="0" smtClean="0"/>
              <a:t>    Secondari: coloro che sono influenzati o influenzano gli obiettivi dell’impresa</a:t>
            </a:r>
          </a:p>
          <a:p>
            <a:r>
              <a:rPr lang="it-IT" dirty="0" smtClean="0"/>
              <a:t>3. Normativi: l’impresa ha verso di loro un obbligo morale</a:t>
            </a:r>
          </a:p>
          <a:p>
            <a:r>
              <a:rPr lang="it-IT" dirty="0" smtClean="0"/>
              <a:t>    Derivati: hanno influenza sull’impresa ma l’mpresa non ha obblighi morali verso di loro</a:t>
            </a:r>
          </a:p>
          <a:p>
            <a:r>
              <a:rPr lang="it-IT" dirty="0" smtClean="0"/>
              <a:t>4. Interni: Operano all’interno dell’impresa</a:t>
            </a:r>
          </a:p>
          <a:p>
            <a:r>
              <a:rPr lang="it-IT" dirty="0" smtClean="0"/>
              <a:t>    Esterni: sono esterni all’impresa anche se ne influenzano l’attività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Da questa individuazione dipende il processo decisorio dell’impresa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Flèche vers le bas 3"/>
          <p:cNvSpPr/>
          <p:nvPr/>
        </p:nvSpPr>
        <p:spPr>
          <a:xfrm>
            <a:off x="5063319" y="5117910"/>
            <a:ext cx="559559" cy="600501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Come gestire i diversi interessi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410797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it-IT" dirty="0" smtClean="0"/>
              <a:t>Individuare gli stakeholders</a:t>
            </a:r>
          </a:p>
          <a:p>
            <a:pPr marL="457200" indent="-457200">
              <a:buAutoNum type="arabicPeriod"/>
            </a:pPr>
            <a:r>
              <a:rPr lang="it-IT" dirty="0" smtClean="0"/>
              <a:t>Definire un ordine di priorità</a:t>
            </a:r>
          </a:p>
          <a:p>
            <a:pPr marL="457200" indent="-457200">
              <a:buAutoNum type="arabicPeriod"/>
            </a:pPr>
            <a:r>
              <a:rPr lang="it-IT" dirty="0" smtClean="0"/>
              <a:t>Analizzare gli interessi di ogni gruppo</a:t>
            </a:r>
          </a:p>
          <a:p>
            <a:pPr marL="457200" indent="-457200">
              <a:buAutoNum type="arabicPeriod"/>
            </a:pPr>
            <a:r>
              <a:rPr lang="it-IT" dirty="0" smtClean="0"/>
              <a:t>Valutare le interrelazioni fra i diversi inresse</a:t>
            </a:r>
          </a:p>
          <a:p>
            <a:pPr marL="457200" indent="-457200">
              <a:buAutoNum type="arabicPeriod"/>
            </a:pPr>
            <a:r>
              <a:rPr lang="it-IT" dirty="0" smtClean="0"/>
              <a:t>Equilibrare finalità economiche e sociali e interessi dei forti con i deboli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Flèche vers le bas 3"/>
          <p:cNvSpPr/>
          <p:nvPr/>
        </p:nvSpPr>
        <p:spPr>
          <a:xfrm>
            <a:off x="5063319" y="5104263"/>
            <a:ext cx="559559" cy="600501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Impresa Sostenibile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Impresa sostenibile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Impresa che opera superando i limiti dell’approccio tradizionale (massimizzazione del profitto) e: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 considera nella sua attività strategica e di gestione le dimensioni economica, sociale e ambientale in maniere congiuta 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 adotta un modello di gestione che mira a considerare le istanze degli stakeholders, a coinvolgerli nei processi di gestione e a creare e massimizzare il valore condiviso ossia il valore prodotto dalla’azienda e distribuito fra i differenti portatori di intresse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636" y="1340070"/>
            <a:ext cx="3932237" cy="678512"/>
          </a:xfrm>
        </p:spPr>
        <p:txBody>
          <a:bodyPr/>
          <a:lstStyle/>
          <a:p>
            <a:r>
              <a:rPr lang="it-IT" sz="4800" dirty="0" smtClean="0"/>
              <a:t>Sostenibilità</a:t>
            </a:r>
            <a:endParaRPr lang="fr-FR" sz="4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7421" y="2292824"/>
            <a:ext cx="3932237" cy="324068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Soddisfare i bisogni del presente senza compromettere la capacità    delle generazioni future di soddisfare i propri bisogni</a:t>
            </a:r>
            <a:endParaRPr lang="fr-FR" sz="2800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6116176" y="1340070"/>
            <a:ext cx="4367876" cy="211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Considerare 3 prospettive: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it-IT" sz="2800" dirty="0" smtClean="0">
                <a:latin typeface="Raleway" panose="020B0503030101060003" pitchFamily="34" charset="77"/>
              </a:rPr>
              <a:t> economica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  <a:r>
              <a:rPr lang="it-IT" sz="2800" dirty="0" smtClean="0">
                <a:latin typeface="Raleway" panose="020B0503030101060003" pitchFamily="34" charset="77"/>
              </a:rPr>
              <a:t>ecologica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it-IT" sz="2800" dirty="0" smtClean="0">
                <a:latin typeface="Raleway" panose="020B0503030101060003" pitchFamily="34" charset="77"/>
              </a:rPr>
              <a:t> socio-culturale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4109658" y="3725839"/>
            <a:ext cx="8082342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Considerare gli effetti su:</a:t>
            </a: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sz="2400" dirty="0" smtClean="0">
                <a:latin typeface="Raleway" panose="020B0503030101060003" pitchFamily="34" charset="77"/>
              </a:rPr>
              <a:t> </a:t>
            </a:r>
            <a:r>
              <a:rPr lang="it-IT" sz="2400" u="sng" dirty="0" smtClean="0">
                <a:solidFill>
                  <a:srgbClr val="EB8B2D"/>
                </a:solidFill>
                <a:latin typeface="Raleway" panose="020B0503030101060003" pitchFamily="34" charset="77"/>
              </a:rPr>
              <a:t>Ambiente</a:t>
            </a:r>
          </a:p>
          <a:p>
            <a:pPr lvl="0">
              <a:spcBef>
                <a:spcPts val="1000"/>
              </a:spcBef>
              <a:buFont typeface="Wingdings" pitchFamily="2" charset="2"/>
              <a:buChar char="§"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  <a:r>
              <a:rPr kumimoji="0" lang="it-IT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Equità intergenerazionale</a:t>
            </a:r>
            <a:r>
              <a:rPr kumimoji="0" lang="it-IT" sz="2400" b="0" i="0" u="sng" strike="noStrike" kern="1200" cap="none" spc="0" normalizeH="0" noProof="0" dirty="0" smtClean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(</a:t>
            </a:r>
            <a:r>
              <a:rPr lang="it-IT" sz="2400" dirty="0" smtClean="0">
                <a:latin typeface="Raleway" panose="020B0503030101060003" pitchFamily="34" charset="77"/>
              </a:rPr>
              <a:t>accesso senza discriminazione alle risorse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generazioni attuali e future)</a:t>
            </a: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t-IT" sz="2400" dirty="0" smtClean="0">
                <a:latin typeface="Raleway" panose="020B0503030101060003" pitchFamily="34" charset="77"/>
              </a:rPr>
              <a:t> </a:t>
            </a:r>
            <a:r>
              <a:rPr lang="it-IT" sz="2400" u="sng" dirty="0" smtClean="0">
                <a:solidFill>
                  <a:srgbClr val="EB8B2D"/>
                </a:solidFill>
                <a:latin typeface="Raleway" panose="020B0503030101060003" pitchFamily="34" charset="77"/>
              </a:rPr>
              <a:t>Equità intragenerazionale</a:t>
            </a:r>
            <a:r>
              <a:rPr lang="it-IT" sz="2400" dirty="0" smtClean="0">
                <a:solidFill>
                  <a:srgbClr val="EB8B2D"/>
                </a:solidFill>
                <a:latin typeface="Raleway" panose="020B0503030101060003" pitchFamily="34" charset="77"/>
              </a:rPr>
              <a:t> </a:t>
            </a:r>
            <a:r>
              <a:rPr lang="it-IT" sz="2400" dirty="0" smtClean="0">
                <a:latin typeface="Raleway" panose="020B0503030101060003" pitchFamily="34" charset="77"/>
              </a:rPr>
              <a:t>(accesso senza discriminazione alle risorse per la stessa generazione)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768849" y="2292824"/>
            <a:ext cx="1058745" cy="450376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B8B2D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7561327" y="3704902"/>
            <a:ext cx="954412" cy="450376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B8B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  <p:bldP spid="6" grpId="0" build="p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67184"/>
            <a:ext cx="11353800" cy="717144"/>
          </a:xfrm>
        </p:spPr>
        <p:txBody>
          <a:bodyPr/>
          <a:lstStyle/>
          <a:p>
            <a:r>
              <a:rPr lang="it-IT" sz="4800" dirty="0" smtClean="0"/>
              <a:t>Dalla filantropia alla sostenibilità (1)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4716" y="2229992"/>
            <a:ext cx="11987284" cy="4050731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Filantropia</a:t>
            </a:r>
            <a:r>
              <a:rPr lang="it-IT" dirty="0" smtClean="0"/>
              <a:t>: l’impresa agisce in modo spontaneo per far fronte a specifiche esigenze socieali e/o ambientali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Non incide sulla gestione aziendale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È una iniziativa volontaria dell’impresa e dipende interamente dalla sua valutazione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Adesione alle leggi e regolamenti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per l’azienda sono vincoli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l’azienda non considera i risultati economici, sociali e ambientali interdipendenti e sullo stesso livello di rilevanza 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486399" y="2593078"/>
            <a:ext cx="600501" cy="736979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5486399" y="4574276"/>
            <a:ext cx="600501" cy="736979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98944"/>
            <a:ext cx="11076296" cy="717144"/>
          </a:xfrm>
        </p:spPr>
        <p:txBody>
          <a:bodyPr/>
          <a:lstStyle/>
          <a:p>
            <a:r>
              <a:rPr lang="it-IT" sz="4800" dirty="0" smtClean="0"/>
              <a:t>Dalla filantropia alla sostenibilità (2)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8369" y="2038920"/>
            <a:ext cx="11914496" cy="4307289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Realizzazione di iniziative sostenibili di rilievo strategico e/o operativo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Incidono sulla gestione aziendale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Soddisfano questioni prioritarie sia per gli stakeholders che per l’impresa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Hanno contemporaneamente valenza economica, ambientale e sociale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Non richiedono cabaimenti significativi nel modo di pensare l’azienda e di agire per la sua gestione e il suo sviluppo 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Gestione Sostenibile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Determina un ripensamento dell’impresa nella sua gestione, organizzazione, tipologia di sviluppo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Il vantaggio competitivo dell’impresa permette di raggiungere benefici sui 3 livelli e viceversa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486399" y="2483894"/>
            <a:ext cx="600501" cy="736979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4885898" y="4833581"/>
            <a:ext cx="600501" cy="736979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67184"/>
            <a:ext cx="10515600" cy="717144"/>
          </a:xfrm>
        </p:spPr>
        <p:txBody>
          <a:bodyPr/>
          <a:lstStyle/>
          <a:p>
            <a:r>
              <a:rPr lang="it-IT" sz="4800" dirty="0" smtClean="0"/>
              <a:t>Gestione orientata alla sostenibilità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2197290"/>
            <a:ext cx="10515600" cy="416256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Le tre dimensioni di valore prodotto - economico, ambientale e sociale – assumono la stessa importanza, sono fra loro interdipendenti e mirano a soddisfare i bisogni dei diversi stakeholders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Tale integrazione si riflette su tutte le dimensioni aziendali: strategia, organizzazione, modello di business, comportamento operativo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Le decisioni sono prese e partecipate con tutti gli stakeholders, attribuendo ad ognuno uguale dignità ed importanza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La gestione dell’impresa deve avere il massimo della trasparenza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</p:txBody>
      </p:sp>
      <p:sp>
        <p:nvSpPr>
          <p:cNvPr id="4" name="Flèche vers le bas 3"/>
          <p:cNvSpPr/>
          <p:nvPr/>
        </p:nvSpPr>
        <p:spPr>
          <a:xfrm>
            <a:off x="5834418" y="5281682"/>
            <a:ext cx="696036" cy="600501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05432" y="5909479"/>
            <a:ext cx="1039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Raleway"/>
              </a:rPr>
              <a:t>L’impresa assume un differente approccio di gestione e sviluppo</a:t>
            </a:r>
            <a:endParaRPr lang="fr-FR" sz="2800" dirty="0"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Responsabilità sociale ed etica.</a:t>
            </a:r>
          </a:p>
          <a:p>
            <a:r>
              <a:rPr lang="it-IT" dirty="0" smtClean="0"/>
              <a:t>Finalità imprenditoriali e valori etici.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Etica (1)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052568"/>
            <a:ext cx="11464119" cy="4252697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L’etica è definita la </a:t>
            </a:r>
            <a:r>
              <a:rPr lang="it-IT" i="1" dirty="0" smtClean="0"/>
              <a:t>scienza della condotta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L’etica detta le regole morali da seguire nell’assumere scelte e comportamenti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È un modello di comportamento che indirizza la condotta umana verso il bene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Non ha un carattere sansonatorio ma positivo, </a:t>
            </a:r>
          </a:p>
          <a:p>
            <a:endParaRPr lang="it-IT" dirty="0" smtClean="0"/>
          </a:p>
          <a:p>
            <a:r>
              <a:rPr lang="it-IT" b="1" dirty="0" smtClean="0"/>
              <a:t>ASSOLUTISMO</a:t>
            </a:r>
            <a:r>
              <a:rPr lang="it-IT" dirty="0" smtClean="0"/>
              <a:t> (Kant): esistono degli imperativi categorici, dei precetti universali costanti nel tempo e in ogni luogo, che </a:t>
            </a:r>
            <a:r>
              <a:rPr lang="it-IT" i="1" dirty="0" smtClean="0"/>
              <a:t>l’uomo morale</a:t>
            </a:r>
            <a:r>
              <a:rPr lang="it-IT" dirty="0" smtClean="0"/>
              <a:t>, ossia colui che vuole seguire un comportamento etico, deve adottare.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 algn="r">
              <a:buFont typeface="Wingdings" pitchFamily="2" charset="2"/>
              <a:buChar char="Ø"/>
            </a:pPr>
            <a:r>
              <a:rPr lang="it-IT" dirty="0" smtClean="0"/>
              <a:t>Non considere le conseguenze dell’applicazione di tali norme</a:t>
            </a:r>
          </a:p>
          <a:p>
            <a:pPr algn="r">
              <a:buFont typeface="Wingdings" pitchFamily="2" charset="2"/>
              <a:buChar char="Ø"/>
            </a:pPr>
            <a:r>
              <a:rPr lang="it-IT" dirty="0" smtClean="0"/>
              <a:t>Non fornisce criteri di priorità, di importanza per ogni regola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7888406" y="4756252"/>
            <a:ext cx="641445" cy="559559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Etica (2)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b="1" dirty="0" smtClean="0"/>
              <a:t>UTILITARISMO</a:t>
            </a:r>
            <a:r>
              <a:rPr lang="it-IT" dirty="0" smtClean="0"/>
              <a:t> (Mill): il comportamento morale deve comunque essere guidato dall’obiettivo di produrre i massimi benefici, ossia di massimizzare gli effetti positivi delle azioni compiute (migliore bilancio tra valore e disvalore).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 algn="r">
              <a:buFont typeface="Wingdings" pitchFamily="2" charset="2"/>
              <a:buChar char="Ø"/>
            </a:pPr>
            <a:endParaRPr lang="it-IT" dirty="0" smtClean="0"/>
          </a:p>
          <a:p>
            <a:pPr algn="r">
              <a:buFont typeface="Wingdings" pitchFamily="2" charset="2"/>
              <a:buChar char="Ø"/>
            </a:pPr>
            <a:r>
              <a:rPr lang="it-IT" dirty="0" smtClean="0"/>
              <a:t>Dall’assolutismo si passa al relativismo, la valutazione cambia in funzione della situazione</a:t>
            </a:r>
          </a:p>
          <a:p>
            <a:pPr algn="r">
              <a:buFont typeface="Wingdings" pitchFamily="2" charset="2"/>
              <a:buChar char="Ø"/>
            </a:pPr>
            <a:r>
              <a:rPr lang="it-IT" dirty="0" smtClean="0"/>
              <a:t>La valutazione, in quanto tale, è soggettiva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7738278" y="3521124"/>
            <a:ext cx="641445" cy="559559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Etica (3)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b="1" dirty="0" smtClean="0"/>
              <a:t>DIRITTI:</a:t>
            </a:r>
            <a:r>
              <a:rPr lang="it-IT" dirty="0" smtClean="0"/>
              <a:t> la condizione fondamentale del comportamento etico è il rispetto dei diritti umani (libertà, giustizia, proprietà, etc.). Ogni comportamento deve essere valutato in funzione delle conseguenze che può avere su tali diritti</a:t>
            </a:r>
          </a:p>
          <a:p>
            <a:r>
              <a:rPr lang="it-IT" b="1" dirty="0" smtClean="0"/>
              <a:t>VIRTU</a:t>
            </a:r>
            <a:r>
              <a:rPr lang="it-IT" dirty="0" smtClean="0"/>
              <a:t>’: il comportamento morale deve essere ispirato da sentimenti positivi (amore, amicizia, compassione, etc) e quindi migliorare le relazioni umane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Da un’etica universale si passa ad un’etica individuale; dal precetto universale alla coscienza dell’individuo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7103659" y="4230786"/>
            <a:ext cx="641445" cy="559559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Etica (4)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b="1" dirty="0" smtClean="0"/>
              <a:t>Moralità ed etica: </a:t>
            </a:r>
            <a:r>
              <a:rPr lang="it-IT" dirty="0" smtClean="0"/>
              <a:t> la moralità è legata ad aspetti socio-culturali che definiscono ciò che è giusto e ciò che è sbagliato, quindi quello che è considerato accettabile o non dalla società; l’etica è invece un filtro personale che traduce la moralità in comportamenti concreti, e quindi adatta le regola rispettata in funzione di una valutazione personale (accettandolo, rifiutandola, modificandola)</a:t>
            </a:r>
          </a:p>
          <a:p>
            <a:endParaRPr lang="it-IT" dirty="0" smtClean="0"/>
          </a:p>
          <a:p>
            <a:r>
              <a:rPr lang="it-IT" b="1" dirty="0" smtClean="0"/>
              <a:t>Legge ed etica:</a:t>
            </a:r>
            <a:r>
              <a:rPr lang="it-IT" dirty="0" smtClean="0"/>
              <a:t>’: la legge indica un comportamento obbligatorio che, se non rispettato, provoca una sanzione; l’etica riguarda l’individuo, e le sue scelte e non prevede sanzioni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Etica (5). Conclusioni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modello di comportamento che indirizza la condotta umana verso il bene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Non ha un carattere sansonatorio ma positivo, 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35425"/>
            <a:ext cx="12192000" cy="602558"/>
          </a:xfrm>
        </p:spPr>
        <p:txBody>
          <a:bodyPr/>
          <a:lstStyle/>
          <a:p>
            <a:r>
              <a:rPr lang="it-IT" sz="4400" dirty="0" smtClean="0"/>
              <a:t>Responsabilità sociale ed etica nell’impresa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115403"/>
            <a:ext cx="11464119" cy="3974247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Responsabilità sociale: </a:t>
            </a:r>
            <a:r>
              <a:rPr lang="it-IT" dirty="0" smtClean="0"/>
              <a:t> comportamento aziendale improntato al rispetto dei bisogni ed interessi dei vari gruppi di riferimento </a:t>
            </a:r>
          </a:p>
          <a:p>
            <a:endParaRPr lang="it-IT" dirty="0" smtClean="0"/>
          </a:p>
          <a:p>
            <a:r>
              <a:rPr lang="it-IT" b="1" dirty="0" smtClean="0"/>
              <a:t>Etica:</a:t>
            </a:r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frutto dei valori dei singoli individui che partecipano a vario titolo nell’impresa, che fanno parte della sua organizzazione.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Deve essere il risultato di un equilibrio fra obiettivi economici, sociali e ambientali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Deve considerare ogni volta le particolarità del problema aziendale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Deve considerare il collegamento e le interazioni delle varie decisioni (perchè l’impresa è un sistema)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224" y="1267184"/>
            <a:ext cx="10515600" cy="717144"/>
          </a:xfrm>
        </p:spPr>
        <p:txBody>
          <a:bodyPr/>
          <a:lstStyle/>
          <a:p>
            <a:r>
              <a:rPr lang="it-IT" sz="4800" dirty="0" smtClean="0"/>
              <a:t>Perchè sviluppo sostenibile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7803" y="2169994"/>
            <a:ext cx="11518454" cy="3919657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Danno ambientale</a:t>
            </a:r>
            <a:r>
              <a:rPr lang="it-IT" dirty="0" smtClean="0"/>
              <a:t>: Nella seconda metà del ‘900 l’aumento della produzione ha causato problemi come l’inquinamento globale, il progressivo esaurimento delle risorse non rinnovabili e il deterioramento di alcune fonti rinnovabili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Diseguaglianze e limiti alla crescita</a:t>
            </a:r>
            <a:r>
              <a:rPr lang="it-IT" dirty="0" smtClean="0"/>
              <a:t>: il modello evolutivo della società industriale ha evidenziato dei limiti: utilizzo di risorse scarse che implicano un limite alla crescita; l’iniquità della distribuzione della ricchezza; la spinta verso i governi per la ricerca di soluzioni e correttivi ai limiti indicati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Ruolo sociale dell’impresa</a:t>
            </a:r>
            <a:r>
              <a:rPr lang="it-IT" dirty="0" smtClean="0"/>
              <a:t>: l’approccio alla sostenibilità permette all’impresa di assolvere il suo ruolo sociale e di motore di sviluppo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Importanza delle economie di interrelazione</a:t>
            </a:r>
            <a:r>
              <a:rPr lang="it-IT" dirty="0" smtClean="0"/>
              <a:t>: in un sistema economico orientato alla creazione di macrosistemi e, di conseguenza, all’integrazione e alla collaborazione, una gestione votata alla trasparenza e al riconoscimento dei diversi ruoli e attori risulta vincente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Etica nell’impresa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b="1" dirty="0" smtClean="0"/>
              <a:t>È un’etica derivata: </a:t>
            </a:r>
            <a:r>
              <a:rPr lang="it-IT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deriva appunto dal comportamento dei soggetti che operano nell’impresa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Implica la combinazione dei valori morali con quelli economici e ambientali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Il soggetto, nei comportamenti da assumere all’interno dell’impresa, deve mediare fra i propri valori e i valori aziendali, ossia i valori propri dell’azienda (valutabili consideranto il funzionamento dell’impresa negli anni)</a:t>
            </a:r>
          </a:p>
          <a:p>
            <a:endParaRPr lang="it-IT" dirty="0" smtClean="0"/>
          </a:p>
          <a:p>
            <a:r>
              <a:rPr lang="it-IT" b="1" dirty="0" smtClean="0"/>
              <a:t>È un’etica relativa:</a:t>
            </a:r>
            <a:r>
              <a:rPr lang="it-IT" dirty="0" smtClean="0"/>
              <a:t>’: perchè condizionata da una serie di elementi (situazione, momento della decisione, chi prende la decisione, etc.)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Il ruolo dell’etica nell’impresa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b="1" dirty="0" smtClean="0"/>
              <a:t>Impostazione economica: </a:t>
            </a:r>
            <a:r>
              <a:rPr lang="it-IT" dirty="0" smtClean="0"/>
              <a:t>impresa, generando un profitto, crea un valore economico a vantaggio dell’intera collettività           il tornaconto individuale soddisfa automaticamente gli interessi della collettività. </a:t>
            </a:r>
          </a:p>
          <a:p>
            <a:endParaRPr lang="it-IT" dirty="0" smtClean="0"/>
          </a:p>
          <a:p>
            <a:r>
              <a:rPr lang="it-IT" b="1" dirty="0" smtClean="0"/>
              <a:t>Impostazione combinata:</a:t>
            </a:r>
            <a:r>
              <a:rPr lang="it-IT" dirty="0" smtClean="0"/>
              <a:t> bisogna sviluppare un’etica aziendale che concilia in modo equo interessi interni ed esterni in un’ottica di durabilità. </a:t>
            </a:r>
          </a:p>
          <a:p>
            <a:r>
              <a:rPr lang="it-IT" dirty="0" smtClean="0"/>
              <a:t>L’etica si integra alla valutazione economica per comporre i diversi interessi in una visione di lungo periodo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6578220" y="2565776"/>
            <a:ext cx="655092" cy="409433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9037093" y="4137546"/>
            <a:ext cx="655092" cy="409433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Risorse e Competenze distintive dell’Impresa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Impresa: Resources Based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Insieme di risorse e competenze distintive che distingue una organizzazione dall’altra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Risorsa: tutto ciò che l’impresa possiede e utilizza e che può essere considerato un punto di forza o debolezza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Le modalità con cui le risorse vengono accumulate e sedimentate all’interno dell’impresa ne rappresenta la specificità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Risorse materiali e immateriali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0"/>
            <a:ext cx="11464119" cy="431269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 smtClean="0">
                <a:solidFill>
                  <a:srgbClr val="EB8B2D"/>
                </a:solidFill>
              </a:rPr>
              <a:t>Risorse materiali</a:t>
            </a:r>
            <a:r>
              <a:rPr lang="it-IT" b="1" dirty="0" smtClean="0"/>
              <a:t>: </a:t>
            </a:r>
            <a:r>
              <a:rPr lang="it-IT" dirty="0" smtClean="0"/>
              <a:t>sono beni tangibili, che hanno un riscontro quantitativo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 smtClean="0">
                <a:solidFill>
                  <a:srgbClr val="EB8B2D"/>
                </a:solidFill>
              </a:rPr>
              <a:t>Risorse immateriali</a:t>
            </a:r>
            <a:r>
              <a:rPr lang="it-IT" b="1" dirty="0" smtClean="0"/>
              <a:t>: </a:t>
            </a:r>
            <a:r>
              <a:rPr lang="it-IT" dirty="0" smtClean="0"/>
              <a:t>sono beni intangibili, che possono avere un riscontro        	quantitativo ma che normalmente non sono rappresentate in bilancio</a:t>
            </a:r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Le risorse immateriali generano un valore dell’impresa superiore a quello delle sue risorse tangibili e finanziarie. Tale differenza di valore è a volte indicata come </a:t>
            </a:r>
            <a:r>
              <a:rPr lang="it-IT" b="1" dirty="0" smtClean="0">
                <a:solidFill>
                  <a:srgbClr val="EB8B2D"/>
                </a:solidFill>
              </a:rPr>
              <a:t>capitaleintellettuale</a:t>
            </a:r>
          </a:p>
          <a:p>
            <a:endParaRPr lang="it-IT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64824" y="3411945"/>
            <a:ext cx="4488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CARATTERISTICHE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Sedimentabili e difficilmente trasferibili</a:t>
            </a:r>
          </a:p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                  firm specific</a:t>
            </a:r>
          </a:p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                  non acquisibili o imitabili</a:t>
            </a:r>
          </a:p>
          <a:p>
            <a:endParaRPr lang="it-IT" dirty="0" smtClean="0">
              <a:solidFill>
                <a:schemeClr val="accent4">
                  <a:lumMod val="50000"/>
                </a:schemeClr>
              </a:solidFill>
              <a:latin typeface="Raleway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Deperibili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Flessibili 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7055896" y="4046567"/>
            <a:ext cx="723332" cy="177422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70934" y="3411945"/>
            <a:ext cx="5720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DERIVAZIONE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Utilizzazione più efficace delle risorse tangibili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Maggiore coerenza del processo produttivo </a:t>
            </a:r>
          </a:p>
          <a:p>
            <a:pPr lvl="1"/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	con il contesto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Maggiore valore intrinseco dell’offerta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Migliore accesso alle risorse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Raleway"/>
              </a:rPr>
              <a:t>Migliore interazione con l’esterno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Capitale intellettuale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 lnSpcReduction="10000"/>
          </a:bodyPr>
          <a:lstStyle/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 smtClean="0">
                <a:solidFill>
                  <a:srgbClr val="EB8B2D"/>
                </a:solidFill>
              </a:rPr>
              <a:t>Capitale umano</a:t>
            </a:r>
            <a:r>
              <a:rPr lang="it-IT" dirty="0" smtClean="0"/>
              <a:t>: insieme di competenze, valori, relazioni detenute dalle persone che operano in azienda</a:t>
            </a:r>
            <a:r>
              <a:rPr lang="it-IT" b="1" dirty="0" smtClean="0"/>
              <a:t> </a:t>
            </a:r>
          </a:p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 smtClean="0">
                <a:solidFill>
                  <a:srgbClr val="EB8B2D"/>
                </a:solidFill>
              </a:rPr>
              <a:t>Capitale strutturale</a:t>
            </a:r>
            <a:r>
              <a:rPr lang="it-IT" b="1" dirty="0" smtClean="0"/>
              <a:t>: </a:t>
            </a:r>
            <a:r>
              <a:rPr lang="it-IT" dirty="0" smtClean="0"/>
              <a:t>è dato dal sistema organizzativo, dal suo sistema di valori, dal suo modello di sviluppo e dalle relazioni esterne dell’impresa</a:t>
            </a:r>
          </a:p>
          <a:p>
            <a:pPr lvl="2">
              <a:buFont typeface="Arial" pitchFamily="34" charset="0"/>
              <a:buChar char="•"/>
            </a:pPr>
            <a:endParaRPr lang="it-IT" b="1" dirty="0" smtClean="0"/>
          </a:p>
          <a:p>
            <a:pPr lvl="2"/>
            <a:endParaRPr lang="it-IT" b="1" dirty="0" smtClean="0"/>
          </a:p>
          <a:p>
            <a:pPr lvl="2"/>
            <a:r>
              <a:rPr lang="it-IT" b="1" dirty="0" smtClean="0"/>
              <a:t>Capitale sociale</a:t>
            </a:r>
            <a:r>
              <a:rPr lang="it-IT" dirty="0" smtClean="0"/>
              <a:t>: insieme delle relazioni esterne attivate dall’impresa; è dato dal sistema di queste relazioni, ossia dal loro numero e dalla loro qualità in termini di risorse scambiate e di attività di cooperazione portate avanti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6" name="Flèche vers le bas 5"/>
          <p:cNvSpPr/>
          <p:nvPr/>
        </p:nvSpPr>
        <p:spPr>
          <a:xfrm>
            <a:off x="8570794" y="4503761"/>
            <a:ext cx="545911" cy="50496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Conoscenza e Fiducia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EB8B2D"/>
                </a:solidFill>
              </a:rPr>
              <a:t>Conoscenza:</a:t>
            </a:r>
            <a:r>
              <a:rPr lang="it-IT" b="1" dirty="0" smtClean="0"/>
              <a:t> </a:t>
            </a:r>
            <a:r>
              <a:rPr lang="it-IT" dirty="0" smtClean="0"/>
              <a:t>Insieme di schemi cognitivi stabili e diffusi nell’ipresa, alla base dei comportamenti e, nello specifico,  del  modo in cui sono utilizzate le risorse e il loro processo di accumulazione</a:t>
            </a:r>
            <a:r>
              <a:rPr lang="it-IT" b="1" dirty="0" smtClean="0"/>
              <a:t>.</a:t>
            </a:r>
          </a:p>
          <a:p>
            <a:r>
              <a:rPr lang="it-IT" b="1" dirty="0" smtClean="0">
                <a:solidFill>
                  <a:srgbClr val="EB8B2D"/>
                </a:solidFill>
              </a:rPr>
              <a:t>Fiducia</a:t>
            </a:r>
            <a:r>
              <a:rPr lang="it-IT" b="1" dirty="0" smtClean="0"/>
              <a:t>: </a:t>
            </a:r>
            <a:r>
              <a:rPr lang="it-IT" dirty="0" smtClean="0"/>
              <a:t>insieme di schemi cognitivi che permettono di dare una rappresentazione sufficientemente definita e stabile dell’impresa e della sua offerta. Deriva dai comportamenti (attivi o passivi) che l’impresa pone in essere o dalle informazioni sull’impresa generate da altre fonti..</a:t>
            </a:r>
          </a:p>
          <a:p>
            <a:pPr lvl="2"/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5" name="Flèche vers le bas 4"/>
          <p:cNvSpPr/>
          <p:nvPr/>
        </p:nvSpPr>
        <p:spPr>
          <a:xfrm>
            <a:off x="7629099" y="4667536"/>
            <a:ext cx="914400" cy="805218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800290" y="562287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Raleway"/>
              </a:rPr>
              <a:t>Influenza i comportamenti verso l’impresa</a:t>
            </a:r>
          </a:p>
          <a:p>
            <a:r>
              <a:rPr lang="it-IT" dirty="0" smtClean="0">
                <a:latin typeface="Raleway"/>
              </a:rPr>
              <a:t>Legata al capitale di reputazione dell’impresa</a:t>
            </a:r>
            <a:endParaRPr lang="fr-FR" dirty="0"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Capitale di reputazione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pPr lvl="2"/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6" name="Ellipse 5"/>
          <p:cNvSpPr/>
          <p:nvPr/>
        </p:nvSpPr>
        <p:spPr>
          <a:xfrm>
            <a:off x="4831308" y="3575713"/>
            <a:ext cx="2320119" cy="1091823"/>
          </a:xfrm>
          <a:prstGeom prst="ellipse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Raleway"/>
              </a:rPr>
              <a:t>Capitale di reputazione</a:t>
            </a:r>
            <a:endParaRPr lang="fr-FR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271749" y="2251881"/>
            <a:ext cx="3357350" cy="49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Qualità dell’ambiente lavorativo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71749" y="5598332"/>
            <a:ext cx="3357350" cy="49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Sostenibilità dell’impresa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95785" y="4421876"/>
            <a:ext cx="3357350" cy="49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Emozioni suscitate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996450" y="4490116"/>
            <a:ext cx="3357350" cy="49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Risultati economici 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stabilità finanziaria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502554" y="2991134"/>
            <a:ext cx="3357350" cy="49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Vision e leadership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95785" y="3084394"/>
            <a:ext cx="3357350" cy="49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Qualità consolidata dell’offerta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Flèche vers le bas 20"/>
          <p:cNvSpPr/>
          <p:nvPr/>
        </p:nvSpPr>
        <p:spPr>
          <a:xfrm rot="17609830">
            <a:off x="4186820" y="3209262"/>
            <a:ext cx="450376" cy="61187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5765534" y="2848544"/>
            <a:ext cx="450376" cy="61187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6053945">
            <a:off x="7269237" y="4232257"/>
            <a:ext cx="450376" cy="61187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3680918">
            <a:off x="7502446" y="3269775"/>
            <a:ext cx="450376" cy="61187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 rot="10800000">
            <a:off x="5753173" y="4847309"/>
            <a:ext cx="450376" cy="61187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15983243">
            <a:off x="4341906" y="4267212"/>
            <a:ext cx="450376" cy="611877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Competenze distintive (1)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Sono le competenze che permettono all’azienda di distinguersi rispetto alle altre organizzazioni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Dipendono dal modo in cui l’impresa integra, coordina e sedimenta le varie risorse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capacità di attuare tale azione di integrazione e coordinamento è detta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rgbClr val="EB8B2D"/>
                </a:solidFill>
              </a:rPr>
              <a:t>capacità organizzativa </a:t>
            </a:r>
            <a:r>
              <a:rPr lang="it-IT" b="1" dirty="0" smtClean="0"/>
              <a:t>.</a:t>
            </a:r>
          </a:p>
          <a:p>
            <a:pPr lvl="2"/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5" name="Flèche vers le bas 4"/>
          <p:cNvSpPr/>
          <p:nvPr/>
        </p:nvSpPr>
        <p:spPr>
          <a:xfrm>
            <a:off x="7629099" y="4155743"/>
            <a:ext cx="914400" cy="805218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527330" y="512228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Raleway"/>
              </a:rPr>
              <a:t>Forte coinvolgimento della componenete umana</a:t>
            </a:r>
          </a:p>
          <a:p>
            <a:r>
              <a:rPr lang="it-IT" dirty="0" smtClean="0">
                <a:latin typeface="Raleway"/>
              </a:rPr>
              <a:t>Forte importanza della comunicazione interna</a:t>
            </a:r>
            <a:endParaRPr lang="fr-FR" dirty="0"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5424"/>
            <a:ext cx="10515600" cy="717144"/>
          </a:xfrm>
        </p:spPr>
        <p:txBody>
          <a:bodyPr/>
          <a:lstStyle/>
          <a:p>
            <a:r>
              <a:rPr lang="it-IT" sz="4800" dirty="0" smtClean="0"/>
              <a:t>Competenze distintive (2)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Sono competenze: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specifiche dell’impresa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scarse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difficili da imitare o da replicare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difficili da acquisire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si sviluppano nel tempo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sono la base del valore prodotto dall’impresa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determinano i core products dell’impresa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spesso vincolano la strategia e i comportamenti d’impresa (path dependence)</a:t>
            </a:r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6" name="Flèche droite 5"/>
          <p:cNvSpPr/>
          <p:nvPr/>
        </p:nvSpPr>
        <p:spPr>
          <a:xfrm>
            <a:off x="6987654" y="3234511"/>
            <a:ext cx="1023582" cy="832513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905909" y="3058325"/>
            <a:ext cx="42995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Raleway"/>
              </a:rPr>
              <a:t>Sono le risorse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Raleway"/>
              </a:rPr>
              <a:t>che generano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Raleway"/>
              </a:rPr>
              <a:t>il vantaggio competitivo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76368"/>
            <a:ext cx="10515600" cy="717144"/>
          </a:xfrm>
        </p:spPr>
        <p:txBody>
          <a:bodyPr/>
          <a:lstStyle/>
          <a:p>
            <a:r>
              <a:rPr lang="it-IT" sz="4800" dirty="0" smtClean="0"/>
              <a:t>Le 3 prospettive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2518913"/>
            <a:ext cx="10515600" cy="35707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economica</a:t>
            </a:r>
            <a:r>
              <a:rPr lang="it-IT" dirty="0" smtClean="0"/>
              <a:t>: creare ricchezza per sè e per la comunità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ambientale</a:t>
            </a:r>
            <a:r>
              <a:rPr lang="it-IT" dirty="0" smtClean="0"/>
              <a:t>: preservare nel tempo le risorse</a:t>
            </a:r>
          </a:p>
          <a:p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EB8B2D"/>
                </a:solidFill>
              </a:rPr>
              <a:t>socio-culturale</a:t>
            </a:r>
            <a:r>
              <a:rPr lang="it-IT" dirty="0" smtClean="0"/>
              <a:t>: garantire dimensioni di benessere equamente distribuite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364" y="1335424"/>
            <a:ext cx="11641540" cy="717144"/>
          </a:xfrm>
        </p:spPr>
        <p:txBody>
          <a:bodyPr/>
          <a:lstStyle/>
          <a:p>
            <a:r>
              <a:rPr lang="it-IT" sz="4800" dirty="0" smtClean="0"/>
              <a:t>Peculiarità delle competenze distintive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383777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scarsità</a:t>
            </a:r>
            <a:r>
              <a:rPr lang="it-IT" dirty="0" smtClean="0">
                <a:solidFill>
                  <a:srgbClr val="898989"/>
                </a:solidFill>
              </a:rPr>
              <a:t>: sono poco diffuse nell’ambiente in cui opera l’impresa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rilevanza</a:t>
            </a:r>
            <a:r>
              <a:rPr lang="it-IT" dirty="0" smtClean="0">
                <a:solidFill>
                  <a:srgbClr val="898989"/>
                </a:solidFill>
              </a:rPr>
              <a:t>: sono decisive per raggiungere un fattore critico di successo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appropriabilità</a:t>
            </a:r>
            <a:r>
              <a:rPr lang="it-IT" dirty="0" smtClean="0">
                <a:solidFill>
                  <a:srgbClr val="898989"/>
                </a:solidFill>
              </a:rPr>
              <a:t>: l’impresa ne ha il controllo e gli altri concorrenti ne sono esclusi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sviluppo</a:t>
            </a:r>
            <a:r>
              <a:rPr lang="it-IT" dirty="0" smtClean="0">
                <a:solidFill>
                  <a:srgbClr val="898989"/>
                </a:solidFill>
              </a:rPr>
              <a:t>: capaci di generare nuove competenze e conoscenzeù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durabilità</a:t>
            </a:r>
            <a:r>
              <a:rPr lang="it-IT" dirty="0" smtClean="0">
                <a:solidFill>
                  <a:srgbClr val="898989"/>
                </a:solidFill>
              </a:rPr>
              <a:t>: devono avere una certa durata temporale</a:t>
            </a:r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364" y="1335424"/>
            <a:ext cx="11641540" cy="717144"/>
          </a:xfrm>
        </p:spPr>
        <p:txBody>
          <a:bodyPr/>
          <a:lstStyle/>
          <a:p>
            <a:r>
              <a:rPr lang="it-IT" sz="4800" dirty="0" smtClean="0"/>
              <a:t>Cosa influenza la durabilità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421715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condizioni intrinseche dell’impresa</a:t>
            </a:r>
            <a:r>
              <a:rPr lang="it-IT" dirty="0" smtClean="0">
                <a:solidFill>
                  <a:srgbClr val="898989"/>
                </a:solidFill>
              </a:rPr>
              <a:t>: più le competenze sono basate su: </a:t>
            </a:r>
          </a:p>
          <a:p>
            <a:pPr lvl="3"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898989"/>
                </a:solidFill>
              </a:rPr>
              <a:t>fattori scarsi, </a:t>
            </a:r>
          </a:p>
          <a:p>
            <a:pPr lvl="3"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898989"/>
                </a:solidFill>
              </a:rPr>
              <a:t>conoscenze tacite, </a:t>
            </a:r>
          </a:p>
          <a:p>
            <a:pPr lvl="3"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898989"/>
                </a:solidFill>
              </a:rPr>
              <a:t>capaci di generare un meccanismo di attrazione della stessa risorsa (asset mass efficency)</a:t>
            </a:r>
          </a:p>
          <a:p>
            <a:pPr lvl="3"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898989"/>
                </a:solidFill>
              </a:rPr>
              <a:t>capaci di generare un meccanismo di attrazione di risorse complementari  (interconnectedness of asset stock)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r>
              <a:rPr lang="it-IT" sz="2400" dirty="0" smtClean="0">
                <a:solidFill>
                  <a:srgbClr val="898989"/>
                </a:solidFill>
              </a:rPr>
              <a:t>tanto più sono scarsamente imitabile e quindi duraturenel tempo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evoluzione del contesto</a:t>
            </a:r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dirty="0" smtClean="0">
                <a:solidFill>
                  <a:srgbClr val="EB8B2D"/>
                </a:solidFill>
              </a:rPr>
              <a:t>comportamento dei concorrenti</a:t>
            </a:r>
            <a:endParaRPr lang="it-IT" dirty="0" smtClean="0">
              <a:solidFill>
                <a:srgbClr val="898989"/>
              </a:solidFill>
            </a:endParaRPr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5" name="Flèche vers le bas 4"/>
          <p:cNvSpPr/>
          <p:nvPr/>
        </p:nvSpPr>
        <p:spPr>
          <a:xfrm>
            <a:off x="9266830" y="4926842"/>
            <a:ext cx="832513" cy="709683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97834" y="5915883"/>
            <a:ext cx="2762295" cy="369332"/>
          </a:xfrm>
          <a:prstGeom prst="rect">
            <a:avLst/>
          </a:prstGeom>
          <a:solidFill>
            <a:srgbClr val="EB8B2D"/>
          </a:solidFill>
          <a:ln>
            <a:solidFill>
              <a:srgbClr val="EB8B2D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Raleway"/>
              </a:rPr>
              <a:t>Competenze dinamiche</a:t>
            </a:r>
            <a:endParaRPr lang="fr-FR" b="1" dirty="0"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364" y="1335424"/>
            <a:ext cx="11641540" cy="717144"/>
          </a:xfrm>
        </p:spPr>
        <p:txBody>
          <a:bodyPr/>
          <a:lstStyle/>
          <a:p>
            <a:r>
              <a:rPr lang="it-IT" sz="4800" dirty="0" smtClean="0"/>
              <a:t>Competenze dinamiche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421715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devono adeguarsi ial cambiamento del contesto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azienda deve avere capacità di coordinamento, integrazione e riconfigurazione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azienda deve fornire risposte creative</a:t>
            </a:r>
          </a:p>
          <a:p>
            <a:pPr>
              <a:buFont typeface="Arial" pitchFamily="34" charset="0"/>
              <a:buChar char="•"/>
            </a:pPr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364" y="1335424"/>
            <a:ext cx="11641540" cy="717144"/>
          </a:xfrm>
        </p:spPr>
        <p:txBody>
          <a:bodyPr/>
          <a:lstStyle/>
          <a:p>
            <a:r>
              <a:rPr lang="it-IT" sz="4800" dirty="0" smtClean="0"/>
              <a:t>Path dependence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785" y="2251881"/>
            <a:ext cx="11464119" cy="421715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Spesso le competenze distintive “impongono” un certo sentiero di sviluppo ed evoluzione perchè: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solidFill>
                  <a:srgbClr val="898989"/>
                </a:solidFill>
              </a:rPr>
              <a:t> </a:t>
            </a:r>
            <a:r>
              <a:rPr lang="it-IT" sz="2400" dirty="0" smtClean="0">
                <a:solidFill>
                  <a:srgbClr val="898989"/>
                </a:solidFill>
              </a:rPr>
              <a:t>richiedono investimenti</a:t>
            </a:r>
          </a:p>
          <a:p>
            <a:pPr lvl="2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898989"/>
                </a:solidFill>
              </a:rPr>
              <a:t> definiscono routine organizzative</a:t>
            </a:r>
          </a:p>
          <a:p>
            <a:pPr lvl="2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898989"/>
                </a:solidFill>
              </a:rPr>
              <a:t> portano a replicare modelli di gestione consolidati e di successo</a:t>
            </a:r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Flèche vers le bas 3"/>
          <p:cNvSpPr/>
          <p:nvPr/>
        </p:nvSpPr>
        <p:spPr>
          <a:xfrm>
            <a:off x="6619164" y="4203507"/>
            <a:ext cx="682388" cy="477672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30271" y="4735758"/>
            <a:ext cx="668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Raleway"/>
              </a:rPr>
              <a:t>Apparente trade-off fra stabilità e cambiamento</a:t>
            </a:r>
            <a:endParaRPr lang="fr-FR" sz="2400" dirty="0">
              <a:latin typeface="Raleway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619164" y="5347551"/>
            <a:ext cx="682388" cy="477672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50739" y="5833997"/>
            <a:ext cx="185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Fattori perno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Strategia d’impresa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Strategia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Determinazione delle finalità e degli obiettivi di lungo periodo di un'impresa e attuazione delle linee di condotta e allocazione delle risorse necessarie alla realizzazione di tali obiettivi</a:t>
            </a:r>
          </a:p>
          <a:p>
            <a:pPr algn="r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(A. Chandler)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Strategia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Modello o schema che coordina gli obiettivi, le politiche e le linee di condotta principali di un'organizzazione in una sintesi unitaria e coerente. Una strategia consente di ordinare e distribuire le risorse di un'organizzazione secondo una disposizione unica e attuabile, dondata sulle sue competenze e i suoi limiti interni, sulla capacità di prevedere le mutazioni dell'ambiente e le relative mosse di avversari intelligenti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rgbClr val="898989"/>
                </a:solidFill>
              </a:rPr>
              <a:t>(J.B. Quinn)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Strategia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La strategia è il fondamento degli obiettivi, finalità o scopi, comprende le politiche e i programmi atti al raggiungimento di tali obiettivi ed è espressa in modo tale da definire il settore all'interno del quale l'impresa agisce o dovrà agire e il tipo di impresa che è o dovrà essere</a:t>
            </a:r>
          </a:p>
          <a:p>
            <a:pPr algn="r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(K.Andrews)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Strategia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Ricerca cosciente e deliberata di un piano d'azione che porterà a sviluppare un vantaggio competitivo e quindi a rafforzarlo</a:t>
            </a:r>
          </a:p>
          <a:p>
            <a:pPr algn="r"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(B. Henderson)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26052"/>
            <a:ext cx="11455400" cy="661805"/>
          </a:xfrm>
        </p:spPr>
        <p:txBody>
          <a:bodyPr/>
          <a:lstStyle/>
          <a:p>
            <a:r>
              <a:rPr lang="it-IT" dirty="0"/>
              <a:t>Strategia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63708" y="2133600"/>
            <a:ext cx="3309892" cy="3707642"/>
          </a:xfrm>
          <a:prstGeom prst="rect">
            <a:avLst/>
          </a:prstGeom>
          <a:noFill/>
          <a:ln w="57150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363708" y="3047999"/>
            <a:ext cx="3309892" cy="0"/>
          </a:xfrm>
          <a:prstGeom prst="line">
            <a:avLst/>
          </a:prstGeom>
          <a:noFill/>
          <a:ln w="57150">
            <a:solidFill>
              <a:srgbClr val="EB8B2D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363708" y="3900976"/>
            <a:ext cx="3309892" cy="0"/>
          </a:xfrm>
          <a:prstGeom prst="line">
            <a:avLst/>
          </a:prstGeom>
          <a:noFill/>
          <a:ln w="9525">
            <a:solidFill>
              <a:srgbClr val="EB8B2D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it-IT" dirty="0" smtClean="0"/>
          </a:p>
          <a:p>
            <a:endParaRPr lang="fr-FR" dirty="0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363708" y="4736904"/>
            <a:ext cx="3309892" cy="0"/>
          </a:xfrm>
          <a:prstGeom prst="line">
            <a:avLst/>
          </a:prstGeom>
          <a:noFill/>
          <a:ln w="9525">
            <a:solidFill>
              <a:srgbClr val="EB8B2D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534400" y="1995976"/>
            <a:ext cx="3149600" cy="38452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/>
              <a:t>Ambiente</a:t>
            </a:r>
            <a:r>
              <a:rPr lang="it-IT"/>
              <a:t> 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554640" y="1995976"/>
            <a:ext cx="2235200" cy="1905000"/>
          </a:xfrm>
          <a:prstGeom prst="diamond">
            <a:avLst/>
          </a:prstGeom>
          <a:solidFill>
            <a:srgbClr val="89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dirty="0"/>
          </a:p>
          <a:p>
            <a:pPr algn="ctr"/>
            <a:r>
              <a:rPr lang="it-IT" dirty="0">
                <a:solidFill>
                  <a:schemeClr val="bg1"/>
                </a:solidFill>
              </a:rPr>
              <a:t>Strategia</a:t>
            </a:r>
          </a:p>
          <a:p>
            <a:pPr algn="ctr"/>
            <a:endParaRPr lang="it-IT" dirty="0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5724480" y="4127304"/>
            <a:ext cx="1930400" cy="609600"/>
          </a:xfrm>
          <a:prstGeom prst="leftRightArrow">
            <a:avLst>
              <a:gd name="adj1" fmla="val 50000"/>
              <a:gd name="adj2" fmla="val 475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490239" y="2340165"/>
            <a:ext cx="103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IMPRESA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160800" y="3351051"/>
            <a:ext cx="172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dirty="0" smtClean="0">
                <a:solidFill>
                  <a:prstClr val="black"/>
                </a:solidFill>
              </a:rPr>
              <a:t>Obiettivi e valori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4087" y="4190148"/>
            <a:ext cx="85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Risorse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7740" y="5022375"/>
            <a:ext cx="247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dirty="0" smtClean="0">
                <a:solidFill>
                  <a:prstClr val="black"/>
                </a:solidFill>
              </a:rPr>
              <a:t>Organizzazione e sistemi</a:t>
            </a:r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4296" y="1235945"/>
            <a:ext cx="4962099" cy="869924"/>
          </a:xfrm>
        </p:spPr>
        <p:txBody>
          <a:bodyPr/>
          <a:lstStyle/>
          <a:p>
            <a:r>
              <a:rPr lang="it-IT" dirty="0" smtClean="0"/>
              <a:t>Triple Botton Line</a:t>
            </a:r>
            <a:endParaRPr lang="fr-FR" dirty="0"/>
          </a:p>
        </p:txBody>
      </p:sp>
      <p:sp>
        <p:nvSpPr>
          <p:cNvPr id="3" name="Triangle isocèle 2"/>
          <p:cNvSpPr/>
          <p:nvPr/>
        </p:nvSpPr>
        <p:spPr>
          <a:xfrm>
            <a:off x="2947916" y="2524835"/>
            <a:ext cx="6005014" cy="3466532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71297" y="5806701"/>
            <a:ext cx="156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socio-culturale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73960" y="5806701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ambientale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50489" y="2071331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economico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81802" y="4572000"/>
            <a:ext cx="1191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Sviluppo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sostenibile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66180" y="1386073"/>
            <a:ext cx="379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3 dimensioni sono allo stesso livello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166180" y="1878504"/>
            <a:ext cx="3949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 venir meno di una delle 3 dimensioni </a:t>
            </a:r>
          </a:p>
          <a:p>
            <a:r>
              <a:rPr lang="it-IT" dirty="0" smtClean="0"/>
              <a:t>anche le altre sono a rischio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 rot="5400000">
            <a:off x="9547461" y="2846961"/>
            <a:ext cx="868882" cy="709179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366078" y="3812106"/>
            <a:ext cx="336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3 dimensioni sono considerate </a:t>
            </a:r>
          </a:p>
          <a:p>
            <a:r>
              <a:rPr lang="it-IT" dirty="0" smtClean="0"/>
              <a:t>in modo separato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366077" y="4572000"/>
            <a:ext cx="3749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3 dimensioni hanno diverse caratteristiche e diversi criteri di misurazione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24" y="1115720"/>
            <a:ext cx="10363200" cy="685800"/>
          </a:xfrm>
        </p:spPr>
        <p:txBody>
          <a:bodyPr/>
          <a:lstStyle/>
          <a:p>
            <a:r>
              <a:rPr lang="it-IT" dirty="0" smtClean="0"/>
              <a:t>Domande chiave</a:t>
            </a:r>
            <a:endParaRPr lang="it-IT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773" y="2242801"/>
            <a:ext cx="11791666" cy="35575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dirty="0" smtClean="0">
                <a:solidFill>
                  <a:srgbClr val="898989"/>
                </a:solidFill>
              </a:rPr>
              <a:t>Obiettivi dell’impresa e degli stakeholders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898989"/>
                </a:solidFill>
              </a:rPr>
              <a:t>Criticità, opportunità e rischi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Valori e comportamenti consolidati dell’impresa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Competenze distintive e come svilupparle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Modalità </a:t>
            </a:r>
            <a:r>
              <a:rPr lang="it-IT" sz="2800" dirty="0" smtClean="0">
                <a:solidFill>
                  <a:srgbClr val="898989"/>
                </a:solidFill>
              </a:rPr>
              <a:t>per gestire criticità e raggiungere obiettivi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898989"/>
                </a:solidFill>
              </a:rPr>
              <a:t>Evoluzione deil’organizzazione, dei valori e delle risorse per implementare la strategia</a:t>
            </a:r>
            <a:endParaRPr lang="it-IT" sz="2800" dirty="0"/>
          </a:p>
          <a:p>
            <a:pPr>
              <a:lnSpc>
                <a:spcPct val="90000"/>
              </a:lnSpc>
            </a:pPr>
            <a:endParaRPr lang="it-IT" sz="2800" dirty="0"/>
          </a:p>
          <a:p>
            <a:pPr>
              <a:lnSpc>
                <a:spcPct val="90000"/>
              </a:lnSpc>
            </a:pPr>
            <a:endParaRPr lang="it-IT" sz="2800" dirty="0"/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24" y="1115720"/>
            <a:ext cx="10363200" cy="685800"/>
          </a:xfrm>
        </p:spPr>
        <p:txBody>
          <a:bodyPr/>
          <a:lstStyle/>
          <a:p>
            <a:r>
              <a:rPr lang="it-IT" dirty="0"/>
              <a:t>Strategia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773" y="2065376"/>
            <a:ext cx="11791666" cy="41716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Considerazione e comprensione dell'ambiente in cui si opera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Implica una posizione attiva e proattiva dell'impresa verso l'ambiente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Implica una chiara coscienza di ciò che si è e si vuole ottenere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Fondamento di ogni strategia è l'ambiente competitivo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Fornisce le linee guide alle decisioni manageriali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Dà coerenza alle azioni intraprese dall'azienda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Chiarisce il "quadro d'insieme"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È un tema unificatore</a:t>
            </a:r>
          </a:p>
          <a:p>
            <a:pPr>
              <a:lnSpc>
                <a:spcPct val="90000"/>
              </a:lnSpc>
            </a:pPr>
            <a:endParaRPr lang="it-IT" sz="2800" dirty="0"/>
          </a:p>
          <a:p>
            <a:pPr>
              <a:lnSpc>
                <a:spcPct val="90000"/>
              </a:lnSpc>
            </a:pPr>
            <a:endParaRPr lang="it-IT" sz="2800" dirty="0"/>
          </a:p>
          <a:p>
            <a:pPr>
              <a:lnSpc>
                <a:spcPct val="90000"/>
              </a:lnSpc>
            </a:pPr>
            <a:endParaRPr lang="it-IT" sz="2800" dirty="0"/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decisioni strategiche: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Sono importanti</a:t>
            </a:r>
          </a:p>
          <a:p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Implicano un significativo impiego di risorse</a:t>
            </a:r>
          </a:p>
          <a:p>
            <a:endParaRPr lang="it-IT" dirty="0">
              <a:solidFill>
                <a:srgbClr val="898989"/>
              </a:solidFill>
            </a:endParaRPr>
          </a:p>
          <a:p>
            <a:r>
              <a:rPr lang="it-IT" dirty="0" smtClean="0">
                <a:solidFill>
                  <a:srgbClr val="898989"/>
                </a:solidFill>
              </a:rPr>
              <a:t>Non </a:t>
            </a:r>
            <a:r>
              <a:rPr lang="it-IT" dirty="0">
                <a:solidFill>
                  <a:srgbClr val="898989"/>
                </a:solidFill>
              </a:rPr>
              <a:t>sono facilmente reversibili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Ruoli della strategia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supporto alle decisioni</a:t>
            </a:r>
          </a:p>
          <a:p>
            <a:r>
              <a:rPr lang="it-IT" dirty="0">
                <a:solidFill>
                  <a:srgbClr val="898989"/>
                </a:solidFill>
              </a:rPr>
              <a:t>strumento di coordinamento e comunicazione</a:t>
            </a:r>
          </a:p>
          <a:p>
            <a:r>
              <a:rPr lang="it-IT" dirty="0">
                <a:solidFill>
                  <a:srgbClr val="898989"/>
                </a:solidFill>
              </a:rPr>
              <a:t>modo per motivare, strumento di “motivazione strategica”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Strategia deliberata e emergente</a:t>
            </a:r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La strategia deliberata è la strategia che viene concepita dal gruppo dirigente</a:t>
            </a:r>
          </a:p>
          <a:p>
            <a:r>
              <a:rPr lang="it-IT" dirty="0">
                <a:solidFill>
                  <a:srgbClr val="898989"/>
                </a:solidFill>
              </a:rPr>
              <a:t>La strategia emergente è costituita da quell’insieme di decisioni che i singoli manager attuano in risposta ai cambiamenti delle circostanze esterne e ai modi in cui la strategia deliberata viene interpretata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4184"/>
            <a:ext cx="12192000" cy="869924"/>
          </a:xfrm>
        </p:spPr>
        <p:txBody>
          <a:bodyPr/>
          <a:lstStyle/>
          <a:p>
            <a:r>
              <a:rPr lang="it-IT" dirty="0"/>
              <a:t>Scuola razionalista </a:t>
            </a:r>
            <a:r>
              <a:rPr lang="it-IT" dirty="0" smtClean="0"/>
              <a:t> </a:t>
            </a:r>
            <a:r>
              <a:rPr lang="it-IT" sz="3600" dirty="0" smtClean="0"/>
              <a:t>(</a:t>
            </a:r>
            <a:r>
              <a:rPr lang="it-IT" sz="3600" dirty="0"/>
              <a:t>strategia deliberata)</a:t>
            </a:r>
            <a:endParaRPr lang="it-IT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93495"/>
            <a:ext cx="11900848" cy="3883468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Ha un approccio normativo. </a:t>
            </a:r>
            <a:endParaRPr lang="it-IT" dirty="0" smtClean="0">
              <a:solidFill>
                <a:srgbClr val="898989"/>
              </a:solidFill>
            </a:endParaRPr>
          </a:p>
          <a:p>
            <a:pPr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Il suo obiettivo è individuare i fattori che determinano il successo al fine di fornire una guida per lo sviluppo di sentieri che consentano il miglioramento delle performance aziendali</a:t>
            </a: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21" y="1244184"/>
            <a:ext cx="12014579" cy="869924"/>
          </a:xfrm>
        </p:spPr>
        <p:txBody>
          <a:bodyPr/>
          <a:lstStyle/>
          <a:p>
            <a:r>
              <a:rPr lang="it-IT" dirty="0"/>
              <a:t>Scuola </a:t>
            </a:r>
            <a:r>
              <a:rPr lang="it-IT" dirty="0" smtClean="0"/>
              <a:t>comportamentista </a:t>
            </a:r>
            <a:r>
              <a:rPr lang="it-IT" sz="3600" dirty="0" smtClean="0"/>
              <a:t>(strategia </a:t>
            </a:r>
            <a:r>
              <a:rPr lang="it-IT" sz="3600" dirty="0"/>
              <a:t>emergente)</a:t>
            </a:r>
            <a:r>
              <a:rPr lang="it-IT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21" y="2362200"/>
            <a:ext cx="12014579" cy="3733800"/>
          </a:xfrm>
        </p:spPr>
        <p:txBody>
          <a:bodyPr/>
          <a:lstStyle/>
          <a:p>
            <a:r>
              <a:rPr lang="it-IT" sz="3600" dirty="0">
                <a:solidFill>
                  <a:srgbClr val="898989"/>
                </a:solidFill>
              </a:rPr>
              <a:t>Concentra l’attenzione sul modo in cui le strategie si manifestano nelle diverse realtà</a:t>
            </a:r>
          </a:p>
          <a:p>
            <a:endParaRPr lang="it-IT" sz="3600" dirty="0"/>
          </a:p>
          <a:p>
            <a:endParaRPr lang="it-IT" sz="36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Strategia e tattica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La strategia è il piano complessivo per lo spiegamento di risorse necessarie a stabilire una posizione di vantaggio.</a:t>
            </a:r>
          </a:p>
          <a:p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La tattica è un progetto di azione specifica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Strategia di gruppo e di business</a:t>
            </a:r>
            <a:endParaRPr 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La strategia di gruppo definisce il campo di azione dell’impresa attraverso la scelta dei settori e dei mercati nei quali competere</a:t>
            </a:r>
          </a:p>
          <a:p>
            <a:r>
              <a:rPr lang="it-IT" dirty="0">
                <a:solidFill>
                  <a:srgbClr val="898989"/>
                </a:solidFill>
              </a:rPr>
              <a:t>la strategia di business determina il modo di competere all’interno di un determinato settore o mercato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Politica aziendale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Insieme delle linee guida che regolano uno specifico ambito aziendale e che sono strettamente dipendenti da strategia e mission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839" y="1197611"/>
            <a:ext cx="5193657" cy="869924"/>
          </a:xfrm>
        </p:spPr>
        <p:txBody>
          <a:bodyPr/>
          <a:lstStyle/>
          <a:p>
            <a:r>
              <a:rPr lang="it-IT" dirty="0" smtClean="0"/>
              <a:t>Bioeconomy Model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67974" y="5237470"/>
            <a:ext cx="516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funzione delle situazioni la gerarchia può cambiare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24235" y="1386073"/>
            <a:ext cx="50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dimensione economica è il fattore indispensabile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94758" y="2005701"/>
            <a:ext cx="615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crescita economica non deve intaccare la sostenibilità sociale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99478" y="2636308"/>
            <a:ext cx="604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due dimensioni devono essere perseguite senza  sacrificare </a:t>
            </a:r>
          </a:p>
          <a:p>
            <a:r>
              <a:rPr lang="it-IT" dirty="0" smtClean="0"/>
              <a:t>l’ambiente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959024" y="4481120"/>
            <a:ext cx="623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sviluppo della conoscenza e della tecnologia influenza i limiti delle tre dimensioni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136862" y="2285582"/>
            <a:ext cx="4353634" cy="3920036"/>
            <a:chOff x="1924335" y="2174109"/>
            <a:chExt cx="4353634" cy="3920036"/>
          </a:xfrm>
        </p:grpSpPr>
        <p:sp>
          <p:nvSpPr>
            <p:cNvPr id="13" name="Ellipse 12"/>
            <p:cNvSpPr/>
            <p:nvPr/>
          </p:nvSpPr>
          <p:spPr>
            <a:xfrm>
              <a:off x="1924335" y="2174109"/>
              <a:ext cx="4353634" cy="3920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638111" y="2889940"/>
              <a:ext cx="2916528" cy="26053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386921" y="3580600"/>
              <a:ext cx="1382238" cy="12507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468809" y="3866698"/>
              <a:ext cx="1382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Sostenibilità </a:t>
              </a:r>
            </a:p>
            <a:p>
              <a:r>
                <a:rPr lang="it-IT" dirty="0" smtClean="0"/>
                <a:t>economica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58363" y="2989661"/>
              <a:ext cx="1382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Sostenibilità </a:t>
              </a:r>
            </a:p>
            <a:p>
              <a:pPr algn="ctr"/>
              <a:r>
                <a:rPr lang="it-IT" dirty="0" smtClean="0"/>
                <a:t>sociale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941710" y="2524835"/>
              <a:ext cx="2440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Sostenibilità ambientale</a:t>
              </a:r>
              <a:endParaRPr lang="fr-FR" dirty="0"/>
            </a:p>
          </p:txBody>
        </p:sp>
      </p:grpSp>
      <p:sp>
        <p:nvSpPr>
          <p:cNvPr id="22" name="Flèche droite 21"/>
          <p:cNvSpPr/>
          <p:nvPr/>
        </p:nvSpPr>
        <p:spPr>
          <a:xfrm rot="5400000">
            <a:off x="8564822" y="3392876"/>
            <a:ext cx="868882" cy="709179"/>
          </a:xfrm>
          <a:prstGeom prst="right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dell’impresa sostenibile</a:t>
            </a:r>
            <a:endParaRPr lang="it-IT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98989"/>
                </a:solidFill>
              </a:rPr>
              <a:t>Generare valore economico per la corretta remunerazione delle risorse e il supporto della crescita e dello svipullo in un’ottica di perdurabilità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Generare valore condiviso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Rafforzare il proprio patrimonio di risorse e competenze, in funzione della creazione e dello sviluppo di capacità distintive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Strategia dell’impresa sostenibile</a:t>
            </a:r>
            <a:endParaRPr lang="it-IT" dirty="0"/>
          </a:p>
        </p:txBody>
      </p:sp>
      <p:sp>
        <p:nvSpPr>
          <p:cNvPr id="4" name="Ellipse 3"/>
          <p:cNvSpPr/>
          <p:nvPr/>
        </p:nvSpPr>
        <p:spPr>
          <a:xfrm>
            <a:off x="974680" y="3002507"/>
            <a:ext cx="2183643" cy="2934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Orientamento alla perdurabilità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24622" y="3016155"/>
            <a:ext cx="2183643" cy="2934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Orientamento al valore condiviso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247271" y="3016155"/>
            <a:ext cx="2183643" cy="2934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Trasparenza e integrità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747077" y="3016155"/>
            <a:ext cx="2183643" cy="2934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Crescita e sviluppo in termini di valore condiviso e competenze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012" y="1244184"/>
            <a:ext cx="11959988" cy="869924"/>
          </a:xfrm>
        </p:spPr>
        <p:txBody>
          <a:bodyPr/>
          <a:lstStyle/>
          <a:p>
            <a:r>
              <a:rPr lang="it-IT" dirty="0" smtClean="0"/>
              <a:t>Si possono indicare a priori delle strategie?</a:t>
            </a:r>
            <a:endParaRPr lang="it-IT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18866" y="2552131"/>
            <a:ext cx="2306471" cy="122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???????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514765" y="4390030"/>
            <a:ext cx="2306471" cy="122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???????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05099" y="4390030"/>
            <a:ext cx="2306471" cy="122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???????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674592" y="2552131"/>
            <a:ext cx="2306471" cy="122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???????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81701" y="4390030"/>
            <a:ext cx="2306471" cy="122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???????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78657" y="2552131"/>
            <a:ext cx="2306471" cy="122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???????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Il contesto in cui opera l’impresa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242680"/>
            <a:ext cx="10272184" cy="627063"/>
          </a:xfrm>
        </p:spPr>
        <p:txBody>
          <a:bodyPr/>
          <a:lstStyle/>
          <a:p>
            <a:pPr algn="l"/>
            <a:r>
              <a:rPr lang="it-IT" sz="3400" dirty="0">
                <a:cs typeface="Times New Roman" pitchFamily="18" charset="0"/>
              </a:rPr>
              <a:t>L’ambiente può essere definito come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401928"/>
            <a:ext cx="11757198" cy="34939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lo scenario in cui l’impresa svolge la sua azione e si costruisce una certa posizione </a:t>
            </a:r>
            <a:r>
              <a:rPr lang="it-IT" sz="2800" dirty="0" smtClean="0">
                <a:solidFill>
                  <a:srgbClr val="898989"/>
                </a:solidFill>
                <a:cs typeface="Times New Roman" pitchFamily="18" charset="0"/>
              </a:rPr>
              <a:t>distintiva</a:t>
            </a:r>
            <a:endParaRPr lang="it-IT" sz="1200" dirty="0">
              <a:solidFill>
                <a:srgbClr val="898989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l’àmbito in cui l’impresa esercita un ruolo </a:t>
            </a:r>
            <a:r>
              <a:rPr lang="it-IT" sz="2800" dirty="0" smtClean="0">
                <a:solidFill>
                  <a:srgbClr val="898989"/>
                </a:solidFill>
                <a:cs typeface="Times New Roman" pitchFamily="18" charset="0"/>
              </a:rPr>
              <a:t>sociale</a:t>
            </a:r>
          </a:p>
          <a:p>
            <a:pPr algn="just">
              <a:lnSpc>
                <a:spcPct val="90000"/>
              </a:lnSpc>
            </a:pPr>
            <a:r>
              <a:rPr lang="it-IT" dirty="0" smtClean="0">
                <a:solidFill>
                  <a:srgbClr val="898989"/>
                </a:solidFill>
                <a:cs typeface="Times New Roman" pitchFamily="18" charset="0"/>
              </a:rPr>
              <a:t>l’ambito in cui l’impresa eroga valore condiviso</a:t>
            </a:r>
            <a:endParaRPr lang="it-IT" sz="1200" dirty="0">
              <a:solidFill>
                <a:srgbClr val="898989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la fonte di vantaggio </a:t>
            </a:r>
            <a:r>
              <a:rPr lang="it-IT" sz="2800" dirty="0" smtClean="0">
                <a:solidFill>
                  <a:srgbClr val="898989"/>
                </a:solidFill>
                <a:cs typeface="Times New Roman" pitchFamily="18" charset="0"/>
              </a:rPr>
              <a:t>competitivo, risorse e competenze, </a:t>
            </a: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stimolo al </a:t>
            </a:r>
            <a:r>
              <a:rPr lang="it-IT" sz="2800" dirty="0" smtClean="0">
                <a:solidFill>
                  <a:srgbClr val="898989"/>
                </a:solidFill>
                <a:cs typeface="Times New Roman" pitchFamily="18" charset="0"/>
              </a:rPr>
              <a:t>cambiamento</a:t>
            </a:r>
            <a:endParaRPr lang="it-IT" sz="1200" dirty="0">
              <a:solidFill>
                <a:srgbClr val="898989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l’insieme delle forze che, a vari livelli, influiscono sull’attività </a:t>
            </a:r>
            <a:r>
              <a:rPr lang="it-IT" sz="2800" dirty="0" smtClean="0">
                <a:solidFill>
                  <a:srgbClr val="898989"/>
                </a:solidFill>
                <a:cs typeface="Times New Roman" pitchFamily="18" charset="0"/>
              </a:rPr>
              <a:t>dell’impresa </a:t>
            </a:r>
            <a:r>
              <a:rPr lang="it-IT" sz="2800" dirty="0" smtClean="0">
                <a:solidFill>
                  <a:srgbClr val="898989"/>
                </a:solidFill>
              </a:rPr>
              <a:t> </a:t>
            </a: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095500" y="118110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13667" name="Picture 3" descr="Diapositiv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49" y="1181100"/>
            <a:ext cx="9698567" cy="506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1215385"/>
            <a:ext cx="9160933" cy="627063"/>
          </a:xfrm>
        </p:spPr>
        <p:txBody>
          <a:bodyPr/>
          <a:lstStyle/>
          <a:p>
            <a:r>
              <a:rPr lang="it-IT" sz="3200" dirty="0"/>
              <a:t>Macroambiente e Microambiente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93" y="2347415"/>
            <a:ext cx="10261600" cy="3657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Il </a:t>
            </a:r>
            <a:r>
              <a:rPr lang="it-IT" sz="2400" b="1" dirty="0">
                <a:solidFill>
                  <a:srgbClr val="EB8B2D"/>
                </a:solidFill>
                <a:cs typeface="Times New Roman" pitchFamily="18" charset="0"/>
              </a:rPr>
              <a:t>macroambiente</a:t>
            </a: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 è rappresentato dalle </a:t>
            </a:r>
            <a:r>
              <a:rPr lang="it-IT" sz="2400" b="1" dirty="0">
                <a:solidFill>
                  <a:srgbClr val="EB8B2D"/>
                </a:solidFill>
                <a:cs typeface="Times New Roman" pitchFamily="18" charset="0"/>
              </a:rPr>
              <a:t>forze sociali che operano all’interno dell’ambiente</a:t>
            </a: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, ossia da quelle dinamiche e tendenze generali originate da elementi non direttamente influenzabili dall’impresa.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it-IT" sz="2400" dirty="0">
              <a:solidFill>
                <a:srgbClr val="898989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Il </a:t>
            </a:r>
            <a:r>
              <a:rPr lang="it-IT" sz="2400" b="1" dirty="0">
                <a:solidFill>
                  <a:srgbClr val="EB8B2D"/>
                </a:solidFill>
                <a:cs typeface="Times New Roman" pitchFamily="18" charset="0"/>
              </a:rPr>
              <a:t>microambiente</a:t>
            </a: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 è costituito dalle </a:t>
            </a:r>
            <a:r>
              <a:rPr lang="it-IT" sz="2400" b="1" dirty="0">
                <a:solidFill>
                  <a:srgbClr val="EB8B2D"/>
                </a:solidFill>
                <a:cs typeface="Times New Roman" pitchFamily="18" charset="0"/>
              </a:rPr>
              <a:t>forze a diretto contatto con l’impresa</a:t>
            </a: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, che hanno stretti rapporti con la sua capacità di offrire valore al mercato. Questi ambiti possono a loro volta essere variamente influenzati dall’azienda e, come l’azienda, subiscono l’influenza dal macroambiente.</a:t>
            </a:r>
            <a:r>
              <a:rPr lang="it-IT" sz="2400" dirty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1301810"/>
            <a:ext cx="9889067" cy="771525"/>
          </a:xfrm>
        </p:spPr>
        <p:txBody>
          <a:bodyPr/>
          <a:lstStyle/>
          <a:p>
            <a:pPr algn="l"/>
            <a:r>
              <a:rPr lang="it-IT" sz="4000" dirty="0">
                <a:cs typeface="Times New Roman" pitchFamily="18" charset="0"/>
              </a:rPr>
              <a:t>Il macroambiente comprende: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287256"/>
            <a:ext cx="10261600" cy="3240087"/>
          </a:xfrm>
        </p:spPr>
        <p:txBody>
          <a:bodyPr/>
          <a:lstStyle/>
          <a:p>
            <a:pPr algn="just"/>
            <a:r>
              <a:rPr lang="it-IT" sz="2800" dirty="0">
                <a:solidFill>
                  <a:schemeClr val="hlink"/>
                </a:solidFill>
                <a:cs typeface="Times New Roman" pitchFamily="18" charset="0"/>
              </a:rPr>
              <a:t>ambiente demografico</a:t>
            </a:r>
          </a:p>
          <a:p>
            <a:r>
              <a:rPr lang="it-IT" sz="2800" dirty="0">
                <a:solidFill>
                  <a:schemeClr val="hlink"/>
                </a:solidFill>
                <a:cs typeface="Times New Roman" pitchFamily="18" charset="0"/>
              </a:rPr>
              <a:t>ambiente economico</a:t>
            </a:r>
          </a:p>
          <a:p>
            <a:r>
              <a:rPr lang="it-IT" sz="2800" dirty="0">
                <a:solidFill>
                  <a:schemeClr val="hlink"/>
                </a:solidFill>
                <a:cs typeface="Times New Roman" pitchFamily="18" charset="0"/>
              </a:rPr>
              <a:t>ambiente fisico</a:t>
            </a:r>
          </a:p>
          <a:p>
            <a:r>
              <a:rPr lang="it-IT" sz="2800" dirty="0">
                <a:solidFill>
                  <a:schemeClr val="hlink"/>
                </a:solidFill>
                <a:cs typeface="Times New Roman" pitchFamily="18" charset="0"/>
              </a:rPr>
              <a:t>ambiente tecnico</a:t>
            </a:r>
          </a:p>
          <a:p>
            <a:r>
              <a:rPr lang="it-IT" sz="2800" dirty="0">
                <a:solidFill>
                  <a:schemeClr val="hlink"/>
                </a:solidFill>
                <a:cs typeface="Times New Roman" pitchFamily="18" charset="0"/>
              </a:rPr>
              <a:t>ambiente politico e istituzionale</a:t>
            </a:r>
          </a:p>
          <a:p>
            <a:r>
              <a:rPr lang="it-IT" sz="2800" dirty="0">
                <a:solidFill>
                  <a:schemeClr val="hlink"/>
                </a:solidFill>
                <a:cs typeface="Times New Roman" pitchFamily="18" charset="0"/>
              </a:rPr>
              <a:t>ambiente culturale e sociale</a:t>
            </a:r>
            <a:r>
              <a:rPr lang="it-IT" sz="2800" dirty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17764" name="Picture 4" descr="Diapositiv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208" y="3693379"/>
            <a:ext cx="5664200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0785" y="1306248"/>
            <a:ext cx="10363200" cy="822325"/>
          </a:xfrm>
        </p:spPr>
        <p:txBody>
          <a:bodyPr/>
          <a:lstStyle/>
          <a:p>
            <a:r>
              <a:rPr lang="it-IT" dirty="0">
                <a:cs typeface="Times New Roman" pitchFamily="18" charset="0"/>
              </a:rPr>
              <a:t>L’ambiente demografico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577" y="2647666"/>
            <a:ext cx="10079567" cy="361886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898989"/>
                </a:solidFill>
                <a:cs typeface="Times New Roman" pitchFamily="18" charset="0"/>
              </a:rPr>
              <a:t>Insieme delle forze e delle tendenze relative alla popolazione, esaminata in termini di: </a:t>
            </a:r>
          </a:p>
          <a:p>
            <a:pPr lvl="3" algn="just">
              <a:lnSpc>
                <a:spcPct val="90000"/>
              </a:lnSpc>
            </a:pP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dimensione, </a:t>
            </a:r>
          </a:p>
          <a:p>
            <a:pPr lvl="3" algn="just">
              <a:lnSpc>
                <a:spcPct val="90000"/>
              </a:lnSpc>
            </a:pP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densità, </a:t>
            </a:r>
            <a:r>
              <a:rPr lang="it-IT" b="1" dirty="0" smtClean="0">
                <a:solidFill>
                  <a:srgbClr val="898989"/>
                </a:solidFill>
                <a:cs typeface="Times New Roman" pitchFamily="18" charset="0"/>
              </a:rPr>
              <a:t>distribuzione </a:t>
            </a: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geografica, </a:t>
            </a:r>
          </a:p>
          <a:p>
            <a:pPr lvl="3" algn="just">
              <a:lnSpc>
                <a:spcPct val="90000"/>
              </a:lnSpc>
            </a:pP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mobilità, </a:t>
            </a:r>
            <a:r>
              <a:rPr lang="it-IT" b="1" dirty="0" smtClean="0">
                <a:solidFill>
                  <a:srgbClr val="898989"/>
                </a:solidFill>
                <a:cs typeface="Times New Roman" pitchFamily="18" charset="0"/>
              </a:rPr>
              <a:t>età</a:t>
            </a: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, </a:t>
            </a:r>
          </a:p>
          <a:p>
            <a:pPr lvl="3" algn="just">
              <a:lnSpc>
                <a:spcPct val="90000"/>
              </a:lnSpc>
            </a:pP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sesso, </a:t>
            </a:r>
            <a:r>
              <a:rPr lang="it-IT" b="1" dirty="0" smtClean="0">
                <a:solidFill>
                  <a:srgbClr val="898989"/>
                </a:solidFill>
                <a:cs typeface="Times New Roman" pitchFamily="18" charset="0"/>
              </a:rPr>
              <a:t>razza</a:t>
            </a: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, </a:t>
            </a:r>
          </a:p>
          <a:p>
            <a:pPr lvl="3" algn="just">
              <a:lnSpc>
                <a:spcPct val="90000"/>
              </a:lnSpc>
            </a:pP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condizione sociale, </a:t>
            </a:r>
            <a:r>
              <a:rPr lang="it-IT" b="1" dirty="0" smtClean="0">
                <a:solidFill>
                  <a:srgbClr val="898989"/>
                </a:solidFill>
                <a:cs typeface="Times New Roman" pitchFamily="18" charset="0"/>
              </a:rPr>
              <a:t>occupazione</a:t>
            </a: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, </a:t>
            </a:r>
          </a:p>
          <a:p>
            <a:pPr lvl="3" algn="just">
              <a:lnSpc>
                <a:spcPct val="90000"/>
              </a:lnSpc>
            </a:pP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composizione razziale, etnica e religiosa, </a:t>
            </a:r>
            <a:r>
              <a:rPr lang="it-IT" b="1" dirty="0" smtClean="0">
                <a:solidFill>
                  <a:srgbClr val="898989"/>
                </a:solidFill>
                <a:cs typeface="Times New Roman" pitchFamily="18" charset="0"/>
              </a:rPr>
              <a:t>tassi </a:t>
            </a: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di natalità e mortalità, </a:t>
            </a:r>
          </a:p>
          <a:p>
            <a:pPr lvl="3" algn="just">
              <a:lnSpc>
                <a:spcPct val="90000"/>
              </a:lnSpc>
            </a:pP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ecc.</a:t>
            </a:r>
            <a:endParaRPr lang="it-IT" sz="1400" b="1" dirty="0">
              <a:solidFill>
                <a:srgbClr val="898989"/>
              </a:solidFill>
            </a:endParaRPr>
          </a:p>
        </p:txBody>
      </p:sp>
      <p:pic>
        <p:nvPicPr>
          <p:cNvPr id="118788" name="Picture 4" descr="j0335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4872">
            <a:off x="9788873" y="4969794"/>
            <a:ext cx="2449661" cy="183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346201"/>
            <a:ext cx="10562167" cy="771525"/>
          </a:xfrm>
        </p:spPr>
        <p:txBody>
          <a:bodyPr/>
          <a:lstStyle/>
          <a:p>
            <a:r>
              <a:rPr lang="it-IT" sz="3600" dirty="0"/>
              <a:t>Lo studio sull’ambiente demografico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3043451"/>
            <a:ext cx="10261600" cy="2519362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quantifica il mercato </a:t>
            </a:r>
          </a:p>
          <a:p>
            <a:pPr algn="just">
              <a:buFontTx/>
              <a:buNone/>
            </a:pPr>
            <a:endParaRPr lang="it-IT" dirty="0">
              <a:solidFill>
                <a:srgbClr val="898989"/>
              </a:solidFill>
              <a:cs typeface="Times New Roman" pitchFamily="18" charset="0"/>
            </a:endParaRPr>
          </a:p>
          <a:p>
            <a:pPr algn="just"/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fornisce importanti indicazioni sulla sua composizione. </a:t>
            </a:r>
          </a:p>
        </p:txBody>
      </p:sp>
      <p:pic>
        <p:nvPicPr>
          <p:cNvPr id="119812" name="Picture 4" descr="j0234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9174">
            <a:off x="8399263" y="1096632"/>
            <a:ext cx="3551767" cy="259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84157" y="965105"/>
          <a:ext cx="5327650" cy="5327650"/>
        </p:xfrm>
        <a:graphic>
          <a:graphicData uri="http://schemas.openxmlformats.org/presentationml/2006/ole">
            <p:oleObj spid="_x0000_s1031" name="Photo Editor Photo" r:id="rId3" imgW="3048426" imgH="3048426" progId="">
              <p:embed/>
            </p:oleObj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24296" y="1235945"/>
            <a:ext cx="4962099" cy="1125118"/>
          </a:xfrm>
        </p:spPr>
        <p:txBody>
          <a:bodyPr/>
          <a:lstStyle/>
          <a:p>
            <a:r>
              <a:rPr lang="it-IT" dirty="0" smtClean="0"/>
              <a:t>Interazione e </a:t>
            </a:r>
            <a:br>
              <a:rPr lang="it-IT" dirty="0" smtClean="0"/>
            </a:br>
            <a:r>
              <a:rPr lang="it-IT" dirty="0" smtClean="0"/>
              <a:t>pari dignità  </a:t>
            </a:r>
            <a:endParaRPr lang="fr-F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47" y="1362076"/>
            <a:ext cx="9160933" cy="842962"/>
          </a:xfrm>
        </p:spPr>
        <p:txBody>
          <a:bodyPr/>
          <a:lstStyle/>
          <a:p>
            <a:r>
              <a:rPr lang="it-IT" dirty="0">
                <a:cs typeface="Times New Roman" pitchFamily="18" charset="0"/>
              </a:rPr>
              <a:t>L’ambiente economico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419779"/>
            <a:ext cx="10261600" cy="1655763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è costituito dai fattori che influenzano il potere d’acquisto e le abitudini di spesa del consumatore.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120836" name="Picture 4" descr="j0283209"/>
          <p:cNvPicPr>
            <a:picLocks noChangeAspect="1" noChangeArrowheads="1" noCrop="1"/>
          </p:cNvPicPr>
          <p:nvPr/>
        </p:nvPicPr>
        <p:blipFill>
          <a:blip r:embed="rId2">
            <a:lum bright="20000" contrast="-70000"/>
          </a:blip>
          <a:srcRect/>
          <a:stretch>
            <a:fillRect/>
          </a:stretch>
        </p:blipFill>
        <p:spPr bwMode="auto">
          <a:xfrm>
            <a:off x="5268035" y="3492227"/>
            <a:ext cx="6587415" cy="2635159"/>
          </a:xfrm>
          <a:prstGeom prst="rect">
            <a:avLst/>
          </a:prstGeom>
          <a:noFill/>
        </p:spPr>
      </p:pic>
      <p:pic>
        <p:nvPicPr>
          <p:cNvPr id="120837" name="Picture 5" descr="j02126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3217" y="403226"/>
            <a:ext cx="1892300" cy="1441450"/>
          </a:xfrm>
          <a:prstGeom prst="rect">
            <a:avLst/>
          </a:prstGeom>
          <a:noFill/>
        </p:spPr>
      </p:pic>
      <p:pic>
        <p:nvPicPr>
          <p:cNvPr id="120838" name="Picture 6" descr="j0222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02006">
            <a:off x="883725" y="4258041"/>
            <a:ext cx="2372783" cy="1787525"/>
          </a:xfrm>
          <a:prstGeom prst="rect">
            <a:avLst/>
          </a:prstGeom>
          <a:noFill/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461885" y="3860801"/>
            <a:ext cx="58885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488" indent="-90488" eaLnBrk="0" hangingPunct="0">
              <a:buFontTx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Stato di salute e tendenze del sistema economico</a:t>
            </a:r>
          </a:p>
          <a:p>
            <a:pPr marL="90488" indent="-90488" eaLnBrk="0" hangingPunct="0">
              <a:buFontTx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 Stato di salute dei settori industriali</a:t>
            </a:r>
          </a:p>
          <a:p>
            <a:pPr marL="90488" indent="-90488" eaLnBrk="0" hangingPunct="0">
              <a:buFontTx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 Tassi d’interesse</a:t>
            </a:r>
          </a:p>
          <a:p>
            <a:pPr marL="90488" indent="-90488" eaLnBrk="0" hangingPunct="0">
              <a:buFontTx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 Andamento delle valute</a:t>
            </a:r>
          </a:p>
          <a:p>
            <a:pPr marL="90488" indent="-90488" eaLnBrk="0" hangingPunct="0">
              <a:buFontTx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 Consumi privati</a:t>
            </a:r>
          </a:p>
          <a:p>
            <a:pPr marL="90488" indent="-90488" eaLnBrk="0" hangingPunct="0">
              <a:buFontTx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 Capacità produttive utilizzate</a:t>
            </a:r>
          </a:p>
          <a:p>
            <a:pPr marL="90488" indent="-90488" eaLnBrk="0" hangingPunct="0">
              <a:buFontTx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 Andamento della domanda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1302935"/>
            <a:ext cx="9160933" cy="771525"/>
          </a:xfrm>
        </p:spPr>
        <p:txBody>
          <a:bodyPr/>
          <a:lstStyle/>
          <a:p>
            <a:r>
              <a:rPr lang="it-IT" dirty="0">
                <a:cs typeface="Times New Roman" pitchFamily="18" charset="0"/>
              </a:rPr>
              <a:t>L’ambiente fisico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276475"/>
            <a:ext cx="10261600" cy="21590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consiste in quei fattori ambientali che sono utilizzati come risorsa o che vengono influenzati dalle attività di marketing. </a:t>
            </a:r>
          </a:p>
        </p:txBody>
      </p:sp>
      <p:pic>
        <p:nvPicPr>
          <p:cNvPr id="121860" name="Picture 4" descr="j0292152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7183449" y="3684894"/>
            <a:ext cx="4512733" cy="2663825"/>
          </a:xfrm>
          <a:prstGeom prst="rect">
            <a:avLst/>
          </a:prstGeom>
          <a:noFill/>
        </p:spPr>
      </p:pic>
      <p:pic>
        <p:nvPicPr>
          <p:cNvPr id="121861" name="Picture 5" descr="j0212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167137">
            <a:off x="10145714" y="563033"/>
            <a:ext cx="1285875" cy="2410883"/>
          </a:xfrm>
          <a:prstGeom prst="rect">
            <a:avLst/>
          </a:prstGeom>
          <a:noFill/>
        </p:spPr>
      </p:pic>
      <p:pic>
        <p:nvPicPr>
          <p:cNvPr id="121862" name="Picture 6" descr="j02333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67" y="3262313"/>
            <a:ext cx="2696633" cy="2060575"/>
          </a:xfrm>
          <a:prstGeom prst="rect">
            <a:avLst/>
          </a:prstGeom>
          <a:noFill/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7369791" y="4292601"/>
            <a:ext cx="410254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 Risorse naturali</a:t>
            </a:r>
          </a:p>
          <a:p>
            <a:pPr eaLnBrk="0" hangingPunct="0">
              <a:buFontTx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 Struttura del territorio</a:t>
            </a:r>
          </a:p>
          <a:p>
            <a:pPr eaLnBrk="0" hangingPunct="0">
              <a:buFontTx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 Fonti di energia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852" y="1195390"/>
            <a:ext cx="5989849" cy="836612"/>
          </a:xfrm>
        </p:spPr>
        <p:txBody>
          <a:bodyPr/>
          <a:lstStyle/>
          <a:p>
            <a:r>
              <a:rPr lang="it-IT" dirty="0"/>
              <a:t>L'ambiente tecnologico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2" y="2032002"/>
            <a:ext cx="3261416" cy="106054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898989"/>
                </a:solidFill>
              </a:rPr>
              <a:t>Individua le fonti </a:t>
            </a:r>
            <a:endParaRPr lang="it-IT" dirty="0" smtClean="0">
              <a:solidFill>
                <a:srgbClr val="898989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898989"/>
                </a:solidFill>
              </a:rPr>
              <a:t>di </a:t>
            </a:r>
            <a:r>
              <a:rPr lang="it-IT" dirty="0">
                <a:solidFill>
                  <a:srgbClr val="898989"/>
                </a:solidFill>
              </a:rPr>
              <a:t>innovazione</a:t>
            </a:r>
          </a:p>
        </p:txBody>
      </p:sp>
      <p:pic>
        <p:nvPicPr>
          <p:cNvPr id="122884" name="Picture 4" descr="j0196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1" y="5661025"/>
            <a:ext cx="988484" cy="792162"/>
          </a:xfrm>
          <a:prstGeom prst="rect">
            <a:avLst/>
          </a:prstGeom>
          <a:noFill/>
        </p:spPr>
      </p:pic>
      <p:pic>
        <p:nvPicPr>
          <p:cNvPr id="122885" name="Picture 5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4" y="188914"/>
            <a:ext cx="1291167" cy="1557337"/>
          </a:xfrm>
          <a:prstGeom prst="rect">
            <a:avLst/>
          </a:prstGeom>
          <a:noFill/>
        </p:spPr>
      </p:pic>
      <p:pic>
        <p:nvPicPr>
          <p:cNvPr id="122886" name="Picture 6" descr="Imm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1387" y="2204168"/>
            <a:ext cx="8630613" cy="4653831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888" name="Picture 8" descr="j03005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2871">
            <a:off x="9857618" y="762002"/>
            <a:ext cx="1344084" cy="866775"/>
          </a:xfrm>
          <a:prstGeom prst="rect">
            <a:avLst/>
          </a:prstGeom>
          <a:noFill/>
        </p:spPr>
      </p:pic>
      <p:pic>
        <p:nvPicPr>
          <p:cNvPr id="122890" name="Picture 10" descr="j01958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5852" y="5264943"/>
            <a:ext cx="1026583" cy="792163"/>
          </a:xfrm>
          <a:prstGeom prst="rect">
            <a:avLst/>
          </a:prstGeom>
          <a:noFill/>
        </p:spPr>
      </p:pic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750044" y="3338029"/>
            <a:ext cx="2351616" cy="173893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it-IT" b="1" dirty="0">
                <a:solidFill>
                  <a:schemeClr val="folHlink"/>
                </a:solidFill>
              </a:rPr>
              <a:t>Maturità delle tecnologie tradizionali </a:t>
            </a:r>
            <a:r>
              <a:rPr lang="it-IT" sz="1700" b="1" dirty="0">
                <a:solidFill>
                  <a:schemeClr val="folHlink"/>
                </a:solidFill>
              </a:rPr>
              <a:t>(obsolescenza)</a:t>
            </a:r>
          </a:p>
          <a:p>
            <a:pPr eaLnBrk="0" hangingPunct="0">
              <a:buFontTx/>
              <a:buChar char="•"/>
            </a:pPr>
            <a:r>
              <a:rPr lang="it-IT" b="1" dirty="0">
                <a:solidFill>
                  <a:schemeClr val="folHlink"/>
                </a:solidFill>
              </a:rPr>
              <a:t> Emergenza di nuove tecnologie e processi produttivi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392" y="1205321"/>
            <a:ext cx="10077449" cy="771525"/>
          </a:xfrm>
        </p:spPr>
        <p:txBody>
          <a:bodyPr/>
          <a:lstStyle/>
          <a:p>
            <a:pPr algn="l"/>
            <a:r>
              <a:rPr lang="it-IT" sz="3600" dirty="0">
                <a:cs typeface="Times New Roman" pitchFamily="18" charset="0"/>
              </a:rPr>
              <a:t>L’ambiente politico-istituzionale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93" y="2049143"/>
            <a:ext cx="10363200" cy="1415410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è costituito dalla legislazione, dagli organi di governo, dai gruppi di pressione che influenzano e limitano le organizzazioni e gli individui.</a:t>
            </a:r>
            <a:endParaRPr lang="it-IT" dirty="0">
              <a:solidFill>
                <a:srgbClr val="898989"/>
              </a:solidFill>
            </a:endParaRPr>
          </a:p>
        </p:txBody>
      </p:sp>
      <p:pic>
        <p:nvPicPr>
          <p:cNvPr id="123908" name="Picture 4" descr="j0149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44380">
            <a:off x="1" y="1"/>
            <a:ext cx="1564217" cy="1439863"/>
          </a:xfrm>
          <a:prstGeom prst="rect">
            <a:avLst/>
          </a:prstGeom>
          <a:noFill/>
        </p:spPr>
      </p:pic>
      <p:pic>
        <p:nvPicPr>
          <p:cNvPr id="123909" name="Picture 5" descr="j0212219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6191252" y="3644900"/>
            <a:ext cx="5759449" cy="2997200"/>
          </a:xfrm>
          <a:prstGeom prst="rect">
            <a:avLst/>
          </a:prstGeom>
          <a:noFill/>
        </p:spPr>
      </p:pic>
      <p:pic>
        <p:nvPicPr>
          <p:cNvPr id="123910" name="Picture 6" descr="j03008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8058">
            <a:off x="1634355" y="3644900"/>
            <a:ext cx="2976033" cy="1881188"/>
          </a:xfrm>
          <a:prstGeom prst="rect">
            <a:avLst/>
          </a:prstGeom>
          <a:noFill/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479117" y="4189863"/>
            <a:ext cx="3341043" cy="193899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bg2"/>
                </a:solidFill>
              </a:rPr>
              <a:t> Politica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bg2"/>
                </a:solidFill>
              </a:rPr>
              <a:t> Legislazione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bg2"/>
                </a:solidFill>
              </a:rPr>
              <a:t> Politica Fiscale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bg2"/>
                </a:solidFill>
              </a:rPr>
              <a:t> Stabilità del Governo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bg2"/>
                </a:solidFill>
              </a:rPr>
              <a:t> Struttura del potere politico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bg2"/>
                </a:solidFill>
              </a:rPr>
              <a:t> Forze dell’opposizione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65" y="1350536"/>
            <a:ext cx="9160933" cy="792163"/>
          </a:xfrm>
        </p:spPr>
        <p:txBody>
          <a:bodyPr/>
          <a:lstStyle/>
          <a:p>
            <a:r>
              <a:rPr lang="it-IT" dirty="0">
                <a:cs typeface="Times New Roman" pitchFamily="18" charset="0"/>
              </a:rPr>
              <a:t>L’ambiente culturale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349762"/>
            <a:ext cx="10261600" cy="144197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è costituito da quelle forze che influiscono sui valori, sulle percezioni, sulle preferenze e sui comportamenti fondamentali della società.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124933" name="Picture 5" descr="j01955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74438">
            <a:off x="1295401" y="3933826"/>
            <a:ext cx="1716617" cy="1584325"/>
          </a:xfrm>
          <a:prstGeom prst="rect">
            <a:avLst/>
          </a:prstGeom>
          <a:noFill/>
        </p:spPr>
      </p:pic>
      <p:pic>
        <p:nvPicPr>
          <p:cNvPr id="124934" name="Picture 6" descr="j01577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9598" y="692412"/>
            <a:ext cx="2190749" cy="1657350"/>
          </a:xfrm>
          <a:prstGeom prst="rect">
            <a:avLst/>
          </a:prstGeom>
          <a:noFill/>
        </p:spPr>
      </p:pic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9051220" y="3791732"/>
            <a:ext cx="2899127" cy="255454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Stili di vita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Moda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Opinioni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Livello di istruzione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Credi politici / religiosi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Lavoro e impresa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Società e imprese</a:t>
            </a:r>
          </a:p>
          <a:p>
            <a:pPr eaLnBrk="0" hangingPunct="0">
              <a:buFontTx/>
              <a:buChar char="•"/>
            </a:pPr>
            <a:r>
              <a:rPr lang="it-IT" sz="2000" b="1">
                <a:solidFill>
                  <a:schemeClr val="folHlink"/>
                </a:solidFill>
              </a:rPr>
              <a:t> Consumatore e impresa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1207471"/>
            <a:ext cx="10274300" cy="1023938"/>
          </a:xfrm>
        </p:spPr>
        <p:txBody>
          <a:bodyPr/>
          <a:lstStyle/>
          <a:p>
            <a:pPr algn="l"/>
            <a:r>
              <a:rPr lang="it-IT" sz="4000" dirty="0">
                <a:cs typeface="Times New Roman" pitchFamily="18" charset="0"/>
              </a:rPr>
              <a:t>Il microambiente comprende:</a:t>
            </a:r>
            <a:endParaRPr lang="it-IT" dirty="0">
              <a:cs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31409"/>
            <a:ext cx="9402233" cy="4114800"/>
          </a:xfrm>
        </p:spPr>
        <p:txBody>
          <a:bodyPr/>
          <a:lstStyle/>
          <a:p>
            <a:pPr lvl="2" algn="just">
              <a:lnSpc>
                <a:spcPct val="120000"/>
              </a:lnSpc>
            </a:pPr>
            <a:r>
              <a:rPr lang="it-IT" sz="2800" dirty="0">
                <a:solidFill>
                  <a:srgbClr val="898989"/>
                </a:solidFill>
              </a:rPr>
              <a:t>i pubblici interni </a:t>
            </a:r>
          </a:p>
          <a:p>
            <a:pPr lvl="2" algn="just">
              <a:lnSpc>
                <a:spcPct val="120000"/>
              </a:lnSpc>
            </a:pPr>
            <a:r>
              <a:rPr lang="it-IT" sz="2800" dirty="0">
                <a:solidFill>
                  <a:srgbClr val="898989"/>
                </a:solidFill>
              </a:rPr>
              <a:t>i fornitori</a:t>
            </a:r>
          </a:p>
          <a:p>
            <a:pPr lvl="2" algn="just">
              <a:lnSpc>
                <a:spcPct val="120000"/>
              </a:lnSpc>
            </a:pPr>
            <a:r>
              <a:rPr lang="it-IT" sz="2800" dirty="0">
                <a:solidFill>
                  <a:srgbClr val="898989"/>
                </a:solidFill>
              </a:rPr>
              <a:t>gli intermediari commerciali</a:t>
            </a:r>
          </a:p>
          <a:p>
            <a:pPr lvl="2" algn="just">
              <a:lnSpc>
                <a:spcPct val="120000"/>
              </a:lnSpc>
            </a:pPr>
            <a:r>
              <a:rPr lang="it-IT" sz="2800" dirty="0">
                <a:solidFill>
                  <a:srgbClr val="898989"/>
                </a:solidFill>
              </a:rPr>
              <a:t>i clienti</a:t>
            </a:r>
          </a:p>
          <a:p>
            <a:pPr lvl="2" algn="just">
              <a:lnSpc>
                <a:spcPct val="120000"/>
              </a:lnSpc>
            </a:pPr>
            <a:r>
              <a:rPr lang="it-IT" sz="2800" dirty="0">
                <a:solidFill>
                  <a:srgbClr val="898989"/>
                </a:solidFill>
              </a:rPr>
              <a:t>i concorrenti</a:t>
            </a:r>
          </a:p>
          <a:p>
            <a:pPr lvl="2" algn="just">
              <a:lnSpc>
                <a:spcPct val="120000"/>
              </a:lnSpc>
            </a:pPr>
            <a:r>
              <a:rPr lang="it-IT" sz="2800" dirty="0">
                <a:solidFill>
                  <a:srgbClr val="898989"/>
                </a:solidFill>
              </a:rPr>
              <a:t>gli altri pubblici</a:t>
            </a:r>
          </a:p>
        </p:txBody>
      </p:sp>
      <p:pic>
        <p:nvPicPr>
          <p:cNvPr id="125956" name="Picture 4" descr="Diapositiv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4066" y="3860800"/>
            <a:ext cx="5376333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0202" y="1339092"/>
            <a:ext cx="9160933" cy="844550"/>
          </a:xfrm>
        </p:spPr>
        <p:txBody>
          <a:bodyPr/>
          <a:lstStyle/>
          <a:p>
            <a:r>
              <a:rPr lang="it-IT" dirty="0"/>
              <a:t>I pubblici interni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347421"/>
            <a:ext cx="10752667" cy="3167062"/>
          </a:xfrm>
        </p:spPr>
        <p:txBody>
          <a:bodyPr/>
          <a:lstStyle/>
          <a:p>
            <a:pPr algn="just"/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Ogni struttura organizzativa è costituita da una serie di funzioni produttive che, cooperando fra di loro in modo coordinato, creano una certa proposta di valore per il cliente.</a:t>
            </a:r>
          </a:p>
          <a:p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Per soddisfare tale necessità di cooperazione e coordinamento, ogni manager deve anzitutto operare per gestire e armonizzare le varie tipologie di pubblico interno. </a:t>
            </a:r>
            <a:endParaRPr lang="it-IT" sz="2800" dirty="0">
              <a:solidFill>
                <a:srgbClr val="898989"/>
              </a:solidFill>
            </a:endParaRPr>
          </a:p>
        </p:txBody>
      </p:sp>
      <p:pic>
        <p:nvPicPr>
          <p:cNvPr id="126980" name="Picture 4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401" y="4868864"/>
            <a:ext cx="2300817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84" y="1404156"/>
            <a:ext cx="8557146" cy="847725"/>
          </a:xfrm>
        </p:spPr>
        <p:txBody>
          <a:bodyPr/>
          <a:lstStyle/>
          <a:p>
            <a:r>
              <a:rPr lang="it-IT" sz="3600" dirty="0">
                <a:cs typeface="Times New Roman" pitchFamily="18" charset="0"/>
              </a:rPr>
              <a:t>Fornitori  e </a:t>
            </a:r>
            <a:r>
              <a:rPr lang="it-IT" sz="3600" dirty="0" smtClean="0">
                <a:cs typeface="Times New Roman" pitchFamily="18" charset="0"/>
              </a:rPr>
              <a:t>Intermediari Commerciali </a:t>
            </a:r>
            <a:endParaRPr lang="it-IT" sz="3600" i="1" dirty="0">
              <a:cs typeface="Tahoma" pitchFamily="34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536826"/>
            <a:ext cx="10261600" cy="3657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I </a:t>
            </a:r>
            <a:r>
              <a:rPr lang="it-IT" sz="2800" b="1" dirty="0">
                <a:solidFill>
                  <a:srgbClr val="EB8B2D"/>
                </a:solidFill>
                <a:cs typeface="Times New Roman" pitchFamily="18" charset="0"/>
              </a:rPr>
              <a:t>fornitori</a:t>
            </a: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 sono imprese che garantiscono le risorse necessarie alla produzione di beni e servizi per il mercato obiettivo.</a:t>
            </a:r>
            <a:r>
              <a:rPr lang="it-IT" sz="2800" dirty="0">
                <a:solidFill>
                  <a:srgbClr val="898989"/>
                </a:solidFill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it-IT" sz="2800" dirty="0">
              <a:solidFill>
                <a:srgbClr val="898989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Gli </a:t>
            </a:r>
            <a:r>
              <a:rPr lang="it-IT" sz="2800" b="1" dirty="0">
                <a:solidFill>
                  <a:srgbClr val="EB8B2D"/>
                </a:solidFill>
                <a:cs typeface="Times New Roman" pitchFamily="18" charset="0"/>
              </a:rPr>
              <a:t>intermediari commerciali</a:t>
            </a: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 sono coloro che supportano l’impresa nelle attività di promozione, vendita, distribuzione, rivolte all’acquirente finale.</a:t>
            </a:r>
            <a:r>
              <a:rPr lang="it-IT" sz="2800" dirty="0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128006" name="Picture 6" descr="j0199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0950" y="4826001"/>
            <a:ext cx="1809751" cy="1368425"/>
          </a:xfrm>
          <a:prstGeom prst="rect">
            <a:avLst/>
          </a:prstGeom>
          <a:noFill/>
        </p:spPr>
      </p:pic>
      <p:pic>
        <p:nvPicPr>
          <p:cNvPr id="128007" name="Picture 7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0550" y="727076"/>
            <a:ext cx="24257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967" y="1306038"/>
            <a:ext cx="9160933" cy="973138"/>
          </a:xfrm>
        </p:spPr>
        <p:txBody>
          <a:bodyPr/>
          <a:lstStyle/>
          <a:p>
            <a:pPr algn="l"/>
            <a:r>
              <a:rPr lang="it-IT" dirty="0"/>
              <a:t>Concorrenza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994" y="2442949"/>
            <a:ext cx="11526672" cy="388961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898989"/>
                </a:solidFill>
              </a:rPr>
              <a:t>Rivalità fra </a:t>
            </a:r>
            <a:r>
              <a:rPr lang="it-IT" dirty="0" smtClean="0">
                <a:solidFill>
                  <a:srgbClr val="898989"/>
                </a:solidFill>
              </a:rPr>
              <a:t>imprese</a:t>
            </a:r>
          </a:p>
          <a:p>
            <a:pPr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La natura insita della concorrenza è l’acquisizione di un vantaggio </a:t>
            </a:r>
            <a:r>
              <a:rPr lang="it-IT" dirty="0" smtClean="0">
                <a:solidFill>
                  <a:srgbClr val="898989"/>
                </a:solidFill>
              </a:rPr>
              <a:t>competitivo</a:t>
            </a:r>
          </a:p>
          <a:p>
            <a:pPr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 algn="r">
              <a:buNone/>
            </a:pPr>
            <a:r>
              <a:rPr lang="it-IT" dirty="0" smtClean="0">
                <a:solidFill>
                  <a:srgbClr val="EB8B2D"/>
                </a:solidFill>
              </a:rPr>
              <a:t>Vantaggio competitivo</a:t>
            </a:r>
            <a:r>
              <a:rPr lang="it-IT" dirty="0" smtClean="0">
                <a:solidFill>
                  <a:srgbClr val="898989"/>
                </a:solidFill>
              </a:rPr>
              <a:t>: L’impresa ottiene in maniera continuativa una redditività superiore (o ha la possibilità di conseguirla)</a:t>
            </a: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382262"/>
            <a:ext cx="9160933" cy="828675"/>
          </a:xfrm>
        </p:spPr>
        <p:txBody>
          <a:bodyPr/>
          <a:lstStyle/>
          <a:p>
            <a:r>
              <a:rPr lang="it-IT" dirty="0"/>
              <a:t>Analisi concorrenza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552131"/>
            <a:ext cx="11089216" cy="3657600"/>
          </a:xfrm>
        </p:spPr>
        <p:txBody>
          <a:bodyPr/>
          <a:lstStyle/>
          <a:p>
            <a:r>
              <a:rPr lang="it-IT" sz="2800" dirty="0">
                <a:solidFill>
                  <a:srgbClr val="898989"/>
                </a:solidFill>
              </a:rPr>
              <a:t>Identificazione dei concorrenti dell'impresa</a:t>
            </a:r>
          </a:p>
          <a:p>
            <a:r>
              <a:rPr lang="it-IT" sz="2800" dirty="0">
                <a:solidFill>
                  <a:srgbClr val="898989"/>
                </a:solidFill>
              </a:rPr>
              <a:t>Identificazione delle strategie dei concorrenti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Identificazione degli obiettivi dei concorrenti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Valutazione dei punti di forza e debolezza dei concorrenti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Valutazione della capacità di reazione dei concorrenti</a:t>
            </a:r>
          </a:p>
          <a:p>
            <a:pPr>
              <a:buFontTx/>
              <a:buNone/>
            </a:pP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925" y="767023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4296" y="1235945"/>
            <a:ext cx="4962099" cy="1125118"/>
          </a:xfrm>
        </p:spPr>
        <p:txBody>
          <a:bodyPr/>
          <a:lstStyle/>
          <a:p>
            <a:r>
              <a:rPr lang="it-IT" dirty="0" smtClean="0"/>
              <a:t>Integrazione </a:t>
            </a:r>
            <a:endParaRPr lang="fr-F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173707"/>
            <a:ext cx="11328400" cy="1123950"/>
          </a:xfrm>
        </p:spPr>
        <p:txBody>
          <a:bodyPr/>
          <a:lstStyle/>
          <a:p>
            <a:pPr algn="l"/>
            <a:r>
              <a:rPr lang="it-IT" sz="4000" b="1" dirty="0"/>
              <a:t>Identificazione dei concorrenti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579427"/>
            <a:ext cx="11042651" cy="3657600"/>
          </a:xfrm>
        </p:spPr>
        <p:txBody>
          <a:bodyPr/>
          <a:lstStyle/>
          <a:p>
            <a:r>
              <a:rPr lang="it-IT" u="sng" dirty="0">
                <a:solidFill>
                  <a:srgbClr val="EB8B2D"/>
                </a:solidFill>
              </a:rPr>
              <a:t>Concorrenza a livello di settore</a:t>
            </a:r>
            <a:r>
              <a:rPr lang="it-IT" dirty="0">
                <a:solidFill>
                  <a:srgbClr val="898989"/>
                </a:solidFill>
              </a:rPr>
              <a:t> (Modello delle cinque forze di Porter)</a:t>
            </a:r>
          </a:p>
          <a:p>
            <a:r>
              <a:rPr lang="it-IT" u="sng" dirty="0">
                <a:solidFill>
                  <a:srgbClr val="EB8B2D"/>
                </a:solidFill>
              </a:rPr>
              <a:t>Concorrenza a livello di mercato</a:t>
            </a:r>
          </a:p>
          <a:p>
            <a:pPr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		- varie forme di concorrenza</a:t>
            </a:r>
          </a:p>
          <a:p>
            <a:pPr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		- valutazione della forza e debolezza dei concorrenti in funzione del valore percepito dal cliente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1" y="1196976"/>
            <a:ext cx="9160933" cy="1044575"/>
          </a:xfrm>
        </p:spPr>
        <p:txBody>
          <a:bodyPr/>
          <a:lstStyle/>
          <a:p>
            <a:pPr algn="l"/>
            <a:r>
              <a:rPr lang="it-IT" dirty="0"/>
              <a:t>Settore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38734"/>
            <a:ext cx="10522424" cy="3316406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Insieme di imprese che offrono al mercato un prodotto o una classe di prodotti caratterizzati da un elevato grado di </a:t>
            </a:r>
            <a:r>
              <a:rPr lang="it-IT" dirty="0" smtClean="0">
                <a:solidFill>
                  <a:srgbClr val="898989"/>
                </a:solidFill>
              </a:rPr>
              <a:t>sostituibilità</a:t>
            </a:r>
          </a:p>
          <a:p>
            <a:pPr>
              <a:buNone/>
            </a:pPr>
            <a:endParaRPr lang="it-IT" dirty="0">
              <a:solidFill>
                <a:srgbClr val="898989"/>
              </a:solidFill>
            </a:endParaRPr>
          </a:p>
          <a:p>
            <a:pPr lvl="2"/>
            <a:r>
              <a:rPr lang="it-IT" sz="2800" dirty="0">
                <a:solidFill>
                  <a:srgbClr val="EB8B2D"/>
                </a:solidFill>
              </a:rPr>
              <a:t>Insieme di imprese che riforniscono un mercato</a:t>
            </a:r>
          </a:p>
          <a:p>
            <a:pPr lvl="2"/>
            <a:r>
              <a:rPr lang="it-IT" sz="2800" dirty="0">
                <a:solidFill>
                  <a:srgbClr val="EB8B2D"/>
                </a:solidFill>
              </a:rPr>
              <a:t>Confine di settore: sostituibilità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404513" y="3875967"/>
            <a:ext cx="709684" cy="573206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37" y="1679146"/>
            <a:ext cx="10515600" cy="869924"/>
          </a:xfrm>
        </p:spPr>
        <p:txBody>
          <a:bodyPr/>
          <a:lstStyle/>
          <a:p>
            <a:r>
              <a:rPr lang="it-IT" dirty="0"/>
              <a:t>Caratteristiche strutturali del settore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7" y="2715904"/>
            <a:ext cx="10261600" cy="25908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Concentrazione</a:t>
            </a:r>
          </a:p>
          <a:p>
            <a:r>
              <a:rPr lang="it-IT" dirty="0">
                <a:solidFill>
                  <a:srgbClr val="898989"/>
                </a:solidFill>
              </a:rPr>
              <a:t>Barriere all’entrata e all’uscita</a:t>
            </a:r>
          </a:p>
          <a:p>
            <a:r>
              <a:rPr lang="it-IT" dirty="0">
                <a:solidFill>
                  <a:srgbClr val="898989"/>
                </a:solidFill>
              </a:rPr>
              <a:t>Differenziazione del prodotto</a:t>
            </a:r>
          </a:p>
          <a:p>
            <a:r>
              <a:rPr lang="it-IT" dirty="0">
                <a:solidFill>
                  <a:srgbClr val="898989"/>
                </a:solidFill>
              </a:rPr>
              <a:t>Informazione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4067" y="1234696"/>
            <a:ext cx="9160933" cy="771525"/>
          </a:xfrm>
        </p:spPr>
        <p:txBody>
          <a:bodyPr/>
          <a:lstStyle/>
          <a:p>
            <a:r>
              <a:rPr lang="it-IT" dirty="0"/>
              <a:t>Il modello delle 5 forze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944534" y="3738339"/>
            <a:ext cx="2307167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Concorrenti nel settore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4888111" y="2444458"/>
            <a:ext cx="2307167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Fornitori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8208434" y="3887541"/>
            <a:ext cx="2307167" cy="369332"/>
          </a:xfrm>
          <a:prstGeom prst="rect">
            <a:avLst/>
          </a:prstGeom>
          <a:solidFill>
            <a:schemeClr val="bg2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/>
              <a:t>Prodotti sostitutivi 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889942" y="5425233"/>
            <a:ext cx="2307167" cy="376238"/>
          </a:xfrm>
          <a:prstGeom prst="rect">
            <a:avLst/>
          </a:prstGeom>
          <a:solidFill>
            <a:srgbClr val="33CC33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chemeClr val="bg1"/>
                </a:solidFill>
              </a:rPr>
              <a:t>Acquirenti 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678518" y="3824064"/>
            <a:ext cx="2307167" cy="369332"/>
          </a:xfrm>
          <a:prstGeom prst="rect">
            <a:avLst/>
          </a:prstGeom>
          <a:solidFill>
            <a:srgbClr val="CC00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Potenziali entranti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6049433" y="3043014"/>
            <a:ext cx="0" cy="611187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142318" y="4041595"/>
            <a:ext cx="702733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 flipV="1">
            <a:off x="6049433" y="4616226"/>
            <a:ext cx="0" cy="61277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 flipH="1">
            <a:off x="7351185" y="4068891"/>
            <a:ext cx="605367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Rivalità fra concorrenti esistenti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206" y="2579427"/>
            <a:ext cx="10261600" cy="3548418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898989"/>
                </a:solidFill>
              </a:rPr>
              <a:t>Concentrazione</a:t>
            </a:r>
            <a:r>
              <a:rPr lang="it-IT" dirty="0" smtClean="0">
                <a:solidFill>
                  <a:srgbClr val="898989"/>
                </a:solidFill>
              </a:rPr>
              <a:t>:</a:t>
            </a:r>
          </a:p>
          <a:p>
            <a:pPr lvl="1"/>
            <a:r>
              <a:rPr lang="it-IT" dirty="0" smtClean="0">
                <a:solidFill>
                  <a:srgbClr val="EB8B2D"/>
                </a:solidFill>
              </a:rPr>
              <a:t>Assoluta</a:t>
            </a:r>
            <a:r>
              <a:rPr lang="it-IT" dirty="0" smtClean="0">
                <a:solidFill>
                  <a:srgbClr val="898989"/>
                </a:solidFill>
              </a:rPr>
              <a:t>: distribuzione del paramento di misurazione</a:t>
            </a:r>
          </a:p>
          <a:p>
            <a:pPr lvl="1"/>
            <a:r>
              <a:rPr lang="it-IT" dirty="0" smtClean="0">
                <a:solidFill>
                  <a:srgbClr val="EB8B2D"/>
                </a:solidFill>
              </a:rPr>
              <a:t>Relativa</a:t>
            </a:r>
            <a:r>
              <a:rPr lang="it-IT" dirty="0" smtClean="0">
                <a:solidFill>
                  <a:srgbClr val="898989"/>
                </a:solidFill>
              </a:rPr>
              <a:t>: distribuzione del paramentro rispetto al valore medio</a:t>
            </a:r>
          </a:p>
          <a:p>
            <a:pPr lvl="1"/>
            <a:r>
              <a:rPr lang="it-IT" dirty="0" smtClean="0">
                <a:solidFill>
                  <a:srgbClr val="EB8B2D"/>
                </a:solidFill>
              </a:rPr>
              <a:t>Indice Hirschman-Herfindal</a:t>
            </a:r>
            <a:r>
              <a:rPr lang="it-IT" dirty="0" smtClean="0">
                <a:solidFill>
                  <a:srgbClr val="898989"/>
                </a:solidFill>
              </a:rPr>
              <a:t>: somma del quadrato della quota di mercato delle imprese del settore; più alto è il valore più alta è la concentrazione</a:t>
            </a:r>
            <a:endParaRPr lang="it-IT" dirty="0">
              <a:solidFill>
                <a:srgbClr val="898989"/>
              </a:solidFill>
            </a:endParaRPr>
          </a:p>
          <a:p>
            <a:r>
              <a:rPr lang="it-IT" b="1" dirty="0">
                <a:solidFill>
                  <a:srgbClr val="898989"/>
                </a:solidFill>
              </a:rPr>
              <a:t>Differenziazione prodotto</a:t>
            </a:r>
          </a:p>
          <a:p>
            <a:r>
              <a:rPr lang="it-IT" b="1" dirty="0">
                <a:solidFill>
                  <a:srgbClr val="898989"/>
                </a:solidFill>
              </a:rPr>
              <a:t>Capacità in </a:t>
            </a:r>
            <a:r>
              <a:rPr lang="it-IT" b="1" dirty="0" smtClean="0">
                <a:solidFill>
                  <a:srgbClr val="898989"/>
                </a:solidFill>
              </a:rPr>
              <a:t>eccesso </a:t>
            </a:r>
          </a:p>
          <a:p>
            <a:r>
              <a:rPr lang="it-IT" b="1" dirty="0" smtClean="0">
                <a:solidFill>
                  <a:srgbClr val="898989"/>
                </a:solidFill>
              </a:rPr>
              <a:t>Barriere all’uscita</a:t>
            </a:r>
            <a:endParaRPr lang="it-IT" b="1" dirty="0">
              <a:solidFill>
                <a:srgbClr val="898989"/>
              </a:solidFill>
            </a:endParaRPr>
          </a:p>
          <a:p>
            <a:r>
              <a:rPr lang="it-IT" b="1" dirty="0" smtClean="0">
                <a:solidFill>
                  <a:srgbClr val="898989"/>
                </a:solidFill>
              </a:rPr>
              <a:t>Struttura dei costi</a:t>
            </a:r>
            <a:endParaRPr lang="it-IT" b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56" y="1251447"/>
            <a:ext cx="11150220" cy="973138"/>
          </a:xfrm>
        </p:spPr>
        <p:txBody>
          <a:bodyPr/>
          <a:lstStyle/>
          <a:p>
            <a:r>
              <a:rPr lang="it-IT" dirty="0"/>
              <a:t>Minaccia di nuove </a:t>
            </a:r>
            <a:r>
              <a:rPr lang="it-IT" dirty="0" smtClean="0"/>
              <a:t>entrate. Le barriere</a:t>
            </a:r>
            <a:endParaRPr lang="it-IT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456596"/>
            <a:ext cx="10261600" cy="3971499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>
                <a:solidFill>
                  <a:srgbClr val="898989"/>
                </a:solidFill>
              </a:rPr>
              <a:t>Economie </a:t>
            </a:r>
            <a:r>
              <a:rPr lang="it-IT" sz="2800" dirty="0">
                <a:solidFill>
                  <a:srgbClr val="898989"/>
                </a:solidFill>
              </a:rPr>
              <a:t>di </a:t>
            </a:r>
            <a:r>
              <a:rPr lang="it-IT" sz="2800" dirty="0" smtClean="0">
                <a:solidFill>
                  <a:srgbClr val="898989"/>
                </a:solidFill>
              </a:rPr>
              <a:t>scala, di esperienza, di scopo</a:t>
            </a:r>
            <a:endParaRPr lang="it-IT" sz="2800" dirty="0">
              <a:solidFill>
                <a:srgbClr val="898989"/>
              </a:solidFill>
            </a:endParaRPr>
          </a:p>
          <a:p>
            <a:r>
              <a:rPr lang="it-IT" sz="2800" dirty="0">
                <a:solidFill>
                  <a:srgbClr val="898989"/>
                </a:solidFill>
              </a:rPr>
              <a:t>Vantaggi assoluti di costo</a:t>
            </a:r>
          </a:p>
          <a:p>
            <a:r>
              <a:rPr lang="it-IT" sz="2800" dirty="0">
                <a:solidFill>
                  <a:srgbClr val="898989"/>
                </a:solidFill>
              </a:rPr>
              <a:t>Fabbisogno di capitale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Differenziazione del prodotto</a:t>
            </a:r>
          </a:p>
          <a:p>
            <a:r>
              <a:rPr lang="it-IT" sz="2800" dirty="0">
                <a:solidFill>
                  <a:srgbClr val="898989"/>
                </a:solidFill>
              </a:rPr>
              <a:t>Accesso ai canali di distribuzione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Barriere istituzionali o legali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Reazione imprese </a:t>
            </a:r>
            <a:r>
              <a:rPr lang="it-IT" sz="2800" dirty="0" smtClean="0">
                <a:solidFill>
                  <a:srgbClr val="898989"/>
                </a:solidFill>
              </a:rPr>
              <a:t>esistenti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Innovazione </a:t>
            </a: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56" y="1251447"/>
            <a:ext cx="9160933" cy="973138"/>
          </a:xfrm>
        </p:spPr>
        <p:txBody>
          <a:bodyPr/>
          <a:lstStyle/>
          <a:p>
            <a:r>
              <a:rPr lang="it-IT" dirty="0" smtClean="0"/>
              <a:t>Prodotti sostitutivi</a:t>
            </a:r>
            <a:endParaRPr lang="it-IT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456597"/>
            <a:ext cx="10261600" cy="3657600"/>
          </a:xfrm>
        </p:spPr>
        <p:txBody>
          <a:bodyPr/>
          <a:lstStyle/>
          <a:p>
            <a:r>
              <a:rPr lang="it-IT" sz="2800" dirty="0" smtClean="0">
                <a:solidFill>
                  <a:srgbClr val="898989"/>
                </a:solidFill>
              </a:rPr>
              <a:t>Prodotti che sono ritenuti dal consumatore capaci di soddisfare lo stesso bisogno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Hanno elasticità incrociata positiva</a:t>
            </a:r>
            <a:endParaRPr lang="it-IT" sz="28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56" y="1251447"/>
            <a:ext cx="9160933" cy="973138"/>
          </a:xfrm>
        </p:spPr>
        <p:txBody>
          <a:bodyPr/>
          <a:lstStyle/>
          <a:p>
            <a:r>
              <a:rPr lang="it-IT" dirty="0" smtClean="0"/>
              <a:t>Fornitori e Acquirenti</a:t>
            </a:r>
            <a:endParaRPr lang="it-IT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006222"/>
            <a:ext cx="10261600" cy="4367280"/>
          </a:xfrm>
        </p:spPr>
        <p:txBody>
          <a:bodyPr>
            <a:normAutofit fontScale="77500" lnSpcReduction="20000"/>
          </a:bodyPr>
          <a:lstStyle/>
          <a:p>
            <a:r>
              <a:rPr lang="it-IT" sz="2800" smtClean="0">
                <a:solidFill>
                  <a:srgbClr val="898989"/>
                </a:solidFill>
              </a:rPr>
              <a:t>Potere contrattuale</a:t>
            </a:r>
          </a:p>
          <a:p>
            <a:r>
              <a:rPr lang="it-IT" sz="2800" dirty="0" smtClean="0">
                <a:solidFill>
                  <a:srgbClr val="898989"/>
                </a:solidFill>
              </a:rPr>
              <a:t>I </a:t>
            </a:r>
            <a:r>
              <a:rPr lang="it-IT" sz="2800" dirty="0" smtClean="0">
                <a:solidFill>
                  <a:srgbClr val="EB8B2D"/>
                </a:solidFill>
              </a:rPr>
              <a:t>fornitori</a:t>
            </a:r>
            <a:r>
              <a:rPr lang="it-IT" sz="2800" dirty="0" smtClean="0">
                <a:solidFill>
                  <a:srgbClr val="898989"/>
                </a:solidFill>
              </a:rPr>
              <a:t> possono decidere di integrarsi a valle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Economie di scala o di scopo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Vantaggi assoluti di costo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Relazioni compromesse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Aumento del valore erogato ottenuto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Maggiori dimensioni acquisibili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Strategie di diversificazione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Gli </a:t>
            </a:r>
            <a:r>
              <a:rPr lang="it-IT" dirty="0" smtClean="0">
                <a:solidFill>
                  <a:srgbClr val="EB8B2D"/>
                </a:solidFill>
              </a:rPr>
              <a:t>acquirenti</a:t>
            </a:r>
            <a:r>
              <a:rPr lang="it-IT" dirty="0" smtClean="0">
                <a:solidFill>
                  <a:srgbClr val="898989"/>
                </a:solidFill>
              </a:rPr>
              <a:t> possono decidere di integrarsi a monte</a:t>
            </a:r>
          </a:p>
          <a:p>
            <a:pPr lvl="1"/>
            <a:r>
              <a:rPr lang="it-IT" sz="2400" dirty="0" smtClean="0">
                <a:solidFill>
                  <a:srgbClr val="898989"/>
                </a:solidFill>
              </a:rPr>
              <a:t>Relazioni compromesse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Maggiore vantaggio sul mercato</a:t>
            </a:r>
          </a:p>
          <a:p>
            <a:pPr lvl="1"/>
            <a:r>
              <a:rPr lang="it-IT" sz="2400" dirty="0" smtClean="0">
                <a:solidFill>
                  <a:srgbClr val="898989"/>
                </a:solidFill>
              </a:rPr>
              <a:t>Maggiore controllo sul valore erogato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Migliore relazione con il cliente</a:t>
            </a:r>
          </a:p>
          <a:p>
            <a:pPr lvl="1"/>
            <a:r>
              <a:rPr lang="it-IT" sz="2400" dirty="0" smtClean="0">
                <a:solidFill>
                  <a:srgbClr val="898989"/>
                </a:solidFill>
              </a:rPr>
              <a:t>Maggiori dimensioni acquisibili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Economie di costo o di scopo</a:t>
            </a:r>
            <a:endParaRPr lang="it-IT" sz="2400" dirty="0" smtClean="0">
              <a:solidFill>
                <a:srgbClr val="898989"/>
              </a:solidFill>
            </a:endParaRPr>
          </a:p>
          <a:p>
            <a:pPr lvl="1"/>
            <a:endParaRPr lang="it-IT" sz="2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950" y="1376364"/>
            <a:ext cx="10766567" cy="875518"/>
          </a:xfrm>
        </p:spPr>
        <p:txBody>
          <a:bodyPr/>
          <a:lstStyle/>
          <a:p>
            <a:r>
              <a:rPr lang="it-IT" sz="4000" dirty="0"/>
              <a:t>Presupposti del modello e sue debolezze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950" y="3125337"/>
            <a:ext cx="10261600" cy="20320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Fondamento teorico: </a:t>
            </a:r>
            <a:r>
              <a:rPr lang="it-IT" dirty="0" smtClean="0">
                <a:solidFill>
                  <a:srgbClr val="898989"/>
                </a:solidFill>
              </a:rPr>
              <a:t>struttura/comportamento/risultato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Relazioni sono solo conflittuali</a:t>
            </a: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Struttura resta </a:t>
            </a:r>
            <a:r>
              <a:rPr lang="it-IT" dirty="0" smtClean="0">
                <a:solidFill>
                  <a:srgbClr val="898989"/>
                </a:solidFill>
              </a:rPr>
              <a:t>stabile: analisi statica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68" y="1248344"/>
            <a:ext cx="9160933" cy="771525"/>
          </a:xfrm>
        </p:spPr>
        <p:txBody>
          <a:bodyPr/>
          <a:lstStyle/>
          <a:p>
            <a:r>
              <a:rPr lang="it-IT" b="1" dirty="0">
                <a:cs typeface="Times New Roman" pitchFamily="18" charset="0"/>
              </a:rPr>
              <a:t>Vari tipi di concorrenza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368" y="2205039"/>
            <a:ext cx="10261600" cy="36576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b="1" dirty="0">
                <a:solidFill>
                  <a:srgbClr val="EB8B2D"/>
                </a:solidFill>
                <a:cs typeface="Times New Roman" pitchFamily="18" charset="0"/>
              </a:rPr>
              <a:t>concorrenza sul piano dei desideri</a:t>
            </a:r>
            <a:r>
              <a:rPr lang="it-IT" sz="2800" b="1" dirty="0">
                <a:cs typeface="Times New Roman" pitchFamily="18" charset="0"/>
              </a:rPr>
              <a:t>,</a:t>
            </a:r>
            <a:r>
              <a:rPr lang="it-IT" sz="2800" dirty="0">
                <a:cs typeface="Times New Roman" pitchFamily="18" charset="0"/>
              </a:rPr>
              <a:t> legata alla scelta del desiderio da soddisfare</a:t>
            </a:r>
            <a:r>
              <a:rPr lang="it-IT" sz="28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endParaRPr lang="it-IT" sz="2800" dirty="0">
              <a:cs typeface="Times New Roman" pitchFamily="18" charset="0"/>
            </a:endParaRPr>
          </a:p>
          <a:p>
            <a:pPr algn="just"/>
            <a:r>
              <a:rPr lang="it-IT" sz="2800" b="1" dirty="0">
                <a:solidFill>
                  <a:srgbClr val="EB8B2D"/>
                </a:solidFill>
                <a:cs typeface="Times New Roman" pitchFamily="18" charset="0"/>
              </a:rPr>
              <a:t>concorrenza generica</a:t>
            </a:r>
            <a:r>
              <a:rPr lang="it-IT" sz="2800" dirty="0">
                <a:cs typeface="Times New Roman" pitchFamily="18" charset="0"/>
              </a:rPr>
              <a:t>, legata alla scelta della categoria di prodotti</a:t>
            </a:r>
          </a:p>
          <a:p>
            <a:pPr algn="just"/>
            <a:r>
              <a:rPr lang="it-IT" sz="2800" b="1" dirty="0">
                <a:solidFill>
                  <a:srgbClr val="EB8B2D"/>
                </a:solidFill>
                <a:cs typeface="Times New Roman" pitchFamily="18" charset="0"/>
              </a:rPr>
              <a:t>concorrenza di prodotto</a:t>
            </a:r>
            <a:r>
              <a:rPr lang="it-IT" sz="2800" dirty="0">
                <a:cs typeface="Times New Roman" pitchFamily="18" charset="0"/>
              </a:rPr>
              <a:t>,</a:t>
            </a:r>
            <a:r>
              <a:rPr lang="it-IT" sz="2800" b="1" dirty="0">
                <a:cs typeface="Times New Roman" pitchFamily="18" charset="0"/>
              </a:rPr>
              <a:t> </a:t>
            </a:r>
            <a:r>
              <a:rPr lang="it-IT" sz="2800" dirty="0">
                <a:cs typeface="Times New Roman" pitchFamily="18" charset="0"/>
              </a:rPr>
              <a:t>legata alla scelta del prodotto specifico</a:t>
            </a:r>
          </a:p>
          <a:p>
            <a:r>
              <a:rPr lang="it-IT" sz="2800" b="1" dirty="0">
                <a:solidFill>
                  <a:srgbClr val="EB8B2D"/>
                </a:solidFill>
                <a:cs typeface="Times New Roman" pitchFamily="18" charset="0"/>
              </a:rPr>
              <a:t>concorrenza di marca, </a:t>
            </a:r>
          </a:p>
          <a:p>
            <a:pPr>
              <a:buFontTx/>
              <a:buNone/>
            </a:pPr>
            <a:r>
              <a:rPr lang="it-IT" sz="2800" dirty="0">
                <a:cs typeface="Times New Roman" pitchFamily="18" charset="0"/>
              </a:rPr>
              <a:t>	legata alla scelta della marca</a:t>
            </a:r>
            <a:r>
              <a:rPr lang="it-IT" sz="2800" dirty="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763001" y="4308472"/>
            <a:ext cx="3113617" cy="1927223"/>
            <a:chOff x="3696" y="2251"/>
            <a:chExt cx="1915" cy="1677"/>
          </a:xfrm>
        </p:grpSpPr>
        <p:sp>
          <p:nvSpPr>
            <p:cNvPr id="161797" name="Puzzle2"/>
            <p:cNvSpPr>
              <a:spLocks noEditPoints="1" noChangeArrowheads="1"/>
            </p:cNvSpPr>
            <p:nvPr/>
          </p:nvSpPr>
          <p:spPr bwMode="auto">
            <a:xfrm rot="5198535">
              <a:off x="4208" y="2945"/>
              <a:ext cx="1074" cy="89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798" name="Puzzle3"/>
            <p:cNvSpPr>
              <a:spLocks noEditPoints="1" noChangeArrowheads="1"/>
            </p:cNvSpPr>
            <p:nvPr/>
          </p:nvSpPr>
          <p:spPr bwMode="auto">
            <a:xfrm>
              <a:off x="3696" y="2251"/>
              <a:ext cx="700" cy="86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799" name="Puzzle4"/>
            <p:cNvSpPr>
              <a:spLocks noEditPoints="1" noChangeArrowheads="1"/>
            </p:cNvSpPr>
            <p:nvPr/>
          </p:nvSpPr>
          <p:spPr bwMode="auto">
            <a:xfrm>
              <a:off x="4941" y="2705"/>
              <a:ext cx="670" cy="1176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1800" name="Puzzle1"/>
            <p:cNvSpPr>
              <a:spLocks noEditPoints="1" noChangeArrowheads="1"/>
            </p:cNvSpPr>
            <p:nvPr/>
          </p:nvSpPr>
          <p:spPr bwMode="auto">
            <a:xfrm>
              <a:off x="4140" y="2412"/>
              <a:ext cx="934" cy="743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fol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  <a:p>
              <a:endParaRPr lang="it-IT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3792" y="2493"/>
              <a:ext cx="6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DESIDERI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1802" name="Text Box 10"/>
            <p:cNvSpPr txBox="1">
              <a:spLocks noChangeArrowheads="1"/>
            </p:cNvSpPr>
            <p:nvPr/>
          </p:nvSpPr>
          <p:spPr bwMode="auto">
            <a:xfrm>
              <a:off x="4357" y="2658"/>
              <a:ext cx="6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GENERICA</a:t>
              </a:r>
            </a:p>
          </p:txBody>
        </p:sp>
        <p:sp>
          <p:nvSpPr>
            <p:cNvPr id="161803" name="Text Box 11"/>
            <p:cNvSpPr txBox="1">
              <a:spLocks noChangeArrowheads="1"/>
            </p:cNvSpPr>
            <p:nvPr/>
          </p:nvSpPr>
          <p:spPr bwMode="auto">
            <a:xfrm>
              <a:off x="4462" y="3113"/>
              <a:ext cx="4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PRODOTTO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976209" y="5116727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dirty="0" smtClean="0"/>
              <a:t>marca</a:t>
            </a:r>
            <a:endParaRPr lang="fr-FR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9200</Words>
  <Application>Microsoft Office PowerPoint</Application>
  <PresentationFormat>Personnalisé</PresentationFormat>
  <Paragraphs>1446</Paragraphs>
  <Slides>200</Slides>
  <Notes>44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200</vt:i4>
      </vt:variant>
    </vt:vector>
  </HeadingPairs>
  <TitlesOfParts>
    <vt:vector size="203" baseType="lpstr">
      <vt:lpstr>Tema di Office</vt:lpstr>
      <vt:lpstr>Photo Editor Photo</vt:lpstr>
      <vt:lpstr>Immagine</vt:lpstr>
      <vt:lpstr>Economia e Diritto</vt:lpstr>
      <vt:lpstr>Impresa sostenibile nella Green Economy</vt:lpstr>
      <vt:lpstr>Sostenibilità</vt:lpstr>
      <vt:lpstr>Perchè sviluppo sostenibile</vt:lpstr>
      <vt:lpstr>Le 3 prospettive</vt:lpstr>
      <vt:lpstr>Triple Botton Line</vt:lpstr>
      <vt:lpstr>Bioeconomy Model</vt:lpstr>
      <vt:lpstr>Interazione e  pari dignità  </vt:lpstr>
      <vt:lpstr>Integrazione </vt:lpstr>
      <vt:lpstr>Economia Circolare</vt:lpstr>
      <vt:lpstr>Green Economy</vt:lpstr>
      <vt:lpstr>Green Economy</vt:lpstr>
      <vt:lpstr>Conseguenze della Green Economy</vt:lpstr>
      <vt:lpstr>Impresa sostenibile nella Green Economy</vt:lpstr>
      <vt:lpstr>Imprenditore</vt:lpstr>
      <vt:lpstr>Studi sull’Imprenditore (1)</vt:lpstr>
      <vt:lpstr>Studi sull’Imprenditore (2)</vt:lpstr>
      <vt:lpstr>Imprenditore</vt:lpstr>
      <vt:lpstr>Impresa</vt:lpstr>
      <vt:lpstr>Impresa</vt:lpstr>
      <vt:lpstr>Impresa</vt:lpstr>
      <vt:lpstr>Finalità dell’impresa</vt:lpstr>
      <vt:lpstr>Teoria dell’agenzia</vt:lpstr>
      <vt:lpstr>Teoria dell’amministrazione</vt:lpstr>
      <vt:lpstr>Stakeholders Theory</vt:lpstr>
      <vt:lpstr>Chi sono gli stakeholders</vt:lpstr>
      <vt:lpstr>Come gestire i diversi interessi</vt:lpstr>
      <vt:lpstr>Impresa sostenibile nella Green Economy</vt:lpstr>
      <vt:lpstr>Impresa sostenibile</vt:lpstr>
      <vt:lpstr>Dalla filantropia alla sostenibilità (1)</vt:lpstr>
      <vt:lpstr>Dalla filantropia alla sostenibilità (2)</vt:lpstr>
      <vt:lpstr>Gestione orientata alla sostenibilità</vt:lpstr>
      <vt:lpstr>Impresa sostenibile nella Green Economy</vt:lpstr>
      <vt:lpstr>Etica (1) </vt:lpstr>
      <vt:lpstr>Etica (2) </vt:lpstr>
      <vt:lpstr>Etica (3) </vt:lpstr>
      <vt:lpstr>Etica (4) </vt:lpstr>
      <vt:lpstr>Etica (5). Conclusioni </vt:lpstr>
      <vt:lpstr>Responsabilità sociale ed etica nell’impresa</vt:lpstr>
      <vt:lpstr>Etica nell’impresa </vt:lpstr>
      <vt:lpstr>Il ruolo dell’etica nell’impresa </vt:lpstr>
      <vt:lpstr>Impresa sostenibile nella Green Economy</vt:lpstr>
      <vt:lpstr>Impresa: Resources Based</vt:lpstr>
      <vt:lpstr>Risorse materiali e immateriali</vt:lpstr>
      <vt:lpstr>Capitale intellettuale</vt:lpstr>
      <vt:lpstr>Conoscenza e Fiducia </vt:lpstr>
      <vt:lpstr>Capitale di reputazione</vt:lpstr>
      <vt:lpstr>Competenze distintive (1)</vt:lpstr>
      <vt:lpstr>Competenze distintive (2)</vt:lpstr>
      <vt:lpstr>Peculiarità delle competenze distintive</vt:lpstr>
      <vt:lpstr>Cosa influenza la durabilità</vt:lpstr>
      <vt:lpstr>Competenze dinamiche</vt:lpstr>
      <vt:lpstr>Path dependence</vt:lpstr>
      <vt:lpstr>Impresa sostenibile nella Green Economy</vt:lpstr>
      <vt:lpstr>Strategia </vt:lpstr>
      <vt:lpstr>Strategia</vt:lpstr>
      <vt:lpstr>Strategia</vt:lpstr>
      <vt:lpstr>Strategia </vt:lpstr>
      <vt:lpstr>Strategia </vt:lpstr>
      <vt:lpstr>Domande chiave</vt:lpstr>
      <vt:lpstr>Strategia </vt:lpstr>
      <vt:lpstr>Le decisioni strategiche:</vt:lpstr>
      <vt:lpstr>Ruoli della strategia</vt:lpstr>
      <vt:lpstr>Strategia deliberata e emergente</vt:lpstr>
      <vt:lpstr>Scuola razionalista  (strategia deliberata)</vt:lpstr>
      <vt:lpstr>Scuola comportamentista (strategia emergente) </vt:lpstr>
      <vt:lpstr>Strategia e tattica</vt:lpstr>
      <vt:lpstr>Strategia di gruppo e di business</vt:lpstr>
      <vt:lpstr>Politica aziendale</vt:lpstr>
      <vt:lpstr>Obiettivi dell’impresa sostenibile</vt:lpstr>
      <vt:lpstr>Strategia dell’impresa sostenibile</vt:lpstr>
      <vt:lpstr>Si possono indicare a priori delle strategie?</vt:lpstr>
      <vt:lpstr>Impresa sostenibile nella Green Economy</vt:lpstr>
      <vt:lpstr>L’ambiente può essere definito come</vt:lpstr>
      <vt:lpstr>Diapositive 75</vt:lpstr>
      <vt:lpstr>Macroambiente e Microambiente</vt:lpstr>
      <vt:lpstr>Il macroambiente comprende:</vt:lpstr>
      <vt:lpstr>L’ambiente demografico</vt:lpstr>
      <vt:lpstr>Lo studio sull’ambiente demografico</vt:lpstr>
      <vt:lpstr>L’ambiente economico</vt:lpstr>
      <vt:lpstr>L’ambiente fisico</vt:lpstr>
      <vt:lpstr>L'ambiente tecnologico</vt:lpstr>
      <vt:lpstr>L’ambiente politico-istituzionale</vt:lpstr>
      <vt:lpstr>L’ambiente culturale</vt:lpstr>
      <vt:lpstr>Il microambiente comprende:</vt:lpstr>
      <vt:lpstr>I pubblici interni</vt:lpstr>
      <vt:lpstr>Fornitori  e Intermediari Commerciali </vt:lpstr>
      <vt:lpstr>Concorrenza</vt:lpstr>
      <vt:lpstr>Analisi concorrenza</vt:lpstr>
      <vt:lpstr>Identificazione dei concorrenti</vt:lpstr>
      <vt:lpstr>Settore</vt:lpstr>
      <vt:lpstr>Caratteristiche strutturali del settore</vt:lpstr>
      <vt:lpstr>Il modello delle 5 forze</vt:lpstr>
      <vt:lpstr>Rivalità fra concorrenti esistenti</vt:lpstr>
      <vt:lpstr>Minaccia di nuove entrate. Le barriere</vt:lpstr>
      <vt:lpstr>Prodotti sostitutivi</vt:lpstr>
      <vt:lpstr>Fornitori e Acquirenti</vt:lpstr>
      <vt:lpstr>Presupposti del modello e sue debolezze</vt:lpstr>
      <vt:lpstr>Vari tipi di concorrenza</vt:lpstr>
      <vt:lpstr>Valutazione della forza e debolezza dei concorrenti in funzione del valore percepito dal cliente</vt:lpstr>
      <vt:lpstr>Gli altri pubblici</vt:lpstr>
      <vt:lpstr>Si distingue fra</vt:lpstr>
      <vt:lpstr>Impresa sostenibile nella Green Economy</vt:lpstr>
      <vt:lpstr>Audit strategico</vt:lpstr>
      <vt:lpstr>Analisi Interna</vt:lpstr>
      <vt:lpstr>Vision </vt:lpstr>
      <vt:lpstr>Mission</vt:lpstr>
      <vt:lpstr>I tre interrogativi della mission</vt:lpstr>
      <vt:lpstr>I tre fattori di una buona mission</vt:lpstr>
      <vt:lpstr>Mission</vt:lpstr>
      <vt:lpstr>Diapositive 111</vt:lpstr>
      <vt:lpstr>Diapositive 112</vt:lpstr>
      <vt:lpstr>Analisi ambientale: metodologia</vt:lpstr>
      <vt:lpstr>Analisi ambientale</vt:lpstr>
      <vt:lpstr>Le previsioni di breve e medio termine</vt:lpstr>
      <vt:lpstr>Le previsioni di lungo termine</vt:lpstr>
      <vt:lpstr>SWOT ANALYSIS</vt:lpstr>
      <vt:lpstr>SWOT ANALYSIS: processo</vt:lpstr>
      <vt:lpstr>Precisazioni</vt:lpstr>
      <vt:lpstr>Strategia </vt:lpstr>
      <vt:lpstr>Analisi dati secondari</vt:lpstr>
      <vt:lpstr>Analisi di portafoglio</vt:lpstr>
      <vt:lpstr>Identificazione delle SBU</vt:lpstr>
      <vt:lpstr>Valutazione delle SBU</vt:lpstr>
      <vt:lpstr>Matrice BCG</vt:lpstr>
      <vt:lpstr>Piano strategico</vt:lpstr>
      <vt:lpstr>Impresa sostenibile nella Green Economy</vt:lpstr>
      <vt:lpstr>Vantaggio competitivo</vt:lpstr>
      <vt:lpstr>Vantaggio competitivo (2)</vt:lpstr>
      <vt:lpstr>Determinanti del vantaggio competitivo </vt:lpstr>
      <vt:lpstr>Le alternative</vt:lpstr>
      <vt:lpstr>Le alternative</vt:lpstr>
      <vt:lpstr>Determinanti del vantaggio di costo (1)</vt:lpstr>
      <vt:lpstr>Determinanti del vantaggio di costo (2)</vt:lpstr>
      <vt:lpstr>Value Chain</vt:lpstr>
      <vt:lpstr>Vantaggio di differenziazione</vt:lpstr>
      <vt:lpstr>Elementi di differenziazione</vt:lpstr>
      <vt:lpstr>Fattori di segnalazione</vt:lpstr>
      <vt:lpstr>Vantaggio di differenziazione: precisazioni</vt:lpstr>
      <vt:lpstr>Processo di consumo</vt:lpstr>
      <vt:lpstr>Vantaggi e rischi della focalizzazione</vt:lpstr>
      <vt:lpstr>Impresa sostenibile nella Green Economy</vt:lpstr>
      <vt:lpstr>Organizzazione</vt:lpstr>
      <vt:lpstr>Organizzazione</vt:lpstr>
      <vt:lpstr>Coordinamento</vt:lpstr>
      <vt:lpstr>Struttura gerarchica</vt:lpstr>
      <vt:lpstr>Struttura funzionale</vt:lpstr>
      <vt:lpstr>Struttura Funzionale</vt:lpstr>
      <vt:lpstr>Struttura Divisionale</vt:lpstr>
      <vt:lpstr>Struttura Divisionale</vt:lpstr>
      <vt:lpstr>Struttura a matrice</vt:lpstr>
      <vt:lpstr>Struttura</vt:lpstr>
      <vt:lpstr>Divisione e definizione dei centri di potere</vt:lpstr>
      <vt:lpstr>   Modo di organizzare la divisione del lavoro   </vt:lpstr>
      <vt:lpstr>Impresa sostenibile nella Green Economy</vt:lpstr>
      <vt:lpstr>Impresa sostenibile nella Green Economy</vt:lpstr>
      <vt:lpstr>Definizione di marketing</vt:lpstr>
      <vt:lpstr>Atteggiamento </vt:lpstr>
      <vt:lpstr>Approccio tradizionale e approccio di marketing</vt:lpstr>
      <vt:lpstr>Modello del processo di marketing</vt:lpstr>
      <vt:lpstr>Diapositive 161</vt:lpstr>
      <vt:lpstr>Il concetto di scambio</vt:lpstr>
      <vt:lpstr>Condizioni per lo scambio</vt:lpstr>
      <vt:lpstr>Prodotto</vt:lpstr>
      <vt:lpstr>Valore</vt:lpstr>
      <vt:lpstr>Il valore per il cliente</vt:lpstr>
      <vt:lpstr>Bisogno</vt:lpstr>
      <vt:lpstr>Desiderio </vt:lpstr>
      <vt:lpstr>Impresa sostenibile nella Green Economy</vt:lpstr>
      <vt:lpstr>Segmentazione, targeting, posizionamento</vt:lpstr>
      <vt:lpstr>SEGMENTAZIONE</vt:lpstr>
      <vt:lpstr>TARGETING</vt:lpstr>
      <vt:lpstr>POSIZIONAMENTO</vt:lpstr>
      <vt:lpstr>Sono tre fasi:</vt:lpstr>
      <vt:lpstr>Segmentazione</vt:lpstr>
      <vt:lpstr>Segmentare significa:</vt:lpstr>
      <vt:lpstr>Momenti della segmentazione</vt:lpstr>
      <vt:lpstr>Definizione delle variabili</vt:lpstr>
      <vt:lpstr>Definizione delle variabili</vt:lpstr>
      <vt:lpstr>Verifica del valore delle variabili</vt:lpstr>
      <vt:lpstr>REQUISITI DEI SEGMENTI </vt:lpstr>
      <vt:lpstr>Targeting: la scelta del segmento</vt:lpstr>
      <vt:lpstr>Scelta dei segmenti: i due criteri di base</vt:lpstr>
      <vt:lpstr>Strategie</vt:lpstr>
      <vt:lpstr>Marketing indifferenziato</vt:lpstr>
      <vt:lpstr>Marketing differenziato</vt:lpstr>
      <vt:lpstr>Marketing concentrato</vt:lpstr>
      <vt:lpstr>Come avviene la scelta?</vt:lpstr>
      <vt:lpstr>Fattori da valutare</vt:lpstr>
      <vt:lpstr>Posizionamento </vt:lpstr>
      <vt:lpstr>Posizionamento</vt:lpstr>
      <vt:lpstr>Diapositive 192</vt:lpstr>
      <vt:lpstr>Il Posizionamento individua contemporaneamente</vt:lpstr>
      <vt:lpstr>I due concetti sono connessi</vt:lpstr>
      <vt:lpstr>Il processo di posizionamento consta dunque di due fasi:</vt:lpstr>
      <vt:lpstr>Il posizionamento completa la segmentazione</vt:lpstr>
      <vt:lpstr>Il posizionamento è espressione dell’orientamento al marketing perché</vt:lpstr>
      <vt:lpstr>MARKETING MIX</vt:lpstr>
      <vt:lpstr>Il  modello</vt:lpstr>
      <vt:lpstr>La logica del controllo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coopi</cp:lastModifiedBy>
  <cp:revision>161</cp:revision>
  <cp:lastPrinted>2020-06-01T07:39:58Z</cp:lastPrinted>
  <dcterms:created xsi:type="dcterms:W3CDTF">2020-04-25T16:23:21Z</dcterms:created>
  <dcterms:modified xsi:type="dcterms:W3CDTF">2022-04-21T07:46:59Z</dcterms:modified>
</cp:coreProperties>
</file>