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69.xml" ContentType="application/vnd.openxmlformats-officedocument.presentationml.slide+xml"/>
  <Override PartName="/ppt/tableStyles.xml" ContentType="application/vnd.openxmlformats-officedocument.presentationml.tableStyles+xml"/>
  <Override PartName="/ppt/notesSlides/notesSlide41.xml" ContentType="application/vnd.openxmlformats-officedocument.presentationml.notesSlide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194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99.xml" ContentType="application/vnd.openxmlformats-officedocument.presentationml.slide+xml"/>
  <Override PartName="/ppt/slides/slide136.xml" ContentType="application/vnd.openxmlformats-officedocument.presentationml.slide+xml"/>
  <Override PartName="/ppt/slides/slide183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ppt/slides/slide172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55.xml" ContentType="application/vnd.openxmlformats-officedocument.presentationml.slide+xml"/>
  <Override PartName="/ppt/theme/theme2.xml" ContentType="application/vnd.openxmlformats-officedocument.them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199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188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19.xml" ContentType="application/vnd.openxmlformats-officedocument.presentationml.slide+xml"/>
  <Override PartName="/ppt/slides/slide166.xml" ContentType="application/vnd.openxmlformats-officedocument.presentationml.slide+xml"/>
  <Override PartName="/ppt/slides/slide177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08.xml" ContentType="application/vnd.openxmlformats-officedocument.presentationml.slide+xml"/>
  <Override PartName="/ppt/slides/slide155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slides/slide144.xml" ContentType="application/vnd.openxmlformats-officedocument.presentationml.slide+xml"/>
  <Override PartName="/ppt/slides/slide162.xml" ContentType="application/vnd.openxmlformats-officedocument.presentationml.slide+xml"/>
  <Override PartName="/ppt/slides/slide191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s/slide180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89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s/slide178.xml" ContentType="application/vnd.openxmlformats-officedocument.presentationml.slide+xml"/>
  <Override PartName="/ppt/slides/slide196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slides/slide138.xml" ContentType="application/vnd.openxmlformats-officedocument.presentationml.slide+xml"/>
  <Override PartName="/ppt/slides/slide167.xml" ContentType="application/vnd.openxmlformats-officedocument.presentationml.slide+xml"/>
  <Override PartName="/ppt/slides/slide185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174.xml" ContentType="application/vnd.openxmlformats-officedocument.presentationml.slide+xml"/>
  <Override PartName="/ppt/slides/slide192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s/slide163.xml" ContentType="application/vnd.openxmlformats-officedocument.presentationml.slide+xml"/>
  <Override PartName="/ppt/slides/slide181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170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slides/slide20.xml" ContentType="application/vnd.openxmlformats-officedocument.presentationml.slide+xml"/>
  <Override PartName="/ppt/slides/slide168.xml" ContentType="application/vnd.openxmlformats-officedocument.presentationml.slide+xml"/>
  <Override PartName="/ppt/slides/slide179.xml" ContentType="application/vnd.openxmlformats-officedocument.presentationml.slide+xml"/>
  <Override PartName="/ppt/slides/slide197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186.xml" ContentType="application/vnd.openxmlformats-officedocument.presentationml.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164.xml" ContentType="application/vnd.openxmlformats-officedocument.presentationml.slide+xml"/>
  <Override PartName="/ppt/slides/slide175.xml" ContentType="application/vnd.openxmlformats-officedocument.presentationml.slide+xml"/>
  <Override PartName="/ppt/slides/slide193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slides/slide171.xml" ContentType="application/vnd.openxmlformats-officedocument.presentationml.slide+xml"/>
  <Override PartName="/ppt/slides/slide182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s/slide32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187.xml" ContentType="application/vnd.openxmlformats-officedocument.presentationml.slide+xml"/>
  <Override PartName="/ppt/slides/slide198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129.xml" ContentType="application/vnd.openxmlformats-officedocument.presentationml.slide+xml"/>
  <Override PartName="/ppt/slides/slide176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18.xml" ContentType="application/vnd.openxmlformats-officedocument.presentationml.slide+xml"/>
  <Override PartName="/ppt/slides/slide165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slides/slide190.xml" ContentType="application/vnd.openxmlformats-officedocument.presentationml.slide+xml"/>
  <Override PartName="/ppt/viewProps.xml" ContentType="application/vnd.openxmlformats-officedocument.presentationml.viewProps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s/slide132.xml" ContentType="application/vnd.openxmlformats-officedocument.presentationml.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slides/slide51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148.xml" ContentType="application/vnd.openxmlformats-officedocument.presentationml.slide+xml"/>
  <Override PartName="/ppt/slides/slide195.xml" ContentType="application/vnd.openxmlformats-officedocument.presentationml.slide+xml"/>
  <Override PartName="/ppt/slides/slide200.xml" ContentType="application/vnd.openxmlformats-officedocument.presentationml.slide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Default Extension="gif" ContentType="image/gif"/>
  <Override PartName="/ppt/slides/slide89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73.xml" ContentType="application/vnd.openxmlformats-officedocument.presentationml.slide+xml"/>
  <Override PartName="/ppt/slides/slide184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2"/>
  </p:notesMasterIdLst>
  <p:handoutMasterIdLst>
    <p:handoutMasterId r:id="rId203"/>
  </p:handoutMasterIdLst>
  <p:sldIdLst>
    <p:sldId id="256" r:id="rId2"/>
    <p:sldId id="258" r:id="rId3"/>
    <p:sldId id="268" r:id="rId4"/>
    <p:sldId id="272" r:id="rId5"/>
    <p:sldId id="264" r:id="rId6"/>
    <p:sldId id="270" r:id="rId7"/>
    <p:sldId id="271" r:id="rId8"/>
    <p:sldId id="299" r:id="rId9"/>
    <p:sldId id="300" r:id="rId10"/>
    <p:sldId id="287" r:id="rId11"/>
    <p:sldId id="286" r:id="rId12"/>
    <p:sldId id="291" r:id="rId13"/>
    <p:sldId id="288" r:id="rId14"/>
    <p:sldId id="289" r:id="rId15"/>
    <p:sldId id="280" r:id="rId16"/>
    <p:sldId id="296" r:id="rId17"/>
    <p:sldId id="297" r:id="rId18"/>
    <p:sldId id="298" r:id="rId19"/>
    <p:sldId id="304" r:id="rId20"/>
    <p:sldId id="281" r:id="rId21"/>
    <p:sldId id="301" r:id="rId22"/>
    <p:sldId id="282" r:id="rId23"/>
    <p:sldId id="305" r:id="rId24"/>
    <p:sldId id="283" r:id="rId25"/>
    <p:sldId id="285" r:id="rId26"/>
    <p:sldId id="302" r:id="rId27"/>
    <p:sldId id="303" r:id="rId28"/>
    <p:sldId id="290" r:id="rId29"/>
    <p:sldId id="274" r:id="rId30"/>
    <p:sldId id="276" r:id="rId31"/>
    <p:sldId id="279" r:id="rId32"/>
    <p:sldId id="278" r:id="rId33"/>
    <p:sldId id="306" r:id="rId34"/>
    <p:sldId id="307" r:id="rId35"/>
    <p:sldId id="308" r:id="rId36"/>
    <p:sldId id="309" r:id="rId37"/>
    <p:sldId id="310" r:id="rId38"/>
    <p:sldId id="314" r:id="rId39"/>
    <p:sldId id="311" r:id="rId40"/>
    <p:sldId id="312" r:id="rId41"/>
    <p:sldId id="313" r:id="rId42"/>
    <p:sldId id="397" r:id="rId43"/>
    <p:sldId id="398" r:id="rId44"/>
    <p:sldId id="399" r:id="rId45"/>
    <p:sldId id="400" r:id="rId46"/>
    <p:sldId id="401" r:id="rId47"/>
    <p:sldId id="402" r:id="rId48"/>
    <p:sldId id="403" r:id="rId49"/>
    <p:sldId id="404" r:id="rId50"/>
    <p:sldId id="405" r:id="rId51"/>
    <p:sldId id="406" r:id="rId52"/>
    <p:sldId id="407" r:id="rId53"/>
    <p:sldId id="408" r:id="rId54"/>
    <p:sldId id="409" r:id="rId55"/>
    <p:sldId id="315" r:id="rId56"/>
    <p:sldId id="316" r:id="rId57"/>
    <p:sldId id="317" r:id="rId58"/>
    <p:sldId id="318" r:id="rId59"/>
    <p:sldId id="319" r:id="rId60"/>
    <p:sldId id="412" r:id="rId61"/>
    <p:sldId id="320" r:id="rId62"/>
    <p:sldId id="321" r:id="rId63"/>
    <p:sldId id="322" r:id="rId64"/>
    <p:sldId id="323" r:id="rId65"/>
    <p:sldId id="324" r:id="rId66"/>
    <p:sldId id="325" r:id="rId67"/>
    <p:sldId id="326" r:id="rId68"/>
    <p:sldId id="327" r:id="rId69"/>
    <p:sldId id="328" r:id="rId70"/>
    <p:sldId id="411" r:id="rId71"/>
    <p:sldId id="413" r:id="rId72"/>
    <p:sldId id="414" r:id="rId73"/>
    <p:sldId id="410" r:id="rId74"/>
    <p:sldId id="447" r:id="rId75"/>
    <p:sldId id="416" r:id="rId76"/>
    <p:sldId id="417" r:id="rId77"/>
    <p:sldId id="419" r:id="rId78"/>
    <p:sldId id="420" r:id="rId79"/>
    <p:sldId id="421" r:id="rId80"/>
    <p:sldId id="422" r:id="rId81"/>
    <p:sldId id="423" r:id="rId82"/>
    <p:sldId id="424" r:id="rId83"/>
    <p:sldId id="425" r:id="rId84"/>
    <p:sldId id="426" r:id="rId85"/>
    <p:sldId id="427" r:id="rId86"/>
    <p:sldId id="428" r:id="rId87"/>
    <p:sldId id="429" r:id="rId88"/>
    <p:sldId id="430" r:id="rId89"/>
    <p:sldId id="434" r:id="rId90"/>
    <p:sldId id="435" r:id="rId91"/>
    <p:sldId id="437" r:id="rId92"/>
    <p:sldId id="438" r:id="rId93"/>
    <p:sldId id="440" r:id="rId94"/>
    <p:sldId id="441" r:id="rId95"/>
    <p:sldId id="451" r:id="rId96"/>
    <p:sldId id="449" r:id="rId97"/>
    <p:sldId id="450" r:id="rId98"/>
    <p:sldId id="444" r:id="rId99"/>
    <p:sldId id="431" r:id="rId100"/>
    <p:sldId id="445" r:id="rId101"/>
    <p:sldId id="432" r:id="rId102"/>
    <p:sldId id="433" r:id="rId103"/>
    <p:sldId id="446" r:id="rId104"/>
    <p:sldId id="448" r:id="rId105"/>
    <p:sldId id="367" r:id="rId106"/>
    <p:sldId id="329" r:id="rId107"/>
    <p:sldId id="331" r:id="rId108"/>
    <p:sldId id="332" r:id="rId109"/>
    <p:sldId id="333" r:id="rId110"/>
    <p:sldId id="330" r:id="rId111"/>
    <p:sldId id="334" r:id="rId112"/>
    <p:sldId id="335" r:id="rId113"/>
    <p:sldId id="368" r:id="rId114"/>
    <p:sldId id="452" r:id="rId115"/>
    <p:sldId id="453" r:id="rId116"/>
    <p:sldId id="454" r:id="rId117"/>
    <p:sldId id="343" r:id="rId118"/>
    <p:sldId id="369" r:id="rId119"/>
    <p:sldId id="371" r:id="rId120"/>
    <p:sldId id="455" r:id="rId121"/>
    <p:sldId id="457" r:id="rId122"/>
    <p:sldId id="459" r:id="rId123"/>
    <p:sldId id="460" r:id="rId124"/>
    <p:sldId id="461" r:id="rId125"/>
    <p:sldId id="462" r:id="rId126"/>
    <p:sldId id="458" r:id="rId127"/>
    <p:sldId id="507" r:id="rId128"/>
    <p:sldId id="524" r:id="rId129"/>
    <p:sldId id="526" r:id="rId130"/>
    <p:sldId id="527" r:id="rId131"/>
    <p:sldId id="528" r:id="rId132"/>
    <p:sldId id="532" r:id="rId133"/>
    <p:sldId id="529" r:id="rId134"/>
    <p:sldId id="530" r:id="rId135"/>
    <p:sldId id="596" r:id="rId136"/>
    <p:sldId id="531" r:id="rId137"/>
    <p:sldId id="533" r:id="rId138"/>
    <p:sldId id="534" r:id="rId139"/>
    <p:sldId id="538" r:id="rId140"/>
    <p:sldId id="595" r:id="rId141"/>
    <p:sldId id="535" r:id="rId142"/>
    <p:sldId id="598" r:id="rId143"/>
    <p:sldId id="600" r:id="rId144"/>
    <p:sldId id="601" r:id="rId145"/>
    <p:sldId id="602" r:id="rId146"/>
    <p:sldId id="603" r:id="rId147"/>
    <p:sldId id="604" r:id="rId148"/>
    <p:sldId id="605" r:id="rId149"/>
    <p:sldId id="606" r:id="rId150"/>
    <p:sldId id="607" r:id="rId151"/>
    <p:sldId id="608" r:id="rId152"/>
    <p:sldId id="609" r:id="rId153"/>
    <p:sldId id="610" r:id="rId154"/>
    <p:sldId id="611" r:id="rId155"/>
    <p:sldId id="536" r:id="rId156"/>
    <p:sldId id="613" r:id="rId157"/>
    <p:sldId id="540" r:id="rId158"/>
    <p:sldId id="541" r:id="rId159"/>
    <p:sldId id="542" r:id="rId160"/>
    <p:sldId id="543" r:id="rId161"/>
    <p:sldId id="544" r:id="rId162"/>
    <p:sldId id="545" r:id="rId163"/>
    <p:sldId id="546" r:id="rId164"/>
    <p:sldId id="547" r:id="rId165"/>
    <p:sldId id="549" r:id="rId166"/>
    <p:sldId id="550" r:id="rId167"/>
    <p:sldId id="551" r:id="rId168"/>
    <p:sldId id="552" r:id="rId169"/>
    <p:sldId id="612" r:id="rId170"/>
    <p:sldId id="562" r:id="rId171"/>
    <p:sldId id="563" r:id="rId172"/>
    <p:sldId id="564" r:id="rId173"/>
    <p:sldId id="565" r:id="rId174"/>
    <p:sldId id="566" r:id="rId175"/>
    <p:sldId id="568" r:id="rId176"/>
    <p:sldId id="569" r:id="rId177"/>
    <p:sldId id="571" r:id="rId178"/>
    <p:sldId id="572" r:id="rId179"/>
    <p:sldId id="573" r:id="rId180"/>
    <p:sldId id="574" r:id="rId181"/>
    <p:sldId id="575" r:id="rId182"/>
    <p:sldId id="577" r:id="rId183"/>
    <p:sldId id="578" r:id="rId184"/>
    <p:sldId id="579" r:id="rId185"/>
    <p:sldId id="580" r:id="rId186"/>
    <p:sldId id="581" r:id="rId187"/>
    <p:sldId id="582" r:id="rId188"/>
    <p:sldId id="583" r:id="rId189"/>
    <p:sldId id="584" r:id="rId190"/>
    <p:sldId id="585" r:id="rId191"/>
    <p:sldId id="586" r:id="rId192"/>
    <p:sldId id="587" r:id="rId193"/>
    <p:sldId id="588" r:id="rId194"/>
    <p:sldId id="589" r:id="rId195"/>
    <p:sldId id="590" r:id="rId196"/>
    <p:sldId id="591" r:id="rId197"/>
    <p:sldId id="592" r:id="rId198"/>
    <p:sldId id="593" r:id="rId199"/>
    <p:sldId id="597" r:id="rId200"/>
    <p:sldId id="614" r:id="rId20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EB8B2D"/>
    <a:srgbClr val="898989"/>
    <a:srgbClr val="F6BB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0074" autoAdjust="0"/>
    <p:restoredTop sz="94718" autoAdjust="0"/>
  </p:normalViewPr>
  <p:slideViewPr>
    <p:cSldViewPr snapToGrid="0" snapToObjects="1">
      <p:cViewPr varScale="1">
        <p:scale>
          <a:sx n="70" d="100"/>
          <a:sy n="70" d="100"/>
        </p:scale>
        <p:origin x="-942" y="-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61698"/>
    </p:cViewPr>
  </p:sorterViewPr>
  <p:notesViewPr>
    <p:cSldViewPr snapToGrid="0" snapToObjects="1">
      <p:cViewPr varScale="1">
        <p:scale>
          <a:sx n="56" d="100"/>
          <a:sy n="56" d="100"/>
        </p:scale>
        <p:origin x="-2838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viewProps" Target="view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slide" Target="slides/slide164.xml"/><Relationship Id="rId181" Type="http://schemas.openxmlformats.org/officeDocument/2006/relationships/slide" Target="slides/slide180.xml"/><Relationship Id="rId186" Type="http://schemas.openxmlformats.org/officeDocument/2006/relationships/slide" Target="slides/slide185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slide" Target="slides/slide170.xml"/><Relationship Id="rId176" Type="http://schemas.openxmlformats.org/officeDocument/2006/relationships/slide" Target="slides/slide175.xml"/><Relationship Id="rId192" Type="http://schemas.openxmlformats.org/officeDocument/2006/relationships/slide" Target="slides/slide191.xml"/><Relationship Id="rId197" Type="http://schemas.openxmlformats.org/officeDocument/2006/relationships/slide" Target="slides/slide196.xml"/><Relationship Id="rId206" Type="http://schemas.openxmlformats.org/officeDocument/2006/relationships/theme" Target="theme/theme1.xml"/><Relationship Id="rId201" Type="http://schemas.openxmlformats.org/officeDocument/2006/relationships/slide" Target="slides/slide200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82" Type="http://schemas.openxmlformats.org/officeDocument/2006/relationships/slide" Target="slides/slide181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2" Type="http://schemas.openxmlformats.org/officeDocument/2006/relationships/notesMaster" Target="notesMasters/notesMaster1.xml"/><Relationship Id="rId207" Type="http://schemas.openxmlformats.org/officeDocument/2006/relationships/tableStyles" Target="tableStyle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slide" Target="slides/slide198.xml"/><Relationship Id="rId203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190" Type="http://schemas.openxmlformats.org/officeDocument/2006/relationships/slide" Target="slides/slide189.xml"/><Relationship Id="rId204" Type="http://schemas.openxmlformats.org/officeDocument/2006/relationships/presProps" Target="pres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36B0C7-A400-45D4-9EB6-F4E692C448E3}" type="datetimeFigureOut">
              <a:rPr lang="en-GB" smtClean="0"/>
              <a:pPr/>
              <a:t>21/04/2022</a:t>
            </a:fld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82B3A4-1C51-4D09-90F1-A0D97996E89A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94723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3FCC72-8DDD-4EB3-A91F-A094B9385502}" type="datetimeFigureOut">
              <a:rPr lang="it-IT" smtClean="0"/>
              <a:pPr/>
              <a:t>21/04/2022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E04F70-CEB0-448E-AE21-09C9674786E9}" type="slidenum">
              <a:rPr lang="it-IT" smtClean="0"/>
              <a:pPr/>
              <a:t>‹N°›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67633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 pag 415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17</a:t>
            </a:fld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18</a:t>
            </a:fld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19</a:t>
            </a:fld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20</a:t>
            </a:fld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21</a:t>
            </a:fld>
            <a:endParaRPr 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22</a:t>
            </a:fld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23</a:t>
            </a:fld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24</a:t>
            </a:fld>
            <a:endParaRPr 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25</a:t>
            </a:fld>
            <a:endParaRPr 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26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27</a:t>
            </a:fld>
            <a:endParaRPr lang="it-I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29</a:t>
            </a:fld>
            <a:endParaRPr lang="it-IT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30</a:t>
            </a:fld>
            <a:endParaRPr lang="it-IT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31</a:t>
            </a:fld>
            <a:endParaRPr lang="it-I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32</a:t>
            </a:fld>
            <a:endParaRPr lang="it-IT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34</a:t>
            </a:fld>
            <a:endParaRPr lang="it-IT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35</a:t>
            </a:fld>
            <a:endParaRPr lang="it-IT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36</a:t>
            </a:fld>
            <a:endParaRPr lang="it-IT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37</a:t>
            </a:fld>
            <a:endParaRPr lang="it-IT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38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 pag 417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6</a:t>
            </a:fld>
            <a:endParaRPr lang="it-IT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39</a:t>
            </a:fld>
            <a:endParaRPr lang="it-IT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40</a:t>
            </a:fld>
            <a:endParaRPr lang="it-IT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41</a:t>
            </a:fld>
            <a:endParaRPr lang="it-IT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43</a:t>
            </a:fld>
            <a:endParaRPr lang="it-IT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44</a:t>
            </a:fld>
            <a:endParaRPr lang="it-IT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45</a:t>
            </a:fld>
            <a:endParaRPr lang="it-IT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46</a:t>
            </a:fld>
            <a:endParaRPr lang="it-IT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47</a:t>
            </a:fld>
            <a:endParaRPr lang="it-IT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48</a:t>
            </a:fld>
            <a:endParaRPr lang="it-IT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49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smtClean="0"/>
              <a:t>S pag 417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50</a:t>
            </a:fld>
            <a:endParaRPr lang="it-IT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51</a:t>
            </a:fld>
            <a:endParaRPr lang="it-IT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52</a:t>
            </a:fld>
            <a:endParaRPr lang="it-IT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53</a:t>
            </a:fld>
            <a:endParaRPr lang="it-IT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B00D9B-140A-4E22-8058-1C43119F5248}" type="slidenum">
              <a:rPr lang="it-IT"/>
              <a:pPr/>
              <a:t>140</a:t>
            </a:fld>
            <a:endParaRPr lang="it-IT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11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12</a:t>
            </a:fld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13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15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</a:t>
            </a:r>
            <a:r>
              <a:rPr lang="it-IT" baseline="0" dirty="0" smtClean="0"/>
              <a:t> pag 416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04F70-CEB0-448E-AE21-09C9674786E9}" type="slidenum">
              <a:rPr lang="it-IT" smtClean="0"/>
              <a:pPr/>
              <a:t>16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601FA7F9-12DE-ED42-B12D-9953F30D0E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13218" y="3882452"/>
            <a:ext cx="8640580" cy="89941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Raleway" panose="020B05030301010600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8" name="Titolo 7">
            <a:extLst>
              <a:ext uri="{FF2B5EF4-FFF2-40B4-BE49-F238E27FC236}">
                <a16:creationId xmlns="" xmlns:a16="http://schemas.microsoft.com/office/drawing/2014/main" id="{44F19C3A-61AF-6349-B009-01240C73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3218" y="2067586"/>
            <a:ext cx="7373141" cy="16427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</p:spTree>
    <p:extLst>
      <p:ext uri="{BB962C8B-B14F-4D97-AF65-F5344CB8AC3E}">
        <p14:creationId xmlns="" xmlns:p14="http://schemas.microsoft.com/office/powerpoint/2010/main" val="594821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="" xmlns:a16="http://schemas.microsoft.com/office/drawing/2014/main" id="{A37F374C-0DD9-BF49-95E5-25DECDA15C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324303"/>
            <a:ext cx="2628900" cy="4852660"/>
          </a:xfrm>
        </p:spPr>
        <p:txBody>
          <a:bodyPr vert="eaVert"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C26F6BA3-830C-4E4B-B489-7EACBE7E6C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324303"/>
            <a:ext cx="7734300" cy="4852660"/>
          </a:xfr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4BAFAA6C-918C-5940-8D9D-8665E97EA3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pPr/>
              <a:t>21/04/2022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8AE58354-0C2D-474C-A379-E866638D8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9ACC8012-130C-4642-938C-A3F25DB1A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pPr/>
              <a:t>‹N°›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907522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464A80-A2FD-4EAA-AB2D-7A1793B41814}" type="slidenum">
              <a:rPr lang="it-IT"/>
              <a:pPr/>
              <a:t>‹N°›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2" name="Freeform 50"/>
          <p:cNvSpPr>
            <a:spLocks/>
          </p:cNvSpPr>
          <p:nvPr/>
        </p:nvSpPr>
        <p:spPr bwMode="blackWhite">
          <a:xfrm>
            <a:off x="27517" y="12701"/>
            <a:ext cx="1186180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28800" y="1511300"/>
            <a:ext cx="85344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65867" y="4051300"/>
            <a:ext cx="8043333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2F2D44CB-7CD8-44FC-BA25-33671E76BBB2}" type="slidenum">
              <a:rPr lang="it-IT"/>
              <a:pPr/>
              <a:t>‹N°›</a:t>
            </a:fld>
            <a:endParaRPr lang="it-IT"/>
          </a:p>
        </p:txBody>
      </p:sp>
      <p:grpSp>
        <p:nvGrpSpPr>
          <p:cNvPr id="2" name="Group 60"/>
          <p:cNvGrpSpPr>
            <a:grpSpLocks/>
          </p:cNvGrpSpPr>
          <p:nvPr/>
        </p:nvGrpSpPr>
        <p:grpSpPr bwMode="auto">
          <a:xfrm>
            <a:off x="260351" y="234950"/>
            <a:ext cx="5050367" cy="1778000"/>
            <a:chOff x="123" y="148"/>
            <a:chExt cx="2386" cy="1120"/>
          </a:xfrm>
        </p:grpSpPr>
        <p:sp>
          <p:nvSpPr>
            <p:cNvPr id="3100" name="Freeform 28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01" name="Freeform 29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02" name="Freeform 30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grpSp>
          <p:nvGrpSpPr>
            <p:cNvPr id="3" name="Group 57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3103" name="Freeform 31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04" name="Freeform 32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05" name="Freeform 33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06" name="Freeform 34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07" name="Freeform 35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4" name="Group 59"/>
          <p:cNvGrpSpPr>
            <a:grpSpLocks/>
          </p:cNvGrpSpPr>
          <p:nvPr/>
        </p:nvGrpSpPr>
        <p:grpSpPr bwMode="auto">
          <a:xfrm>
            <a:off x="10553700" y="4368801"/>
            <a:ext cx="990600" cy="1058863"/>
            <a:chOff x="4986" y="2752"/>
            <a:chExt cx="468" cy="667"/>
          </a:xfrm>
        </p:grpSpPr>
        <p:sp>
          <p:nvSpPr>
            <p:cNvPr id="3109" name="Freeform 37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10" name="Freeform 38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11" name="Freeform 39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grpSp>
          <p:nvGrpSpPr>
            <p:cNvPr id="5" name="Group 58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3112" name="Freeform 40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13" name="Freeform 41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14" name="Freeform 42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15" name="Freeform 43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16" name="Freeform 44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3117" name="Freeform 45"/>
          <p:cNvSpPr>
            <a:spLocks/>
          </p:cNvSpPr>
          <p:nvPr/>
        </p:nvSpPr>
        <p:spPr bwMode="auto">
          <a:xfrm>
            <a:off x="1202267" y="5054601"/>
            <a:ext cx="9076267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3121" name="Freeform 49"/>
          <p:cNvSpPr>
            <a:spLocks/>
          </p:cNvSpPr>
          <p:nvPr/>
        </p:nvSpPr>
        <p:spPr bwMode="auto">
          <a:xfrm>
            <a:off x="5435600" y="1930400"/>
            <a:ext cx="1185333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98C81AEC-CBEF-2349-ADAC-694AAB04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4735"/>
            <a:ext cx="10515600" cy="1834265"/>
          </a:xfrm>
        </p:spPr>
        <p:txBody>
          <a:bodyPr anchor="b"/>
          <a:lstStyle>
            <a:lvl1pPr>
              <a:defRPr sz="6000">
                <a:solidFill>
                  <a:srgbClr val="EB8B2D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9BB61BBD-DC46-DC48-BE46-C1396EF78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87581"/>
            <a:ext cx="10515600" cy="240207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B071D491-8608-674A-9D82-578950F9B4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50944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pPr/>
              <a:t>21/04/2022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BC481B03-386C-684E-ABCE-7478D809A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50944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5870F3AB-3307-1746-99C6-48544C9E4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50944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pPr/>
              <a:t>‹N°›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976547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EEC8475D-7526-E046-B96C-CF5DF57F4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0152"/>
            <a:ext cx="10515600" cy="869924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C0AC8C8B-C1F5-AC4D-B6FC-E61B03DDDC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774731"/>
            <a:ext cx="5181600" cy="3402232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AB27E3DD-D9BF-CE4E-A799-838C5ADCE1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774731"/>
            <a:ext cx="5181600" cy="340223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70CAE719-FFFB-D44F-B925-7437D686A5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pPr/>
              <a:t>21/04/2022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E24A362F-97FF-0540-8CA1-5C15FA646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96B03FB6-9D21-5F46-890A-673BF11E8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pPr/>
              <a:t>‹N°›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888714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7E7F380A-2025-104F-A50B-E2571587C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82151"/>
            <a:ext cx="10515600" cy="1325563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F6C35060-75A4-C342-8D8B-7789D2516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1246" y="2983269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C2D176E5-CE4C-5447-AF7A-B538C7CEC3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1246" y="4082735"/>
            <a:ext cx="5157787" cy="2106927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="" xmlns:a16="http://schemas.microsoft.com/office/drawing/2014/main" id="{A7EDEF16-CD2C-074D-B271-F44F76B81F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3658" y="2983269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="" xmlns:a16="http://schemas.microsoft.com/office/drawing/2014/main" id="{EF1E8DE2-0079-7B44-8428-4F5C17CD34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6812" y="4097968"/>
            <a:ext cx="5183188" cy="2091694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="" xmlns:a16="http://schemas.microsoft.com/office/drawing/2014/main" id="{8180FAC4-A06E-E94C-9A76-C2F1B703F4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pPr/>
              <a:t>21/04/2022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="" xmlns:a16="http://schemas.microsoft.com/office/drawing/2014/main" id="{F3A91576-A15A-BD44-99BB-0DAEA976A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="" xmlns:a16="http://schemas.microsoft.com/office/drawing/2014/main" id="{F2F55F22-26BF-654B-ADC0-629A5D21C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pPr/>
              <a:t>‹N°›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994459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1533DCF1-0C08-4D46-A818-6EB683D07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6073"/>
            <a:ext cx="10515600" cy="869924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701F6FA8-F741-4849-AA76-B2B5B78B39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pPr/>
              <a:t>21/04/2022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="" xmlns:a16="http://schemas.microsoft.com/office/drawing/2014/main" id="{57A95D4B-7BC6-E34D-943A-845FF13F4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0116E4EF-52DB-B947-B7C2-B64EE8F45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pPr/>
              <a:t>‹N°›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839449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="" xmlns:a16="http://schemas.microsoft.com/office/drawing/2014/main" id="{2CE94AE3-42D6-6344-8967-D8452263BC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79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pPr/>
              <a:t>21/04/2022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="" xmlns:a16="http://schemas.microsoft.com/office/drawing/2014/main" id="{E0B20478-C96F-1C45-9765-C56796426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79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5D729070-1FA0-4B46-A8F3-24662683E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79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pPr/>
              <a:t>‹N°›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5495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E8BC81D9-F22F-5C4B-AC68-E136786E2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58115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83237EEC-3180-F041-864E-B2C0221B9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581150"/>
            <a:ext cx="6172200" cy="42799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BA3B782C-0DCD-A94D-B620-362DA760D2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C05E2638-156C-8740-A1F7-DF4182D995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80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pPr/>
              <a:t>21/04/2022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14304A7F-EDD3-4440-9E86-57D8D8ACF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80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3A914550-14E8-8841-8CAB-D367CCCF8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80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pPr/>
              <a:t>‹N°›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662223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2CCF315C-0734-014E-AB37-D7E823E86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340069"/>
            <a:ext cx="3932237" cy="208893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="" xmlns:a16="http://schemas.microsoft.com/office/drawing/2014/main" id="{BDBD5771-BB4A-3B49-BCE4-3B550D0E3F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40068"/>
            <a:ext cx="6172200" cy="45209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ED1FDF3B-475F-D249-AC54-9ADF90E4E6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589" y="3657600"/>
            <a:ext cx="3932237" cy="22034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C0E3BD24-40F9-0C4D-B4D3-099578C1C2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79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pPr/>
              <a:t>21/04/2022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721102C4-CB9D-9843-AB20-9C84D5281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79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E4D8800B-7444-DA47-A26C-BCA483939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79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pPr/>
              <a:t>‹N°›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694762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791E532E-34DC-0441-ACE7-10BF804CE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1146208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7DC7C49F-A357-A54B-911E-C61D595797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569779"/>
            <a:ext cx="10515600" cy="3607184"/>
          </a:xfr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F8E0899B-5F07-4144-9F69-AE008DCED1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19414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pPr/>
              <a:t>21/04/2022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A9640A71-5027-1B40-BDC4-26798F939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19414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636504EA-2BB4-574D-BE45-BBD2A8F53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19414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pPr/>
              <a:t>‹N°›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190454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="" xmlns:a16="http://schemas.microsoft.com/office/drawing/2014/main" id="{E62A5B01-81DF-F94E-93C7-559EE94CF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869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4DAF2986-DE06-DE4C-9395-E031CB3878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93495"/>
            <a:ext cx="10515600" cy="3883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60E76108-1715-774E-90C6-BAF7F529E9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fld id="{A3750EE6-F4FC-E84C-AF13-5CDD6CE7CC66}" type="datetimeFigureOut">
              <a:rPr lang="it-IT" smtClean="0"/>
              <a:pPr/>
              <a:t>21/04/2022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9C93133D-901F-F041-8BF9-04104E663D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465EA247-C9B6-7947-BF94-5DF875E42C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fld id="{521F8777-1489-2D4A-93C2-4300528E9CD9}" type="slidenum">
              <a:rPr lang="it-IT" smtClean="0"/>
              <a:pPr/>
              <a:t>‹N°›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897590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EB8B2D"/>
          </a:solidFill>
          <a:latin typeface="Raleway" panose="020B05030301010600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11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11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11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wmf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wmf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8.wmf"/><Relationship Id="rId5" Type="http://schemas.openxmlformats.org/officeDocument/2006/relationships/image" Target="../media/image17.gif"/><Relationship Id="rId4" Type="http://schemas.openxmlformats.org/officeDocument/2006/relationships/image" Target="../media/image16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1.wmf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1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1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1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243ECAB6-6677-A34F-A194-030954E4B7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CORSI DI LAUREA TRIENNALE</a:t>
            </a:r>
          </a:p>
        </p:txBody>
      </p:sp>
      <p:sp>
        <p:nvSpPr>
          <p:cNvPr id="2" name="Titolo 1">
            <a:extLst>
              <a:ext uri="{FF2B5EF4-FFF2-40B4-BE49-F238E27FC236}">
                <a16:creationId xmlns="" xmlns:a16="http://schemas.microsoft.com/office/drawing/2014/main" id="{070C1307-183D-CB4E-83E4-965CAC12A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3220" y="2027549"/>
            <a:ext cx="8640580" cy="1482413"/>
          </a:xfrm>
        </p:spPr>
        <p:txBody>
          <a:bodyPr/>
          <a:lstStyle/>
          <a:p>
            <a:r>
              <a:rPr lang="it-IT" dirty="0"/>
              <a:t>Economia e Diritto</a:t>
            </a:r>
          </a:p>
        </p:txBody>
      </p:sp>
    </p:spTree>
    <p:extLst>
      <p:ext uri="{BB962C8B-B14F-4D97-AF65-F5344CB8AC3E}">
        <p14:creationId xmlns="" xmlns:p14="http://schemas.microsoft.com/office/powerpoint/2010/main" val="412595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280832"/>
            <a:ext cx="10515600" cy="717144"/>
          </a:xfrm>
        </p:spPr>
        <p:txBody>
          <a:bodyPr/>
          <a:lstStyle/>
          <a:p>
            <a:r>
              <a:rPr lang="it-IT" sz="4800" dirty="0" smtClean="0"/>
              <a:t>Economia Circolare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2169994"/>
            <a:ext cx="10515600" cy="3919657"/>
          </a:xfrm>
        </p:spPr>
        <p:txBody>
          <a:bodyPr/>
          <a:lstStyle/>
          <a:p>
            <a:r>
              <a:rPr lang="it-IT" u="sng" dirty="0" smtClean="0"/>
              <a:t>Strategia di sviluppo </a:t>
            </a:r>
            <a:r>
              <a:rPr lang="it-IT" dirty="0" smtClean="0"/>
              <a:t>in cui la crescita economica si realizza : </a:t>
            </a:r>
          </a:p>
          <a:p>
            <a:endParaRPr lang="it-IT" dirty="0" smtClean="0"/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 senza aumentare l’impiego di risorse</a:t>
            </a:r>
          </a:p>
          <a:p>
            <a:pPr>
              <a:buFont typeface="Arial" pitchFamily="34" charset="0"/>
              <a:buChar char="•"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 riducendo l’impatto sull’ambiente</a:t>
            </a:r>
          </a:p>
          <a:p>
            <a:pPr>
              <a:buFont typeface="Arial" pitchFamily="34" charset="0"/>
              <a:buChar char="•"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34433" y="1422922"/>
            <a:ext cx="11689245" cy="1170154"/>
          </a:xfrm>
        </p:spPr>
        <p:txBody>
          <a:bodyPr/>
          <a:lstStyle/>
          <a:p>
            <a:pPr algn="l"/>
            <a:r>
              <a:rPr lang="it-IT" sz="3200" b="1" dirty="0"/>
              <a:t>Valutazione della forza e debolezza dei concorrenti in funzione del valore percepito dal cliente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4433" y="3070746"/>
            <a:ext cx="11233151" cy="212905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dirty="0">
                <a:solidFill>
                  <a:srgbClr val="898989"/>
                </a:solidFill>
              </a:rPr>
              <a:t>Identificazione dei principali attributi ritenuti rilevanti per il cliente</a:t>
            </a:r>
          </a:p>
          <a:p>
            <a:pPr>
              <a:lnSpc>
                <a:spcPct val="90000"/>
              </a:lnSpc>
            </a:pPr>
            <a:r>
              <a:rPr lang="it-IT" dirty="0">
                <a:solidFill>
                  <a:srgbClr val="898989"/>
                </a:solidFill>
              </a:rPr>
              <a:t>Definizione del fattore di importanza dei singoli attributi</a:t>
            </a:r>
          </a:p>
          <a:p>
            <a:pPr>
              <a:lnSpc>
                <a:spcPct val="90000"/>
              </a:lnSpc>
            </a:pPr>
            <a:r>
              <a:rPr lang="it-IT" dirty="0">
                <a:solidFill>
                  <a:srgbClr val="898989"/>
                </a:solidFill>
              </a:rPr>
              <a:t>Valutazione delle performance dell'impresa e dei concorrenti in relazione ai singoli attributi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34433" y="1347077"/>
            <a:ext cx="9160933" cy="700087"/>
          </a:xfrm>
        </p:spPr>
        <p:txBody>
          <a:bodyPr/>
          <a:lstStyle/>
          <a:p>
            <a:r>
              <a:rPr lang="it-IT" sz="4000" dirty="0">
                <a:cs typeface="Times New Roman" pitchFamily="18" charset="0"/>
              </a:rPr>
              <a:t>Gli altri pubblici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4433" y="2347415"/>
            <a:ext cx="10261600" cy="3657600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it-IT" dirty="0">
                <a:solidFill>
                  <a:srgbClr val="898989"/>
                </a:solidFill>
                <a:cs typeface="Times New Roman" pitchFamily="18" charset="0"/>
              </a:rPr>
              <a:t>Sono gruppi che hanno un interesse o un’influenza, effettiva o potenziale, sulla capacità dell’impresa di raggiungere i propri obiettivi. 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it-IT" dirty="0">
              <a:solidFill>
                <a:srgbClr val="898989"/>
              </a:solidFill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it-IT" dirty="0">
                <a:solidFill>
                  <a:srgbClr val="898989"/>
                </a:solidFill>
                <a:cs typeface="Times New Roman" pitchFamily="18" charset="0"/>
              </a:rPr>
              <a:t>Tali gruppi possono interagire e influenzarsi reciprocamente.</a:t>
            </a:r>
            <a:endParaRPr lang="it-IT" dirty="0">
              <a:solidFill>
                <a:srgbClr val="898989"/>
              </a:solidFill>
            </a:endParaRPr>
          </a:p>
        </p:txBody>
      </p:sp>
      <p:pic>
        <p:nvPicPr>
          <p:cNvPr id="134148" name="Picture 4" descr="j02330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16704" y="4618845"/>
            <a:ext cx="2846697" cy="21677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31800" y="1377820"/>
            <a:ext cx="10363200" cy="738187"/>
          </a:xfrm>
        </p:spPr>
        <p:txBody>
          <a:bodyPr/>
          <a:lstStyle/>
          <a:p>
            <a:r>
              <a:rPr lang="it-IT" sz="4000" dirty="0">
                <a:cs typeface="Times New Roman" pitchFamily="18" charset="0"/>
              </a:rPr>
              <a:t>Si distingue fra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1800" y="2251883"/>
            <a:ext cx="10363200" cy="4026090"/>
          </a:xfrm>
        </p:spPr>
        <p:txBody>
          <a:bodyPr/>
          <a:lstStyle/>
          <a:p>
            <a:pPr algn="just"/>
            <a:r>
              <a:rPr lang="it-IT" sz="2300" b="1" dirty="0">
                <a:solidFill>
                  <a:srgbClr val="EB8B2D"/>
                </a:solidFill>
                <a:cs typeface="Times New Roman" pitchFamily="18" charset="0"/>
              </a:rPr>
              <a:t>ambiente finanziario</a:t>
            </a:r>
            <a:r>
              <a:rPr lang="it-IT" sz="2300" dirty="0">
                <a:solidFill>
                  <a:srgbClr val="898989"/>
                </a:solidFill>
                <a:cs typeface="Times New Roman" pitchFamily="18" charset="0"/>
              </a:rPr>
              <a:t>: influenza le capacità di raccolta dei mezzi finanziari dell’impresa</a:t>
            </a:r>
          </a:p>
          <a:p>
            <a:pPr algn="just"/>
            <a:r>
              <a:rPr lang="it-IT" sz="2300" b="1" dirty="0">
                <a:solidFill>
                  <a:srgbClr val="EB8B2D"/>
                </a:solidFill>
                <a:cs typeface="Times New Roman" pitchFamily="18" charset="0"/>
              </a:rPr>
              <a:t>mezzi di informazione</a:t>
            </a:r>
            <a:r>
              <a:rPr lang="it-IT" sz="2300" dirty="0">
                <a:solidFill>
                  <a:srgbClr val="898989"/>
                </a:solidFill>
                <a:cs typeface="Times New Roman" pitchFamily="18" charset="0"/>
              </a:rPr>
              <a:t>: trasmettendo informazioni, possono in vario modo essere fonte di interesse per l’impresa</a:t>
            </a:r>
          </a:p>
          <a:p>
            <a:pPr algn="just"/>
            <a:r>
              <a:rPr lang="it-IT" sz="2300" b="1" dirty="0">
                <a:solidFill>
                  <a:srgbClr val="EB8B2D"/>
                </a:solidFill>
                <a:cs typeface="Times New Roman" pitchFamily="18" charset="0"/>
              </a:rPr>
              <a:t>enti locali</a:t>
            </a:r>
            <a:r>
              <a:rPr lang="it-IT" sz="2300" b="1" dirty="0">
                <a:solidFill>
                  <a:srgbClr val="898989"/>
                </a:solidFill>
                <a:cs typeface="Times New Roman" pitchFamily="18" charset="0"/>
              </a:rPr>
              <a:t>:</a:t>
            </a:r>
            <a:r>
              <a:rPr lang="it-IT" sz="2300" dirty="0">
                <a:solidFill>
                  <a:srgbClr val="898989"/>
                </a:solidFill>
                <a:cs typeface="Times New Roman" pitchFamily="18" charset="0"/>
              </a:rPr>
              <a:t> l’azione di enti locali può influenzare in vario modo l’attività dell’azienda.</a:t>
            </a:r>
          </a:p>
          <a:p>
            <a:pPr algn="just"/>
            <a:r>
              <a:rPr lang="it-IT" sz="2300" b="1" dirty="0">
                <a:solidFill>
                  <a:srgbClr val="EB8B2D"/>
                </a:solidFill>
                <a:cs typeface="Times New Roman" pitchFamily="18" charset="0"/>
              </a:rPr>
              <a:t>gruppi ed associazioni di cittadin</a:t>
            </a:r>
            <a:r>
              <a:rPr lang="it-IT" sz="2300" b="1" dirty="0">
                <a:solidFill>
                  <a:srgbClr val="898989"/>
                </a:solidFill>
                <a:cs typeface="Times New Roman" pitchFamily="18" charset="0"/>
              </a:rPr>
              <a:t>i:</a:t>
            </a:r>
            <a:r>
              <a:rPr lang="it-IT" sz="2300" dirty="0">
                <a:solidFill>
                  <a:srgbClr val="898989"/>
                </a:solidFill>
                <a:cs typeface="Times New Roman" pitchFamily="18" charset="0"/>
              </a:rPr>
              <a:t> esercitano un’influenza diretta sulla sua capacità d’offerta</a:t>
            </a:r>
          </a:p>
          <a:p>
            <a:r>
              <a:rPr lang="it-IT" sz="2300" b="1" dirty="0">
                <a:solidFill>
                  <a:srgbClr val="EB8B2D"/>
                </a:solidFill>
                <a:cs typeface="Times New Roman" pitchFamily="18" charset="0"/>
              </a:rPr>
              <a:t>pubblico in genere</a:t>
            </a:r>
            <a:r>
              <a:rPr lang="it-IT" sz="2300" dirty="0">
                <a:solidFill>
                  <a:srgbClr val="898989"/>
                </a:solidFill>
                <a:cs typeface="Times New Roman" pitchFamily="18" charset="0"/>
              </a:rPr>
              <a:t>: l’immagine che l’impresa ha su questi pubblici può variamente influenzare i comportamenti d’acquisto</a:t>
            </a:r>
          </a:p>
        </p:txBody>
      </p:sp>
      <p:pic>
        <p:nvPicPr>
          <p:cNvPr id="135172" name="Picture 4" descr="j021769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72048" y="322974"/>
            <a:ext cx="1959085" cy="1423940"/>
          </a:xfrm>
          <a:prstGeom prst="rect">
            <a:avLst/>
          </a:prstGeom>
          <a:noFill/>
        </p:spPr>
      </p:pic>
      <p:pic>
        <p:nvPicPr>
          <p:cNvPr id="135173" name="Picture 5" descr="j02353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00684" y="4980841"/>
            <a:ext cx="2067984" cy="1584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Audit Strategico e SWOT analysis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Impresa sostenibile nella Green Economy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Audit strategico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Ha il compito di raccogliere informazioni cruciali, da utilizzare per la costruzione nei dettagli di obiettivi e strategie</a:t>
            </a:r>
          </a:p>
          <a:p>
            <a:pPr>
              <a:buFontTx/>
              <a:buNone/>
            </a:pPr>
            <a:endParaRPr lang="it-IT" dirty="0" smtClean="0">
              <a:solidFill>
                <a:srgbClr val="898989"/>
              </a:solidFill>
            </a:endParaRPr>
          </a:p>
          <a:p>
            <a:pPr>
              <a:buFontTx/>
              <a:buNone/>
            </a:pPr>
            <a:r>
              <a:rPr lang="it-IT" dirty="0" smtClean="0">
                <a:solidFill>
                  <a:srgbClr val="898989"/>
                </a:solidFill>
              </a:rPr>
              <a:t>Si </a:t>
            </a:r>
            <a:r>
              <a:rPr lang="it-IT" dirty="0">
                <a:solidFill>
                  <a:srgbClr val="898989"/>
                </a:solidFill>
              </a:rPr>
              <a:t>distingue fra:</a:t>
            </a:r>
          </a:p>
          <a:p>
            <a:r>
              <a:rPr lang="it-IT" dirty="0">
                <a:solidFill>
                  <a:srgbClr val="898989"/>
                </a:solidFill>
              </a:rPr>
              <a:t>Analisi ambientale</a:t>
            </a:r>
          </a:p>
          <a:p>
            <a:r>
              <a:rPr lang="it-IT" dirty="0">
                <a:solidFill>
                  <a:srgbClr val="898989"/>
                </a:solidFill>
              </a:rPr>
              <a:t>Analisi interna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xfrm>
            <a:off x="334434" y="1282890"/>
            <a:ext cx="9160933" cy="844550"/>
          </a:xfrm>
        </p:spPr>
        <p:txBody>
          <a:bodyPr/>
          <a:lstStyle/>
          <a:p>
            <a:pPr algn="l"/>
            <a:r>
              <a:rPr lang="it-IT" b="1" dirty="0"/>
              <a:t>Analisi Interna</a:t>
            </a: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6179" y="2306473"/>
            <a:ext cx="10368381" cy="3562064"/>
          </a:xfrm>
        </p:spPr>
        <p:txBody>
          <a:bodyPr>
            <a:noAutofit/>
          </a:bodyPr>
          <a:lstStyle/>
          <a:p>
            <a:pPr>
              <a:buFontTx/>
              <a:buNone/>
            </a:pPr>
            <a:r>
              <a:rPr lang="it-IT" sz="3200" dirty="0">
                <a:solidFill>
                  <a:srgbClr val="898989"/>
                </a:solidFill>
              </a:rPr>
              <a:t>Chi è l’organizzazione</a:t>
            </a:r>
            <a:r>
              <a:rPr lang="it-IT" sz="3200" dirty="0" smtClean="0">
                <a:solidFill>
                  <a:srgbClr val="898989"/>
                </a:solidFill>
              </a:rPr>
              <a:t>:</a:t>
            </a:r>
          </a:p>
          <a:p>
            <a:pPr>
              <a:buFontTx/>
              <a:buNone/>
            </a:pPr>
            <a:endParaRPr lang="it-IT" sz="3200" dirty="0">
              <a:solidFill>
                <a:srgbClr val="898989"/>
              </a:solidFill>
            </a:endParaRPr>
          </a:p>
          <a:p>
            <a:pPr lvl="2"/>
            <a:r>
              <a:rPr lang="it-IT" sz="3200" dirty="0" smtClean="0">
                <a:solidFill>
                  <a:srgbClr val="898989"/>
                </a:solidFill>
              </a:rPr>
              <a:t>Storia, valori, etica</a:t>
            </a:r>
            <a:endParaRPr lang="it-IT" sz="3200" dirty="0">
              <a:solidFill>
                <a:srgbClr val="898989"/>
              </a:solidFill>
            </a:endParaRPr>
          </a:p>
          <a:p>
            <a:pPr lvl="2"/>
            <a:r>
              <a:rPr lang="it-IT" sz="3200" dirty="0" smtClean="0">
                <a:solidFill>
                  <a:srgbClr val="898989"/>
                </a:solidFill>
              </a:rPr>
              <a:t>Vision, Mission, Obiettivi</a:t>
            </a:r>
            <a:endParaRPr lang="it-IT" sz="3200" dirty="0">
              <a:solidFill>
                <a:srgbClr val="898989"/>
              </a:solidFill>
            </a:endParaRPr>
          </a:p>
          <a:p>
            <a:pPr lvl="2"/>
            <a:r>
              <a:rPr lang="it-IT" sz="3200" dirty="0">
                <a:solidFill>
                  <a:srgbClr val="898989"/>
                </a:solidFill>
              </a:rPr>
              <a:t>Risorse e competenze</a:t>
            </a:r>
          </a:p>
          <a:p>
            <a:pPr lvl="2"/>
            <a:r>
              <a:rPr lang="it-IT" sz="3200" dirty="0">
                <a:solidFill>
                  <a:srgbClr val="898989"/>
                </a:solidFill>
              </a:rPr>
              <a:t>Organizzazione e sistemi</a:t>
            </a:r>
          </a:p>
          <a:p>
            <a:pPr lvl="2"/>
            <a:r>
              <a:rPr lang="it-IT" sz="3200" dirty="0">
                <a:solidFill>
                  <a:srgbClr val="898989"/>
                </a:solidFill>
              </a:rPr>
              <a:t>Potenzialità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Vision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Idea del nuovo mondo che l'impresa vuole contribuire a creare</a:t>
            </a:r>
          </a:p>
          <a:p>
            <a:r>
              <a:rPr lang="it-IT" dirty="0">
                <a:solidFill>
                  <a:srgbClr val="898989"/>
                </a:solidFill>
              </a:rPr>
              <a:t>Definisce dove l'imprenditore vuole arrivare</a:t>
            </a:r>
          </a:p>
          <a:p>
            <a:endParaRPr lang="it-IT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Mission</a:t>
            </a:r>
            <a:endParaRPr lang="it-IT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9709" y="2114108"/>
            <a:ext cx="11362899" cy="4062855"/>
          </a:xfrm>
        </p:spPr>
        <p:txBody>
          <a:bodyPr>
            <a:normAutofit fontScale="92500" lnSpcReduction="20000"/>
          </a:bodyPr>
          <a:lstStyle/>
          <a:p>
            <a:pPr algn="just" eaLnBrk="0" hangingPunct="0">
              <a:spcBef>
                <a:spcPct val="50000"/>
              </a:spcBef>
              <a:buNone/>
            </a:pPr>
            <a:r>
              <a:rPr lang="it-IT" b="1" dirty="0" smtClean="0">
                <a:solidFill>
                  <a:srgbClr val="898989"/>
                </a:solidFill>
              </a:rPr>
              <a:t>La missione rappresenta l’espressione sintetica dei fini per i quali l’organizzazione esiste e dei modi di lavorare che ha.</a:t>
            </a:r>
          </a:p>
          <a:p>
            <a:pPr algn="just" eaLnBrk="0" hangingPunct="0">
              <a:spcBef>
                <a:spcPct val="50000"/>
              </a:spcBef>
              <a:buNone/>
            </a:pPr>
            <a:endParaRPr lang="it-IT" b="1" dirty="0" smtClean="0">
              <a:solidFill>
                <a:srgbClr val="898989"/>
              </a:solidFill>
            </a:endParaRPr>
          </a:p>
          <a:p>
            <a:pPr algn="just" eaLnBrk="0" hangingPunct="0">
              <a:spcBef>
                <a:spcPct val="50000"/>
              </a:spcBef>
              <a:buNone/>
            </a:pPr>
            <a:r>
              <a:rPr lang="it-IT" sz="2800" dirty="0" smtClean="0">
                <a:solidFill>
                  <a:srgbClr val="898989"/>
                </a:solidFill>
              </a:rPr>
              <a:t>Individua:</a:t>
            </a:r>
          </a:p>
          <a:p>
            <a:pPr algn="just" eaLnBrk="0" hangingPunct="0">
              <a:spcBef>
                <a:spcPct val="50000"/>
              </a:spcBef>
            </a:pPr>
            <a:r>
              <a:rPr lang="it-IT" sz="2800" b="1" dirty="0" smtClean="0">
                <a:solidFill>
                  <a:srgbClr val="EB8B2D"/>
                </a:solidFill>
              </a:rPr>
              <a:t>lo scopo</a:t>
            </a:r>
            <a:r>
              <a:rPr lang="it-IT" sz="2800" b="1" dirty="0" smtClean="0">
                <a:solidFill>
                  <a:srgbClr val="898989"/>
                </a:solidFill>
              </a:rPr>
              <a:t>:</a:t>
            </a:r>
            <a:r>
              <a:rPr lang="it-IT" sz="2800" dirty="0" smtClean="0">
                <a:solidFill>
                  <a:srgbClr val="898989"/>
                </a:solidFill>
              </a:rPr>
              <a:t> perché </a:t>
            </a:r>
            <a:r>
              <a:rPr lang="it-IT" sz="2800" dirty="0">
                <a:solidFill>
                  <a:srgbClr val="898989"/>
                </a:solidFill>
              </a:rPr>
              <a:t>esistiamo</a:t>
            </a:r>
            <a:r>
              <a:rPr lang="it-IT" sz="2800" dirty="0" smtClean="0">
                <a:solidFill>
                  <a:srgbClr val="898989"/>
                </a:solidFill>
              </a:rPr>
              <a:t>?</a:t>
            </a:r>
          </a:p>
          <a:p>
            <a:pPr algn="just" eaLnBrk="0" hangingPunct="0">
              <a:spcBef>
                <a:spcPct val="50000"/>
              </a:spcBef>
              <a:buNone/>
            </a:pPr>
            <a:endParaRPr lang="it-IT" sz="2800" dirty="0">
              <a:solidFill>
                <a:srgbClr val="898989"/>
              </a:solidFill>
            </a:endParaRPr>
          </a:p>
          <a:p>
            <a:pPr algn="just" eaLnBrk="0" hangingPunct="0">
              <a:spcBef>
                <a:spcPct val="50000"/>
              </a:spcBef>
            </a:pPr>
            <a:r>
              <a:rPr lang="it-IT" sz="2800" b="1" dirty="0">
                <a:solidFill>
                  <a:srgbClr val="EB8B2D"/>
                </a:solidFill>
              </a:rPr>
              <a:t>i </a:t>
            </a:r>
            <a:r>
              <a:rPr lang="it-IT" sz="2800" b="1" dirty="0" smtClean="0">
                <a:solidFill>
                  <a:srgbClr val="EB8B2D"/>
                </a:solidFill>
              </a:rPr>
              <a:t>mezzi</a:t>
            </a:r>
            <a:r>
              <a:rPr lang="it-IT" sz="2800" b="1" dirty="0" smtClean="0">
                <a:solidFill>
                  <a:srgbClr val="898989"/>
                </a:solidFill>
              </a:rPr>
              <a:t>:</a:t>
            </a:r>
            <a:r>
              <a:rPr lang="it-IT" sz="2800" dirty="0" smtClean="0">
                <a:solidFill>
                  <a:srgbClr val="898989"/>
                </a:solidFill>
              </a:rPr>
              <a:t> quali </a:t>
            </a:r>
            <a:r>
              <a:rPr lang="it-IT" sz="2800" dirty="0">
                <a:solidFill>
                  <a:srgbClr val="898989"/>
                </a:solidFill>
              </a:rPr>
              <a:t>mezzi utilizziamo per raggiungere lo scopo</a:t>
            </a:r>
            <a:r>
              <a:rPr lang="it-IT" sz="2800" dirty="0" smtClean="0">
                <a:solidFill>
                  <a:srgbClr val="898989"/>
                </a:solidFill>
              </a:rPr>
              <a:t>?</a:t>
            </a:r>
          </a:p>
          <a:p>
            <a:pPr algn="just" eaLnBrk="0" hangingPunct="0">
              <a:spcBef>
                <a:spcPct val="50000"/>
              </a:spcBef>
              <a:buNone/>
            </a:pPr>
            <a:endParaRPr lang="it-IT" sz="2800" dirty="0">
              <a:solidFill>
                <a:srgbClr val="898989"/>
              </a:solidFill>
            </a:endParaRPr>
          </a:p>
          <a:p>
            <a:pPr algn="just" eaLnBrk="0" hangingPunct="0">
              <a:spcBef>
                <a:spcPct val="50000"/>
              </a:spcBef>
            </a:pPr>
            <a:r>
              <a:rPr lang="it-IT" sz="2800" b="1" dirty="0">
                <a:solidFill>
                  <a:srgbClr val="EB8B2D"/>
                </a:solidFill>
              </a:rPr>
              <a:t>i </a:t>
            </a:r>
            <a:r>
              <a:rPr lang="it-IT" sz="2800" b="1" dirty="0" smtClean="0">
                <a:solidFill>
                  <a:srgbClr val="EB8B2D"/>
                </a:solidFill>
              </a:rPr>
              <a:t>valori</a:t>
            </a:r>
            <a:r>
              <a:rPr lang="it-IT" dirty="0">
                <a:solidFill>
                  <a:srgbClr val="898989"/>
                </a:solidFill>
              </a:rPr>
              <a:t>:</a:t>
            </a:r>
            <a:r>
              <a:rPr lang="it-IT" sz="2800" dirty="0" smtClean="0">
                <a:solidFill>
                  <a:srgbClr val="898989"/>
                </a:solidFill>
              </a:rPr>
              <a:t> le </a:t>
            </a:r>
            <a:r>
              <a:rPr lang="it-IT" sz="2800" dirty="0">
                <a:solidFill>
                  <a:srgbClr val="898989"/>
                </a:solidFill>
              </a:rPr>
              <a:t>convinzioni e i principi guida condivisi dai membri</a:t>
            </a:r>
          </a:p>
          <a:p>
            <a:endParaRPr lang="it-IT" sz="28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I tre interrogativi della mission</a:t>
            </a:r>
            <a:endParaRPr lang="it-IT" b="1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514600"/>
            <a:ext cx="10363200" cy="4114800"/>
          </a:xfrm>
        </p:spPr>
        <p:txBody>
          <a:bodyPr/>
          <a:lstStyle/>
          <a:p>
            <a:pPr eaLnBrk="0" hangingPunct="0">
              <a:spcBef>
                <a:spcPct val="50000"/>
              </a:spcBef>
            </a:pPr>
            <a:r>
              <a:rPr lang="it-IT" sz="2800" b="1" dirty="0">
                <a:solidFill>
                  <a:srgbClr val="EB8B2D"/>
                </a:solidFill>
              </a:rPr>
              <a:t>CHI </a:t>
            </a:r>
            <a:r>
              <a:rPr lang="it-IT" sz="2800" b="1" dirty="0" smtClean="0"/>
              <a:t>:    </a:t>
            </a:r>
            <a:r>
              <a:rPr lang="it-IT" sz="2800" dirty="0">
                <a:solidFill>
                  <a:srgbClr val="898989"/>
                </a:solidFill>
              </a:rPr>
              <a:t>dobbiamo/vogliamo servire o soddisfare?</a:t>
            </a:r>
          </a:p>
          <a:p>
            <a:pPr eaLnBrk="0" hangingPunct="0">
              <a:spcBef>
                <a:spcPct val="50000"/>
              </a:spcBef>
            </a:pPr>
            <a:r>
              <a:rPr lang="it-IT" sz="2800" b="1" dirty="0" smtClean="0">
                <a:solidFill>
                  <a:srgbClr val="EB8B2D"/>
                </a:solidFill>
              </a:rPr>
              <a:t>COSA</a:t>
            </a:r>
            <a:r>
              <a:rPr lang="it-IT" dirty="0" smtClean="0"/>
              <a:t>: </a:t>
            </a:r>
            <a:r>
              <a:rPr lang="it-IT" sz="2800" dirty="0" smtClean="0">
                <a:solidFill>
                  <a:srgbClr val="898989"/>
                </a:solidFill>
              </a:rPr>
              <a:t>quali </a:t>
            </a:r>
            <a:r>
              <a:rPr lang="it-IT" sz="2800" dirty="0">
                <a:solidFill>
                  <a:srgbClr val="898989"/>
                </a:solidFill>
              </a:rPr>
              <a:t>bisogni, esigenze, domande</a:t>
            </a:r>
            <a:r>
              <a:rPr lang="it-IT" sz="2800" dirty="0" smtClean="0">
                <a:solidFill>
                  <a:srgbClr val="898989"/>
                </a:solidFill>
              </a:rPr>
              <a:t>… </a:t>
            </a:r>
            <a:r>
              <a:rPr lang="it-IT" sz="2800" dirty="0">
                <a:solidFill>
                  <a:srgbClr val="898989"/>
                </a:solidFill>
              </a:rPr>
              <a:t>dobbiamo/vogliamo soddisfare?</a:t>
            </a:r>
          </a:p>
          <a:p>
            <a:pPr eaLnBrk="0" hangingPunct="0">
              <a:spcBef>
                <a:spcPct val="50000"/>
              </a:spcBef>
            </a:pPr>
            <a:r>
              <a:rPr lang="it-IT" sz="2800" b="1" dirty="0" smtClean="0">
                <a:solidFill>
                  <a:srgbClr val="EB8B2D"/>
                </a:solidFill>
              </a:rPr>
              <a:t>COME</a:t>
            </a:r>
            <a:r>
              <a:rPr lang="it-IT" dirty="0" smtClean="0"/>
              <a:t>: </a:t>
            </a:r>
            <a:r>
              <a:rPr lang="it-IT" sz="2800" dirty="0" smtClean="0">
                <a:solidFill>
                  <a:srgbClr val="898989"/>
                </a:solidFill>
              </a:rPr>
              <a:t>con </a:t>
            </a:r>
            <a:r>
              <a:rPr lang="it-IT" sz="2800" dirty="0">
                <a:solidFill>
                  <a:srgbClr val="898989"/>
                </a:solidFill>
              </a:rPr>
              <a:t>quali </a:t>
            </a:r>
            <a:r>
              <a:rPr lang="it-IT" sz="2800" dirty="0" smtClean="0">
                <a:solidFill>
                  <a:srgbClr val="898989"/>
                </a:solidFill>
              </a:rPr>
              <a:t>modalità,tecniche dobbiamo/vogliamo </a:t>
            </a:r>
            <a:r>
              <a:rPr lang="it-IT" sz="2800" dirty="0">
                <a:solidFill>
                  <a:srgbClr val="898989"/>
                </a:solidFill>
              </a:rPr>
              <a:t>soddisfare questi bisogni, esigenze, domande…?</a:t>
            </a:r>
            <a:endParaRPr lang="it-IT" sz="2800" b="1" dirty="0">
              <a:solidFill>
                <a:srgbClr val="898989"/>
              </a:solidFill>
            </a:endParaRPr>
          </a:p>
          <a:p>
            <a:endParaRPr lang="it-IT" sz="2800" dirty="0"/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I tre fattori di una buona mission</a:t>
            </a:r>
            <a:endParaRPr lang="it-IT" b="1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3899" y="2362200"/>
            <a:ext cx="11505062" cy="3342564"/>
          </a:xfrm>
        </p:spPr>
        <p:txBody>
          <a:bodyPr/>
          <a:lstStyle/>
          <a:p>
            <a:pPr eaLnBrk="0" hangingPunct="0">
              <a:spcBef>
                <a:spcPct val="50000"/>
              </a:spcBef>
            </a:pPr>
            <a:r>
              <a:rPr lang="it-IT" sz="2400" b="1" dirty="0" smtClean="0">
                <a:solidFill>
                  <a:srgbClr val="EB8B2D"/>
                </a:solidFill>
              </a:rPr>
              <a:t>FATTIBILE</a:t>
            </a:r>
            <a:r>
              <a:rPr lang="it-IT" sz="2400" dirty="0" smtClean="0"/>
              <a:t>: </a:t>
            </a:r>
            <a:r>
              <a:rPr lang="it-IT" sz="2400" dirty="0" smtClean="0">
                <a:solidFill>
                  <a:srgbClr val="898989"/>
                </a:solidFill>
              </a:rPr>
              <a:t>realistica</a:t>
            </a:r>
            <a:r>
              <a:rPr lang="it-IT" sz="2400" dirty="0">
                <a:solidFill>
                  <a:srgbClr val="898989"/>
                </a:solidFill>
              </a:rPr>
              <a:t>, i cui obiettivi appaiono ragionevolmente </a:t>
            </a:r>
            <a:r>
              <a:rPr lang="it-IT" sz="2400" dirty="0" smtClean="0">
                <a:solidFill>
                  <a:srgbClr val="898989"/>
                </a:solidFill>
              </a:rPr>
              <a:t>raggiungibili</a:t>
            </a:r>
          </a:p>
          <a:p>
            <a:pPr eaLnBrk="0" hangingPunct="0">
              <a:spcBef>
                <a:spcPct val="50000"/>
              </a:spcBef>
              <a:buNone/>
            </a:pPr>
            <a:endParaRPr lang="it-IT" sz="2400" dirty="0"/>
          </a:p>
          <a:p>
            <a:pPr eaLnBrk="0" hangingPunct="0">
              <a:spcBef>
                <a:spcPct val="50000"/>
              </a:spcBef>
            </a:pPr>
            <a:r>
              <a:rPr lang="it-IT" sz="2400" b="1" dirty="0" smtClean="0">
                <a:solidFill>
                  <a:srgbClr val="EB8B2D"/>
                </a:solidFill>
              </a:rPr>
              <a:t>DISTINTIVA</a:t>
            </a:r>
            <a:r>
              <a:rPr lang="it-IT" sz="2400" dirty="0" smtClean="0"/>
              <a:t>: </a:t>
            </a:r>
            <a:r>
              <a:rPr lang="it-IT" sz="2400" dirty="0" smtClean="0">
                <a:solidFill>
                  <a:srgbClr val="898989"/>
                </a:solidFill>
              </a:rPr>
              <a:t>ha </a:t>
            </a:r>
            <a:r>
              <a:rPr lang="it-IT" sz="2400" dirty="0">
                <a:solidFill>
                  <a:srgbClr val="898989"/>
                </a:solidFill>
              </a:rPr>
              <a:t>elementi di accentuata distinzione, deve contribuire a definire la posizione caratteristica e caratterizzante l'impresa nel suo </a:t>
            </a:r>
            <a:r>
              <a:rPr lang="it-IT" sz="2400" dirty="0" smtClean="0">
                <a:solidFill>
                  <a:srgbClr val="898989"/>
                </a:solidFill>
              </a:rPr>
              <a:t>ambiente</a:t>
            </a:r>
          </a:p>
          <a:p>
            <a:pPr eaLnBrk="0" hangingPunct="0">
              <a:spcBef>
                <a:spcPct val="50000"/>
              </a:spcBef>
              <a:buNone/>
            </a:pPr>
            <a:endParaRPr lang="it-IT" sz="2400" dirty="0"/>
          </a:p>
          <a:p>
            <a:pPr eaLnBrk="0" hangingPunct="0">
              <a:spcBef>
                <a:spcPct val="50000"/>
              </a:spcBef>
            </a:pPr>
            <a:r>
              <a:rPr lang="it-IT" sz="2400" b="1" dirty="0" smtClean="0">
                <a:solidFill>
                  <a:srgbClr val="EB8B2D"/>
                </a:solidFill>
              </a:rPr>
              <a:t>MOTIVANTE:</a:t>
            </a:r>
            <a:r>
              <a:rPr lang="it-IT" sz="2400" dirty="0" smtClean="0"/>
              <a:t> </a:t>
            </a:r>
            <a:r>
              <a:rPr lang="it-IT" sz="2400" dirty="0" smtClean="0">
                <a:solidFill>
                  <a:srgbClr val="898989"/>
                </a:solidFill>
              </a:rPr>
              <a:t>spinge </a:t>
            </a:r>
            <a:r>
              <a:rPr lang="it-IT" sz="2400" dirty="0">
                <a:solidFill>
                  <a:srgbClr val="898989"/>
                </a:solidFill>
              </a:rPr>
              <a:t>a mobilitarsi, </a:t>
            </a:r>
            <a:r>
              <a:rPr lang="it-IT" sz="2400" dirty="0" smtClean="0">
                <a:solidFill>
                  <a:srgbClr val="898989"/>
                </a:solidFill>
              </a:rPr>
              <a:t>ha </a:t>
            </a:r>
            <a:r>
              <a:rPr lang="it-IT" sz="2400" dirty="0">
                <a:solidFill>
                  <a:srgbClr val="898989"/>
                </a:solidFill>
              </a:rPr>
              <a:t>un impatto in quanto dimostra che è ‘urgente o necessario fare qualcosa per</a:t>
            </a:r>
            <a:r>
              <a:rPr lang="it-IT" sz="2400" dirty="0" smtClean="0">
                <a:solidFill>
                  <a:srgbClr val="898989"/>
                </a:solidFill>
              </a:rPr>
              <a:t>…’</a:t>
            </a:r>
            <a:endParaRPr lang="it-IT" sz="2400" dirty="0">
              <a:solidFill>
                <a:srgbClr val="898989"/>
              </a:solidFill>
            </a:endParaRPr>
          </a:p>
          <a:p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267184"/>
            <a:ext cx="10515600" cy="717144"/>
          </a:xfrm>
        </p:spPr>
        <p:txBody>
          <a:bodyPr/>
          <a:lstStyle/>
          <a:p>
            <a:r>
              <a:rPr lang="it-IT" sz="4800" dirty="0" smtClean="0"/>
              <a:t>Green Economy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72955" y="2197290"/>
            <a:ext cx="11477767" cy="4107976"/>
          </a:xfrm>
        </p:spPr>
        <p:txBody>
          <a:bodyPr>
            <a:normAutofit fontScale="92500"/>
          </a:bodyPr>
          <a:lstStyle/>
          <a:p>
            <a:r>
              <a:rPr lang="it-IT" dirty="0" smtClean="0"/>
              <a:t>È il </a:t>
            </a:r>
            <a:r>
              <a:rPr lang="it-IT" u="sng" dirty="0" smtClean="0"/>
              <a:t>sistema di attività economiche </a:t>
            </a:r>
            <a:r>
              <a:rPr lang="it-IT" dirty="0" smtClean="0"/>
              <a:t>legate alla produzione, distribuzione e consumo di beni e servizi in grado di valorizzare l’ambiente inteso come elemento distintivo del territorio</a:t>
            </a:r>
          </a:p>
          <a:p>
            <a:endParaRPr lang="it-IT" dirty="0" smtClean="0"/>
          </a:p>
          <a:p>
            <a:r>
              <a:rPr lang="it-IT" dirty="0" smtClean="0"/>
              <a:t>L’ipotesi che sostiene la </a:t>
            </a:r>
            <a:r>
              <a:rPr lang="it-IT" dirty="0" smtClean="0">
                <a:solidFill>
                  <a:srgbClr val="EB8B2D"/>
                </a:solidFill>
              </a:rPr>
              <a:t>Green Economy </a:t>
            </a:r>
            <a:r>
              <a:rPr lang="it-IT" dirty="0" smtClean="0"/>
              <a:t>è che l’uso razionale e sostenibile delle risorse permetterebbe di perseguire un miglioramento della qualità della vita. </a:t>
            </a:r>
          </a:p>
          <a:p>
            <a:r>
              <a:rPr lang="it-IT" dirty="0" smtClean="0"/>
              <a:t> </a:t>
            </a:r>
          </a:p>
          <a:p>
            <a:r>
              <a:rPr lang="it-IT" dirty="0" smtClean="0"/>
              <a:t>L’idea di base è quella di valorizzare l’ambiente e limitare l’impiego delle risorse tramite 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/>
              <a:t> un razionale impego delle risorse, : efficienza energetica, fonti alternative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/>
              <a:t> un aumento del ciclo di vita dei prodotti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/>
              <a:t> la minimizzazione dei rifiuti: riduzione dei rifiuti; riciclo dei rifiuti, che da scarto produttivo si trasformano in materia prima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Mission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2800" dirty="0">
                <a:solidFill>
                  <a:srgbClr val="898989"/>
                </a:solidFill>
              </a:rPr>
              <a:t>Articola e concretizza la vision</a:t>
            </a:r>
          </a:p>
          <a:p>
            <a:r>
              <a:rPr lang="it-IT" sz="2800" dirty="0">
                <a:solidFill>
                  <a:srgbClr val="898989"/>
                </a:solidFill>
              </a:rPr>
              <a:t>Incoraggia l'analisi dell'idea imprenditoriale</a:t>
            </a:r>
          </a:p>
          <a:p>
            <a:r>
              <a:rPr lang="it-IT" sz="2800" dirty="0">
                <a:solidFill>
                  <a:srgbClr val="898989"/>
                </a:solidFill>
              </a:rPr>
              <a:t>Aiuta a delineare il sentiero da seguire</a:t>
            </a:r>
          </a:p>
          <a:p>
            <a:r>
              <a:rPr lang="it-IT" sz="2800" dirty="0">
                <a:solidFill>
                  <a:srgbClr val="898989"/>
                </a:solidFill>
              </a:rPr>
              <a:t>Aiuta a definire gli obiettivi</a:t>
            </a:r>
          </a:p>
          <a:p>
            <a:r>
              <a:rPr lang="it-IT" sz="2800" dirty="0">
                <a:solidFill>
                  <a:srgbClr val="898989"/>
                </a:solidFill>
              </a:rPr>
              <a:t>Rende chiare le opzioni strategiche</a:t>
            </a:r>
          </a:p>
          <a:p>
            <a:r>
              <a:rPr lang="it-IT" sz="2800" dirty="0">
                <a:solidFill>
                  <a:srgbClr val="898989"/>
                </a:solidFill>
              </a:rPr>
              <a:t>Comunica agli stakeholders chi è l'impresa</a:t>
            </a:r>
          </a:p>
          <a:p>
            <a:r>
              <a:rPr lang="it-IT" sz="2800" dirty="0">
                <a:solidFill>
                  <a:srgbClr val="898989"/>
                </a:solidFill>
              </a:rPr>
              <a:t>Contribuisce a motivare e dirigere i pubblici interni</a:t>
            </a:r>
          </a:p>
          <a:p>
            <a:endParaRPr lang="it-IT" sz="28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254001" y="2939534"/>
            <a:ext cx="36613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800" b="1" dirty="0">
                <a:solidFill>
                  <a:srgbClr val="898989"/>
                </a:solidFill>
                <a:latin typeface="Raleway"/>
              </a:rPr>
              <a:t>PROBLEMI DI BASE</a:t>
            </a:r>
            <a:endParaRPr lang="it-IT" sz="2800" dirty="0">
              <a:solidFill>
                <a:srgbClr val="898989"/>
              </a:solidFill>
              <a:latin typeface="Raleway"/>
            </a:endParaRP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5689600" y="2590800"/>
            <a:ext cx="3149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 typeface="Wingdings" pitchFamily="2" charset="2"/>
              <a:buChar char="Ø"/>
            </a:pPr>
            <a:r>
              <a:rPr lang="it-IT" dirty="0" smtClean="0">
                <a:solidFill>
                  <a:srgbClr val="898989"/>
                </a:solidFill>
                <a:latin typeface="Raleway"/>
              </a:rPr>
              <a:t> Esiste ma non è esplicitata</a:t>
            </a:r>
            <a:endParaRPr lang="it-IT" dirty="0">
              <a:solidFill>
                <a:srgbClr val="898989"/>
              </a:solidFill>
              <a:latin typeface="Raleway"/>
            </a:endParaRPr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5689600" y="3026392"/>
            <a:ext cx="5080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 typeface="Wingdings" pitchFamily="2" charset="2"/>
              <a:buChar char="Ø"/>
            </a:pPr>
            <a:r>
              <a:rPr lang="it-IT" dirty="0" smtClean="0">
                <a:solidFill>
                  <a:srgbClr val="898989"/>
                </a:solidFill>
                <a:latin typeface="Raleway"/>
              </a:rPr>
              <a:t> È generica/vaga</a:t>
            </a:r>
            <a:r>
              <a:rPr lang="it-IT" dirty="0">
                <a:solidFill>
                  <a:srgbClr val="898989"/>
                </a:solidFill>
                <a:latin typeface="Raleway"/>
              </a:rPr>
              <a:t>/’teorica’</a:t>
            </a:r>
          </a:p>
        </p:txBody>
      </p:sp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5689599" y="3429000"/>
            <a:ext cx="62521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buFont typeface="Wingdings" pitchFamily="2" charset="2"/>
              <a:buChar char="Ø"/>
            </a:pPr>
            <a:r>
              <a:rPr lang="it-IT" dirty="0" smtClean="0">
                <a:solidFill>
                  <a:srgbClr val="898989"/>
                </a:solidFill>
                <a:latin typeface="Raleway"/>
              </a:rPr>
              <a:t> Non è comunicata ai vari stakeholders/pubblici</a:t>
            </a:r>
            <a:endParaRPr lang="it-IT" dirty="0">
              <a:solidFill>
                <a:srgbClr val="898989"/>
              </a:solidFill>
              <a:latin typeface="Raleway"/>
            </a:endParaRPr>
          </a:p>
        </p:txBody>
      </p:sp>
      <p:sp>
        <p:nvSpPr>
          <p:cNvPr id="31755" name="Text Box 11"/>
          <p:cNvSpPr txBox="1">
            <a:spLocks noChangeArrowheads="1"/>
          </p:cNvSpPr>
          <p:nvPr/>
        </p:nvSpPr>
        <p:spPr bwMode="auto">
          <a:xfrm>
            <a:off x="254001" y="4572000"/>
            <a:ext cx="366139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800" b="1" dirty="0">
                <a:solidFill>
                  <a:srgbClr val="898989"/>
                </a:solidFill>
                <a:latin typeface="Raleway"/>
              </a:rPr>
              <a:t>COME PROCEDERE</a:t>
            </a:r>
            <a:endParaRPr lang="it-IT" sz="2800" dirty="0">
              <a:solidFill>
                <a:srgbClr val="898989"/>
              </a:solidFill>
              <a:latin typeface="Raleway"/>
            </a:endParaRPr>
          </a:p>
        </p:txBody>
      </p:sp>
      <p:sp>
        <p:nvSpPr>
          <p:cNvPr id="31756" name="Text Box 12"/>
          <p:cNvSpPr txBox="1">
            <a:spLocks noChangeArrowheads="1"/>
          </p:cNvSpPr>
          <p:nvPr/>
        </p:nvSpPr>
        <p:spPr bwMode="auto">
          <a:xfrm>
            <a:off x="5712346" y="4176215"/>
            <a:ext cx="5057254" cy="1477328"/>
          </a:xfrm>
          <a:prstGeom prst="rect">
            <a:avLst/>
          </a:prstGeom>
          <a:noFill/>
          <a:ln w="28575">
            <a:solidFill>
              <a:srgbClr val="EB8B2D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77825" indent="-377825" eaLnBrk="0" hangingPunct="0">
              <a:spcBef>
                <a:spcPct val="50000"/>
              </a:spcBef>
              <a:buFont typeface="Monotype Sorts" pitchFamily="2" charset="2"/>
              <a:buChar char="*"/>
            </a:pPr>
            <a:r>
              <a:rPr lang="it-IT">
                <a:solidFill>
                  <a:srgbClr val="898989"/>
                </a:solidFill>
                <a:latin typeface="Raleway"/>
              </a:rPr>
              <a:t>individuare le attività svolte</a:t>
            </a:r>
          </a:p>
          <a:p>
            <a:pPr marL="377825" indent="-377825" eaLnBrk="0" hangingPunct="0">
              <a:spcBef>
                <a:spcPct val="50000"/>
              </a:spcBef>
              <a:buFont typeface="Monotype Sorts" pitchFamily="2" charset="2"/>
              <a:buChar char="*"/>
            </a:pPr>
            <a:r>
              <a:rPr lang="it-IT">
                <a:solidFill>
                  <a:srgbClr val="898989"/>
                </a:solidFill>
                <a:latin typeface="Raleway"/>
              </a:rPr>
              <a:t>generalizzando per evidenziare i fini/lo scopo</a:t>
            </a:r>
          </a:p>
          <a:p>
            <a:pPr marL="377825" indent="-377825" eaLnBrk="0" hangingPunct="0">
              <a:spcBef>
                <a:spcPct val="50000"/>
              </a:spcBef>
              <a:buFont typeface="Monotype Sorts" pitchFamily="2" charset="2"/>
              <a:buChar char="*"/>
            </a:pPr>
            <a:r>
              <a:rPr lang="it-IT">
                <a:solidFill>
                  <a:srgbClr val="898989"/>
                </a:solidFill>
                <a:latin typeface="Raleway"/>
              </a:rPr>
              <a:t>evitare sia la vaghezza sia la specificità</a:t>
            </a:r>
          </a:p>
        </p:txBody>
      </p:sp>
      <p:sp>
        <p:nvSpPr>
          <p:cNvPr id="13" name="Flèche droite 12"/>
          <p:cNvSpPr/>
          <p:nvPr/>
        </p:nvSpPr>
        <p:spPr>
          <a:xfrm>
            <a:off x="4135272" y="2971800"/>
            <a:ext cx="1009934" cy="369332"/>
          </a:xfrm>
          <a:prstGeom prst="right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898989"/>
              </a:solidFill>
              <a:latin typeface="Raleway"/>
            </a:endParaRPr>
          </a:p>
        </p:txBody>
      </p:sp>
      <p:sp>
        <p:nvSpPr>
          <p:cNvPr id="14" name="Flèche droite 13"/>
          <p:cNvSpPr/>
          <p:nvPr/>
        </p:nvSpPr>
        <p:spPr>
          <a:xfrm>
            <a:off x="4135272" y="4572000"/>
            <a:ext cx="1009934" cy="369332"/>
          </a:xfrm>
          <a:prstGeom prst="right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898989"/>
              </a:solidFill>
              <a:latin typeface="Raleway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254000" y="1244184"/>
            <a:ext cx="10515600" cy="86992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B8B2D"/>
                </a:solidFill>
                <a:effectLst/>
                <a:uLnTx/>
                <a:uFillTx/>
                <a:latin typeface="Raleway" panose="020B0503030101060003" pitchFamily="34" charset="77"/>
                <a:ea typeface="+mj-ea"/>
                <a:cs typeface="+mj-cs"/>
              </a:rPr>
              <a:t>Mission</a:t>
            </a:r>
            <a:endParaRPr kumimoji="0" lang="it-IT" sz="4000" b="1" i="0" u="none" strike="noStrike" kern="1200" cap="none" spc="0" normalizeH="0" baseline="0" noProof="0" dirty="0">
              <a:ln>
                <a:noFill/>
              </a:ln>
              <a:solidFill>
                <a:srgbClr val="EB8B2D"/>
              </a:solidFill>
              <a:effectLst/>
              <a:uLnTx/>
              <a:uFillTx/>
              <a:latin typeface="Raleway" panose="020B0503030101060003" pitchFamily="34" charset="77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Corso di Marketing - Pro.ssa M.R.Santagostino - materiale terza lezione</a:t>
            </a:r>
          </a:p>
        </p:txBody>
      </p:sp>
      <p:sp>
        <p:nvSpPr>
          <p:cNvPr id="68611" name="Text Box 3"/>
          <p:cNvSpPr txBox="1">
            <a:spLocks noChangeArrowheads="1"/>
          </p:cNvSpPr>
          <p:nvPr/>
        </p:nvSpPr>
        <p:spPr bwMode="auto">
          <a:xfrm>
            <a:off x="526197" y="3079020"/>
            <a:ext cx="333460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b="1" dirty="0">
                <a:solidFill>
                  <a:srgbClr val="898989"/>
                </a:solidFill>
                <a:latin typeface="Raleway"/>
              </a:rPr>
              <a:t>PROBLEMI DI BASE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5380250" y="2717766"/>
            <a:ext cx="4470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 typeface="Wingdings" pitchFamily="2" charset="2"/>
              <a:buChar char="Ø"/>
            </a:pPr>
            <a:r>
              <a:rPr lang="it-IT" dirty="0" smtClean="0">
                <a:solidFill>
                  <a:srgbClr val="898989"/>
                </a:solidFill>
                <a:latin typeface="Raleway"/>
              </a:rPr>
              <a:t> esistono </a:t>
            </a:r>
            <a:r>
              <a:rPr lang="it-IT" dirty="0">
                <a:solidFill>
                  <a:srgbClr val="898989"/>
                </a:solidFill>
                <a:latin typeface="Raleway"/>
              </a:rPr>
              <a:t>molti obiettivi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5380250" y="3435833"/>
            <a:ext cx="4470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eaLnBrk="0" hangingPunct="0">
              <a:spcBef>
                <a:spcPct val="50000"/>
              </a:spcBef>
              <a:buFont typeface="Wingdings" pitchFamily="2" charset="2"/>
              <a:buChar char="Ø"/>
            </a:pPr>
            <a:r>
              <a:rPr lang="it-IT" dirty="0" smtClean="0">
                <a:solidFill>
                  <a:srgbClr val="898989"/>
                </a:solidFill>
                <a:latin typeface="Raleway"/>
              </a:rPr>
              <a:t> nel </a:t>
            </a:r>
            <a:r>
              <a:rPr lang="it-IT" dirty="0">
                <a:solidFill>
                  <a:srgbClr val="898989"/>
                </a:solidFill>
                <a:latin typeface="Raleway"/>
              </a:rPr>
              <a:t>tempo si moltiplicano</a:t>
            </a:r>
          </a:p>
        </p:txBody>
      </p:sp>
      <p:sp>
        <p:nvSpPr>
          <p:cNvPr id="68616" name="Text Box 8"/>
          <p:cNvSpPr txBox="1">
            <a:spLocks noChangeArrowheads="1"/>
          </p:cNvSpPr>
          <p:nvPr/>
        </p:nvSpPr>
        <p:spPr bwMode="auto">
          <a:xfrm>
            <a:off x="597472" y="4943620"/>
            <a:ext cx="3149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b="1" dirty="0">
                <a:solidFill>
                  <a:srgbClr val="898989"/>
                </a:solidFill>
                <a:latin typeface="Raleway"/>
              </a:rPr>
              <a:t>COME PROCEDERE</a:t>
            </a:r>
            <a:endParaRPr lang="it-IT" dirty="0">
              <a:solidFill>
                <a:srgbClr val="898989"/>
              </a:solidFill>
              <a:latin typeface="Raleway"/>
            </a:endParaRPr>
          </a:p>
        </p:txBody>
      </p:sp>
      <p:sp>
        <p:nvSpPr>
          <p:cNvPr id="68617" name="Text Box 9"/>
          <p:cNvSpPr txBox="1">
            <a:spLocks noChangeArrowheads="1"/>
          </p:cNvSpPr>
          <p:nvPr/>
        </p:nvSpPr>
        <p:spPr bwMode="auto">
          <a:xfrm>
            <a:off x="5416672" y="4585664"/>
            <a:ext cx="4292600" cy="1200329"/>
          </a:xfrm>
          <a:prstGeom prst="rect">
            <a:avLst/>
          </a:prstGeom>
          <a:noFill/>
          <a:ln w="28575">
            <a:solidFill>
              <a:srgbClr val="EB8B2D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buFont typeface="Monotype Sorts" pitchFamily="2" charset="2"/>
              <a:buChar char="*"/>
            </a:pPr>
            <a:r>
              <a:rPr lang="it-IT">
                <a:solidFill>
                  <a:srgbClr val="898989"/>
                </a:solidFill>
                <a:latin typeface="Raleway"/>
              </a:rPr>
              <a:t> chiarirli</a:t>
            </a:r>
          </a:p>
          <a:p>
            <a:pPr eaLnBrk="0" hangingPunct="0">
              <a:spcBef>
                <a:spcPct val="50000"/>
              </a:spcBef>
              <a:buFont typeface="Monotype Sorts" pitchFamily="2" charset="2"/>
              <a:buChar char="*"/>
            </a:pPr>
            <a:r>
              <a:rPr lang="it-IT">
                <a:solidFill>
                  <a:srgbClr val="898989"/>
                </a:solidFill>
                <a:latin typeface="Raleway"/>
              </a:rPr>
              <a:t>esplicitarli</a:t>
            </a:r>
          </a:p>
          <a:p>
            <a:pPr eaLnBrk="0" hangingPunct="0">
              <a:spcBef>
                <a:spcPct val="50000"/>
              </a:spcBef>
              <a:buFont typeface="Monotype Sorts" pitchFamily="2" charset="2"/>
              <a:buChar char="*"/>
            </a:pPr>
            <a:r>
              <a:rPr lang="it-IT">
                <a:solidFill>
                  <a:srgbClr val="898989"/>
                </a:solidFill>
                <a:latin typeface="Raleway"/>
              </a:rPr>
              <a:t> distinguerli per i diversi pubblici</a:t>
            </a:r>
          </a:p>
        </p:txBody>
      </p:sp>
      <p:sp>
        <p:nvSpPr>
          <p:cNvPr id="68618" name="Text Box 10"/>
          <p:cNvSpPr txBox="1">
            <a:spLocks noChangeArrowheads="1"/>
          </p:cNvSpPr>
          <p:nvPr/>
        </p:nvSpPr>
        <p:spPr bwMode="auto">
          <a:xfrm>
            <a:off x="218364" y="1929442"/>
            <a:ext cx="11160836" cy="369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it-IT" dirty="0">
                <a:solidFill>
                  <a:srgbClr val="898989"/>
                </a:solidFill>
                <a:latin typeface="Raleway"/>
              </a:rPr>
              <a:t>Gli obiettivi esplicitano le direzioni guida secondo cui si muove </a:t>
            </a:r>
            <a:r>
              <a:rPr lang="it-IT" dirty="0" smtClean="0">
                <a:solidFill>
                  <a:srgbClr val="898989"/>
                </a:solidFill>
                <a:latin typeface="Raleway"/>
              </a:rPr>
              <a:t>l’organizzazione</a:t>
            </a:r>
            <a:endParaRPr lang="it-IT" dirty="0">
              <a:solidFill>
                <a:srgbClr val="898989"/>
              </a:solidFill>
              <a:latin typeface="Raleway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254000" y="1244184"/>
            <a:ext cx="10515600" cy="86992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B8B2D"/>
                </a:solidFill>
                <a:effectLst/>
                <a:uLnTx/>
                <a:uFillTx/>
                <a:latin typeface="Raleway" panose="020B0503030101060003" pitchFamily="34" charset="77"/>
                <a:ea typeface="+mj-ea"/>
                <a:cs typeface="+mj-cs"/>
              </a:rPr>
              <a:t>Obiettivi</a:t>
            </a:r>
            <a:endParaRPr kumimoji="0" lang="it-IT" sz="4000" b="1" i="0" u="none" strike="noStrike" kern="1200" cap="none" spc="0" normalizeH="0" baseline="0" noProof="0" dirty="0">
              <a:ln>
                <a:noFill/>
              </a:ln>
              <a:solidFill>
                <a:srgbClr val="EB8B2D"/>
              </a:solidFill>
              <a:effectLst/>
              <a:uLnTx/>
              <a:uFillTx/>
              <a:latin typeface="Raleway" panose="020B0503030101060003" pitchFamily="34" charset="77"/>
              <a:ea typeface="+mj-ea"/>
              <a:cs typeface="+mj-cs"/>
            </a:endParaRPr>
          </a:p>
        </p:txBody>
      </p:sp>
      <p:sp>
        <p:nvSpPr>
          <p:cNvPr id="13" name="Flèche droite 12"/>
          <p:cNvSpPr/>
          <p:nvPr/>
        </p:nvSpPr>
        <p:spPr>
          <a:xfrm>
            <a:off x="4394579" y="3038076"/>
            <a:ext cx="787021" cy="438701"/>
          </a:xfrm>
          <a:prstGeom prst="right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898989"/>
              </a:solidFill>
            </a:endParaRPr>
          </a:p>
        </p:txBody>
      </p:sp>
      <p:sp>
        <p:nvSpPr>
          <p:cNvPr id="14" name="Flèche droite 13"/>
          <p:cNvSpPr/>
          <p:nvPr/>
        </p:nvSpPr>
        <p:spPr>
          <a:xfrm>
            <a:off x="4394579" y="4943620"/>
            <a:ext cx="787021" cy="438701"/>
          </a:xfrm>
          <a:prstGeom prst="right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2265" y="1002263"/>
            <a:ext cx="10562167" cy="852487"/>
          </a:xfrm>
          <a:noFill/>
          <a:ln/>
        </p:spPr>
        <p:txBody>
          <a:bodyPr anchor="ctr"/>
          <a:lstStyle/>
          <a:p>
            <a:r>
              <a:rPr lang="it-IT" sz="4000" b="1" dirty="0"/>
              <a:t>Analisi ambientale: metodologia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5014832" y="2073825"/>
            <a:ext cx="6705600" cy="4208463"/>
            <a:chOff x="1344" y="1143"/>
            <a:chExt cx="3168" cy="2651"/>
          </a:xfrm>
        </p:grpSpPr>
        <p:sp>
          <p:nvSpPr>
            <p:cNvPr id="163844" name="Text Box 4"/>
            <p:cNvSpPr txBox="1">
              <a:spLocks noChangeArrowheads="1"/>
            </p:cNvSpPr>
            <p:nvPr/>
          </p:nvSpPr>
          <p:spPr bwMode="auto">
            <a:xfrm>
              <a:off x="1744" y="1143"/>
              <a:ext cx="2256" cy="250"/>
            </a:xfrm>
            <a:prstGeom prst="rect">
              <a:avLst/>
            </a:prstGeom>
            <a:solidFill>
              <a:srgbClr val="EB8B2D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it-IT" sz="2000" b="1" dirty="0"/>
                <a:t>Identificazione dei fattori ambientali</a:t>
              </a:r>
            </a:p>
          </p:txBody>
        </p:sp>
        <p:sp>
          <p:nvSpPr>
            <p:cNvPr id="163845" name="Text Box 5"/>
            <p:cNvSpPr txBox="1">
              <a:spLocks noChangeArrowheads="1"/>
            </p:cNvSpPr>
            <p:nvPr/>
          </p:nvSpPr>
          <p:spPr bwMode="auto">
            <a:xfrm>
              <a:off x="1750" y="1835"/>
              <a:ext cx="2256" cy="250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it-IT" sz="2000" b="1" dirty="0">
                  <a:solidFill>
                    <a:schemeClr val="bg1"/>
                  </a:solidFill>
                </a:rPr>
                <a:t>Riclassificazione dei fattori in due classi</a:t>
              </a:r>
            </a:p>
          </p:txBody>
        </p:sp>
        <p:sp>
          <p:nvSpPr>
            <p:cNvPr id="163846" name="Line 6"/>
            <p:cNvSpPr>
              <a:spLocks noChangeShapeType="1"/>
            </p:cNvSpPr>
            <p:nvPr/>
          </p:nvSpPr>
          <p:spPr bwMode="auto">
            <a:xfrm>
              <a:off x="2867" y="1456"/>
              <a:ext cx="0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endParaRPr lang="fr-FR"/>
            </a:p>
          </p:txBody>
        </p:sp>
        <p:sp>
          <p:nvSpPr>
            <p:cNvPr id="163847" name="Text Box 7"/>
            <p:cNvSpPr txBox="1">
              <a:spLocks noChangeArrowheads="1"/>
            </p:cNvSpPr>
            <p:nvPr/>
          </p:nvSpPr>
          <p:spPr bwMode="auto">
            <a:xfrm>
              <a:off x="1344" y="2544"/>
              <a:ext cx="1440" cy="25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it-IT" sz="2000" b="1" dirty="0">
                  <a:solidFill>
                    <a:srgbClr val="EB8B2D"/>
                  </a:solidFill>
                </a:rPr>
                <a:t>Fattori a impatto positivo</a:t>
              </a:r>
            </a:p>
          </p:txBody>
        </p:sp>
        <p:sp>
          <p:nvSpPr>
            <p:cNvPr id="163848" name="Text Box 8"/>
            <p:cNvSpPr txBox="1">
              <a:spLocks noChangeArrowheads="1"/>
            </p:cNvSpPr>
            <p:nvPr/>
          </p:nvSpPr>
          <p:spPr bwMode="auto">
            <a:xfrm>
              <a:off x="1344" y="3214"/>
              <a:ext cx="1440" cy="58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it-IT" b="1">
                  <a:solidFill>
                    <a:srgbClr val="EB8B2D"/>
                  </a:solidFill>
                </a:rPr>
                <a:t>Elencazione dei fattori in ordine di importanza critica percepita</a:t>
              </a:r>
            </a:p>
          </p:txBody>
        </p:sp>
        <p:sp>
          <p:nvSpPr>
            <p:cNvPr id="163849" name="Text Box 9"/>
            <p:cNvSpPr txBox="1">
              <a:spLocks noChangeArrowheads="1"/>
            </p:cNvSpPr>
            <p:nvPr/>
          </p:nvSpPr>
          <p:spPr bwMode="auto">
            <a:xfrm>
              <a:off x="3072" y="2544"/>
              <a:ext cx="1440" cy="250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it-IT" sz="2000" b="1">
                  <a:solidFill>
                    <a:schemeClr val="bg1"/>
                  </a:solidFill>
                </a:rPr>
                <a:t>Fattori a impatto negativo</a:t>
              </a:r>
            </a:p>
          </p:txBody>
        </p:sp>
        <p:sp>
          <p:nvSpPr>
            <p:cNvPr id="163850" name="Text Box 10"/>
            <p:cNvSpPr txBox="1">
              <a:spLocks noChangeArrowheads="1"/>
            </p:cNvSpPr>
            <p:nvPr/>
          </p:nvSpPr>
          <p:spPr bwMode="auto">
            <a:xfrm>
              <a:off x="3072" y="3214"/>
              <a:ext cx="1440" cy="580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it-IT" b="1">
                  <a:solidFill>
                    <a:schemeClr val="bg1"/>
                  </a:solidFill>
                </a:rPr>
                <a:t>Elencazione dei fattori in ordine di importanza critica percepita</a:t>
              </a:r>
            </a:p>
          </p:txBody>
        </p:sp>
        <p:sp>
          <p:nvSpPr>
            <p:cNvPr id="163851" name="Line 11"/>
            <p:cNvSpPr>
              <a:spLocks noChangeShapeType="1"/>
            </p:cNvSpPr>
            <p:nvPr/>
          </p:nvSpPr>
          <p:spPr bwMode="auto">
            <a:xfrm>
              <a:off x="2880" y="2121"/>
              <a:ext cx="0" cy="2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endParaRPr lang="fr-FR"/>
            </a:p>
          </p:txBody>
        </p:sp>
        <p:sp>
          <p:nvSpPr>
            <p:cNvPr id="163852" name="Line 12"/>
            <p:cNvSpPr>
              <a:spLocks noChangeShapeType="1"/>
            </p:cNvSpPr>
            <p:nvPr/>
          </p:nvSpPr>
          <p:spPr bwMode="auto">
            <a:xfrm flipV="1">
              <a:off x="2064" y="2352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endParaRPr lang="fr-FR"/>
            </a:p>
          </p:txBody>
        </p:sp>
        <p:sp>
          <p:nvSpPr>
            <p:cNvPr id="163853" name="Line 13"/>
            <p:cNvSpPr>
              <a:spLocks noChangeShapeType="1"/>
            </p:cNvSpPr>
            <p:nvPr/>
          </p:nvSpPr>
          <p:spPr bwMode="auto">
            <a:xfrm flipV="1">
              <a:off x="3792" y="2352"/>
              <a:ext cx="0" cy="1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endParaRPr lang="fr-FR"/>
            </a:p>
          </p:txBody>
        </p:sp>
        <p:sp>
          <p:nvSpPr>
            <p:cNvPr id="163854" name="Line 14"/>
            <p:cNvSpPr>
              <a:spLocks noChangeShapeType="1"/>
            </p:cNvSpPr>
            <p:nvPr/>
          </p:nvSpPr>
          <p:spPr bwMode="auto">
            <a:xfrm>
              <a:off x="2064" y="2352"/>
              <a:ext cx="172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endParaRPr lang="fr-FR"/>
            </a:p>
          </p:txBody>
        </p:sp>
        <p:sp>
          <p:nvSpPr>
            <p:cNvPr id="163855" name="Line 15"/>
            <p:cNvSpPr>
              <a:spLocks noChangeShapeType="1"/>
            </p:cNvSpPr>
            <p:nvPr/>
          </p:nvSpPr>
          <p:spPr bwMode="auto">
            <a:xfrm>
              <a:off x="2064" y="2794"/>
              <a:ext cx="0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endParaRPr lang="fr-FR"/>
            </a:p>
          </p:txBody>
        </p:sp>
        <p:sp>
          <p:nvSpPr>
            <p:cNvPr id="163856" name="Line 16"/>
            <p:cNvSpPr>
              <a:spLocks noChangeShapeType="1"/>
            </p:cNvSpPr>
            <p:nvPr/>
          </p:nvSpPr>
          <p:spPr bwMode="auto">
            <a:xfrm>
              <a:off x="3792" y="2794"/>
              <a:ext cx="0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endParaRPr lang="fr-FR"/>
            </a:p>
          </p:txBody>
        </p:sp>
      </p:grpSp>
      <p:pic>
        <p:nvPicPr>
          <p:cNvPr id="163857" name="Picture 17" descr="j029917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5508" y="2643340"/>
            <a:ext cx="2223372" cy="19661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Analisi ambientale</a:t>
            </a:r>
            <a:endParaRPr lang="it-IT" dirty="0"/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0251" y="2116070"/>
            <a:ext cx="11053549" cy="4312021"/>
          </a:xfrm>
        </p:spPr>
        <p:txBody>
          <a:bodyPr>
            <a:normAutofit/>
          </a:bodyPr>
          <a:lstStyle/>
          <a:p>
            <a:r>
              <a:rPr lang="it-IT" sz="2000" dirty="0" smtClean="0">
                <a:solidFill>
                  <a:srgbClr val="898989"/>
                </a:solidFill>
              </a:rPr>
              <a:t>L’analisi ambientale si effettua tramite la raccolta e lo studio delle informazioni relative alla varie dimensioni dell’ambiente, secondo il principio che </a:t>
            </a:r>
            <a:r>
              <a:rPr lang="it-IT" sz="2000" b="1" dirty="0" smtClean="0">
                <a:solidFill>
                  <a:srgbClr val="898989"/>
                </a:solidFill>
              </a:rPr>
              <a:t>“</a:t>
            </a:r>
            <a:r>
              <a:rPr lang="it-IT" sz="2000" b="1" dirty="0" smtClean="0">
                <a:solidFill>
                  <a:srgbClr val="EB8B2D"/>
                </a:solidFill>
              </a:rPr>
              <a:t>il modo più rilevante per anticipare il futuro deriva dalla comprensione del presente</a:t>
            </a:r>
            <a:r>
              <a:rPr lang="it-IT" sz="2000" b="1" dirty="0" smtClean="0">
                <a:solidFill>
                  <a:srgbClr val="898989"/>
                </a:solidFill>
              </a:rPr>
              <a:t>”.</a:t>
            </a:r>
            <a:r>
              <a:rPr lang="it-IT" sz="2000" dirty="0" smtClean="0">
                <a:solidFill>
                  <a:srgbClr val="898989"/>
                </a:solidFill>
              </a:rPr>
              <a:t> </a:t>
            </a:r>
            <a:endParaRPr lang="fr-FR" sz="2000" dirty="0" smtClean="0">
              <a:solidFill>
                <a:srgbClr val="898989"/>
              </a:solidFill>
            </a:endParaRPr>
          </a:p>
          <a:p>
            <a:r>
              <a:rPr lang="it-IT" sz="2000" dirty="0" smtClean="0">
                <a:solidFill>
                  <a:srgbClr val="898989"/>
                </a:solidFill>
              </a:rPr>
              <a:t>Tutti gli spunti sono importanti ma, man mano che si procede nella pianificazione strategica e si selezionano e si individuano le aree di azione, serviranno dati più precisi individuati in funzione delle caratteristiche dell’azienda e informazioni più mirate</a:t>
            </a:r>
          </a:p>
          <a:p>
            <a:r>
              <a:rPr lang="it-IT" sz="2000" dirty="0" smtClean="0">
                <a:solidFill>
                  <a:srgbClr val="898989"/>
                </a:solidFill>
              </a:rPr>
              <a:t>A questo proposito, è possibile distinguere fra 4 tipologie di monitoraggio ambientale:</a:t>
            </a:r>
            <a:endParaRPr lang="fr-FR" sz="2000" dirty="0" smtClean="0">
              <a:solidFill>
                <a:srgbClr val="898989"/>
              </a:solidFill>
            </a:endParaRPr>
          </a:p>
          <a:p>
            <a:pPr lvl="1"/>
            <a:r>
              <a:rPr lang="it-IT" sz="2000" dirty="0" smtClean="0">
                <a:solidFill>
                  <a:srgbClr val="898989"/>
                </a:solidFill>
              </a:rPr>
              <a:t>l’esposizione generale alle informazioni, senza finalità specifiche</a:t>
            </a:r>
            <a:endParaRPr lang="fr-FR" sz="2000" dirty="0" smtClean="0">
              <a:solidFill>
                <a:srgbClr val="898989"/>
              </a:solidFill>
            </a:endParaRPr>
          </a:p>
          <a:p>
            <a:pPr lvl="1"/>
            <a:r>
              <a:rPr lang="it-IT" sz="2000" dirty="0" smtClean="0">
                <a:solidFill>
                  <a:srgbClr val="898989"/>
                </a:solidFill>
              </a:rPr>
              <a:t>l’esposizione finalizzata alle informazioni, con una sensibilità verso certe aree</a:t>
            </a:r>
            <a:endParaRPr lang="fr-FR" sz="2000" dirty="0" smtClean="0">
              <a:solidFill>
                <a:srgbClr val="898989"/>
              </a:solidFill>
            </a:endParaRPr>
          </a:p>
          <a:p>
            <a:pPr lvl="1"/>
            <a:r>
              <a:rPr lang="it-IT" sz="2000" dirty="0" smtClean="0">
                <a:solidFill>
                  <a:srgbClr val="898989"/>
                </a:solidFill>
              </a:rPr>
              <a:t>la ricerca informale, ossia lo sforzo limitato e non strutturato indirizzato verso la raccolta di informazioni per uno scopo specifico</a:t>
            </a:r>
            <a:endParaRPr lang="fr-FR" sz="2000" dirty="0" smtClean="0">
              <a:solidFill>
                <a:srgbClr val="898989"/>
              </a:solidFill>
            </a:endParaRPr>
          </a:p>
          <a:p>
            <a:pPr lvl="1"/>
            <a:r>
              <a:rPr lang="it-IT" sz="2000" dirty="0" smtClean="0">
                <a:solidFill>
                  <a:srgbClr val="898989"/>
                </a:solidFill>
              </a:rPr>
              <a:t>la ricerca formale, che è lo sforzo strutturato e finalizzato alla raccolta di certe informazioni, individuate prima del processo di ricerca</a:t>
            </a:r>
            <a:endParaRPr lang="fr-FR" sz="2000" dirty="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300251" y="1107704"/>
            <a:ext cx="10515600" cy="869924"/>
          </a:xfrm>
        </p:spPr>
        <p:txBody>
          <a:bodyPr/>
          <a:lstStyle/>
          <a:p>
            <a:r>
              <a:rPr lang="it-IT" dirty="0" smtClean="0"/>
              <a:t>Le previsioni di breve e medio termine</a:t>
            </a:r>
            <a:endParaRPr lang="it-IT" dirty="0"/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" y="1979590"/>
            <a:ext cx="12192000" cy="4557685"/>
          </a:xfrm>
        </p:spPr>
        <p:txBody>
          <a:bodyPr>
            <a:noAutofit/>
          </a:bodyPr>
          <a:lstStyle/>
          <a:p>
            <a:r>
              <a:rPr lang="it-IT" sz="1800" dirty="0" smtClean="0">
                <a:solidFill>
                  <a:srgbClr val="898989"/>
                </a:solidFill>
              </a:rPr>
              <a:t>Si distingue fra previsioni di breve, medio e lungo termine.</a:t>
            </a:r>
            <a:endParaRPr lang="fr-FR" sz="1800" dirty="0" smtClean="0">
              <a:solidFill>
                <a:srgbClr val="898989"/>
              </a:solidFill>
            </a:endParaRPr>
          </a:p>
          <a:p>
            <a:r>
              <a:rPr lang="it-IT" sz="1800" dirty="0" smtClean="0">
                <a:solidFill>
                  <a:srgbClr val="898989"/>
                </a:solidFill>
              </a:rPr>
              <a:t>Per realizzare previsioni a raggio breve o medio normalmente si fa ricorso a modelli quantitativi o a modelli previsivi.  </a:t>
            </a:r>
            <a:endParaRPr lang="fr-FR" sz="1800" dirty="0" smtClean="0">
              <a:solidFill>
                <a:srgbClr val="898989"/>
              </a:solidFill>
            </a:endParaRPr>
          </a:p>
          <a:p>
            <a:pPr lvl="1"/>
            <a:r>
              <a:rPr lang="it-IT" sz="1800" dirty="0" smtClean="0">
                <a:solidFill>
                  <a:srgbClr val="EB8B2D"/>
                </a:solidFill>
              </a:rPr>
              <a:t>I </a:t>
            </a:r>
            <a:r>
              <a:rPr lang="it-IT" sz="1800" b="1" dirty="0" smtClean="0">
                <a:solidFill>
                  <a:srgbClr val="EB8B2D"/>
                </a:solidFill>
              </a:rPr>
              <a:t>modelli quantitativi</a:t>
            </a:r>
            <a:r>
              <a:rPr lang="it-IT" sz="1800" dirty="0" smtClean="0">
                <a:solidFill>
                  <a:srgbClr val="898989"/>
                </a:solidFill>
              </a:rPr>
              <a:t> si basano sull’esame dei dati passati e su parametri definiti su base quantitativa. Sono impostati sull’ipotesi che </a:t>
            </a:r>
            <a:r>
              <a:rPr lang="it-IT" sz="1800" i="1" dirty="0" smtClean="0">
                <a:solidFill>
                  <a:srgbClr val="898989"/>
                </a:solidFill>
              </a:rPr>
              <a:t>il passato influenzi il futuro</a:t>
            </a:r>
            <a:r>
              <a:rPr lang="it-IT" sz="1800" dirty="0" smtClean="0">
                <a:solidFill>
                  <a:srgbClr val="898989"/>
                </a:solidFill>
              </a:rPr>
              <a:t>, e sono costruiti  identificando all’interno del sistema le variabili condsiderate rilevanti e semplificando le interdipendenze fra tali variabili. La validità del modello dipende ovviamente dalle ipotesi interpretative della realtà che sono alla sua base e che ne influenzano il risultato. Malgrado ciò: questi modelli sono spesso deterministici e, proprio perché quantitativi, tendono ad essere percepiti come razionali e neutrali; di conseguenza ci si affida ad essi senza considerare i loro limiti. Inoltre i modelli in oggetto non consentono di tenere conto di due importanti aspetti:</a:t>
            </a:r>
            <a:endParaRPr lang="fr-FR" sz="1800" dirty="0" smtClean="0">
              <a:solidFill>
                <a:srgbClr val="898989"/>
              </a:solidFill>
            </a:endParaRPr>
          </a:p>
          <a:p>
            <a:pPr lvl="2"/>
            <a:r>
              <a:rPr lang="it-IT" sz="1800" dirty="0" smtClean="0">
                <a:solidFill>
                  <a:srgbClr val="898989"/>
                </a:solidFill>
              </a:rPr>
              <a:t>il futuro è influenzato dall’uomo e dalle sue aspettative, non dipende interamente dal passato</a:t>
            </a:r>
            <a:endParaRPr lang="fr-FR" sz="1800" dirty="0" smtClean="0">
              <a:solidFill>
                <a:srgbClr val="898989"/>
              </a:solidFill>
            </a:endParaRPr>
          </a:p>
          <a:p>
            <a:pPr lvl="2"/>
            <a:r>
              <a:rPr lang="it-IT" sz="1800" dirty="0" smtClean="0">
                <a:solidFill>
                  <a:srgbClr val="898989"/>
                </a:solidFill>
              </a:rPr>
              <a:t>la realtà è fatta anche di considerazioni non quantitative, che spesso determinano in modo rilevante le azioni dei soggetti</a:t>
            </a:r>
            <a:endParaRPr lang="fr-FR" sz="1800" dirty="0" smtClean="0">
              <a:solidFill>
                <a:srgbClr val="898989"/>
              </a:solidFill>
            </a:endParaRPr>
          </a:p>
          <a:p>
            <a:pPr lvl="1"/>
            <a:r>
              <a:rPr lang="it-IT" sz="1800" dirty="0" smtClean="0">
                <a:solidFill>
                  <a:srgbClr val="898989"/>
                </a:solidFill>
              </a:rPr>
              <a:t>I </a:t>
            </a:r>
            <a:r>
              <a:rPr lang="it-IT" sz="1800" b="1" dirty="0" smtClean="0">
                <a:solidFill>
                  <a:srgbClr val="EB8B2D"/>
                </a:solidFill>
              </a:rPr>
              <a:t>modelli previsivi</a:t>
            </a:r>
            <a:r>
              <a:rPr lang="it-IT" sz="1800" dirty="0" smtClean="0">
                <a:solidFill>
                  <a:srgbClr val="EB8B2D"/>
                </a:solidFill>
              </a:rPr>
              <a:t> </a:t>
            </a:r>
            <a:r>
              <a:rPr lang="it-IT" sz="1800" dirty="0" smtClean="0">
                <a:solidFill>
                  <a:srgbClr val="898989"/>
                </a:solidFill>
              </a:rPr>
              <a:t>cercano di tenere conto di questi due aspetti, inserendo nelle previsioni attese e variabili qualitative</a:t>
            </a:r>
            <a:endParaRPr lang="fr-FR" sz="18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300251" y="1107704"/>
            <a:ext cx="10515600" cy="869924"/>
          </a:xfrm>
        </p:spPr>
        <p:txBody>
          <a:bodyPr/>
          <a:lstStyle/>
          <a:p>
            <a:r>
              <a:rPr lang="it-IT" dirty="0" smtClean="0"/>
              <a:t>Le previsioni di lungo termine</a:t>
            </a:r>
            <a:endParaRPr lang="it-IT" dirty="0"/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38231"/>
            <a:ext cx="12192000" cy="4121626"/>
          </a:xfrm>
        </p:spPr>
        <p:txBody>
          <a:bodyPr>
            <a:noAutofit/>
          </a:bodyPr>
          <a:lstStyle/>
          <a:p>
            <a:r>
              <a:rPr lang="it-IT" sz="2200" dirty="0" smtClean="0">
                <a:solidFill>
                  <a:srgbClr val="898989"/>
                </a:solidFill>
              </a:rPr>
              <a:t>Le previsioni a largo raggio richiedono normalmente </a:t>
            </a:r>
            <a:r>
              <a:rPr lang="it-IT" sz="2200" b="1" dirty="0" smtClean="0">
                <a:solidFill>
                  <a:srgbClr val="EB8B2D"/>
                </a:solidFill>
              </a:rPr>
              <a:t>un’analisi di scenario</a:t>
            </a:r>
            <a:r>
              <a:rPr lang="it-IT" sz="2200" dirty="0" smtClean="0">
                <a:solidFill>
                  <a:srgbClr val="898989"/>
                </a:solidFill>
              </a:rPr>
              <a:t>. </a:t>
            </a:r>
          </a:p>
          <a:p>
            <a:r>
              <a:rPr lang="it-IT" sz="2200" dirty="0" smtClean="0">
                <a:solidFill>
                  <a:srgbClr val="898989"/>
                </a:solidFill>
              </a:rPr>
              <a:t>Lo </a:t>
            </a:r>
            <a:r>
              <a:rPr lang="it-IT" sz="2200" b="1" dirty="0" smtClean="0">
                <a:solidFill>
                  <a:srgbClr val="EB8B2D"/>
                </a:solidFill>
              </a:rPr>
              <a:t>scenario</a:t>
            </a:r>
            <a:r>
              <a:rPr lang="it-IT" sz="2200" dirty="0" smtClean="0">
                <a:solidFill>
                  <a:srgbClr val="898989"/>
                </a:solidFill>
              </a:rPr>
              <a:t> identifica le forze di lungo periodo e le azioni conseguenti che l’impresa deve attuare. Esso serve per esplorare minacce e opportunità che si aprono all’azienda, al fine di poterle fronteggiare.</a:t>
            </a:r>
          </a:p>
          <a:p>
            <a:r>
              <a:rPr lang="it-IT" sz="2200" dirty="0" smtClean="0">
                <a:solidFill>
                  <a:srgbClr val="898989"/>
                </a:solidFill>
              </a:rPr>
              <a:t>Gli scenari sono il risultato del mondo dei fatti e del mondo delle percezioni perché essi sono l’esito dell’ambiente esterno ma anche del microcosmo del manager, che tale ambiente valuta e esamina, selezionandone certe forze e certe evidenze. L’analisi di scenario è quindi anche un’esperienza creativa, ma è indubbio che la qualità di uno scenario dipenda dalla qualità dell’analisi ambientale effettuata.</a:t>
            </a:r>
            <a:endParaRPr lang="fr-FR" sz="2200" dirty="0" smtClean="0">
              <a:solidFill>
                <a:srgbClr val="898989"/>
              </a:solidFill>
            </a:endParaRPr>
          </a:p>
          <a:p>
            <a:r>
              <a:rPr lang="it-IT" sz="2200" dirty="0" smtClean="0">
                <a:solidFill>
                  <a:srgbClr val="898989"/>
                </a:solidFill>
              </a:rPr>
              <a:t>Lo scenario non predice il futuro ma aiuta a sviluppare le azioni all’interno di un ambiente incerto; il suo fine non è dare un disegno accurato e preciso, ma aiutare a considerare tutte le possibili alternative, a riconoscere i rischi, a sviluppare flessibilità nell’attività di gestione</a:t>
            </a:r>
            <a:endParaRPr lang="fr-FR" sz="2200" dirty="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SWOT ANALYSIS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it-IT" dirty="0">
                <a:solidFill>
                  <a:srgbClr val="898989"/>
                </a:solidFill>
              </a:rPr>
              <a:t>A partire dall'audit strategico, delinea:</a:t>
            </a:r>
          </a:p>
          <a:p>
            <a:r>
              <a:rPr lang="it-IT" dirty="0">
                <a:solidFill>
                  <a:srgbClr val="898989"/>
                </a:solidFill>
              </a:rPr>
              <a:t>Minacce</a:t>
            </a:r>
          </a:p>
          <a:p>
            <a:r>
              <a:rPr lang="it-IT" dirty="0">
                <a:solidFill>
                  <a:srgbClr val="898989"/>
                </a:solidFill>
              </a:rPr>
              <a:t>Opportunità</a:t>
            </a:r>
          </a:p>
          <a:p>
            <a:r>
              <a:rPr lang="it-IT" dirty="0">
                <a:solidFill>
                  <a:srgbClr val="898989"/>
                </a:solidFill>
              </a:rPr>
              <a:t>Forze</a:t>
            </a:r>
          </a:p>
          <a:p>
            <a:r>
              <a:rPr lang="it-IT" dirty="0">
                <a:solidFill>
                  <a:srgbClr val="898989"/>
                </a:solidFill>
              </a:rPr>
              <a:t>Debolezze</a:t>
            </a:r>
          </a:p>
          <a:p>
            <a:pPr>
              <a:buFontTx/>
              <a:buNone/>
            </a:pPr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24418" y="1104901"/>
            <a:ext cx="9160933" cy="915987"/>
          </a:xfrm>
        </p:spPr>
        <p:txBody>
          <a:bodyPr/>
          <a:lstStyle/>
          <a:p>
            <a:r>
              <a:rPr lang="it-IT" dirty="0" smtClean="0"/>
              <a:t>SWOT ANALYSIS: processo</a:t>
            </a:r>
            <a:endParaRPr lang="it-IT" b="1" dirty="0"/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4418" y="2279176"/>
            <a:ext cx="11044418" cy="409432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25000"/>
              </a:spcBef>
              <a:buFontTx/>
              <a:buNone/>
            </a:pPr>
            <a:r>
              <a:rPr lang="it-IT" sz="2800" b="1" dirty="0">
                <a:solidFill>
                  <a:srgbClr val="EB8B2D"/>
                </a:solidFill>
              </a:rPr>
              <a:t>Analisi delle variabili e tendenze</a:t>
            </a:r>
          </a:p>
          <a:p>
            <a:pPr>
              <a:lnSpc>
                <a:spcPct val="90000"/>
              </a:lnSpc>
              <a:spcBef>
                <a:spcPct val="25000"/>
              </a:spcBef>
              <a:buFontTx/>
              <a:buChar char="-"/>
            </a:pPr>
            <a:r>
              <a:rPr lang="it-IT" sz="2400" b="1" dirty="0"/>
              <a:t> </a:t>
            </a:r>
            <a:r>
              <a:rPr lang="it-IT" sz="2400" dirty="0">
                <a:solidFill>
                  <a:srgbClr val="898989"/>
                </a:solidFill>
              </a:rPr>
              <a:t>definizione del sistema da analizzare e del suo ambiente</a:t>
            </a:r>
          </a:p>
          <a:p>
            <a:pPr>
              <a:lnSpc>
                <a:spcPct val="90000"/>
              </a:lnSpc>
              <a:spcBef>
                <a:spcPct val="25000"/>
              </a:spcBef>
              <a:buFontTx/>
              <a:buChar char="-"/>
            </a:pPr>
            <a:r>
              <a:rPr lang="it-IT" sz="2400" dirty="0">
                <a:solidFill>
                  <a:srgbClr val="898989"/>
                </a:solidFill>
              </a:rPr>
              <a:t> identificazione delle variabili rilevanti</a:t>
            </a:r>
          </a:p>
          <a:p>
            <a:pPr>
              <a:lnSpc>
                <a:spcPct val="90000"/>
              </a:lnSpc>
              <a:spcBef>
                <a:spcPct val="25000"/>
              </a:spcBef>
              <a:buFontTx/>
              <a:buChar char="-"/>
            </a:pPr>
            <a:r>
              <a:rPr lang="it-IT" sz="2400" dirty="0">
                <a:solidFill>
                  <a:srgbClr val="898989"/>
                </a:solidFill>
              </a:rPr>
              <a:t> analisi delle interrelazioni tra le variabili </a:t>
            </a:r>
            <a:endParaRPr lang="it-IT" sz="2400" dirty="0" smtClean="0">
              <a:solidFill>
                <a:srgbClr val="898989"/>
              </a:solidFill>
            </a:endParaRPr>
          </a:p>
          <a:p>
            <a:pPr>
              <a:lnSpc>
                <a:spcPct val="90000"/>
              </a:lnSpc>
              <a:spcBef>
                <a:spcPct val="25000"/>
              </a:spcBef>
              <a:buFontTx/>
              <a:buChar char="-"/>
            </a:pPr>
            <a:r>
              <a:rPr lang="it-IT" sz="2400" dirty="0" smtClean="0">
                <a:solidFill>
                  <a:srgbClr val="898989"/>
                </a:solidFill>
              </a:rPr>
              <a:t>Identificazione delle dinamiche rilevanti</a:t>
            </a:r>
          </a:p>
          <a:p>
            <a:pPr>
              <a:lnSpc>
                <a:spcPct val="90000"/>
              </a:lnSpc>
              <a:spcBef>
                <a:spcPct val="25000"/>
              </a:spcBef>
              <a:buNone/>
            </a:pPr>
            <a:endParaRPr lang="it-IT" sz="2400" dirty="0"/>
          </a:p>
          <a:p>
            <a:pPr>
              <a:lnSpc>
                <a:spcPct val="90000"/>
              </a:lnSpc>
              <a:spcBef>
                <a:spcPct val="25000"/>
              </a:spcBef>
              <a:buFontTx/>
              <a:buNone/>
            </a:pPr>
            <a:r>
              <a:rPr lang="it-IT" sz="2800" b="1" dirty="0">
                <a:solidFill>
                  <a:srgbClr val="EB8B2D"/>
                </a:solidFill>
              </a:rPr>
              <a:t>Valutazione dell'impatto</a:t>
            </a:r>
          </a:p>
          <a:p>
            <a:pPr>
              <a:lnSpc>
                <a:spcPct val="90000"/>
              </a:lnSpc>
              <a:spcBef>
                <a:spcPct val="25000"/>
              </a:spcBef>
              <a:buFontTx/>
              <a:buNone/>
            </a:pPr>
            <a:r>
              <a:rPr lang="it-IT" sz="2400" b="1" dirty="0"/>
              <a:t>- </a:t>
            </a:r>
            <a:r>
              <a:rPr lang="it-IT" sz="2400" dirty="0">
                <a:solidFill>
                  <a:srgbClr val="898989"/>
                </a:solidFill>
              </a:rPr>
              <a:t>analisi </a:t>
            </a:r>
            <a:r>
              <a:rPr lang="it-IT" sz="2400" dirty="0" smtClean="0">
                <a:solidFill>
                  <a:srgbClr val="898989"/>
                </a:solidFill>
              </a:rPr>
              <a:t>dell'impatto sul </a:t>
            </a:r>
            <a:r>
              <a:rPr lang="it-IT" sz="2400" dirty="0">
                <a:solidFill>
                  <a:srgbClr val="898989"/>
                </a:solidFill>
              </a:rPr>
              <a:t>sistema </a:t>
            </a:r>
            <a:r>
              <a:rPr lang="it-IT" sz="2400" dirty="0" smtClean="0">
                <a:solidFill>
                  <a:srgbClr val="898989"/>
                </a:solidFill>
              </a:rPr>
              <a:t>e sull'organizzazione</a:t>
            </a:r>
            <a:endParaRPr lang="it-IT" sz="2400" dirty="0">
              <a:solidFill>
                <a:srgbClr val="898989"/>
              </a:solidFill>
            </a:endParaRPr>
          </a:p>
          <a:p>
            <a:pPr>
              <a:lnSpc>
                <a:spcPct val="90000"/>
              </a:lnSpc>
              <a:spcBef>
                <a:spcPct val="25000"/>
              </a:spcBef>
              <a:buFontTx/>
              <a:buNone/>
            </a:pPr>
            <a:r>
              <a:rPr lang="it-IT" sz="2400" dirty="0">
                <a:solidFill>
                  <a:srgbClr val="898989"/>
                </a:solidFill>
              </a:rPr>
              <a:t>- possibili comportamenti di adattamento e risposta</a:t>
            </a:r>
            <a:endParaRPr lang="it-IT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39185" y="1214651"/>
            <a:ext cx="10657417" cy="700088"/>
          </a:xfrm>
        </p:spPr>
        <p:txBody>
          <a:bodyPr/>
          <a:lstStyle/>
          <a:p>
            <a:r>
              <a:rPr lang="it-IT" sz="3600" b="1" dirty="0" smtClean="0"/>
              <a:t>Precisazioni</a:t>
            </a:r>
            <a:endParaRPr lang="it-IT" sz="3600" b="1" dirty="0"/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9185" y="2511188"/>
            <a:ext cx="11425767" cy="36576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it-IT" sz="2400" dirty="0">
                <a:solidFill>
                  <a:srgbClr val="898989"/>
                </a:solidFill>
              </a:rPr>
              <a:t>l’impresa deve restringere il campo di studio selezionando le dinamiche  che più di altre ne influenzano l’azione</a:t>
            </a:r>
          </a:p>
          <a:p>
            <a:pPr>
              <a:lnSpc>
                <a:spcPct val="80000"/>
              </a:lnSpc>
              <a:buFontTx/>
              <a:buNone/>
            </a:pPr>
            <a:endParaRPr lang="it-IT" sz="1400" dirty="0">
              <a:solidFill>
                <a:srgbClr val="898989"/>
              </a:solidFill>
            </a:endParaRPr>
          </a:p>
          <a:p>
            <a:pPr>
              <a:lnSpc>
                <a:spcPct val="80000"/>
              </a:lnSpc>
            </a:pPr>
            <a:r>
              <a:rPr lang="it-IT" sz="2400" dirty="0">
                <a:solidFill>
                  <a:srgbClr val="898989"/>
                </a:solidFill>
              </a:rPr>
              <a:t>ogni dinamica ambientale assume l’aspetto di minaccia o opportunità in funzione delle caratteristiche dell’impresa </a:t>
            </a:r>
          </a:p>
          <a:p>
            <a:pPr>
              <a:lnSpc>
                <a:spcPct val="80000"/>
              </a:lnSpc>
              <a:buFontTx/>
              <a:buNone/>
            </a:pPr>
            <a:endParaRPr lang="it-IT" sz="1400" dirty="0">
              <a:solidFill>
                <a:srgbClr val="898989"/>
              </a:solidFill>
            </a:endParaRPr>
          </a:p>
          <a:p>
            <a:pPr>
              <a:lnSpc>
                <a:spcPct val="80000"/>
              </a:lnSpc>
            </a:pPr>
            <a:r>
              <a:rPr lang="it-IT" sz="2400" dirty="0">
                <a:solidFill>
                  <a:srgbClr val="898989"/>
                </a:solidFill>
              </a:rPr>
              <a:t>l’analisi ambientale non si limita all’individuazione di tendenze: l’impresa deve essere in grado di capire </a:t>
            </a:r>
            <a:r>
              <a:rPr lang="it-IT" sz="2400" b="1" dirty="0">
                <a:solidFill>
                  <a:srgbClr val="898989"/>
                </a:solidFill>
              </a:rPr>
              <a:t>come</a:t>
            </a:r>
            <a:r>
              <a:rPr lang="it-IT" sz="2400" dirty="0">
                <a:solidFill>
                  <a:srgbClr val="898989"/>
                </a:solidFill>
              </a:rPr>
              <a:t> certe dinamiche potranno sviluppare aspetti rilevanti per il proprio business </a:t>
            </a:r>
          </a:p>
          <a:p>
            <a:pPr>
              <a:lnSpc>
                <a:spcPct val="80000"/>
              </a:lnSpc>
              <a:buFontTx/>
              <a:buNone/>
            </a:pPr>
            <a:endParaRPr lang="it-IT" sz="1400" dirty="0">
              <a:solidFill>
                <a:srgbClr val="898989"/>
              </a:solidFill>
            </a:endParaRPr>
          </a:p>
          <a:p>
            <a:pPr>
              <a:lnSpc>
                <a:spcPct val="80000"/>
              </a:lnSpc>
            </a:pPr>
            <a:r>
              <a:rPr lang="it-IT" sz="2400" dirty="0">
                <a:solidFill>
                  <a:srgbClr val="898989"/>
                </a:solidFill>
              </a:rPr>
              <a:t>la possibilità di sfruttare gli stimoli ambientali dipende </a:t>
            </a:r>
            <a:r>
              <a:rPr lang="it-IT" sz="2400" b="1" dirty="0">
                <a:solidFill>
                  <a:srgbClr val="898989"/>
                </a:solidFill>
              </a:rPr>
              <a:t>non solo</a:t>
            </a:r>
            <a:r>
              <a:rPr lang="it-IT" sz="2400" dirty="0">
                <a:solidFill>
                  <a:srgbClr val="898989"/>
                </a:solidFill>
              </a:rPr>
              <a:t> dalla capacità di comprenderli ma anche dalle abilità imprenditoriali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267184"/>
            <a:ext cx="10515600" cy="717144"/>
          </a:xfrm>
        </p:spPr>
        <p:txBody>
          <a:bodyPr/>
          <a:lstStyle/>
          <a:p>
            <a:r>
              <a:rPr lang="it-IT" sz="4800" dirty="0" smtClean="0"/>
              <a:t>Green Economy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2197290"/>
            <a:ext cx="10515600" cy="3892361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it-IT" dirty="0" smtClean="0"/>
              <a:t> La tutela delle risorse ambientali da vincolo diventa opportunità</a:t>
            </a:r>
          </a:p>
          <a:p>
            <a:endParaRPr lang="it-IT" dirty="0" smtClean="0"/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 Favorisce il ricorso a pratiche condivise e all’integrazione e razionalizzazione dei cicli di produzione, incrementando l’approccio al coinvolgimento dei differenti stakeholders nella gestione di impresa</a:t>
            </a:r>
          </a:p>
          <a:p>
            <a:endParaRPr lang="it-IT" dirty="0" smtClean="0"/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 Dall’enfasi sul prodotto si passa all’enfasi sul processo. L’ipotesi che sostiene la </a:t>
            </a:r>
            <a:r>
              <a:rPr lang="it-IT" dirty="0" smtClean="0">
                <a:solidFill>
                  <a:srgbClr val="EB8B2D"/>
                </a:solidFill>
              </a:rPr>
              <a:t>Green Economy </a:t>
            </a:r>
            <a:r>
              <a:rPr lang="it-IT" dirty="0" smtClean="0"/>
              <a:t>è che l’uso razionale e sostenibile delle risorse permetterebbe di perseguire un miglioramento della qualità della vita.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126052"/>
            <a:ext cx="11455400" cy="661805"/>
          </a:xfrm>
        </p:spPr>
        <p:txBody>
          <a:bodyPr/>
          <a:lstStyle/>
          <a:p>
            <a:r>
              <a:rPr lang="it-IT" dirty="0"/>
              <a:t>Strategia </a:t>
            </a: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1363708" y="2133600"/>
            <a:ext cx="3309892" cy="3707642"/>
          </a:xfrm>
          <a:prstGeom prst="rect">
            <a:avLst/>
          </a:prstGeom>
          <a:noFill/>
          <a:ln w="57150">
            <a:solidFill>
              <a:srgbClr val="EB8B2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6150" name="Line 6"/>
          <p:cNvSpPr>
            <a:spLocks noChangeShapeType="1"/>
          </p:cNvSpPr>
          <p:nvPr/>
        </p:nvSpPr>
        <p:spPr bwMode="auto">
          <a:xfrm>
            <a:off x="1363708" y="3047999"/>
            <a:ext cx="3309892" cy="0"/>
          </a:xfrm>
          <a:prstGeom prst="line">
            <a:avLst/>
          </a:prstGeom>
          <a:noFill/>
          <a:ln w="57150">
            <a:solidFill>
              <a:srgbClr val="EB8B2D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1363708" y="3900976"/>
            <a:ext cx="3309892" cy="0"/>
          </a:xfrm>
          <a:prstGeom prst="line">
            <a:avLst/>
          </a:prstGeom>
          <a:noFill/>
          <a:ln w="9525">
            <a:solidFill>
              <a:srgbClr val="EB8B2D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it-IT" dirty="0" smtClean="0"/>
          </a:p>
          <a:p>
            <a:endParaRPr lang="fr-FR" dirty="0"/>
          </a:p>
        </p:txBody>
      </p:sp>
      <p:sp>
        <p:nvSpPr>
          <p:cNvPr id="6153" name="Line 9"/>
          <p:cNvSpPr>
            <a:spLocks noChangeShapeType="1"/>
          </p:cNvSpPr>
          <p:nvPr/>
        </p:nvSpPr>
        <p:spPr bwMode="auto">
          <a:xfrm>
            <a:off x="1363708" y="4736904"/>
            <a:ext cx="3309892" cy="0"/>
          </a:xfrm>
          <a:prstGeom prst="line">
            <a:avLst/>
          </a:prstGeom>
          <a:noFill/>
          <a:ln w="9525">
            <a:solidFill>
              <a:srgbClr val="EB8B2D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8534400" y="1995976"/>
            <a:ext cx="3149600" cy="3845265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2800"/>
              <a:t>Ambiente</a:t>
            </a:r>
            <a:r>
              <a:rPr lang="it-IT"/>
              <a:t> </a:t>
            </a:r>
          </a:p>
        </p:txBody>
      </p:sp>
      <p:sp>
        <p:nvSpPr>
          <p:cNvPr id="6156" name="AutoShape 12"/>
          <p:cNvSpPr>
            <a:spLocks noChangeArrowheads="1"/>
          </p:cNvSpPr>
          <p:nvPr/>
        </p:nvSpPr>
        <p:spPr bwMode="auto">
          <a:xfrm>
            <a:off x="5554640" y="1995976"/>
            <a:ext cx="2235200" cy="1905000"/>
          </a:xfrm>
          <a:prstGeom prst="diamond">
            <a:avLst/>
          </a:prstGeom>
          <a:solidFill>
            <a:srgbClr val="89898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it-IT" dirty="0"/>
          </a:p>
          <a:p>
            <a:pPr algn="ctr"/>
            <a:r>
              <a:rPr lang="it-IT" dirty="0">
                <a:solidFill>
                  <a:schemeClr val="bg1"/>
                </a:solidFill>
              </a:rPr>
              <a:t>Strategia</a:t>
            </a:r>
          </a:p>
          <a:p>
            <a:pPr algn="ctr"/>
            <a:endParaRPr lang="it-IT" dirty="0"/>
          </a:p>
        </p:txBody>
      </p:sp>
      <p:sp>
        <p:nvSpPr>
          <p:cNvPr id="6158" name="AutoShape 14"/>
          <p:cNvSpPr>
            <a:spLocks noChangeArrowheads="1"/>
          </p:cNvSpPr>
          <p:nvPr/>
        </p:nvSpPr>
        <p:spPr bwMode="auto">
          <a:xfrm>
            <a:off x="5724480" y="4127304"/>
            <a:ext cx="1930400" cy="609600"/>
          </a:xfrm>
          <a:prstGeom prst="leftRightArrow">
            <a:avLst>
              <a:gd name="adj1" fmla="val 50000"/>
              <a:gd name="adj2" fmla="val 47500"/>
            </a:avLst>
          </a:prstGeom>
          <a:solidFill>
            <a:srgbClr val="EB8B2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2490239" y="2340165"/>
            <a:ext cx="1030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IMPRESA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2160800" y="3351051"/>
            <a:ext cx="17268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it-IT" dirty="0" smtClean="0">
                <a:solidFill>
                  <a:prstClr val="black"/>
                </a:solidFill>
              </a:rPr>
              <a:t>Obiettivi e valori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624087" y="4190148"/>
            <a:ext cx="8555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dirty="0" smtClean="0">
                <a:solidFill>
                  <a:prstClr val="black"/>
                </a:solidFill>
              </a:rPr>
              <a:t>Risorse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827740" y="5022375"/>
            <a:ext cx="24750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it-IT" dirty="0" smtClean="0">
                <a:solidFill>
                  <a:prstClr val="black"/>
                </a:solidFill>
              </a:rPr>
              <a:t>Organizzazione e sistemi</a:t>
            </a:r>
            <a:endParaRPr 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39185" y="1214651"/>
            <a:ext cx="10657417" cy="700088"/>
          </a:xfrm>
        </p:spPr>
        <p:txBody>
          <a:bodyPr/>
          <a:lstStyle/>
          <a:p>
            <a:r>
              <a:rPr lang="it-IT" sz="3600" b="1" dirty="0" smtClean="0"/>
              <a:t>Analisi dati secondari</a:t>
            </a:r>
            <a:endParaRPr lang="it-IT" sz="3600" b="1" dirty="0"/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9185" y="2197290"/>
            <a:ext cx="11757197" cy="397149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it-IT" sz="2000" dirty="0" smtClean="0">
                <a:solidFill>
                  <a:srgbClr val="898989"/>
                </a:solidFill>
              </a:rPr>
              <a:t>La valutazione dei dati secondari andrà effettuata secondo determinati criteri:</a:t>
            </a:r>
            <a:endParaRPr lang="fr-FR" sz="2000" dirty="0" smtClean="0">
              <a:solidFill>
                <a:srgbClr val="898989"/>
              </a:solidFill>
            </a:endParaRPr>
          </a:p>
          <a:p>
            <a:pPr lvl="1"/>
            <a:r>
              <a:rPr lang="it-IT" sz="2000" b="1" dirty="0" smtClean="0">
                <a:solidFill>
                  <a:srgbClr val="EB8B2D"/>
                </a:solidFill>
              </a:rPr>
              <a:t>Specificità e metodologia</a:t>
            </a:r>
            <a:r>
              <a:rPr lang="it-IT" sz="2000" dirty="0" smtClean="0">
                <a:solidFill>
                  <a:srgbClr val="898989"/>
                </a:solidFill>
              </a:rPr>
              <a:t>: occorre individuare per quali obiettivi i dati sono stati formulati e avere chiara la metodologia usata per il loro ottenimento, e questo per essere sicuri che i dati siano affidabili e validi, e per comprendere in che modo essi possono essere applicabili al problema </a:t>
            </a:r>
            <a:endParaRPr lang="fr-FR" sz="2000" dirty="0" smtClean="0">
              <a:solidFill>
                <a:srgbClr val="898989"/>
              </a:solidFill>
            </a:endParaRPr>
          </a:p>
          <a:p>
            <a:pPr lvl="1"/>
            <a:r>
              <a:rPr lang="it-IT" sz="2000" b="1" dirty="0" smtClean="0">
                <a:solidFill>
                  <a:srgbClr val="EB8B2D"/>
                </a:solidFill>
              </a:rPr>
              <a:t>Accuratezza ed errori</a:t>
            </a:r>
            <a:r>
              <a:rPr lang="it-IT" sz="2000" dirty="0" smtClean="0">
                <a:solidFill>
                  <a:srgbClr val="898989"/>
                </a:solidFill>
              </a:rPr>
              <a:t>: prima dell’utilizzo dei dati occorre verificarli, magari paragonando fonti diverse</a:t>
            </a:r>
            <a:endParaRPr lang="fr-FR" sz="2000" dirty="0" smtClean="0">
              <a:solidFill>
                <a:srgbClr val="898989"/>
              </a:solidFill>
            </a:endParaRPr>
          </a:p>
          <a:p>
            <a:pPr lvl="1"/>
            <a:r>
              <a:rPr lang="it-IT" sz="2000" b="1" dirty="0" smtClean="0">
                <a:solidFill>
                  <a:srgbClr val="EB8B2D"/>
                </a:solidFill>
              </a:rPr>
              <a:t>Aggiornamento</a:t>
            </a:r>
            <a:r>
              <a:rPr lang="it-IT" sz="2000" dirty="0" smtClean="0">
                <a:solidFill>
                  <a:srgbClr val="898989"/>
                </a:solidFill>
              </a:rPr>
              <a:t>: occorre individuare quale sia la data di definizione o di aggiornamento dei dati, in modo che la distanza temporale tra la loro pubblicazione e l’utilizzo non sia troppo grande</a:t>
            </a:r>
            <a:endParaRPr lang="fr-FR" sz="2000" dirty="0" smtClean="0">
              <a:solidFill>
                <a:srgbClr val="898989"/>
              </a:solidFill>
            </a:endParaRPr>
          </a:p>
          <a:p>
            <a:pPr lvl="1"/>
            <a:r>
              <a:rPr lang="it-IT" sz="2000" b="1" dirty="0" smtClean="0">
                <a:solidFill>
                  <a:srgbClr val="EB8B2D"/>
                </a:solidFill>
              </a:rPr>
              <a:t>Oggettività</a:t>
            </a:r>
            <a:r>
              <a:rPr lang="it-IT" sz="2000" dirty="0" smtClean="0">
                <a:solidFill>
                  <a:srgbClr val="898989"/>
                </a:solidFill>
              </a:rPr>
              <a:t>. Occorre individuare il motivo per cui i dati erano stati raccolti e le fonti che li hanno erogati, per poter essere sicuri della loro non faziosità e affidabilità</a:t>
            </a:r>
            <a:endParaRPr lang="fr-FR" sz="2000" dirty="0" smtClean="0">
              <a:solidFill>
                <a:srgbClr val="898989"/>
              </a:solidFill>
            </a:endParaRPr>
          </a:p>
          <a:p>
            <a:pPr lvl="1"/>
            <a:r>
              <a:rPr lang="it-IT" sz="2000" b="1" dirty="0" smtClean="0">
                <a:solidFill>
                  <a:srgbClr val="EB8B2D"/>
                </a:solidFill>
              </a:rPr>
              <a:t>Rapporto di dipendenza con la fonte</a:t>
            </a:r>
            <a:r>
              <a:rPr lang="it-IT" sz="2000" dirty="0" smtClean="0">
                <a:solidFill>
                  <a:srgbClr val="898989"/>
                </a:solidFill>
              </a:rPr>
              <a:t>: sarebbe auspicabile individuare una dipendenza diretta con la fonte </a:t>
            </a:r>
            <a:endParaRPr lang="fr-FR" sz="20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39185" y="1214651"/>
            <a:ext cx="10657417" cy="700088"/>
          </a:xfrm>
        </p:spPr>
        <p:txBody>
          <a:bodyPr/>
          <a:lstStyle/>
          <a:p>
            <a:r>
              <a:rPr lang="it-IT" sz="3600" b="1" dirty="0" smtClean="0"/>
              <a:t>Analisi di portafoglio</a:t>
            </a:r>
            <a:endParaRPr lang="it-IT" sz="3600" b="1" dirty="0"/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9185" y="2511188"/>
            <a:ext cx="11757197" cy="36576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it-IT" sz="2400" dirty="0" smtClean="0">
                <a:solidFill>
                  <a:srgbClr val="898989"/>
                </a:solidFill>
              </a:rPr>
              <a:t>Identificazione delle SBU</a:t>
            </a:r>
          </a:p>
          <a:p>
            <a:pPr>
              <a:lnSpc>
                <a:spcPct val="80000"/>
              </a:lnSpc>
            </a:pPr>
            <a:r>
              <a:rPr lang="it-IT" sz="2400" dirty="0" smtClean="0">
                <a:solidFill>
                  <a:srgbClr val="898989"/>
                </a:solidFill>
              </a:rPr>
              <a:t>Valutazione delle SBU in cui si vuole operare</a:t>
            </a:r>
          </a:p>
          <a:p>
            <a:pPr>
              <a:lnSpc>
                <a:spcPct val="80000"/>
              </a:lnSpc>
            </a:pPr>
            <a:r>
              <a:rPr lang="it-IT" sz="2400" dirty="0" smtClean="0">
                <a:solidFill>
                  <a:srgbClr val="898989"/>
                </a:solidFill>
              </a:rPr>
              <a:t>Swot Analysis</a:t>
            </a:r>
          </a:p>
          <a:p>
            <a:pPr>
              <a:lnSpc>
                <a:spcPct val="80000"/>
              </a:lnSpc>
            </a:pPr>
            <a:r>
              <a:rPr lang="it-IT" sz="2400" dirty="0" smtClean="0">
                <a:solidFill>
                  <a:srgbClr val="898989"/>
                </a:solidFill>
              </a:rPr>
              <a:t>Valutazione delle interdipendenze</a:t>
            </a:r>
          </a:p>
          <a:p>
            <a:pPr>
              <a:lnSpc>
                <a:spcPct val="80000"/>
              </a:lnSpc>
            </a:pPr>
            <a:endParaRPr lang="it-IT" sz="2400" dirty="0" smtClean="0">
              <a:solidFill>
                <a:srgbClr val="898989"/>
              </a:solidFill>
            </a:endParaRPr>
          </a:p>
          <a:p>
            <a:pPr>
              <a:lnSpc>
                <a:spcPct val="80000"/>
              </a:lnSpc>
              <a:buNone/>
            </a:pPr>
            <a:endParaRPr lang="it-IT" sz="2400" dirty="0" smtClean="0">
              <a:solidFill>
                <a:srgbClr val="898989"/>
              </a:solidFill>
            </a:endParaRPr>
          </a:p>
          <a:p>
            <a:pPr>
              <a:lnSpc>
                <a:spcPct val="80000"/>
              </a:lnSpc>
              <a:buNone/>
            </a:pPr>
            <a:endParaRPr lang="it-IT" sz="2400" dirty="0">
              <a:solidFill>
                <a:srgbClr val="898989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it-IT" sz="14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39185" y="1214651"/>
            <a:ext cx="10657417" cy="700088"/>
          </a:xfrm>
        </p:spPr>
        <p:txBody>
          <a:bodyPr/>
          <a:lstStyle/>
          <a:p>
            <a:r>
              <a:rPr lang="it-IT" sz="3600" b="1" dirty="0" smtClean="0"/>
              <a:t>Identificazione delle SBU</a:t>
            </a:r>
            <a:endParaRPr lang="it-IT" sz="3600" b="1" dirty="0"/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9185" y="2511188"/>
            <a:ext cx="11757197" cy="36576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it-IT" sz="2400" dirty="0" smtClean="0">
                <a:solidFill>
                  <a:srgbClr val="898989"/>
                </a:solidFill>
              </a:rPr>
              <a:t>Strategic Business Unit (SBU):</a:t>
            </a:r>
          </a:p>
          <a:p>
            <a:pPr>
              <a:lnSpc>
                <a:spcPct val="80000"/>
              </a:lnSpc>
            </a:pPr>
            <a:r>
              <a:rPr lang="it-IT" sz="2400" dirty="0" smtClean="0">
                <a:solidFill>
                  <a:srgbClr val="898989"/>
                </a:solidFill>
              </a:rPr>
              <a:t>Gruppo di clienti ci il business fa riferimento</a:t>
            </a:r>
          </a:p>
          <a:p>
            <a:pPr>
              <a:lnSpc>
                <a:spcPct val="80000"/>
              </a:lnSpc>
            </a:pPr>
            <a:r>
              <a:rPr lang="it-IT" sz="2400" dirty="0" smtClean="0">
                <a:solidFill>
                  <a:srgbClr val="898989"/>
                </a:solidFill>
              </a:rPr>
              <a:t>Funzione d’uso del prodotto (utilità che il prodotto realizza)</a:t>
            </a:r>
          </a:p>
          <a:p>
            <a:pPr>
              <a:lnSpc>
                <a:spcPct val="80000"/>
              </a:lnSpc>
            </a:pPr>
            <a:r>
              <a:rPr lang="it-IT" sz="2400" dirty="0" smtClean="0">
                <a:solidFill>
                  <a:srgbClr val="898989"/>
                </a:solidFill>
              </a:rPr>
              <a:t>Tecnologia utilizzata (modalitò con cui è realizzato il prodotto)</a:t>
            </a:r>
          </a:p>
          <a:p>
            <a:pPr>
              <a:lnSpc>
                <a:spcPct val="80000"/>
              </a:lnSpc>
            </a:pPr>
            <a:endParaRPr lang="it-IT" sz="2400" dirty="0" smtClean="0">
              <a:solidFill>
                <a:srgbClr val="898989"/>
              </a:solidFill>
            </a:endParaRPr>
          </a:p>
          <a:p>
            <a:pPr>
              <a:lnSpc>
                <a:spcPct val="80000"/>
              </a:lnSpc>
            </a:pPr>
            <a:r>
              <a:rPr lang="it-IT" sz="2400" dirty="0" smtClean="0">
                <a:solidFill>
                  <a:srgbClr val="898989"/>
                </a:solidFill>
              </a:rPr>
              <a:t>Area geografica</a:t>
            </a:r>
          </a:p>
          <a:p>
            <a:pPr>
              <a:lnSpc>
                <a:spcPct val="80000"/>
              </a:lnSpc>
            </a:pPr>
            <a:r>
              <a:rPr lang="it-IT" sz="2400" dirty="0" smtClean="0">
                <a:solidFill>
                  <a:srgbClr val="898989"/>
                </a:solidFill>
              </a:rPr>
              <a:t>Grado di integrazione verticale dell’attività</a:t>
            </a:r>
          </a:p>
          <a:p>
            <a:pPr>
              <a:lnSpc>
                <a:spcPct val="80000"/>
              </a:lnSpc>
              <a:buNone/>
            </a:pPr>
            <a:endParaRPr lang="it-IT" sz="2400" dirty="0">
              <a:solidFill>
                <a:srgbClr val="898989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it-IT" sz="14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39185" y="1214651"/>
            <a:ext cx="10657417" cy="700088"/>
          </a:xfrm>
        </p:spPr>
        <p:txBody>
          <a:bodyPr/>
          <a:lstStyle/>
          <a:p>
            <a:r>
              <a:rPr lang="it-IT" sz="3600" b="1" dirty="0" smtClean="0"/>
              <a:t>Valutazione delle SBU</a:t>
            </a:r>
            <a:endParaRPr lang="it-IT" sz="3600" b="1" dirty="0"/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9185" y="2511188"/>
            <a:ext cx="11757197" cy="36576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it-IT" sz="2400" dirty="0" smtClean="0">
                <a:solidFill>
                  <a:srgbClr val="898989"/>
                </a:solidFill>
              </a:rPr>
              <a:t>Potenzialità economiche (matrice attrattività/capacità competitiva dell’impresa; confronto attributi offerta con quella dei concorrenti)</a:t>
            </a:r>
          </a:p>
          <a:p>
            <a:pPr>
              <a:lnSpc>
                <a:spcPct val="80000"/>
              </a:lnSpc>
            </a:pPr>
            <a:r>
              <a:rPr lang="it-IT" sz="2400" dirty="0" smtClean="0">
                <a:solidFill>
                  <a:srgbClr val="898989"/>
                </a:solidFill>
              </a:rPr>
              <a:t>Effetti strategici ed economici sull’impresa nel complesso (impatto sulla redditività, sul vantaggio competitivo, sulla struttura organizzativa, sull’equilibrio finanziario)</a:t>
            </a:r>
          </a:p>
          <a:p>
            <a:pPr>
              <a:lnSpc>
                <a:spcPct val="80000"/>
              </a:lnSpc>
            </a:pPr>
            <a:r>
              <a:rPr lang="it-IT" sz="2400" dirty="0" smtClean="0">
                <a:solidFill>
                  <a:srgbClr val="898989"/>
                </a:solidFill>
              </a:rPr>
              <a:t>Disponibilità di risorse e competenze distintive</a:t>
            </a:r>
          </a:p>
          <a:p>
            <a:pPr>
              <a:lnSpc>
                <a:spcPct val="80000"/>
              </a:lnSpc>
            </a:pPr>
            <a:r>
              <a:rPr lang="it-IT" sz="2400" dirty="0" smtClean="0">
                <a:solidFill>
                  <a:srgbClr val="898989"/>
                </a:solidFill>
              </a:rPr>
              <a:t>Interrelazioni con le altre SBU (tangibili, intangibili, con i concorrenti9</a:t>
            </a:r>
          </a:p>
          <a:p>
            <a:pPr>
              <a:lnSpc>
                <a:spcPct val="80000"/>
              </a:lnSpc>
              <a:buNone/>
            </a:pPr>
            <a:endParaRPr lang="it-IT" sz="2400" dirty="0">
              <a:solidFill>
                <a:srgbClr val="898989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it-IT" sz="14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39185" y="1214651"/>
            <a:ext cx="10657417" cy="700088"/>
          </a:xfrm>
        </p:spPr>
        <p:txBody>
          <a:bodyPr/>
          <a:lstStyle/>
          <a:p>
            <a:r>
              <a:rPr lang="it-IT" sz="3600" b="1" dirty="0" smtClean="0"/>
              <a:t>Matrice BCG</a:t>
            </a:r>
            <a:endParaRPr lang="it-IT" sz="3600" b="1" dirty="0"/>
          </a:p>
        </p:txBody>
      </p:sp>
      <p:cxnSp>
        <p:nvCxnSpPr>
          <p:cNvPr id="8" name="Connecteur droit avec flèche 7"/>
          <p:cNvCxnSpPr/>
          <p:nvPr/>
        </p:nvCxnSpPr>
        <p:spPr>
          <a:xfrm flipV="1">
            <a:off x="5390866" y="1914740"/>
            <a:ext cx="0" cy="4404173"/>
          </a:xfrm>
          <a:prstGeom prst="straightConnector1">
            <a:avLst/>
          </a:prstGeom>
          <a:ln w="38100">
            <a:solidFill>
              <a:schemeClr val="accent1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>
            <a:off x="1719618" y="4125224"/>
            <a:ext cx="7233313" cy="0"/>
          </a:xfrm>
          <a:prstGeom prst="straightConnector1">
            <a:avLst/>
          </a:prstGeom>
          <a:ln w="38100">
            <a:solidFill>
              <a:schemeClr val="bg2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5492073" y="1730073"/>
            <a:ext cx="3139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Tasso di crescita della domanda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8322051" y="4227605"/>
            <a:ext cx="2574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Quota di mercato relativa</a:t>
            </a:r>
            <a:endParaRPr lang="fr-FR" dirty="0"/>
          </a:p>
        </p:txBody>
      </p:sp>
      <p:sp>
        <p:nvSpPr>
          <p:cNvPr id="14" name="Ellipse 13"/>
          <p:cNvSpPr/>
          <p:nvPr/>
        </p:nvSpPr>
        <p:spPr>
          <a:xfrm>
            <a:off x="2825087" y="4845798"/>
            <a:ext cx="1446663" cy="7915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Dog </a:t>
            </a:r>
            <a:endParaRPr lang="fr-F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6703326" y="4845798"/>
            <a:ext cx="1446663" cy="7915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Cash cow</a:t>
            </a:r>
            <a:endParaRPr lang="fr-F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6" name="Ellipse 15"/>
          <p:cNvSpPr/>
          <p:nvPr/>
        </p:nvSpPr>
        <p:spPr>
          <a:xfrm>
            <a:off x="6528179" y="2579427"/>
            <a:ext cx="1446663" cy="7915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Star </a:t>
            </a:r>
            <a:endParaRPr lang="fr-F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7" name="Ellipse 16"/>
          <p:cNvSpPr/>
          <p:nvPr/>
        </p:nvSpPr>
        <p:spPr>
          <a:xfrm>
            <a:off x="2647667" y="2579427"/>
            <a:ext cx="1624084" cy="7915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Question mark</a:t>
            </a:r>
            <a:endParaRPr lang="fr-F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4954137" y="191474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/>
              <a:t>+</a:t>
            </a:r>
            <a:endParaRPr lang="fr-FR" sz="2400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4999021" y="5902235"/>
            <a:ext cx="279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/>
              <a:t>-</a:t>
            </a:r>
            <a:endParaRPr lang="fr-FR" sz="2400" b="1" dirty="0"/>
          </a:p>
        </p:txBody>
      </p:sp>
      <p:sp>
        <p:nvSpPr>
          <p:cNvPr id="20" name="ZoneTexte 19"/>
          <p:cNvSpPr txBox="1"/>
          <p:nvPr/>
        </p:nvSpPr>
        <p:spPr>
          <a:xfrm>
            <a:off x="8631266" y="375229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/>
              <a:t>+</a:t>
            </a:r>
            <a:endParaRPr lang="fr-FR" sz="2400" b="1" dirty="0"/>
          </a:p>
        </p:txBody>
      </p:sp>
      <p:sp>
        <p:nvSpPr>
          <p:cNvPr id="21" name="ZoneTexte 20"/>
          <p:cNvSpPr txBox="1"/>
          <p:nvPr/>
        </p:nvSpPr>
        <p:spPr>
          <a:xfrm>
            <a:off x="1589517" y="3765940"/>
            <a:ext cx="279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/>
              <a:t>-</a:t>
            </a:r>
            <a:endParaRPr lang="fr-F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Piano strategico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898989"/>
                </a:solidFill>
              </a:rPr>
              <a:t>Valore condiviso</a:t>
            </a:r>
            <a:endParaRPr lang="it-IT" dirty="0">
              <a:solidFill>
                <a:srgbClr val="898989"/>
              </a:solidFill>
            </a:endParaRPr>
          </a:p>
          <a:p>
            <a:r>
              <a:rPr lang="it-IT" dirty="0" smtClean="0">
                <a:solidFill>
                  <a:srgbClr val="898989"/>
                </a:solidFill>
              </a:rPr>
              <a:t>Obiettivi generali, per divisione e per SBU</a:t>
            </a:r>
            <a:endParaRPr lang="it-IT" dirty="0">
              <a:solidFill>
                <a:srgbClr val="898989"/>
              </a:solidFill>
            </a:endParaRPr>
          </a:p>
          <a:p>
            <a:r>
              <a:rPr lang="it-IT" dirty="0">
                <a:solidFill>
                  <a:srgbClr val="898989"/>
                </a:solidFill>
              </a:rPr>
              <a:t>Strategie di </a:t>
            </a:r>
            <a:r>
              <a:rPr lang="it-IT" dirty="0" smtClean="0">
                <a:solidFill>
                  <a:srgbClr val="898989"/>
                </a:solidFill>
              </a:rPr>
              <a:t>business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Allocazione delle risorse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Operazioni straordinarie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Interventi eventuali sulla struttura organizzativa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Gestione dei rischi</a:t>
            </a:r>
            <a:endParaRPr lang="it-IT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Vantaggio </a:t>
            </a:r>
            <a:r>
              <a:rPr lang="it-IT" dirty="0" err="1" smtClean="0"/>
              <a:t>competivo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Impresa sostenibile nella Green Economy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Vantaggio competitivo</a:t>
            </a:r>
            <a:endParaRPr lang="it-IT" dirty="0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>
                <a:solidFill>
                  <a:srgbClr val="898989"/>
                </a:solidFill>
              </a:rPr>
              <a:t>Raggiungimento dell’eccellenza rispetto ai fattori critici di successo</a:t>
            </a:r>
          </a:p>
          <a:p>
            <a:pPr marL="0" indent="0">
              <a:buNone/>
            </a:pPr>
            <a:r>
              <a:rPr lang="it-IT" dirty="0">
                <a:solidFill>
                  <a:srgbClr val="EB8B2D"/>
                </a:solidFill>
              </a:rPr>
              <a:t> </a:t>
            </a:r>
            <a:r>
              <a:rPr lang="it-IT" dirty="0" smtClean="0">
                <a:solidFill>
                  <a:srgbClr val="EB8B2D"/>
                </a:solidFill>
              </a:rPr>
              <a:t>Fattori critici di successo</a:t>
            </a:r>
            <a:r>
              <a:rPr lang="it-IT" dirty="0" smtClean="0">
                <a:solidFill>
                  <a:srgbClr val="898989"/>
                </a:solidFill>
              </a:rPr>
              <a:t>: </a:t>
            </a:r>
          </a:p>
          <a:p>
            <a:pPr marL="0" indent="0"/>
            <a:r>
              <a:rPr lang="it-IT" dirty="0" smtClean="0">
                <a:solidFill>
                  <a:srgbClr val="898989"/>
                </a:solidFill>
              </a:rPr>
              <a:t>Aspetti che la domanda valuta come rilevanti per il soddisfacimento dei propri bisogni (domanda)</a:t>
            </a:r>
          </a:p>
          <a:p>
            <a:pPr marL="0" indent="0"/>
            <a:r>
              <a:rPr lang="it-IT" dirty="0" smtClean="0">
                <a:solidFill>
                  <a:srgbClr val="898989"/>
                </a:solidFill>
              </a:rPr>
              <a:t>Aspetti che distinguono l’impresa dai concorrenti e le consentono di soddisfare in modo migliore i bisogni dell’utenza obiettivo (organizzazione)</a:t>
            </a:r>
          </a:p>
        </p:txBody>
      </p:sp>
    </p:spTree>
    <p:extLst>
      <p:ext uri="{BB962C8B-B14F-4D97-AF65-F5344CB8AC3E}">
        <p14:creationId xmlns="" xmlns:p14="http://schemas.microsoft.com/office/powerpoint/2010/main" val="4118180130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Vantaggio competitivo (2)</a:t>
            </a:r>
            <a:endParaRPr lang="it-IT" dirty="0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>
                <a:solidFill>
                  <a:srgbClr val="898989"/>
                </a:solidFill>
              </a:rPr>
              <a:t>Capacità dell’impresa di creare un valore maggiore rispetto ai concorrenti</a:t>
            </a:r>
          </a:p>
          <a:p>
            <a:pPr marL="0" indent="0">
              <a:buNone/>
            </a:pPr>
            <a:endParaRPr lang="it-IT" dirty="0">
              <a:solidFill>
                <a:srgbClr val="898989"/>
              </a:solidFill>
            </a:endParaRPr>
          </a:p>
          <a:p>
            <a:pPr marL="0" indent="0">
              <a:buNone/>
            </a:pPr>
            <a:r>
              <a:rPr lang="it-IT" dirty="0" smtClean="0">
                <a:solidFill>
                  <a:srgbClr val="898989"/>
                </a:solidFill>
              </a:rPr>
              <a:t>Capacità dell’impresa di creare un valore condiviso maggiore rispetto i concorrenti</a:t>
            </a:r>
          </a:p>
        </p:txBody>
      </p:sp>
    </p:spTree>
    <p:extLst>
      <p:ext uri="{BB962C8B-B14F-4D97-AF65-F5344CB8AC3E}">
        <p14:creationId xmlns="" xmlns:p14="http://schemas.microsoft.com/office/powerpoint/2010/main" val="3443374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267184"/>
            <a:ext cx="11353800" cy="717144"/>
          </a:xfrm>
        </p:spPr>
        <p:txBody>
          <a:bodyPr/>
          <a:lstStyle/>
          <a:p>
            <a:r>
              <a:rPr lang="it-IT" sz="4800" dirty="0" smtClean="0"/>
              <a:t>Conseguenze della Green Economy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2197290"/>
            <a:ext cx="10515600" cy="3892361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it-IT" dirty="0" smtClean="0"/>
              <a:t> L’implementazione richiede la riconversione dei sistemi produttivi e quindi implica la necessità di forti investimenti 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Tale riconversione non è sempre agevole o possibile, soprattutto in certi settori e per le imprese di medie piccole dimensioni; questo determina differenze di sviluppo fra settori e imprese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 I finanziamenti pubblici erogati per facilitare tale passaggio, alla luce dei punti precedenti, hanno di fatto incrementato le disparità fra imprese e settori e contribuito alla discriminazione fra territori ed economie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 Questi finanziamenti sono stati causa di azioni illecite (</a:t>
            </a:r>
            <a:r>
              <a:rPr lang="it-IT" dirty="0" smtClean="0">
                <a:solidFill>
                  <a:srgbClr val="EB8B2D"/>
                </a:solidFill>
              </a:rPr>
              <a:t>greenwashing</a:t>
            </a:r>
            <a:r>
              <a:rPr lang="it-IT" dirty="0" smtClean="0"/>
              <a:t>) e di interesse per le organizzazioni</a:t>
            </a:r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Determinanti del vantaggio competitivo </a:t>
            </a:r>
            <a:endParaRPr lang="it-IT" dirty="0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>
                <a:solidFill>
                  <a:srgbClr val="898989"/>
                </a:solidFill>
              </a:rPr>
              <a:t>Capacità dell’impresa di creare un valore maggiore rispetto ai concorrenti</a:t>
            </a:r>
          </a:p>
          <a:p>
            <a:pPr marL="0" indent="0">
              <a:buNone/>
            </a:pPr>
            <a:endParaRPr lang="it-IT" dirty="0">
              <a:solidFill>
                <a:srgbClr val="898989"/>
              </a:solidFill>
            </a:endParaRPr>
          </a:p>
          <a:p>
            <a:pPr marL="0" indent="0">
              <a:buNone/>
            </a:pPr>
            <a:r>
              <a:rPr lang="it-IT" dirty="0" smtClean="0">
                <a:solidFill>
                  <a:srgbClr val="898989"/>
                </a:solidFill>
              </a:rPr>
              <a:t>Capacità dell’impresa di creare un valore condiviso maggiore rispetto i concorrenti</a:t>
            </a:r>
          </a:p>
          <a:p>
            <a:pPr marL="0" indent="0">
              <a:buNone/>
            </a:pPr>
            <a:endParaRPr lang="it-IT" dirty="0">
              <a:solidFill>
                <a:srgbClr val="898989"/>
              </a:solidFill>
            </a:endParaRPr>
          </a:p>
          <a:p>
            <a:pPr marL="0" indent="0" algn="ctr">
              <a:buNone/>
            </a:pPr>
            <a:r>
              <a:rPr lang="it-IT" dirty="0" smtClean="0">
                <a:solidFill>
                  <a:srgbClr val="898989"/>
                </a:solidFill>
              </a:rPr>
              <a:t>Diversità</a:t>
            </a:r>
          </a:p>
          <a:p>
            <a:pPr marL="0" indent="0" algn="ctr">
              <a:buNone/>
            </a:pPr>
            <a:r>
              <a:rPr lang="it-IT" dirty="0" smtClean="0">
                <a:solidFill>
                  <a:srgbClr val="898989"/>
                </a:solidFill>
              </a:rPr>
              <a:t>Diversità percepita come maggior valore</a:t>
            </a:r>
          </a:p>
        </p:txBody>
      </p:sp>
      <p:sp>
        <p:nvSpPr>
          <p:cNvPr id="5" name="Flèche vers le bas 4"/>
          <p:cNvSpPr/>
          <p:nvPr/>
        </p:nvSpPr>
        <p:spPr>
          <a:xfrm>
            <a:off x="5650174" y="4258101"/>
            <a:ext cx="873457" cy="750626"/>
          </a:xfrm>
          <a:prstGeom prst="downArrow">
            <a:avLst/>
          </a:prstGeom>
          <a:solidFill>
            <a:srgbClr val="F6BB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976647211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 alternative</a:t>
            </a:r>
            <a:endParaRPr lang="it-IT" dirty="0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solidFill>
                  <a:srgbClr val="898989"/>
                </a:solidFill>
              </a:rPr>
              <a:t>Vantaggio di costo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Vantaggio di differenziazione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Vantaggio di focalizzazione</a:t>
            </a:r>
          </a:p>
        </p:txBody>
      </p:sp>
    </p:spTree>
    <p:extLst>
      <p:ext uri="{BB962C8B-B14F-4D97-AF65-F5344CB8AC3E}">
        <p14:creationId xmlns="" xmlns:p14="http://schemas.microsoft.com/office/powerpoint/2010/main" val="1236764580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 alternative</a:t>
            </a:r>
            <a:endParaRPr lang="it-IT" dirty="0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>
                <a:solidFill>
                  <a:srgbClr val="898989"/>
                </a:solidFill>
              </a:rPr>
              <a:t>Vantaggio di costo               riduzione del prezzo  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Vantaggio di differenziazione              - disponibilità a pagare un</a:t>
            </a:r>
          </a:p>
          <a:p>
            <a:pPr>
              <a:buNone/>
            </a:pPr>
            <a:r>
              <a:rPr lang="it-IT" dirty="0" smtClean="0">
                <a:solidFill>
                  <a:srgbClr val="898989"/>
                </a:solidFill>
              </a:rPr>
              <a:t>							       prezzo maggiore per il più</a:t>
            </a:r>
          </a:p>
          <a:p>
            <a:pPr>
              <a:buNone/>
            </a:pPr>
            <a:r>
              <a:rPr lang="it-IT" dirty="0" smtClean="0">
                <a:solidFill>
                  <a:srgbClr val="898989"/>
                </a:solidFill>
              </a:rPr>
              <a:t>							       elevato valore ottenuto</a:t>
            </a:r>
          </a:p>
          <a:p>
            <a:pPr>
              <a:buNone/>
            </a:pPr>
            <a:r>
              <a:rPr lang="it-IT" dirty="0" smtClean="0">
                <a:solidFill>
                  <a:srgbClr val="898989"/>
                </a:solidFill>
              </a:rPr>
              <a:t>							       - maggiore soddisfazione</a:t>
            </a:r>
          </a:p>
          <a:p>
            <a:pPr>
              <a:buNone/>
            </a:pPr>
            <a:r>
              <a:rPr lang="it-IT" dirty="0" smtClean="0">
                <a:solidFill>
                  <a:srgbClr val="898989"/>
                </a:solidFill>
              </a:rPr>
              <a:t>							       - fidelizzazione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Vantaggio di focalizzazione                - termine di riferimento </a:t>
            </a:r>
          </a:p>
          <a:p>
            <a:pPr>
              <a:buNone/>
            </a:pPr>
            <a:r>
              <a:rPr lang="it-IT" dirty="0" smtClean="0">
                <a:solidFill>
                  <a:srgbClr val="898989"/>
                </a:solidFill>
              </a:rPr>
              <a:t>							        della nicchia</a:t>
            </a:r>
          </a:p>
        </p:txBody>
      </p:sp>
      <p:sp>
        <p:nvSpPr>
          <p:cNvPr id="4" name="Flèche droite 3"/>
          <p:cNvSpPr/>
          <p:nvPr/>
        </p:nvSpPr>
        <p:spPr>
          <a:xfrm>
            <a:off x="4339988" y="2293495"/>
            <a:ext cx="996287" cy="395114"/>
          </a:xfrm>
          <a:prstGeom prst="right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 droite 4"/>
          <p:cNvSpPr/>
          <p:nvPr/>
        </p:nvSpPr>
        <p:spPr>
          <a:xfrm>
            <a:off x="6007290" y="2841009"/>
            <a:ext cx="996287" cy="395114"/>
          </a:xfrm>
          <a:prstGeom prst="right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 droite 5"/>
          <p:cNvSpPr/>
          <p:nvPr/>
        </p:nvSpPr>
        <p:spPr>
          <a:xfrm>
            <a:off x="5738883" y="5113695"/>
            <a:ext cx="996287" cy="395114"/>
          </a:xfrm>
          <a:prstGeom prst="right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236764580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483358" y="1078173"/>
            <a:ext cx="10515600" cy="869924"/>
          </a:xfrm>
        </p:spPr>
        <p:txBody>
          <a:bodyPr/>
          <a:lstStyle/>
          <a:p>
            <a:r>
              <a:rPr lang="it-IT" dirty="0" smtClean="0"/>
              <a:t>Determinanti del vantaggio di costo (1)</a:t>
            </a:r>
            <a:endParaRPr lang="it-IT" dirty="0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48097"/>
            <a:ext cx="12023678" cy="4671070"/>
          </a:xfrm>
        </p:spPr>
        <p:txBody>
          <a:bodyPr>
            <a:normAutofit lnSpcReduction="10000"/>
          </a:bodyPr>
          <a:lstStyle/>
          <a:p>
            <a:r>
              <a:rPr lang="it-IT" dirty="0" smtClean="0">
                <a:solidFill>
                  <a:srgbClr val="EB8B2D"/>
                </a:solidFill>
              </a:rPr>
              <a:t>Economie di scala</a:t>
            </a:r>
            <a:r>
              <a:rPr lang="it-IT" dirty="0" smtClean="0">
                <a:solidFill>
                  <a:srgbClr val="898989"/>
                </a:solidFill>
              </a:rPr>
              <a:t>: riduzione del costo medio all’aumentare della produzione, la crescita dei costi avviene in maniera meno che proporzionale rispetto alla crescita della produzione. Cause:</a:t>
            </a:r>
          </a:p>
          <a:p>
            <a:pPr lvl="2">
              <a:buFont typeface="Wingdings" pitchFamily="2" charset="2"/>
              <a:buChar char="Ø"/>
            </a:pPr>
            <a:r>
              <a:rPr lang="it-IT" dirty="0" smtClean="0">
                <a:solidFill>
                  <a:srgbClr val="898989"/>
                </a:solidFill>
              </a:rPr>
              <a:t>Specializzazione</a:t>
            </a:r>
          </a:p>
          <a:p>
            <a:pPr lvl="2">
              <a:buFont typeface="Wingdings" pitchFamily="2" charset="2"/>
              <a:buChar char="Ø"/>
            </a:pPr>
            <a:r>
              <a:rPr lang="it-IT" dirty="0" smtClean="0">
                <a:solidFill>
                  <a:srgbClr val="898989"/>
                </a:solidFill>
              </a:rPr>
              <a:t>Non separabilità di alcuni fattori produttivi e di scopo</a:t>
            </a:r>
          </a:p>
          <a:p>
            <a:pPr lvl="2">
              <a:buFont typeface="Wingdings" pitchFamily="2" charset="2"/>
              <a:buChar char="Ø"/>
            </a:pPr>
            <a:r>
              <a:rPr lang="it-IT" dirty="0" smtClean="0">
                <a:solidFill>
                  <a:srgbClr val="898989"/>
                </a:solidFill>
              </a:rPr>
              <a:t>Utilizzazione della capacità produttiva</a:t>
            </a:r>
          </a:p>
          <a:p>
            <a:r>
              <a:rPr lang="it-IT" dirty="0" smtClean="0">
                <a:solidFill>
                  <a:srgbClr val="EB8B2D"/>
                </a:solidFill>
              </a:rPr>
              <a:t>Economie di scopo</a:t>
            </a:r>
            <a:r>
              <a:rPr lang="it-IT" dirty="0" smtClean="0">
                <a:solidFill>
                  <a:srgbClr val="898989"/>
                </a:solidFill>
              </a:rPr>
              <a:t>: uno stesso fattore produttivo può essere utilizzato per scopi diversi </a:t>
            </a:r>
          </a:p>
          <a:p>
            <a:r>
              <a:rPr lang="it-IT" dirty="0" smtClean="0">
                <a:solidFill>
                  <a:srgbClr val="EB8B2D"/>
                </a:solidFill>
              </a:rPr>
              <a:t>Economie di apprendimento</a:t>
            </a:r>
            <a:r>
              <a:rPr lang="it-IT" dirty="0" smtClean="0">
                <a:solidFill>
                  <a:srgbClr val="898989"/>
                </a:solidFill>
              </a:rPr>
              <a:t>: esperienza porta ad operare in maniera più efficiente e a realizzare routine organizzative</a:t>
            </a:r>
          </a:p>
          <a:p>
            <a:r>
              <a:rPr lang="it-IT" dirty="0" smtClean="0">
                <a:solidFill>
                  <a:srgbClr val="EB8B2D"/>
                </a:solidFill>
              </a:rPr>
              <a:t>Grado di utilizzazione della capacità produttiva</a:t>
            </a:r>
            <a:r>
              <a:rPr lang="it-IT" dirty="0" smtClean="0">
                <a:solidFill>
                  <a:srgbClr val="898989"/>
                </a:solidFill>
              </a:rPr>
              <a:t>:  per la migliore ripartizione dei costi fissi</a:t>
            </a:r>
          </a:p>
        </p:txBody>
      </p:sp>
    </p:spTree>
    <p:extLst>
      <p:ext uri="{BB962C8B-B14F-4D97-AF65-F5344CB8AC3E}">
        <p14:creationId xmlns="" xmlns:p14="http://schemas.microsoft.com/office/powerpoint/2010/main" val="2043728787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483358" y="1050877"/>
            <a:ext cx="10515600" cy="869924"/>
          </a:xfrm>
        </p:spPr>
        <p:txBody>
          <a:bodyPr/>
          <a:lstStyle/>
          <a:p>
            <a:r>
              <a:rPr lang="it-IT" dirty="0" smtClean="0"/>
              <a:t>Determinanti del vantaggio di costo (2)</a:t>
            </a:r>
            <a:endParaRPr lang="it-IT" dirty="0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93505"/>
            <a:ext cx="12023678" cy="4671070"/>
          </a:xfrm>
        </p:spPr>
        <p:txBody>
          <a:bodyPr>
            <a:normAutofit lnSpcReduction="10000"/>
          </a:bodyPr>
          <a:lstStyle/>
          <a:p>
            <a:r>
              <a:rPr lang="it-IT" dirty="0" smtClean="0">
                <a:solidFill>
                  <a:srgbClr val="EB8B2D"/>
                </a:solidFill>
              </a:rPr>
              <a:t>Innovazione del processo produttivo</a:t>
            </a:r>
            <a:r>
              <a:rPr lang="it-IT" dirty="0" smtClean="0">
                <a:solidFill>
                  <a:srgbClr val="898989"/>
                </a:solidFill>
              </a:rPr>
              <a:t>: consente di realizzare prodotti simili o migliori a costi inferiori</a:t>
            </a:r>
          </a:p>
          <a:p>
            <a:r>
              <a:rPr lang="it-IT" dirty="0" smtClean="0">
                <a:solidFill>
                  <a:srgbClr val="EB8B2D"/>
                </a:solidFill>
              </a:rPr>
              <a:t>Innovazione del prodotto o degli input</a:t>
            </a:r>
            <a:r>
              <a:rPr lang="it-IT" dirty="0" smtClean="0">
                <a:solidFill>
                  <a:srgbClr val="898989"/>
                </a:solidFill>
              </a:rPr>
              <a:t>: consente di sviluppare prodotti più efficienti </a:t>
            </a:r>
          </a:p>
          <a:p>
            <a:r>
              <a:rPr lang="it-IT" dirty="0" smtClean="0">
                <a:solidFill>
                  <a:srgbClr val="EB8B2D"/>
                </a:solidFill>
              </a:rPr>
              <a:t>Localizzazione</a:t>
            </a:r>
            <a:r>
              <a:rPr lang="it-IT" dirty="0" smtClean="0">
                <a:solidFill>
                  <a:srgbClr val="898989"/>
                </a:solidFill>
              </a:rPr>
              <a:t> </a:t>
            </a:r>
          </a:p>
          <a:p>
            <a:r>
              <a:rPr lang="it-IT" dirty="0" smtClean="0">
                <a:solidFill>
                  <a:srgbClr val="EB8B2D"/>
                </a:solidFill>
              </a:rPr>
              <a:t>Economie di agglomerazione</a:t>
            </a:r>
            <a:r>
              <a:rPr lang="it-IT" dirty="0" smtClean="0">
                <a:solidFill>
                  <a:srgbClr val="898989"/>
                </a:solidFill>
              </a:rPr>
              <a:t>: vantaggi di costo derivanti dalla concentrazione in una stessa area di imprese che realizzano lo stesso tipo di produzione</a:t>
            </a:r>
          </a:p>
          <a:p>
            <a:r>
              <a:rPr lang="it-IT" dirty="0" smtClean="0">
                <a:solidFill>
                  <a:srgbClr val="EB8B2D"/>
                </a:solidFill>
              </a:rPr>
              <a:t>Gestione delle relazioni verticali</a:t>
            </a:r>
            <a:r>
              <a:rPr lang="it-IT" dirty="0" smtClean="0">
                <a:solidFill>
                  <a:srgbClr val="898989"/>
                </a:solidFill>
              </a:rPr>
              <a:t>: potere contrattuale verso i fornitori o i distributori</a:t>
            </a:r>
          </a:p>
          <a:p>
            <a:r>
              <a:rPr lang="it-IT" dirty="0" smtClean="0">
                <a:solidFill>
                  <a:srgbClr val="EB8B2D"/>
                </a:solidFill>
              </a:rPr>
              <a:t>Fattori generici di efficienza interna</a:t>
            </a:r>
          </a:p>
        </p:txBody>
      </p:sp>
    </p:spTree>
    <p:extLst>
      <p:ext uri="{BB962C8B-B14F-4D97-AF65-F5344CB8AC3E}">
        <p14:creationId xmlns="" xmlns:p14="http://schemas.microsoft.com/office/powerpoint/2010/main" val="2043728787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38793" y="1174845"/>
            <a:ext cx="10363200" cy="806355"/>
          </a:xfrm>
        </p:spPr>
        <p:txBody>
          <a:bodyPr/>
          <a:lstStyle/>
          <a:p>
            <a:r>
              <a:rPr lang="it-IT" dirty="0"/>
              <a:t>Value Chain</a:t>
            </a: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935509" y="1981200"/>
            <a:ext cx="10646892" cy="4446670"/>
            <a:chOff x="89" y="1776"/>
            <a:chExt cx="4279" cy="2303"/>
          </a:xfrm>
        </p:grpSpPr>
        <p:sp>
          <p:nvSpPr>
            <p:cNvPr id="8195" name="Rectangle 3"/>
            <p:cNvSpPr>
              <a:spLocks noChangeArrowheads="1"/>
            </p:cNvSpPr>
            <p:nvPr/>
          </p:nvSpPr>
          <p:spPr bwMode="auto">
            <a:xfrm rot="5400000" flipV="1">
              <a:off x="216" y="2952"/>
              <a:ext cx="1104" cy="6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Logistica </a:t>
              </a:r>
            </a:p>
            <a:p>
              <a:pPr algn="ctr"/>
              <a:r>
                <a:rPr lang="it-IT"/>
                <a:t>in entrata</a:t>
              </a:r>
            </a:p>
          </p:txBody>
        </p:sp>
        <p:sp>
          <p:nvSpPr>
            <p:cNvPr id="8197" name="Rectangle 5"/>
            <p:cNvSpPr>
              <a:spLocks noChangeArrowheads="1"/>
            </p:cNvSpPr>
            <p:nvPr/>
          </p:nvSpPr>
          <p:spPr bwMode="auto">
            <a:xfrm rot="5400000" flipV="1">
              <a:off x="888" y="2952"/>
              <a:ext cx="1104" cy="6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Attività</a:t>
              </a:r>
            </a:p>
            <a:p>
              <a:pPr algn="ctr"/>
              <a:r>
                <a:rPr lang="it-IT"/>
                <a:t>operative</a:t>
              </a:r>
            </a:p>
          </p:txBody>
        </p:sp>
        <p:sp>
          <p:nvSpPr>
            <p:cNvPr id="8198" name="Rectangle 6"/>
            <p:cNvSpPr>
              <a:spLocks noChangeArrowheads="1"/>
            </p:cNvSpPr>
            <p:nvPr/>
          </p:nvSpPr>
          <p:spPr bwMode="auto">
            <a:xfrm rot="5400000" flipV="1">
              <a:off x="2904" y="2952"/>
              <a:ext cx="1104" cy="6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Servizi</a:t>
              </a:r>
            </a:p>
          </p:txBody>
        </p:sp>
        <p:sp>
          <p:nvSpPr>
            <p:cNvPr id="8199" name="Rectangle 7"/>
            <p:cNvSpPr>
              <a:spLocks noChangeArrowheads="1"/>
            </p:cNvSpPr>
            <p:nvPr/>
          </p:nvSpPr>
          <p:spPr bwMode="auto">
            <a:xfrm rot="5400000" flipV="1">
              <a:off x="1560" y="2952"/>
              <a:ext cx="1104" cy="6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Logistica </a:t>
              </a:r>
            </a:p>
            <a:p>
              <a:pPr algn="ctr"/>
              <a:r>
                <a:rPr lang="it-IT"/>
                <a:t>in uscita</a:t>
              </a:r>
            </a:p>
          </p:txBody>
        </p:sp>
        <p:sp>
          <p:nvSpPr>
            <p:cNvPr id="8200" name="Rectangle 8"/>
            <p:cNvSpPr>
              <a:spLocks noChangeArrowheads="1"/>
            </p:cNvSpPr>
            <p:nvPr/>
          </p:nvSpPr>
          <p:spPr bwMode="auto">
            <a:xfrm rot="5400000" flipV="1">
              <a:off x="2232" y="2952"/>
              <a:ext cx="1104" cy="6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Marketing</a:t>
              </a:r>
            </a:p>
            <a:p>
              <a:pPr algn="ctr"/>
              <a:r>
                <a:rPr lang="it-IT"/>
                <a:t>e Vendite</a:t>
              </a:r>
            </a:p>
          </p:txBody>
        </p:sp>
        <p:sp>
          <p:nvSpPr>
            <p:cNvPr id="8201" name="Rectangle 9"/>
            <p:cNvSpPr>
              <a:spLocks noChangeArrowheads="1"/>
            </p:cNvSpPr>
            <p:nvPr/>
          </p:nvSpPr>
          <p:spPr bwMode="auto">
            <a:xfrm>
              <a:off x="432" y="2496"/>
              <a:ext cx="3360" cy="24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Approvvigionamento</a:t>
              </a:r>
            </a:p>
          </p:txBody>
        </p:sp>
        <p:sp>
          <p:nvSpPr>
            <p:cNvPr id="8203" name="Rectangle 11"/>
            <p:cNvSpPr>
              <a:spLocks noChangeArrowheads="1"/>
            </p:cNvSpPr>
            <p:nvPr/>
          </p:nvSpPr>
          <p:spPr bwMode="auto">
            <a:xfrm>
              <a:off x="432" y="1776"/>
              <a:ext cx="3360" cy="24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Attività infrastrutturali</a:t>
              </a:r>
            </a:p>
          </p:txBody>
        </p:sp>
        <p:sp>
          <p:nvSpPr>
            <p:cNvPr id="8204" name="Rectangle 12"/>
            <p:cNvSpPr>
              <a:spLocks noChangeArrowheads="1"/>
            </p:cNvSpPr>
            <p:nvPr/>
          </p:nvSpPr>
          <p:spPr bwMode="auto">
            <a:xfrm>
              <a:off x="432" y="2016"/>
              <a:ext cx="3360" cy="24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Gestione delle risorse umane</a:t>
              </a:r>
            </a:p>
          </p:txBody>
        </p:sp>
        <p:sp>
          <p:nvSpPr>
            <p:cNvPr id="8205" name="Rectangle 13"/>
            <p:cNvSpPr>
              <a:spLocks noChangeArrowheads="1"/>
            </p:cNvSpPr>
            <p:nvPr/>
          </p:nvSpPr>
          <p:spPr bwMode="auto">
            <a:xfrm>
              <a:off x="432" y="2256"/>
              <a:ext cx="3360" cy="240"/>
            </a:xfrm>
            <a:prstGeom prst="rect">
              <a:avLst/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Sviluppo della Tecnologia</a:t>
              </a:r>
            </a:p>
          </p:txBody>
        </p:sp>
        <p:sp>
          <p:nvSpPr>
            <p:cNvPr id="8208" name="Text Box 16"/>
            <p:cNvSpPr txBox="1">
              <a:spLocks noChangeArrowheads="1"/>
            </p:cNvSpPr>
            <p:nvPr/>
          </p:nvSpPr>
          <p:spPr bwMode="auto">
            <a:xfrm rot="16200000">
              <a:off x="3753" y="2799"/>
              <a:ext cx="509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b="1"/>
                <a:t>Margine</a:t>
              </a:r>
              <a:endParaRPr lang="it-IT"/>
            </a:p>
          </p:txBody>
        </p:sp>
        <p:sp>
          <p:nvSpPr>
            <p:cNvPr id="8209" name="AutoShape 17"/>
            <p:cNvSpPr>
              <a:spLocks noChangeArrowheads="1"/>
            </p:cNvSpPr>
            <p:nvPr/>
          </p:nvSpPr>
          <p:spPr bwMode="auto">
            <a:xfrm>
              <a:off x="3792" y="1776"/>
              <a:ext cx="576" cy="2064"/>
            </a:xfrm>
            <a:prstGeom prst="homePlate">
              <a:avLst>
                <a:gd name="adj" fmla="val 25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210" name="Text Box 18"/>
            <p:cNvSpPr txBox="1">
              <a:spLocks noChangeArrowheads="1"/>
            </p:cNvSpPr>
            <p:nvPr/>
          </p:nvSpPr>
          <p:spPr bwMode="auto">
            <a:xfrm rot="16200000">
              <a:off x="-85" y="2177"/>
              <a:ext cx="607" cy="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b="1"/>
                <a:t>Attività di </a:t>
              </a:r>
            </a:p>
            <a:p>
              <a:r>
                <a:rPr lang="it-IT" b="1"/>
                <a:t>supporto</a:t>
              </a:r>
            </a:p>
          </p:txBody>
        </p:sp>
        <p:sp>
          <p:nvSpPr>
            <p:cNvPr id="8211" name="Text Box 19"/>
            <p:cNvSpPr txBox="1">
              <a:spLocks noChangeArrowheads="1"/>
            </p:cNvSpPr>
            <p:nvPr/>
          </p:nvSpPr>
          <p:spPr bwMode="auto">
            <a:xfrm>
              <a:off x="1584" y="3888"/>
              <a:ext cx="706" cy="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b="1"/>
                <a:t>Attività primarie</a:t>
              </a:r>
            </a:p>
          </p:txBody>
        </p:sp>
      </p:grp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483358" y="1050877"/>
            <a:ext cx="10515600" cy="869924"/>
          </a:xfrm>
        </p:spPr>
        <p:txBody>
          <a:bodyPr/>
          <a:lstStyle/>
          <a:p>
            <a:r>
              <a:rPr lang="it-IT" dirty="0" smtClean="0"/>
              <a:t>Vantaggio di differenziazione</a:t>
            </a:r>
            <a:endParaRPr lang="it-IT" dirty="0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183643"/>
            <a:ext cx="12023678" cy="4380932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EB8B2D"/>
                </a:solidFill>
              </a:rPr>
              <a:t>Unicità </a:t>
            </a:r>
            <a:r>
              <a:rPr lang="it-IT" dirty="0" smtClean="0">
                <a:solidFill>
                  <a:srgbClr val="898989"/>
                </a:solidFill>
              </a:rPr>
              <a:t>: l’offerta deve essere distinguibile</a:t>
            </a:r>
          </a:p>
          <a:p>
            <a:r>
              <a:rPr lang="it-IT" dirty="0" smtClean="0">
                <a:solidFill>
                  <a:srgbClr val="EB8B2D"/>
                </a:solidFill>
              </a:rPr>
              <a:t>Valore </a:t>
            </a:r>
            <a:r>
              <a:rPr lang="it-IT" dirty="0" smtClean="0">
                <a:solidFill>
                  <a:srgbClr val="898989"/>
                </a:solidFill>
              </a:rPr>
              <a:t>: gli attributi distintivi devono essere utili, ossia creare valore </a:t>
            </a:r>
          </a:p>
          <a:p>
            <a:r>
              <a:rPr lang="it-IT" dirty="0" smtClean="0">
                <a:solidFill>
                  <a:srgbClr val="EB8B2D"/>
                </a:solidFill>
              </a:rPr>
              <a:t>Percezione: </a:t>
            </a:r>
            <a:r>
              <a:rPr lang="it-IT" dirty="0" smtClean="0">
                <a:solidFill>
                  <a:srgbClr val="898989"/>
                </a:solidFill>
              </a:rPr>
              <a:t>il valore deve essere percepito dal consumatore. </a:t>
            </a:r>
          </a:p>
          <a:p>
            <a:r>
              <a:rPr lang="it-IT" dirty="0" smtClean="0">
                <a:solidFill>
                  <a:srgbClr val="EB8B2D"/>
                </a:solidFill>
              </a:rPr>
              <a:t>Economicità</a:t>
            </a:r>
            <a:r>
              <a:rPr lang="it-IT" dirty="0" smtClean="0">
                <a:solidFill>
                  <a:srgbClr val="898989"/>
                </a:solidFill>
              </a:rPr>
              <a:t>: il differenziale di prezzo che il consumatore è disposto a pagare per il maggiore valore ottenuto deve essere maggiore del differnziale dei costi che l’impresa sostiene per erogare un maggior valore</a:t>
            </a:r>
          </a:p>
        </p:txBody>
      </p:sp>
    </p:spTree>
    <p:extLst>
      <p:ext uri="{BB962C8B-B14F-4D97-AF65-F5344CB8AC3E}">
        <p14:creationId xmlns="" xmlns:p14="http://schemas.microsoft.com/office/powerpoint/2010/main" val="2043728787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483358" y="1050877"/>
            <a:ext cx="10515600" cy="869924"/>
          </a:xfrm>
        </p:spPr>
        <p:txBody>
          <a:bodyPr/>
          <a:lstStyle/>
          <a:p>
            <a:r>
              <a:rPr lang="it-IT" dirty="0" smtClean="0"/>
              <a:t>Elementi di differenziazione</a:t>
            </a:r>
            <a:endParaRPr lang="it-IT" dirty="0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183643"/>
            <a:ext cx="12023678" cy="4380932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EB8B2D"/>
                </a:solidFill>
              </a:rPr>
              <a:t>Tangibili </a:t>
            </a:r>
            <a:r>
              <a:rPr lang="it-IT" dirty="0" smtClean="0">
                <a:solidFill>
                  <a:srgbClr val="898989"/>
                </a:solidFill>
              </a:rPr>
              <a:t>: relativo agli attributi concreti e ai fattori di segnalazione (che facilitano la valutazione al consumatore) </a:t>
            </a:r>
          </a:p>
          <a:p>
            <a:r>
              <a:rPr lang="it-IT" dirty="0" smtClean="0">
                <a:solidFill>
                  <a:srgbClr val="EB8B2D"/>
                </a:solidFill>
              </a:rPr>
              <a:t>Intangibili </a:t>
            </a:r>
            <a:r>
              <a:rPr lang="it-IT" dirty="0" smtClean="0">
                <a:solidFill>
                  <a:srgbClr val="898989"/>
                </a:solidFill>
              </a:rPr>
              <a:t>: relativo agli attributi immateriali (marca, reputazione, valori, etc)</a:t>
            </a:r>
          </a:p>
          <a:p>
            <a:r>
              <a:rPr lang="it-IT" dirty="0" smtClean="0">
                <a:solidFill>
                  <a:srgbClr val="EB8B2D"/>
                </a:solidFill>
              </a:rPr>
              <a:t>Di relazione: </a:t>
            </a:r>
            <a:r>
              <a:rPr lang="it-IT" dirty="0" smtClean="0">
                <a:solidFill>
                  <a:srgbClr val="898989"/>
                </a:solidFill>
              </a:rPr>
              <a:t>relativo agli attributi che favoriscono la relazione (accessibilità, condizioni di utilizzo, servizi aggiuntivi, esperienza)</a:t>
            </a:r>
          </a:p>
        </p:txBody>
      </p:sp>
    </p:spTree>
    <p:extLst>
      <p:ext uri="{BB962C8B-B14F-4D97-AF65-F5344CB8AC3E}">
        <p14:creationId xmlns="" xmlns:p14="http://schemas.microsoft.com/office/powerpoint/2010/main" val="2043728787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483358" y="1050877"/>
            <a:ext cx="10515600" cy="869924"/>
          </a:xfrm>
        </p:spPr>
        <p:txBody>
          <a:bodyPr/>
          <a:lstStyle/>
          <a:p>
            <a:r>
              <a:rPr lang="it-IT" dirty="0" smtClean="0"/>
              <a:t>Fattori di segnalazione</a:t>
            </a:r>
            <a:endParaRPr lang="it-IT" dirty="0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183643"/>
            <a:ext cx="12023678" cy="43809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dirty="0" smtClean="0">
                <a:solidFill>
                  <a:srgbClr val="898989"/>
                </a:solidFill>
              </a:rPr>
              <a:t>Facilitano la corretta valutazione dell’offerta tramite:</a:t>
            </a:r>
          </a:p>
          <a:p>
            <a:pPr>
              <a:buNone/>
            </a:pPr>
            <a:endParaRPr lang="it-IT" dirty="0" smtClean="0">
              <a:solidFill>
                <a:srgbClr val="898989"/>
              </a:solidFill>
            </a:endParaRPr>
          </a:p>
          <a:p>
            <a:pPr lvl="1"/>
            <a:r>
              <a:rPr lang="it-IT" dirty="0" smtClean="0">
                <a:solidFill>
                  <a:srgbClr val="EB8B2D"/>
                </a:solidFill>
              </a:rPr>
              <a:t>Aumento dell’informazione disponibile</a:t>
            </a:r>
            <a:r>
              <a:rPr lang="it-IT" dirty="0" smtClean="0">
                <a:solidFill>
                  <a:srgbClr val="898989"/>
                </a:solidFill>
              </a:rPr>
              <a:t> che permette la riduzione dei costi di ricerca e dei rischi</a:t>
            </a: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r>
              <a:rPr lang="it-IT" dirty="0" smtClean="0">
                <a:solidFill>
                  <a:srgbClr val="EB8B2D"/>
                </a:solidFill>
              </a:rPr>
              <a:t>Rafforzamento della percezione di unicità</a:t>
            </a:r>
          </a:p>
          <a:p>
            <a:pPr lvl="1">
              <a:buNone/>
            </a:pPr>
            <a:endParaRPr lang="it-IT" dirty="0" smtClean="0">
              <a:solidFill>
                <a:srgbClr val="898989"/>
              </a:solidFill>
            </a:endParaRPr>
          </a:p>
          <a:p>
            <a:pPr lvl="1"/>
            <a:r>
              <a:rPr lang="it-IT" dirty="0" smtClean="0">
                <a:solidFill>
                  <a:srgbClr val="EB8B2D"/>
                </a:solidFill>
              </a:rPr>
              <a:t>Aumento del valore dell’offerza</a:t>
            </a:r>
          </a:p>
        </p:txBody>
      </p:sp>
    </p:spTree>
    <p:extLst>
      <p:ext uri="{BB962C8B-B14F-4D97-AF65-F5344CB8AC3E}">
        <p14:creationId xmlns="" xmlns:p14="http://schemas.microsoft.com/office/powerpoint/2010/main" val="2043728787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483358" y="1050877"/>
            <a:ext cx="10515600" cy="869924"/>
          </a:xfrm>
        </p:spPr>
        <p:txBody>
          <a:bodyPr/>
          <a:lstStyle/>
          <a:p>
            <a:r>
              <a:rPr lang="it-IT" dirty="0" smtClean="0"/>
              <a:t>Vantaggio di differenziazione: precisazioni</a:t>
            </a:r>
            <a:endParaRPr lang="it-IT" dirty="0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183643"/>
            <a:ext cx="12023678" cy="4380932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L’importanza dell’informazione e della formazione</a:t>
            </a:r>
          </a:p>
          <a:p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Il processo di consumo come guida per l’individuazione degli elementi di differenzione</a:t>
            </a:r>
          </a:p>
          <a:p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Dal prodotto all’esperienza</a:t>
            </a:r>
          </a:p>
        </p:txBody>
      </p:sp>
    </p:spTree>
    <p:extLst>
      <p:ext uri="{BB962C8B-B14F-4D97-AF65-F5344CB8AC3E}">
        <p14:creationId xmlns="" xmlns:p14="http://schemas.microsoft.com/office/powerpoint/2010/main" val="2043728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Imprenditore e Impresa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Impresa sostenibile nella Green Economy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11149" y="1485900"/>
            <a:ext cx="10363200" cy="820572"/>
          </a:xfrm>
        </p:spPr>
        <p:txBody>
          <a:bodyPr/>
          <a:lstStyle/>
          <a:p>
            <a:r>
              <a:rPr lang="it-IT" dirty="0" smtClean="0">
                <a:latin typeface="Tahoma" pitchFamily="34" charset="0"/>
              </a:rPr>
              <a:t>Processo di consumo</a:t>
            </a:r>
            <a:endParaRPr lang="it-IT" dirty="0">
              <a:latin typeface="Tahoma" pitchFamily="34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812801" y="6124575"/>
            <a:ext cx="4007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400">
                <a:solidFill>
                  <a:srgbClr val="000000"/>
                </a:solidFill>
              </a:rPr>
              <a:t> </a:t>
            </a:r>
            <a:endParaRPr lang="it-IT"/>
          </a:p>
        </p:txBody>
      </p:sp>
      <p:sp>
        <p:nvSpPr>
          <p:cNvPr id="21573" name="Rectangle 69"/>
          <p:cNvSpPr>
            <a:spLocks noChangeArrowheads="1"/>
          </p:cNvSpPr>
          <p:nvPr/>
        </p:nvSpPr>
        <p:spPr bwMode="auto">
          <a:xfrm>
            <a:off x="4364568" y="4016376"/>
            <a:ext cx="2148417" cy="30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1576" name="Rectangle 72"/>
          <p:cNvSpPr>
            <a:spLocks noChangeArrowheads="1"/>
          </p:cNvSpPr>
          <p:nvPr/>
        </p:nvSpPr>
        <p:spPr bwMode="auto">
          <a:xfrm>
            <a:off x="4159251" y="4454525"/>
            <a:ext cx="3985683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1577" name="Rectangle 73"/>
          <p:cNvSpPr>
            <a:spLocks noChangeArrowheads="1"/>
          </p:cNvSpPr>
          <p:nvPr/>
        </p:nvSpPr>
        <p:spPr bwMode="auto">
          <a:xfrm>
            <a:off x="4273551" y="4500563"/>
            <a:ext cx="4131733" cy="30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1579" name="Rectangle 75"/>
          <p:cNvSpPr>
            <a:spLocks noChangeArrowheads="1"/>
          </p:cNvSpPr>
          <p:nvPr/>
        </p:nvSpPr>
        <p:spPr bwMode="auto">
          <a:xfrm>
            <a:off x="7156452" y="4540250"/>
            <a:ext cx="4007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400">
                <a:solidFill>
                  <a:srgbClr val="000000"/>
                </a:solidFill>
              </a:rPr>
              <a:t> </a:t>
            </a:r>
            <a:endParaRPr lang="it-IT"/>
          </a:p>
        </p:txBody>
      </p:sp>
      <p:sp>
        <p:nvSpPr>
          <p:cNvPr id="21595" name="Rectangle 91"/>
          <p:cNvSpPr>
            <a:spLocks noChangeArrowheads="1"/>
          </p:cNvSpPr>
          <p:nvPr/>
        </p:nvSpPr>
        <p:spPr bwMode="auto">
          <a:xfrm>
            <a:off x="3539067" y="5203825"/>
            <a:ext cx="829733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1599" name="Rectangle 95"/>
          <p:cNvSpPr>
            <a:spLocks noChangeArrowheads="1"/>
          </p:cNvSpPr>
          <p:nvPr/>
        </p:nvSpPr>
        <p:spPr bwMode="auto">
          <a:xfrm>
            <a:off x="5911850" y="5691189"/>
            <a:ext cx="3350683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1600" name="Rectangle 96"/>
          <p:cNvSpPr>
            <a:spLocks noChangeArrowheads="1"/>
          </p:cNvSpPr>
          <p:nvPr/>
        </p:nvSpPr>
        <p:spPr bwMode="auto">
          <a:xfrm>
            <a:off x="6026151" y="5740401"/>
            <a:ext cx="3456516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1602" name="Rectangle 98"/>
          <p:cNvSpPr>
            <a:spLocks noChangeArrowheads="1"/>
          </p:cNvSpPr>
          <p:nvPr/>
        </p:nvSpPr>
        <p:spPr bwMode="auto">
          <a:xfrm>
            <a:off x="8424334" y="5780088"/>
            <a:ext cx="4007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400">
                <a:solidFill>
                  <a:srgbClr val="000000"/>
                </a:solidFill>
              </a:rPr>
              <a:t> </a:t>
            </a:r>
            <a:endParaRPr lang="it-IT"/>
          </a:p>
        </p:txBody>
      </p:sp>
      <p:sp>
        <p:nvSpPr>
          <p:cNvPr id="21605" name="Rectangle 101"/>
          <p:cNvSpPr>
            <a:spLocks noChangeArrowheads="1"/>
          </p:cNvSpPr>
          <p:nvPr/>
        </p:nvSpPr>
        <p:spPr bwMode="auto">
          <a:xfrm>
            <a:off x="10234084" y="5476875"/>
            <a:ext cx="140546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1606" name="Rectangle 102"/>
          <p:cNvSpPr>
            <a:spLocks noChangeArrowheads="1"/>
          </p:cNvSpPr>
          <p:nvPr/>
        </p:nvSpPr>
        <p:spPr bwMode="auto">
          <a:xfrm>
            <a:off x="10348384" y="5522913"/>
            <a:ext cx="1403349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1608" name="Rectangle 104"/>
          <p:cNvSpPr>
            <a:spLocks noChangeArrowheads="1"/>
          </p:cNvSpPr>
          <p:nvPr/>
        </p:nvSpPr>
        <p:spPr bwMode="auto">
          <a:xfrm>
            <a:off x="11252201" y="5562600"/>
            <a:ext cx="4007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400">
                <a:solidFill>
                  <a:srgbClr val="000000"/>
                </a:solidFill>
              </a:rPr>
              <a:t> </a:t>
            </a:r>
            <a:endParaRPr lang="it-IT"/>
          </a:p>
        </p:txBody>
      </p:sp>
      <p:sp>
        <p:nvSpPr>
          <p:cNvPr id="21611" name="Rectangle 107"/>
          <p:cNvSpPr>
            <a:spLocks noChangeArrowheads="1"/>
          </p:cNvSpPr>
          <p:nvPr/>
        </p:nvSpPr>
        <p:spPr bwMode="auto">
          <a:xfrm>
            <a:off x="11241618" y="5821363"/>
            <a:ext cx="4007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400">
                <a:solidFill>
                  <a:srgbClr val="000000"/>
                </a:solidFill>
              </a:rPr>
              <a:t> </a:t>
            </a:r>
            <a:endParaRPr lang="it-IT"/>
          </a:p>
        </p:txBody>
      </p:sp>
      <p:sp>
        <p:nvSpPr>
          <p:cNvPr id="21612" name="Rectangle 108"/>
          <p:cNvSpPr>
            <a:spLocks noChangeArrowheads="1"/>
          </p:cNvSpPr>
          <p:nvPr/>
        </p:nvSpPr>
        <p:spPr bwMode="auto">
          <a:xfrm>
            <a:off x="9237133" y="4508501"/>
            <a:ext cx="1864784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1613" name="Rectangle 109"/>
          <p:cNvSpPr>
            <a:spLocks noChangeArrowheads="1"/>
          </p:cNvSpPr>
          <p:nvPr/>
        </p:nvSpPr>
        <p:spPr bwMode="auto">
          <a:xfrm>
            <a:off x="9347201" y="4556126"/>
            <a:ext cx="1403351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1615" name="Rectangle 111"/>
          <p:cNvSpPr>
            <a:spLocks noChangeArrowheads="1"/>
          </p:cNvSpPr>
          <p:nvPr/>
        </p:nvSpPr>
        <p:spPr bwMode="auto">
          <a:xfrm>
            <a:off x="10251018" y="4595813"/>
            <a:ext cx="4007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400">
                <a:solidFill>
                  <a:srgbClr val="000000"/>
                </a:solidFill>
              </a:rPr>
              <a:t> </a:t>
            </a:r>
            <a:endParaRPr lang="it-IT"/>
          </a:p>
        </p:txBody>
      </p:sp>
      <p:sp>
        <p:nvSpPr>
          <p:cNvPr id="21616" name="Rectangle 112"/>
          <p:cNvSpPr>
            <a:spLocks noChangeArrowheads="1"/>
          </p:cNvSpPr>
          <p:nvPr/>
        </p:nvSpPr>
        <p:spPr bwMode="auto">
          <a:xfrm>
            <a:off x="9347201" y="4814889"/>
            <a:ext cx="189441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1618" name="Rectangle 114"/>
          <p:cNvSpPr>
            <a:spLocks noChangeArrowheads="1"/>
          </p:cNvSpPr>
          <p:nvPr/>
        </p:nvSpPr>
        <p:spPr bwMode="auto">
          <a:xfrm>
            <a:off x="10606618" y="4854575"/>
            <a:ext cx="4007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400">
                <a:solidFill>
                  <a:srgbClr val="000000"/>
                </a:solidFill>
              </a:rPr>
              <a:t> </a:t>
            </a:r>
            <a:endParaRPr lang="it-IT"/>
          </a:p>
        </p:txBody>
      </p:sp>
      <p:sp>
        <p:nvSpPr>
          <p:cNvPr id="21624" name="Rectangle 120"/>
          <p:cNvSpPr>
            <a:spLocks noChangeArrowheads="1"/>
          </p:cNvSpPr>
          <p:nvPr/>
        </p:nvSpPr>
        <p:spPr bwMode="auto">
          <a:xfrm>
            <a:off x="1022351" y="5529263"/>
            <a:ext cx="1310216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1625" name="Rectangle 121"/>
          <p:cNvSpPr>
            <a:spLocks noChangeArrowheads="1"/>
          </p:cNvSpPr>
          <p:nvPr/>
        </p:nvSpPr>
        <p:spPr bwMode="auto">
          <a:xfrm>
            <a:off x="1132418" y="5578476"/>
            <a:ext cx="13081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1627" name="Rectangle 123"/>
          <p:cNvSpPr>
            <a:spLocks noChangeArrowheads="1"/>
          </p:cNvSpPr>
          <p:nvPr/>
        </p:nvSpPr>
        <p:spPr bwMode="auto">
          <a:xfrm>
            <a:off x="1966385" y="5618163"/>
            <a:ext cx="4007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400">
                <a:solidFill>
                  <a:srgbClr val="000000"/>
                </a:solidFill>
              </a:rPr>
              <a:t> </a:t>
            </a:r>
            <a:endParaRPr lang="it-IT"/>
          </a:p>
        </p:txBody>
      </p:sp>
      <p:sp>
        <p:nvSpPr>
          <p:cNvPr id="21628" name="Rectangle 124"/>
          <p:cNvSpPr>
            <a:spLocks noChangeArrowheads="1"/>
          </p:cNvSpPr>
          <p:nvPr/>
        </p:nvSpPr>
        <p:spPr bwMode="auto">
          <a:xfrm>
            <a:off x="1132417" y="5834063"/>
            <a:ext cx="1157816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1630" name="Rectangle 126"/>
          <p:cNvSpPr>
            <a:spLocks noChangeArrowheads="1"/>
          </p:cNvSpPr>
          <p:nvPr/>
        </p:nvSpPr>
        <p:spPr bwMode="auto">
          <a:xfrm>
            <a:off x="1856318" y="5873750"/>
            <a:ext cx="4007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400">
                <a:solidFill>
                  <a:srgbClr val="000000"/>
                </a:solidFill>
              </a:rPr>
              <a:t> </a:t>
            </a:r>
            <a:endParaRPr lang="it-IT"/>
          </a:p>
        </p:txBody>
      </p:sp>
      <p:sp>
        <p:nvSpPr>
          <p:cNvPr id="21639" name="Rectangle 135"/>
          <p:cNvSpPr>
            <a:spLocks noChangeArrowheads="1"/>
          </p:cNvSpPr>
          <p:nvPr/>
        </p:nvSpPr>
        <p:spPr bwMode="auto">
          <a:xfrm>
            <a:off x="3354918" y="5581651"/>
            <a:ext cx="1305983" cy="30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1641" name="Rectangle 137"/>
          <p:cNvSpPr>
            <a:spLocks noChangeArrowheads="1"/>
          </p:cNvSpPr>
          <p:nvPr/>
        </p:nvSpPr>
        <p:spPr bwMode="auto">
          <a:xfrm>
            <a:off x="4188885" y="5621338"/>
            <a:ext cx="4007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400">
                <a:solidFill>
                  <a:srgbClr val="000000"/>
                </a:solidFill>
              </a:rPr>
              <a:t> </a:t>
            </a:r>
            <a:endParaRPr lang="it-IT"/>
          </a:p>
        </p:txBody>
      </p:sp>
      <p:sp>
        <p:nvSpPr>
          <p:cNvPr id="21642" name="Rectangle 138"/>
          <p:cNvSpPr>
            <a:spLocks noChangeArrowheads="1"/>
          </p:cNvSpPr>
          <p:nvPr/>
        </p:nvSpPr>
        <p:spPr bwMode="auto">
          <a:xfrm>
            <a:off x="3354918" y="5838826"/>
            <a:ext cx="1610783" cy="30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1644" name="Rectangle 140"/>
          <p:cNvSpPr>
            <a:spLocks noChangeArrowheads="1"/>
          </p:cNvSpPr>
          <p:nvPr/>
        </p:nvSpPr>
        <p:spPr bwMode="auto">
          <a:xfrm>
            <a:off x="4406901" y="5878513"/>
            <a:ext cx="4007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400">
                <a:solidFill>
                  <a:srgbClr val="000000"/>
                </a:solidFill>
              </a:rPr>
              <a:t> </a:t>
            </a:r>
            <a:endParaRPr lang="it-IT"/>
          </a:p>
        </p:txBody>
      </p:sp>
      <p:grpSp>
        <p:nvGrpSpPr>
          <p:cNvPr id="2" name="Group 152"/>
          <p:cNvGrpSpPr>
            <a:grpSpLocks/>
          </p:cNvGrpSpPr>
          <p:nvPr/>
        </p:nvGrpSpPr>
        <p:grpSpPr bwMode="auto">
          <a:xfrm>
            <a:off x="503766" y="2705100"/>
            <a:ext cx="10816167" cy="2698750"/>
            <a:chOff x="387" y="1009"/>
            <a:chExt cx="5110" cy="1700"/>
          </a:xfrm>
        </p:grpSpPr>
        <p:sp>
          <p:nvSpPr>
            <p:cNvPr id="21509" name="Freeform 5"/>
            <p:cNvSpPr>
              <a:spLocks/>
            </p:cNvSpPr>
            <p:nvPr/>
          </p:nvSpPr>
          <p:spPr bwMode="auto">
            <a:xfrm>
              <a:off x="483" y="1246"/>
              <a:ext cx="1656" cy="1084"/>
            </a:xfrm>
            <a:custGeom>
              <a:avLst/>
              <a:gdLst/>
              <a:ahLst/>
              <a:cxnLst>
                <a:cxn ang="0">
                  <a:pos x="1242" y="0"/>
                </a:cxn>
                <a:cxn ang="0">
                  <a:pos x="0" y="0"/>
                </a:cxn>
                <a:cxn ang="0">
                  <a:pos x="0" y="1084"/>
                </a:cxn>
                <a:cxn ang="0">
                  <a:pos x="1242" y="1084"/>
                </a:cxn>
                <a:cxn ang="0">
                  <a:pos x="1656" y="542"/>
                </a:cxn>
                <a:cxn ang="0">
                  <a:pos x="1242" y="0"/>
                </a:cxn>
              </a:cxnLst>
              <a:rect l="0" t="0" r="r" b="b"/>
              <a:pathLst>
                <a:path w="1656" h="1084">
                  <a:moveTo>
                    <a:pt x="1242" y="0"/>
                  </a:moveTo>
                  <a:lnTo>
                    <a:pt x="0" y="0"/>
                  </a:lnTo>
                  <a:lnTo>
                    <a:pt x="0" y="1084"/>
                  </a:lnTo>
                  <a:lnTo>
                    <a:pt x="1242" y="1084"/>
                  </a:lnTo>
                  <a:lnTo>
                    <a:pt x="1656" y="542"/>
                  </a:lnTo>
                  <a:lnTo>
                    <a:pt x="1242" y="0"/>
                  </a:lnTo>
                  <a:close/>
                </a:path>
              </a:pathLst>
            </a:custGeom>
            <a:noFill/>
            <a:ln w="7938">
              <a:solidFill>
                <a:srgbClr val="CC00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10" name="Rectangle 6"/>
            <p:cNvSpPr>
              <a:spLocks noChangeArrowheads="1"/>
            </p:cNvSpPr>
            <p:nvPr/>
          </p:nvSpPr>
          <p:spPr bwMode="auto">
            <a:xfrm>
              <a:off x="538" y="1310"/>
              <a:ext cx="1347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11" name="Rectangle 7"/>
            <p:cNvSpPr>
              <a:spLocks noChangeArrowheads="1"/>
            </p:cNvSpPr>
            <p:nvPr/>
          </p:nvSpPr>
          <p:spPr bwMode="auto">
            <a:xfrm>
              <a:off x="538" y="1314"/>
              <a:ext cx="594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 dirty="0">
                  <a:solidFill>
                    <a:srgbClr val="000000"/>
                  </a:solidFill>
                </a:rPr>
                <a:t>PREACQUISTO</a:t>
              </a:r>
              <a:endParaRPr lang="it-IT" dirty="0"/>
            </a:p>
          </p:txBody>
        </p:sp>
        <p:sp>
          <p:nvSpPr>
            <p:cNvPr id="21512" name="Rectangle 8"/>
            <p:cNvSpPr>
              <a:spLocks noChangeArrowheads="1"/>
            </p:cNvSpPr>
            <p:nvPr/>
          </p:nvSpPr>
          <p:spPr bwMode="auto">
            <a:xfrm>
              <a:off x="1459" y="1335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538" y="1473"/>
              <a:ext cx="799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538" y="1477"/>
              <a:ext cx="32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-</a:t>
              </a:r>
              <a:endParaRPr lang="it-IT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>
              <a:off x="582" y="1477"/>
              <a:ext cx="354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 Bisogno</a:t>
              </a:r>
              <a:endParaRPr lang="it-IT"/>
            </a:p>
          </p:txBody>
        </p:sp>
        <p:sp>
          <p:nvSpPr>
            <p:cNvPr id="21516" name="Rectangle 12"/>
            <p:cNvSpPr>
              <a:spLocks noChangeArrowheads="1"/>
            </p:cNvSpPr>
            <p:nvPr/>
          </p:nvSpPr>
          <p:spPr bwMode="auto">
            <a:xfrm>
              <a:off x="1061" y="1498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517" name="Rectangle 13"/>
            <p:cNvSpPr>
              <a:spLocks noChangeArrowheads="1"/>
            </p:cNvSpPr>
            <p:nvPr/>
          </p:nvSpPr>
          <p:spPr bwMode="auto">
            <a:xfrm>
              <a:off x="538" y="1635"/>
              <a:ext cx="1116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18" name="Rectangle 14"/>
            <p:cNvSpPr>
              <a:spLocks noChangeArrowheads="1"/>
            </p:cNvSpPr>
            <p:nvPr/>
          </p:nvSpPr>
          <p:spPr bwMode="auto">
            <a:xfrm>
              <a:off x="538" y="1639"/>
              <a:ext cx="32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-</a:t>
              </a:r>
              <a:endParaRPr lang="it-IT"/>
            </a:p>
          </p:txBody>
        </p:sp>
        <p:sp>
          <p:nvSpPr>
            <p:cNvPr id="21519" name="Rectangle 15"/>
            <p:cNvSpPr>
              <a:spLocks noChangeArrowheads="1"/>
            </p:cNvSpPr>
            <p:nvPr/>
          </p:nvSpPr>
          <p:spPr bwMode="auto">
            <a:xfrm>
              <a:off x="582" y="1639"/>
              <a:ext cx="542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 Motivazione</a:t>
              </a:r>
              <a:endParaRPr lang="it-IT"/>
            </a:p>
          </p:txBody>
        </p:sp>
        <p:sp>
          <p:nvSpPr>
            <p:cNvPr id="21520" name="Rectangle 16"/>
            <p:cNvSpPr>
              <a:spLocks noChangeArrowheads="1"/>
            </p:cNvSpPr>
            <p:nvPr/>
          </p:nvSpPr>
          <p:spPr bwMode="auto">
            <a:xfrm>
              <a:off x="1294" y="1660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521" name="Rectangle 17"/>
            <p:cNvSpPr>
              <a:spLocks noChangeArrowheads="1"/>
            </p:cNvSpPr>
            <p:nvPr/>
          </p:nvSpPr>
          <p:spPr bwMode="auto">
            <a:xfrm>
              <a:off x="538" y="1798"/>
              <a:ext cx="1175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22" name="Rectangle 18"/>
            <p:cNvSpPr>
              <a:spLocks noChangeArrowheads="1"/>
            </p:cNvSpPr>
            <p:nvPr/>
          </p:nvSpPr>
          <p:spPr bwMode="auto">
            <a:xfrm>
              <a:off x="538" y="1802"/>
              <a:ext cx="32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-</a:t>
              </a:r>
              <a:endParaRPr lang="it-IT"/>
            </a:p>
          </p:txBody>
        </p:sp>
        <p:sp>
          <p:nvSpPr>
            <p:cNvPr id="21523" name="Rectangle 19"/>
            <p:cNvSpPr>
              <a:spLocks noChangeArrowheads="1"/>
            </p:cNvSpPr>
            <p:nvPr/>
          </p:nvSpPr>
          <p:spPr bwMode="auto">
            <a:xfrm>
              <a:off x="582" y="1802"/>
              <a:ext cx="578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 Informazione</a:t>
              </a:r>
              <a:endParaRPr lang="it-IT"/>
            </a:p>
          </p:txBody>
        </p:sp>
        <p:sp>
          <p:nvSpPr>
            <p:cNvPr id="21524" name="Rectangle 20"/>
            <p:cNvSpPr>
              <a:spLocks noChangeArrowheads="1"/>
            </p:cNvSpPr>
            <p:nvPr/>
          </p:nvSpPr>
          <p:spPr bwMode="auto">
            <a:xfrm>
              <a:off x="1334" y="1823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525" name="Rectangle 21"/>
            <p:cNvSpPr>
              <a:spLocks noChangeArrowheads="1"/>
            </p:cNvSpPr>
            <p:nvPr/>
          </p:nvSpPr>
          <p:spPr bwMode="auto">
            <a:xfrm>
              <a:off x="538" y="1961"/>
              <a:ext cx="1278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26" name="Rectangle 22"/>
            <p:cNvSpPr>
              <a:spLocks noChangeArrowheads="1"/>
            </p:cNvSpPr>
            <p:nvPr/>
          </p:nvSpPr>
          <p:spPr bwMode="auto">
            <a:xfrm>
              <a:off x="538" y="1965"/>
              <a:ext cx="32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-</a:t>
              </a:r>
              <a:endParaRPr lang="it-IT"/>
            </a:p>
          </p:txBody>
        </p:sp>
        <p:sp>
          <p:nvSpPr>
            <p:cNvPr id="21527" name="Rectangle 23"/>
            <p:cNvSpPr>
              <a:spLocks noChangeArrowheads="1"/>
            </p:cNvSpPr>
            <p:nvPr/>
          </p:nvSpPr>
          <p:spPr bwMode="auto">
            <a:xfrm>
              <a:off x="582" y="1965"/>
              <a:ext cx="645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 Atteggiamento</a:t>
              </a:r>
              <a:endParaRPr lang="it-IT"/>
            </a:p>
          </p:txBody>
        </p:sp>
        <p:sp>
          <p:nvSpPr>
            <p:cNvPr id="21528" name="Rectangle 24"/>
            <p:cNvSpPr>
              <a:spLocks noChangeArrowheads="1"/>
            </p:cNvSpPr>
            <p:nvPr/>
          </p:nvSpPr>
          <p:spPr bwMode="auto">
            <a:xfrm>
              <a:off x="1409" y="1986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529" name="Rectangle 25"/>
            <p:cNvSpPr>
              <a:spLocks noChangeArrowheads="1"/>
            </p:cNvSpPr>
            <p:nvPr/>
          </p:nvSpPr>
          <p:spPr bwMode="auto">
            <a:xfrm>
              <a:off x="538" y="2122"/>
              <a:ext cx="929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30" name="Rectangle 26"/>
            <p:cNvSpPr>
              <a:spLocks noChangeArrowheads="1"/>
            </p:cNvSpPr>
            <p:nvPr/>
          </p:nvSpPr>
          <p:spPr bwMode="auto">
            <a:xfrm>
              <a:off x="538" y="2126"/>
              <a:ext cx="32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-</a:t>
              </a:r>
              <a:endParaRPr lang="it-IT"/>
            </a:p>
          </p:txBody>
        </p:sp>
        <p:sp>
          <p:nvSpPr>
            <p:cNvPr id="21531" name="Rectangle 27"/>
            <p:cNvSpPr>
              <a:spLocks noChangeArrowheads="1"/>
            </p:cNvSpPr>
            <p:nvPr/>
          </p:nvSpPr>
          <p:spPr bwMode="auto">
            <a:xfrm>
              <a:off x="582" y="2126"/>
              <a:ext cx="441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 Immagine</a:t>
              </a:r>
              <a:endParaRPr lang="it-IT"/>
            </a:p>
          </p:txBody>
        </p:sp>
        <p:sp>
          <p:nvSpPr>
            <p:cNvPr id="21532" name="Rectangle 28"/>
            <p:cNvSpPr>
              <a:spLocks noChangeArrowheads="1"/>
            </p:cNvSpPr>
            <p:nvPr/>
          </p:nvSpPr>
          <p:spPr bwMode="auto">
            <a:xfrm>
              <a:off x="1154" y="2147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533" name="Freeform 29"/>
            <p:cNvSpPr>
              <a:spLocks/>
            </p:cNvSpPr>
            <p:nvPr/>
          </p:nvSpPr>
          <p:spPr bwMode="auto">
            <a:xfrm>
              <a:off x="1834" y="1246"/>
              <a:ext cx="1744" cy="1084"/>
            </a:xfrm>
            <a:custGeom>
              <a:avLst/>
              <a:gdLst/>
              <a:ahLst/>
              <a:cxnLst>
                <a:cxn ang="0">
                  <a:pos x="1309" y="0"/>
                </a:cxn>
                <a:cxn ang="0">
                  <a:pos x="0" y="0"/>
                </a:cxn>
                <a:cxn ang="0">
                  <a:pos x="437" y="542"/>
                </a:cxn>
                <a:cxn ang="0">
                  <a:pos x="0" y="1084"/>
                </a:cxn>
                <a:cxn ang="0">
                  <a:pos x="1309" y="1084"/>
                </a:cxn>
                <a:cxn ang="0">
                  <a:pos x="1744" y="542"/>
                </a:cxn>
                <a:cxn ang="0">
                  <a:pos x="1309" y="0"/>
                </a:cxn>
              </a:cxnLst>
              <a:rect l="0" t="0" r="r" b="b"/>
              <a:pathLst>
                <a:path w="1744" h="1084">
                  <a:moveTo>
                    <a:pt x="1309" y="0"/>
                  </a:moveTo>
                  <a:lnTo>
                    <a:pt x="0" y="0"/>
                  </a:lnTo>
                  <a:lnTo>
                    <a:pt x="437" y="542"/>
                  </a:lnTo>
                  <a:lnTo>
                    <a:pt x="0" y="1084"/>
                  </a:lnTo>
                  <a:lnTo>
                    <a:pt x="1309" y="1084"/>
                  </a:lnTo>
                  <a:lnTo>
                    <a:pt x="1744" y="542"/>
                  </a:lnTo>
                  <a:lnTo>
                    <a:pt x="1309" y="0"/>
                  </a:lnTo>
                  <a:close/>
                </a:path>
              </a:pathLst>
            </a:custGeom>
            <a:noFill/>
            <a:ln w="7938">
              <a:solidFill>
                <a:srgbClr val="CC00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34" name="Rectangle 30"/>
            <p:cNvSpPr>
              <a:spLocks noChangeArrowheads="1"/>
            </p:cNvSpPr>
            <p:nvPr/>
          </p:nvSpPr>
          <p:spPr bwMode="auto">
            <a:xfrm>
              <a:off x="2387" y="1392"/>
              <a:ext cx="1060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35" name="Rectangle 31"/>
            <p:cNvSpPr>
              <a:spLocks noChangeArrowheads="1"/>
            </p:cNvSpPr>
            <p:nvPr/>
          </p:nvSpPr>
          <p:spPr bwMode="auto">
            <a:xfrm>
              <a:off x="2387" y="1396"/>
              <a:ext cx="464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ACQUISTO:</a:t>
              </a:r>
              <a:endParaRPr lang="it-IT"/>
            </a:p>
          </p:txBody>
        </p:sp>
        <p:sp>
          <p:nvSpPr>
            <p:cNvPr id="21536" name="Rectangle 32"/>
            <p:cNvSpPr>
              <a:spLocks noChangeArrowheads="1"/>
            </p:cNvSpPr>
            <p:nvPr/>
          </p:nvSpPr>
          <p:spPr bwMode="auto">
            <a:xfrm>
              <a:off x="3099" y="1417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537" name="Rectangle 33"/>
            <p:cNvSpPr>
              <a:spLocks noChangeArrowheads="1"/>
            </p:cNvSpPr>
            <p:nvPr/>
          </p:nvSpPr>
          <p:spPr bwMode="auto">
            <a:xfrm>
              <a:off x="2752" y="1554"/>
              <a:ext cx="676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38" name="Rectangle 34"/>
            <p:cNvSpPr>
              <a:spLocks noChangeArrowheads="1"/>
            </p:cNvSpPr>
            <p:nvPr/>
          </p:nvSpPr>
          <p:spPr bwMode="auto">
            <a:xfrm>
              <a:off x="2752" y="1558"/>
              <a:ext cx="278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Arrivo </a:t>
              </a:r>
              <a:endParaRPr lang="it-IT"/>
            </a:p>
          </p:txBody>
        </p:sp>
        <p:sp>
          <p:nvSpPr>
            <p:cNvPr id="21539" name="Rectangle 35"/>
            <p:cNvSpPr>
              <a:spLocks noChangeArrowheads="1"/>
            </p:cNvSpPr>
            <p:nvPr/>
          </p:nvSpPr>
          <p:spPr bwMode="auto">
            <a:xfrm>
              <a:off x="3142" y="1558"/>
              <a:ext cx="32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-</a:t>
              </a:r>
              <a:endParaRPr lang="it-IT"/>
            </a:p>
          </p:txBody>
        </p:sp>
        <p:sp>
          <p:nvSpPr>
            <p:cNvPr id="21540" name="Rectangle 36"/>
            <p:cNvSpPr>
              <a:spLocks noChangeArrowheads="1"/>
            </p:cNvSpPr>
            <p:nvPr/>
          </p:nvSpPr>
          <p:spPr bwMode="auto">
            <a:xfrm>
              <a:off x="3186" y="1579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541" name="Rectangle 37"/>
            <p:cNvSpPr>
              <a:spLocks noChangeArrowheads="1"/>
            </p:cNvSpPr>
            <p:nvPr/>
          </p:nvSpPr>
          <p:spPr bwMode="auto">
            <a:xfrm>
              <a:off x="2366" y="1717"/>
              <a:ext cx="321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42" name="Rectangle 38"/>
            <p:cNvSpPr>
              <a:spLocks noChangeArrowheads="1"/>
            </p:cNvSpPr>
            <p:nvPr/>
          </p:nvSpPr>
          <p:spPr bwMode="auto">
            <a:xfrm>
              <a:off x="2366" y="1721"/>
              <a:ext cx="139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Pre</a:t>
              </a:r>
              <a:endParaRPr lang="it-IT"/>
            </a:p>
          </p:txBody>
        </p:sp>
        <p:sp>
          <p:nvSpPr>
            <p:cNvPr id="21543" name="Rectangle 39"/>
            <p:cNvSpPr>
              <a:spLocks noChangeArrowheads="1"/>
            </p:cNvSpPr>
            <p:nvPr/>
          </p:nvSpPr>
          <p:spPr bwMode="auto">
            <a:xfrm>
              <a:off x="2544" y="1742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544" name="Rectangle 40"/>
            <p:cNvSpPr>
              <a:spLocks noChangeArrowheads="1"/>
            </p:cNvSpPr>
            <p:nvPr/>
          </p:nvSpPr>
          <p:spPr bwMode="auto">
            <a:xfrm>
              <a:off x="2599" y="1717"/>
              <a:ext cx="839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45" name="Rectangle 41"/>
            <p:cNvSpPr>
              <a:spLocks noChangeArrowheads="1"/>
            </p:cNvSpPr>
            <p:nvPr/>
          </p:nvSpPr>
          <p:spPr bwMode="auto">
            <a:xfrm>
              <a:off x="2599" y="1721"/>
              <a:ext cx="32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-</a:t>
              </a:r>
              <a:endParaRPr lang="it-IT"/>
            </a:p>
          </p:txBody>
        </p:sp>
        <p:sp>
          <p:nvSpPr>
            <p:cNvPr id="21546" name="Rectangle 42"/>
            <p:cNvSpPr>
              <a:spLocks noChangeArrowheads="1"/>
            </p:cNvSpPr>
            <p:nvPr/>
          </p:nvSpPr>
          <p:spPr bwMode="auto">
            <a:xfrm>
              <a:off x="2643" y="1721"/>
              <a:ext cx="377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contatto </a:t>
              </a:r>
              <a:endParaRPr lang="it-IT"/>
            </a:p>
          </p:txBody>
        </p:sp>
        <p:sp>
          <p:nvSpPr>
            <p:cNvPr id="21547" name="Rectangle 43"/>
            <p:cNvSpPr>
              <a:spLocks noChangeArrowheads="1"/>
            </p:cNvSpPr>
            <p:nvPr/>
          </p:nvSpPr>
          <p:spPr bwMode="auto">
            <a:xfrm>
              <a:off x="3108" y="1721"/>
              <a:ext cx="32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-</a:t>
              </a:r>
              <a:endParaRPr lang="it-IT"/>
            </a:p>
          </p:txBody>
        </p:sp>
        <p:sp>
          <p:nvSpPr>
            <p:cNvPr id="21548" name="Rectangle 44"/>
            <p:cNvSpPr>
              <a:spLocks noChangeArrowheads="1"/>
            </p:cNvSpPr>
            <p:nvPr/>
          </p:nvSpPr>
          <p:spPr bwMode="auto">
            <a:xfrm>
              <a:off x="3152" y="1742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549" name="Rectangle 45"/>
            <p:cNvSpPr>
              <a:spLocks noChangeArrowheads="1"/>
            </p:cNvSpPr>
            <p:nvPr/>
          </p:nvSpPr>
          <p:spPr bwMode="auto">
            <a:xfrm>
              <a:off x="2618" y="1880"/>
              <a:ext cx="817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50" name="Rectangle 46"/>
            <p:cNvSpPr>
              <a:spLocks noChangeArrowheads="1"/>
            </p:cNvSpPr>
            <p:nvPr/>
          </p:nvSpPr>
          <p:spPr bwMode="auto">
            <a:xfrm>
              <a:off x="2618" y="1882"/>
              <a:ext cx="390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Contatto </a:t>
              </a:r>
              <a:endParaRPr lang="it-IT"/>
            </a:p>
          </p:txBody>
        </p:sp>
        <p:sp>
          <p:nvSpPr>
            <p:cNvPr id="21551" name="Rectangle 47"/>
            <p:cNvSpPr>
              <a:spLocks noChangeArrowheads="1"/>
            </p:cNvSpPr>
            <p:nvPr/>
          </p:nvSpPr>
          <p:spPr bwMode="auto">
            <a:xfrm>
              <a:off x="3113" y="1882"/>
              <a:ext cx="32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-</a:t>
              </a:r>
              <a:endParaRPr lang="it-IT"/>
            </a:p>
          </p:txBody>
        </p:sp>
        <p:sp>
          <p:nvSpPr>
            <p:cNvPr id="21552" name="Rectangle 48"/>
            <p:cNvSpPr>
              <a:spLocks noChangeArrowheads="1"/>
            </p:cNvSpPr>
            <p:nvPr/>
          </p:nvSpPr>
          <p:spPr bwMode="auto">
            <a:xfrm>
              <a:off x="3158" y="1904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553" name="Rectangle 49"/>
            <p:cNvSpPr>
              <a:spLocks noChangeArrowheads="1"/>
            </p:cNvSpPr>
            <p:nvPr/>
          </p:nvSpPr>
          <p:spPr bwMode="auto">
            <a:xfrm>
              <a:off x="2482" y="2041"/>
              <a:ext cx="958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54" name="Rectangle 50"/>
            <p:cNvSpPr>
              <a:spLocks noChangeArrowheads="1"/>
            </p:cNvSpPr>
            <p:nvPr/>
          </p:nvSpPr>
          <p:spPr bwMode="auto">
            <a:xfrm>
              <a:off x="2482" y="2045"/>
              <a:ext cx="458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Commiato </a:t>
              </a:r>
              <a:endParaRPr lang="it-IT"/>
            </a:p>
          </p:txBody>
        </p:sp>
        <p:sp>
          <p:nvSpPr>
            <p:cNvPr id="21555" name="Rectangle 51"/>
            <p:cNvSpPr>
              <a:spLocks noChangeArrowheads="1"/>
            </p:cNvSpPr>
            <p:nvPr/>
          </p:nvSpPr>
          <p:spPr bwMode="auto">
            <a:xfrm>
              <a:off x="3083" y="2045"/>
              <a:ext cx="32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-</a:t>
              </a:r>
              <a:endParaRPr lang="it-IT"/>
            </a:p>
          </p:txBody>
        </p:sp>
        <p:sp>
          <p:nvSpPr>
            <p:cNvPr id="21556" name="Rectangle 52"/>
            <p:cNvSpPr>
              <a:spLocks noChangeArrowheads="1"/>
            </p:cNvSpPr>
            <p:nvPr/>
          </p:nvSpPr>
          <p:spPr bwMode="auto">
            <a:xfrm>
              <a:off x="3127" y="2067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557" name="Freeform 53"/>
            <p:cNvSpPr>
              <a:spLocks/>
            </p:cNvSpPr>
            <p:nvPr/>
          </p:nvSpPr>
          <p:spPr bwMode="auto">
            <a:xfrm>
              <a:off x="3273" y="1246"/>
              <a:ext cx="2224" cy="1084"/>
            </a:xfrm>
            <a:custGeom>
              <a:avLst/>
              <a:gdLst/>
              <a:ahLst/>
              <a:cxnLst>
                <a:cxn ang="0">
                  <a:pos x="1668" y="0"/>
                </a:cxn>
                <a:cxn ang="0">
                  <a:pos x="0" y="0"/>
                </a:cxn>
                <a:cxn ang="0">
                  <a:pos x="556" y="542"/>
                </a:cxn>
                <a:cxn ang="0">
                  <a:pos x="0" y="1084"/>
                </a:cxn>
                <a:cxn ang="0">
                  <a:pos x="1668" y="1084"/>
                </a:cxn>
                <a:cxn ang="0">
                  <a:pos x="2224" y="542"/>
                </a:cxn>
                <a:cxn ang="0">
                  <a:pos x="1668" y="0"/>
                </a:cxn>
              </a:cxnLst>
              <a:rect l="0" t="0" r="r" b="b"/>
              <a:pathLst>
                <a:path w="2224" h="1084">
                  <a:moveTo>
                    <a:pt x="1668" y="0"/>
                  </a:moveTo>
                  <a:lnTo>
                    <a:pt x="0" y="0"/>
                  </a:lnTo>
                  <a:lnTo>
                    <a:pt x="556" y="542"/>
                  </a:lnTo>
                  <a:lnTo>
                    <a:pt x="0" y="1084"/>
                  </a:lnTo>
                  <a:lnTo>
                    <a:pt x="1668" y="1084"/>
                  </a:lnTo>
                  <a:lnTo>
                    <a:pt x="2224" y="542"/>
                  </a:lnTo>
                  <a:lnTo>
                    <a:pt x="1668" y="0"/>
                  </a:lnTo>
                  <a:close/>
                </a:path>
              </a:pathLst>
            </a:custGeom>
            <a:noFill/>
            <a:ln w="7938">
              <a:solidFill>
                <a:srgbClr val="CC009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58" name="Rectangle 54"/>
            <p:cNvSpPr>
              <a:spLocks noChangeArrowheads="1"/>
            </p:cNvSpPr>
            <p:nvPr/>
          </p:nvSpPr>
          <p:spPr bwMode="auto">
            <a:xfrm>
              <a:off x="3820" y="1554"/>
              <a:ext cx="1510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59" name="Rectangle 55"/>
            <p:cNvSpPr>
              <a:spLocks noChangeArrowheads="1"/>
            </p:cNvSpPr>
            <p:nvPr/>
          </p:nvSpPr>
          <p:spPr bwMode="auto">
            <a:xfrm>
              <a:off x="3820" y="1558"/>
              <a:ext cx="673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POSTACQUISTO:</a:t>
              </a:r>
              <a:endParaRPr lang="it-IT"/>
            </a:p>
          </p:txBody>
        </p:sp>
        <p:sp>
          <p:nvSpPr>
            <p:cNvPr id="21560" name="Rectangle 56"/>
            <p:cNvSpPr>
              <a:spLocks noChangeArrowheads="1"/>
            </p:cNvSpPr>
            <p:nvPr/>
          </p:nvSpPr>
          <p:spPr bwMode="auto">
            <a:xfrm>
              <a:off x="4859" y="1579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561" name="Rectangle 57"/>
            <p:cNvSpPr>
              <a:spLocks noChangeArrowheads="1"/>
            </p:cNvSpPr>
            <p:nvPr/>
          </p:nvSpPr>
          <p:spPr bwMode="auto">
            <a:xfrm>
              <a:off x="4080" y="1717"/>
              <a:ext cx="1236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62" name="Rectangle 58"/>
            <p:cNvSpPr>
              <a:spLocks noChangeArrowheads="1"/>
            </p:cNvSpPr>
            <p:nvPr/>
          </p:nvSpPr>
          <p:spPr bwMode="auto">
            <a:xfrm>
              <a:off x="4080" y="1721"/>
              <a:ext cx="612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Valutazione CS</a:t>
              </a:r>
              <a:endParaRPr lang="it-IT"/>
            </a:p>
          </p:txBody>
        </p:sp>
        <p:sp>
          <p:nvSpPr>
            <p:cNvPr id="21563" name="Rectangle 59"/>
            <p:cNvSpPr>
              <a:spLocks noChangeArrowheads="1"/>
            </p:cNvSpPr>
            <p:nvPr/>
          </p:nvSpPr>
          <p:spPr bwMode="auto">
            <a:xfrm>
              <a:off x="4925" y="1742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564" name="Rectangle 60"/>
            <p:cNvSpPr>
              <a:spLocks noChangeArrowheads="1"/>
            </p:cNvSpPr>
            <p:nvPr/>
          </p:nvSpPr>
          <p:spPr bwMode="auto">
            <a:xfrm>
              <a:off x="3781" y="1880"/>
              <a:ext cx="1554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65" name="Rectangle 61"/>
            <p:cNvSpPr>
              <a:spLocks noChangeArrowheads="1"/>
            </p:cNvSpPr>
            <p:nvPr/>
          </p:nvSpPr>
          <p:spPr bwMode="auto">
            <a:xfrm>
              <a:off x="3781" y="1882"/>
              <a:ext cx="303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Valutaz</a:t>
              </a:r>
              <a:endParaRPr lang="it-IT"/>
            </a:p>
          </p:txBody>
        </p:sp>
        <p:sp>
          <p:nvSpPr>
            <p:cNvPr id="21566" name="Rectangle 62"/>
            <p:cNvSpPr>
              <a:spLocks noChangeArrowheads="1"/>
            </p:cNvSpPr>
            <p:nvPr/>
          </p:nvSpPr>
          <p:spPr bwMode="auto">
            <a:xfrm>
              <a:off x="4197" y="1882"/>
              <a:ext cx="509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ione Qualità</a:t>
              </a:r>
              <a:endParaRPr lang="it-IT"/>
            </a:p>
          </p:txBody>
        </p:sp>
        <p:sp>
          <p:nvSpPr>
            <p:cNvPr id="21567" name="Rectangle 63"/>
            <p:cNvSpPr>
              <a:spLocks noChangeArrowheads="1"/>
            </p:cNvSpPr>
            <p:nvPr/>
          </p:nvSpPr>
          <p:spPr bwMode="auto">
            <a:xfrm>
              <a:off x="4855" y="1904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569" name="Rectangle 65"/>
            <p:cNvSpPr>
              <a:spLocks noChangeArrowheads="1"/>
            </p:cNvSpPr>
            <p:nvPr/>
          </p:nvSpPr>
          <p:spPr bwMode="auto">
            <a:xfrm>
              <a:off x="657" y="2514"/>
              <a:ext cx="914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71" name="Rectangle 67"/>
            <p:cNvSpPr>
              <a:spLocks noChangeArrowheads="1"/>
            </p:cNvSpPr>
            <p:nvPr/>
          </p:nvSpPr>
          <p:spPr bwMode="auto">
            <a:xfrm>
              <a:off x="1267" y="2540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572" name="Rectangle 68"/>
            <p:cNvSpPr>
              <a:spLocks noChangeArrowheads="1"/>
            </p:cNvSpPr>
            <p:nvPr/>
          </p:nvSpPr>
          <p:spPr bwMode="auto">
            <a:xfrm>
              <a:off x="2009" y="2500"/>
              <a:ext cx="997" cy="2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575" name="Rectangle 71"/>
            <p:cNvSpPr>
              <a:spLocks noChangeArrowheads="1"/>
            </p:cNvSpPr>
            <p:nvPr/>
          </p:nvSpPr>
          <p:spPr bwMode="auto">
            <a:xfrm>
              <a:off x="2744" y="2556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  <p:sp>
          <p:nvSpPr>
            <p:cNvPr id="21649" name="Rectangle 145"/>
            <p:cNvSpPr>
              <a:spLocks noChangeArrowheads="1"/>
            </p:cNvSpPr>
            <p:nvPr/>
          </p:nvSpPr>
          <p:spPr bwMode="auto">
            <a:xfrm>
              <a:off x="387" y="1077"/>
              <a:ext cx="17" cy="203"/>
            </a:xfrm>
            <a:prstGeom prst="rect">
              <a:avLst/>
            </a:prstGeom>
            <a:solidFill>
              <a:srgbClr val="9999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650" name="Rectangle 146"/>
            <p:cNvSpPr>
              <a:spLocks noChangeArrowheads="1"/>
            </p:cNvSpPr>
            <p:nvPr/>
          </p:nvSpPr>
          <p:spPr bwMode="auto">
            <a:xfrm>
              <a:off x="396" y="1070"/>
              <a:ext cx="4883" cy="14"/>
            </a:xfrm>
            <a:prstGeom prst="rect">
              <a:avLst/>
            </a:prstGeom>
            <a:solidFill>
              <a:srgbClr val="9999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651" name="Rectangle 147"/>
            <p:cNvSpPr>
              <a:spLocks noChangeArrowheads="1"/>
            </p:cNvSpPr>
            <p:nvPr/>
          </p:nvSpPr>
          <p:spPr bwMode="auto">
            <a:xfrm>
              <a:off x="5269" y="1077"/>
              <a:ext cx="19" cy="203"/>
            </a:xfrm>
            <a:prstGeom prst="rect">
              <a:avLst/>
            </a:prstGeom>
            <a:solidFill>
              <a:srgbClr val="9999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652" name="Rectangle 148"/>
            <p:cNvSpPr>
              <a:spLocks noChangeArrowheads="1"/>
            </p:cNvSpPr>
            <p:nvPr/>
          </p:nvSpPr>
          <p:spPr bwMode="auto">
            <a:xfrm>
              <a:off x="2358" y="1009"/>
              <a:ext cx="579" cy="203"/>
            </a:xfrm>
            <a:prstGeom prst="rect">
              <a:avLst/>
            </a:prstGeom>
            <a:solidFill>
              <a:srgbClr val="9999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653" name="Rectangle 149"/>
            <p:cNvSpPr>
              <a:spLocks noChangeArrowheads="1"/>
            </p:cNvSpPr>
            <p:nvPr/>
          </p:nvSpPr>
          <p:spPr bwMode="auto">
            <a:xfrm>
              <a:off x="2411" y="1038"/>
              <a:ext cx="577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654" name="Rectangle 150"/>
            <p:cNvSpPr>
              <a:spLocks noChangeArrowheads="1"/>
            </p:cNvSpPr>
            <p:nvPr/>
          </p:nvSpPr>
          <p:spPr bwMode="auto">
            <a:xfrm>
              <a:off x="2411" y="1042"/>
              <a:ext cx="266" cy="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700">
                  <a:solidFill>
                    <a:srgbClr val="000000"/>
                  </a:solidFill>
                </a:rPr>
                <a:t>Valore</a:t>
              </a:r>
              <a:endParaRPr lang="it-IT"/>
            </a:p>
          </p:txBody>
        </p:sp>
        <p:sp>
          <p:nvSpPr>
            <p:cNvPr id="21655" name="Rectangle 151"/>
            <p:cNvSpPr>
              <a:spLocks noChangeArrowheads="1"/>
            </p:cNvSpPr>
            <p:nvPr/>
          </p:nvSpPr>
          <p:spPr bwMode="auto">
            <a:xfrm>
              <a:off x="2774" y="1064"/>
              <a:ext cx="1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</a:rPr>
                <a:t> </a:t>
              </a:r>
              <a:endParaRPr lang="it-IT"/>
            </a:p>
          </p:txBody>
        </p:sp>
      </p:grpSp>
    </p:spTree>
  </p:cSld>
  <p:clrMapOvr>
    <a:masterClrMapping/>
  </p:clrMapOvr>
  <p:transition>
    <p:split orient="vert" dir="in"/>
  </p:transition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483358" y="1050877"/>
            <a:ext cx="10515600" cy="869924"/>
          </a:xfrm>
        </p:spPr>
        <p:txBody>
          <a:bodyPr/>
          <a:lstStyle/>
          <a:p>
            <a:r>
              <a:rPr lang="it-IT" dirty="0" smtClean="0"/>
              <a:t>Vantaggi e rischi della focalizzazione</a:t>
            </a:r>
            <a:endParaRPr lang="it-IT" dirty="0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20801"/>
            <a:ext cx="12023678" cy="431622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it-IT" dirty="0" smtClean="0">
                <a:solidFill>
                  <a:srgbClr val="EB8B2D"/>
                </a:solidFill>
              </a:rPr>
              <a:t>Vantaggi 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Maggiore forza competitiva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Specializzazzione delle risorse e conoscenza e quindi facilita la creazione di competenze distintive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Riduce la pressione competitiva proveniente dalle grandi imprese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Eventuale sviluppo della nicchia pone l’impresa in una posizione di vantaggio competitivo</a:t>
            </a:r>
          </a:p>
          <a:p>
            <a:pPr>
              <a:buNone/>
            </a:pPr>
            <a:endParaRPr lang="it-IT" dirty="0" smtClean="0">
              <a:solidFill>
                <a:srgbClr val="898989"/>
              </a:solidFill>
            </a:endParaRPr>
          </a:p>
          <a:p>
            <a:pPr>
              <a:buNone/>
            </a:pPr>
            <a:r>
              <a:rPr lang="it-IT" dirty="0" smtClean="0">
                <a:solidFill>
                  <a:srgbClr val="EB8B2D"/>
                </a:solidFill>
              </a:rPr>
              <a:t>Rischi 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Forte dipendenza dalla nicchia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Interesse sulla nicchia da parte di altri competitor nicchia </a:t>
            </a:r>
          </a:p>
          <a:p>
            <a:endParaRPr lang="it-IT" dirty="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3728787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Analisi Interna: sistema e organizzazione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Impresa sostenibile nella Green Economy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Organizzazione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dirty="0">
                <a:solidFill>
                  <a:srgbClr val="898989"/>
                </a:solidFill>
              </a:rPr>
              <a:t>Complesso delle modalità secondo le quali è effettuata la </a:t>
            </a:r>
            <a:r>
              <a:rPr lang="it-IT" u="sng" dirty="0">
                <a:solidFill>
                  <a:srgbClr val="EB8B2D"/>
                </a:solidFill>
              </a:rPr>
              <a:t>divisione del lavoro</a:t>
            </a:r>
            <a:r>
              <a:rPr lang="it-IT" dirty="0">
                <a:solidFill>
                  <a:srgbClr val="EB8B2D"/>
                </a:solidFill>
              </a:rPr>
              <a:t> </a:t>
            </a:r>
            <a:r>
              <a:rPr lang="it-IT" dirty="0">
                <a:solidFill>
                  <a:srgbClr val="898989"/>
                </a:solidFill>
              </a:rPr>
              <a:t>e il </a:t>
            </a:r>
            <a:r>
              <a:rPr lang="it-IT" u="sng" dirty="0">
                <a:solidFill>
                  <a:srgbClr val="EB8B2D"/>
                </a:solidFill>
              </a:rPr>
              <a:t>coordinamento fra i diversi compiti</a:t>
            </a:r>
            <a:r>
              <a:rPr lang="it-IT" dirty="0">
                <a:solidFill>
                  <a:srgbClr val="898989"/>
                </a:solidFill>
              </a:rPr>
              <a:t>.</a:t>
            </a:r>
          </a:p>
          <a:p>
            <a:pPr marL="0" indent="0">
              <a:buFontTx/>
              <a:buNone/>
            </a:pPr>
            <a:endParaRPr lang="it-IT" dirty="0" smtClean="0">
              <a:solidFill>
                <a:srgbClr val="898989"/>
              </a:solidFill>
            </a:endParaRPr>
          </a:p>
          <a:p>
            <a:pPr marL="0" indent="0">
              <a:buFontTx/>
              <a:buNone/>
            </a:pPr>
            <a:r>
              <a:rPr lang="it-IT" dirty="0" smtClean="0">
                <a:solidFill>
                  <a:srgbClr val="898989"/>
                </a:solidFill>
              </a:rPr>
              <a:t>Comprende </a:t>
            </a:r>
            <a:r>
              <a:rPr lang="it-IT" dirty="0">
                <a:solidFill>
                  <a:srgbClr val="898989"/>
                </a:solidFill>
              </a:rPr>
              <a:t>anche la definizione: </a:t>
            </a:r>
          </a:p>
          <a:p>
            <a:pPr marL="0" indent="0"/>
            <a:r>
              <a:rPr lang="it-IT" dirty="0">
                <a:solidFill>
                  <a:srgbClr val="898989"/>
                </a:solidFill>
              </a:rPr>
              <a:t> dei canali di autorità e di comunicazione</a:t>
            </a:r>
          </a:p>
          <a:p>
            <a:pPr marL="0" indent="0"/>
            <a:r>
              <a:rPr lang="it-IT" dirty="0">
                <a:solidFill>
                  <a:srgbClr val="898989"/>
                </a:solidFill>
              </a:rPr>
              <a:t> delle informazioni e dei dati che devono percorrere i canali</a:t>
            </a:r>
          </a:p>
          <a:p>
            <a:pPr marL="0" indent="0"/>
            <a:endParaRPr lang="it-IT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 descr="Large confetti"/>
          <p:cNvSpPr>
            <a:spLocks noGrp="1" noChangeArrowheads="1"/>
          </p:cNvSpPr>
          <p:nvPr>
            <p:ph type="title"/>
          </p:nvPr>
        </p:nvSpPr>
        <p:spPr>
          <a:xfrm>
            <a:off x="346872" y="1093544"/>
            <a:ext cx="10515600" cy="869924"/>
          </a:xfrm>
        </p:spPr>
        <p:txBody>
          <a:bodyPr/>
          <a:lstStyle/>
          <a:p>
            <a:r>
              <a:rPr lang="it-IT" dirty="0"/>
              <a:t>Organizzazione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1" y="2224576"/>
            <a:ext cx="5084233" cy="340739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it-IT" u="sng" dirty="0">
                <a:solidFill>
                  <a:srgbClr val="EB8B2D"/>
                </a:solidFill>
              </a:rPr>
              <a:t>Specializzazione e divisione del lavoro</a:t>
            </a:r>
          </a:p>
          <a:p>
            <a:pPr marL="0" indent="0">
              <a:buFontTx/>
              <a:buNone/>
            </a:pPr>
            <a:endParaRPr lang="it-IT" dirty="0">
              <a:solidFill>
                <a:srgbClr val="898989"/>
              </a:solidFill>
            </a:endParaRPr>
          </a:p>
          <a:p>
            <a:pPr marL="0" indent="0">
              <a:buFontTx/>
              <a:buNone/>
            </a:pPr>
            <a:r>
              <a:rPr lang="it-IT" dirty="0">
                <a:solidFill>
                  <a:srgbClr val="898989"/>
                </a:solidFill>
              </a:rPr>
              <a:t> </a:t>
            </a:r>
          </a:p>
          <a:p>
            <a:pPr marL="0" indent="0">
              <a:buFontTx/>
              <a:buNone/>
            </a:pPr>
            <a:r>
              <a:rPr lang="it-IT" dirty="0">
                <a:solidFill>
                  <a:srgbClr val="898989"/>
                </a:solidFill>
              </a:rPr>
              <a:t>migliora l’efficienza</a:t>
            </a:r>
          </a:p>
          <a:p>
            <a:pPr marL="0" indent="0">
              <a:buFontTx/>
              <a:buNone/>
            </a:pPr>
            <a:endParaRPr lang="it-IT" dirty="0">
              <a:solidFill>
                <a:srgbClr val="898989"/>
              </a:solidFill>
            </a:endParaRP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193368" y="2224576"/>
            <a:ext cx="5084233" cy="3407391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it-IT" u="sng" dirty="0">
                <a:solidFill>
                  <a:srgbClr val="EB8B2D"/>
                </a:solidFill>
              </a:rPr>
              <a:t>Coordinamento</a:t>
            </a:r>
            <a:endParaRPr lang="it-IT" dirty="0">
              <a:solidFill>
                <a:srgbClr val="EB8B2D"/>
              </a:solidFill>
            </a:endParaRPr>
          </a:p>
          <a:p>
            <a:pPr marL="0" indent="0">
              <a:buFontTx/>
              <a:buNone/>
            </a:pPr>
            <a:endParaRPr lang="it-IT" dirty="0">
              <a:solidFill>
                <a:srgbClr val="898989"/>
              </a:solidFill>
            </a:endParaRPr>
          </a:p>
          <a:p>
            <a:pPr marL="0" indent="0">
              <a:buFontTx/>
              <a:buNone/>
            </a:pPr>
            <a:endParaRPr lang="it-IT" dirty="0">
              <a:solidFill>
                <a:srgbClr val="898989"/>
              </a:solidFill>
            </a:endParaRPr>
          </a:p>
          <a:p>
            <a:pPr marL="0" indent="0">
              <a:buFontTx/>
              <a:buNone/>
            </a:pPr>
            <a:r>
              <a:rPr lang="it-IT" dirty="0">
                <a:solidFill>
                  <a:srgbClr val="898989"/>
                </a:solidFill>
              </a:rPr>
              <a:t>i costi relativi aumentano sempre più quanto più l’ambiente è variabile</a:t>
            </a:r>
          </a:p>
        </p:txBody>
      </p:sp>
      <p:sp>
        <p:nvSpPr>
          <p:cNvPr id="17413" name="Line 5"/>
          <p:cNvSpPr>
            <a:spLocks noChangeShapeType="1"/>
          </p:cNvSpPr>
          <p:nvPr/>
        </p:nvSpPr>
        <p:spPr bwMode="auto">
          <a:xfrm>
            <a:off x="3057099" y="2964968"/>
            <a:ext cx="0" cy="838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7414" name="Line 6"/>
          <p:cNvSpPr>
            <a:spLocks noChangeShapeType="1"/>
          </p:cNvSpPr>
          <p:nvPr/>
        </p:nvSpPr>
        <p:spPr bwMode="auto">
          <a:xfrm>
            <a:off x="7721600" y="2888768"/>
            <a:ext cx="0" cy="838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3329517" y="5631968"/>
            <a:ext cx="533823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it-IT" sz="2800" dirty="0">
                <a:solidFill>
                  <a:srgbClr val="898989"/>
                </a:solidFill>
              </a:rPr>
              <a:t>ESISTE UN TRADE-OFF</a:t>
            </a: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 descr="Large confetti"/>
          <p:cNvSpPr>
            <a:spLocks noGrp="1" noChangeArrowheads="1"/>
          </p:cNvSpPr>
          <p:nvPr>
            <p:ph type="title"/>
          </p:nvPr>
        </p:nvSpPr>
        <p:spPr>
          <a:xfrm>
            <a:off x="251336" y="1148136"/>
            <a:ext cx="10515600" cy="869924"/>
          </a:xfrm>
        </p:spPr>
        <p:txBody>
          <a:bodyPr/>
          <a:lstStyle/>
          <a:p>
            <a:r>
              <a:rPr lang="it-IT" dirty="0"/>
              <a:t>Coordinamento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1" y="2456596"/>
            <a:ext cx="5084233" cy="3639403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Integrare le azioni di tutti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193368" y="2456596"/>
            <a:ext cx="5084233" cy="3639404"/>
          </a:xfrm>
        </p:spPr>
        <p:txBody>
          <a:bodyPr/>
          <a:lstStyle/>
          <a:p>
            <a:pPr marL="193675" indent="-193675"/>
            <a:r>
              <a:rPr lang="it-IT" dirty="0">
                <a:solidFill>
                  <a:srgbClr val="898989"/>
                </a:solidFill>
              </a:rPr>
              <a:t>Cooperazione, ossia il perseguimento di obiettivi comuni</a:t>
            </a:r>
          </a:p>
          <a:p>
            <a:pPr marL="193675" indent="-193675">
              <a:buFontTx/>
              <a:buNone/>
            </a:pPr>
            <a:endParaRPr lang="it-IT" dirty="0">
              <a:solidFill>
                <a:srgbClr val="898989"/>
              </a:solidFill>
            </a:endParaRPr>
          </a:p>
          <a:p>
            <a:pPr marL="193675" indent="-193675">
              <a:buFontTx/>
              <a:buNone/>
            </a:pPr>
            <a:r>
              <a:rPr lang="it-IT" sz="2400" dirty="0">
                <a:solidFill>
                  <a:srgbClr val="898989"/>
                </a:solidFill>
              </a:rPr>
              <a:t>	ogni funzione ha una propria cultura e la tendenza ad imporre nuovi obiettivi</a:t>
            </a:r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rot="21252675" flipH="1">
            <a:off x="8483811" y="3598304"/>
            <a:ext cx="1117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 descr="Large confetti"/>
          <p:cNvSpPr>
            <a:spLocks noGrp="1" noChangeArrowheads="1"/>
          </p:cNvSpPr>
          <p:nvPr>
            <p:ph type="title"/>
          </p:nvPr>
        </p:nvSpPr>
        <p:spPr>
          <a:xfrm>
            <a:off x="228600" y="1078173"/>
            <a:ext cx="10515600" cy="869924"/>
          </a:xfrm>
        </p:spPr>
        <p:txBody>
          <a:bodyPr/>
          <a:lstStyle/>
          <a:p>
            <a:r>
              <a:rPr lang="it-IT" dirty="0"/>
              <a:t>Struttura gerarchica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dirty="0">
                <a:solidFill>
                  <a:srgbClr val="898989"/>
                </a:solidFill>
              </a:rPr>
              <a:t>Ogni membro dell’organizzazione è disposto secondo le relazioni superiore / subordinato e l’autorità scende dall’alto al basso</a:t>
            </a: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4775200" y="3657600"/>
            <a:ext cx="13208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4267200" y="5105400"/>
            <a:ext cx="6096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1930400" y="5105400"/>
            <a:ext cx="6096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3149600" y="5105400"/>
            <a:ext cx="6096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9464" name="Oval 8"/>
          <p:cNvSpPr>
            <a:spLocks noChangeArrowheads="1"/>
          </p:cNvSpPr>
          <p:nvPr/>
        </p:nvSpPr>
        <p:spPr bwMode="auto">
          <a:xfrm>
            <a:off x="6604000" y="4343400"/>
            <a:ext cx="17272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9466" name="Oval 10"/>
          <p:cNvSpPr>
            <a:spLocks noChangeArrowheads="1"/>
          </p:cNvSpPr>
          <p:nvPr/>
        </p:nvSpPr>
        <p:spPr bwMode="auto">
          <a:xfrm>
            <a:off x="4673600" y="4343400"/>
            <a:ext cx="17272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9467" name="Oval 11"/>
          <p:cNvSpPr>
            <a:spLocks noChangeArrowheads="1"/>
          </p:cNvSpPr>
          <p:nvPr/>
        </p:nvSpPr>
        <p:spPr bwMode="auto">
          <a:xfrm>
            <a:off x="2743200" y="4343400"/>
            <a:ext cx="17272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9468" name="Line 12"/>
          <p:cNvSpPr>
            <a:spLocks noChangeShapeType="1"/>
          </p:cNvSpPr>
          <p:nvPr/>
        </p:nvSpPr>
        <p:spPr bwMode="auto">
          <a:xfrm flipH="1">
            <a:off x="4165600" y="4114800"/>
            <a:ext cx="609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9469" name="Line 13"/>
          <p:cNvSpPr>
            <a:spLocks noChangeShapeType="1"/>
          </p:cNvSpPr>
          <p:nvPr/>
        </p:nvSpPr>
        <p:spPr bwMode="auto">
          <a:xfrm flipH="1">
            <a:off x="5486400" y="4114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9470" name="Line 14"/>
          <p:cNvSpPr>
            <a:spLocks noChangeShapeType="1"/>
          </p:cNvSpPr>
          <p:nvPr/>
        </p:nvSpPr>
        <p:spPr bwMode="auto">
          <a:xfrm>
            <a:off x="6096000" y="4038600"/>
            <a:ext cx="1219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9471" name="Line 15"/>
          <p:cNvSpPr>
            <a:spLocks noChangeShapeType="1"/>
          </p:cNvSpPr>
          <p:nvPr/>
        </p:nvSpPr>
        <p:spPr bwMode="auto">
          <a:xfrm flipH="1">
            <a:off x="2540000" y="4648200"/>
            <a:ext cx="508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9472" name="Line 16"/>
          <p:cNvSpPr>
            <a:spLocks noChangeShapeType="1"/>
          </p:cNvSpPr>
          <p:nvPr/>
        </p:nvSpPr>
        <p:spPr bwMode="auto">
          <a:xfrm>
            <a:off x="3556000" y="4724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9473" name="Line 17"/>
          <p:cNvSpPr>
            <a:spLocks noChangeShapeType="1"/>
          </p:cNvSpPr>
          <p:nvPr/>
        </p:nvSpPr>
        <p:spPr bwMode="auto">
          <a:xfrm>
            <a:off x="4165600" y="4648200"/>
            <a:ext cx="304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Struttura funzionale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dirty="0">
                <a:solidFill>
                  <a:srgbClr val="898989"/>
                </a:solidFill>
              </a:rPr>
              <a:t>Si raggruppano all’interno di una “funzione” le attività simili, che hanno una forte interdipendenza.</a:t>
            </a: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 descr="Large confetti"/>
          <p:cNvSpPr>
            <a:spLocks noGrp="1" noChangeArrowheads="1"/>
          </p:cNvSpPr>
          <p:nvPr>
            <p:ph type="title"/>
          </p:nvPr>
        </p:nvSpPr>
        <p:spPr>
          <a:xfrm>
            <a:off x="0" y="1035076"/>
            <a:ext cx="10515600" cy="869924"/>
          </a:xfrm>
        </p:spPr>
        <p:txBody>
          <a:bodyPr/>
          <a:lstStyle/>
          <a:p>
            <a:r>
              <a:rPr lang="it-IT" dirty="0"/>
              <a:t>Struttura Funzionale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1" y="2333766"/>
            <a:ext cx="5084233" cy="3762233"/>
          </a:xfrm>
        </p:spPr>
        <p:txBody>
          <a:bodyPr/>
          <a:lstStyle/>
          <a:p>
            <a:pPr>
              <a:buFontTx/>
              <a:buNone/>
            </a:pPr>
            <a:r>
              <a:rPr lang="it-IT" dirty="0">
                <a:solidFill>
                  <a:srgbClr val="EB8B2D"/>
                </a:solidFill>
              </a:rPr>
              <a:t>VANTAGGI</a:t>
            </a:r>
            <a:r>
              <a:rPr lang="it-IT" dirty="0">
                <a:solidFill>
                  <a:srgbClr val="898989"/>
                </a:solidFill>
              </a:rPr>
              <a:t>:</a:t>
            </a:r>
          </a:p>
          <a:p>
            <a:pPr>
              <a:buFontTx/>
              <a:buNone/>
            </a:pPr>
            <a:endParaRPr lang="it-IT" dirty="0">
              <a:solidFill>
                <a:srgbClr val="898989"/>
              </a:solidFill>
            </a:endParaRPr>
          </a:p>
          <a:p>
            <a:r>
              <a:rPr lang="it-IT" sz="2400" dirty="0">
                <a:solidFill>
                  <a:srgbClr val="898989"/>
                </a:solidFill>
              </a:rPr>
              <a:t>economie di scala</a:t>
            </a:r>
          </a:p>
          <a:p>
            <a:r>
              <a:rPr lang="it-IT" sz="2400" dirty="0">
                <a:solidFill>
                  <a:srgbClr val="898989"/>
                </a:solidFill>
              </a:rPr>
              <a:t>aumento dell’apprendimento e delle competenze</a:t>
            </a:r>
          </a:p>
          <a:p>
            <a:r>
              <a:rPr lang="it-IT" sz="2400" dirty="0">
                <a:solidFill>
                  <a:srgbClr val="898989"/>
                </a:solidFill>
              </a:rPr>
              <a:t>maggiore controllo e possibilità di determinare corretti indici di controllo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193368" y="2333766"/>
            <a:ext cx="5084233" cy="3762234"/>
          </a:xfrm>
        </p:spPr>
        <p:txBody>
          <a:bodyPr/>
          <a:lstStyle/>
          <a:p>
            <a:pPr>
              <a:buFontTx/>
              <a:buNone/>
            </a:pPr>
            <a:r>
              <a:rPr lang="it-IT" dirty="0">
                <a:solidFill>
                  <a:srgbClr val="EB8B2D"/>
                </a:solidFill>
              </a:rPr>
              <a:t>PROBLEMI</a:t>
            </a:r>
            <a:r>
              <a:rPr lang="it-IT" dirty="0">
                <a:solidFill>
                  <a:srgbClr val="898989"/>
                </a:solidFill>
              </a:rPr>
              <a:t>:</a:t>
            </a:r>
          </a:p>
          <a:p>
            <a:pPr>
              <a:buFontTx/>
              <a:buNone/>
            </a:pPr>
            <a:endParaRPr lang="it-IT" dirty="0">
              <a:solidFill>
                <a:srgbClr val="898989"/>
              </a:solidFill>
            </a:endParaRPr>
          </a:p>
          <a:p>
            <a:r>
              <a:rPr lang="it-IT" sz="2400" dirty="0">
                <a:solidFill>
                  <a:srgbClr val="898989"/>
                </a:solidFill>
              </a:rPr>
              <a:t>coordinamento</a:t>
            </a:r>
          </a:p>
          <a:p>
            <a:r>
              <a:rPr lang="it-IT" sz="2400" dirty="0">
                <a:solidFill>
                  <a:srgbClr val="898989"/>
                </a:solidFill>
              </a:rPr>
              <a:t>ogni funzione tende a sviluppare propri obiettivi, valori, lessici e norme di comportamento</a:t>
            </a:r>
          </a:p>
          <a:p>
            <a:r>
              <a:rPr lang="it-IT" sz="2400" dirty="0">
                <a:solidFill>
                  <a:srgbClr val="898989"/>
                </a:solidFill>
              </a:rPr>
              <a:t>difficile decentralizzazione</a:t>
            </a:r>
            <a:endParaRPr lang="it-IT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Struttura Divisionale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dirty="0">
                <a:solidFill>
                  <a:srgbClr val="898989"/>
                </a:solidFill>
              </a:rPr>
              <a:t>Organizzazione modulare in cui ogni divisione concentra in sé i compiti, le funzioni e le responsabilità di una certa area aziendale (prodotto o zona geografica).</a:t>
            </a:r>
          </a:p>
          <a:p>
            <a:pPr marL="0" indent="0">
              <a:buFontTx/>
              <a:buNone/>
            </a:pPr>
            <a:endParaRPr lang="it-IT" dirty="0">
              <a:solidFill>
                <a:srgbClr val="898989"/>
              </a:solidFill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4775200" y="4038600"/>
            <a:ext cx="18288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3759200" y="4800600"/>
            <a:ext cx="8128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5283200" y="4800600"/>
            <a:ext cx="8128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6705600" y="4800600"/>
            <a:ext cx="8128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22537" name="Line 9"/>
          <p:cNvSpPr>
            <a:spLocks noChangeShapeType="1"/>
          </p:cNvSpPr>
          <p:nvPr/>
        </p:nvSpPr>
        <p:spPr bwMode="auto">
          <a:xfrm>
            <a:off x="5689600" y="4343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22538" name="Line 10"/>
          <p:cNvSpPr>
            <a:spLocks noChangeShapeType="1"/>
          </p:cNvSpPr>
          <p:nvPr/>
        </p:nvSpPr>
        <p:spPr bwMode="auto">
          <a:xfrm>
            <a:off x="3962400" y="4648200"/>
            <a:ext cx="314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22539" name="Line 11"/>
          <p:cNvSpPr>
            <a:spLocks noChangeShapeType="1"/>
          </p:cNvSpPr>
          <p:nvPr/>
        </p:nvSpPr>
        <p:spPr bwMode="auto">
          <a:xfrm>
            <a:off x="3962400" y="4648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22540" name="Line 12"/>
          <p:cNvSpPr>
            <a:spLocks noChangeShapeType="1"/>
          </p:cNvSpPr>
          <p:nvPr/>
        </p:nvSpPr>
        <p:spPr bwMode="auto">
          <a:xfrm>
            <a:off x="5689600" y="4648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22541" name="Line 13"/>
          <p:cNvSpPr>
            <a:spLocks noChangeShapeType="1"/>
          </p:cNvSpPr>
          <p:nvPr/>
        </p:nvSpPr>
        <p:spPr bwMode="auto">
          <a:xfrm>
            <a:off x="7112000" y="4648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22542" name="Oval 14"/>
          <p:cNvSpPr>
            <a:spLocks noChangeArrowheads="1"/>
          </p:cNvSpPr>
          <p:nvPr/>
        </p:nvSpPr>
        <p:spPr bwMode="auto">
          <a:xfrm>
            <a:off x="3251200" y="5638800"/>
            <a:ext cx="406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22543" name="Oval 15"/>
          <p:cNvSpPr>
            <a:spLocks noChangeArrowheads="1"/>
          </p:cNvSpPr>
          <p:nvPr/>
        </p:nvSpPr>
        <p:spPr bwMode="auto">
          <a:xfrm>
            <a:off x="3454400" y="5791200"/>
            <a:ext cx="406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22544" name="Oval 16"/>
          <p:cNvSpPr>
            <a:spLocks noChangeArrowheads="1"/>
          </p:cNvSpPr>
          <p:nvPr/>
        </p:nvSpPr>
        <p:spPr bwMode="auto">
          <a:xfrm>
            <a:off x="3657600" y="5943600"/>
            <a:ext cx="4064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22547" name="Line 19"/>
          <p:cNvSpPr>
            <a:spLocks noChangeShapeType="1"/>
          </p:cNvSpPr>
          <p:nvPr/>
        </p:nvSpPr>
        <p:spPr bwMode="auto">
          <a:xfrm flipH="1">
            <a:off x="3759200" y="5181600"/>
            <a:ext cx="406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22550" name="Line 22"/>
          <p:cNvSpPr>
            <a:spLocks noChangeShapeType="1"/>
          </p:cNvSpPr>
          <p:nvPr/>
        </p:nvSpPr>
        <p:spPr bwMode="auto">
          <a:xfrm flipH="1">
            <a:off x="3962400" y="5257800"/>
            <a:ext cx="203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22551" name="Line 23"/>
          <p:cNvSpPr>
            <a:spLocks noChangeShapeType="1"/>
          </p:cNvSpPr>
          <p:nvPr/>
        </p:nvSpPr>
        <p:spPr bwMode="auto">
          <a:xfrm flipH="1">
            <a:off x="3556000" y="51816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335424"/>
            <a:ext cx="10515600" cy="717144"/>
          </a:xfrm>
        </p:spPr>
        <p:txBody>
          <a:bodyPr/>
          <a:lstStyle/>
          <a:p>
            <a:r>
              <a:rPr lang="it-IT" sz="4800" dirty="0" smtClean="0"/>
              <a:t>Imprenditore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5785" y="2251881"/>
            <a:ext cx="11464119" cy="3837770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/>
              <a:t>L’imprenditore è studiato: </a:t>
            </a:r>
          </a:p>
          <a:p>
            <a:pPr>
              <a:buFont typeface="Wingdings" pitchFamily="2" charset="2"/>
              <a:buChar char="Ø"/>
            </a:pPr>
            <a:r>
              <a:rPr lang="it-IT" dirty="0" smtClean="0"/>
              <a:t>  </a:t>
            </a:r>
            <a:r>
              <a:rPr lang="it-IT" b="1" dirty="0" smtClean="0"/>
              <a:t>nei suoi contenuti, </a:t>
            </a:r>
            <a:r>
              <a:rPr lang="it-IT" dirty="0" smtClean="0"/>
              <a:t>ossia: </a:t>
            </a:r>
          </a:p>
          <a:p>
            <a:pPr lvl="1">
              <a:buFont typeface="Wingdings" pitchFamily="2" charset="2"/>
              <a:buChar char="q"/>
            </a:pPr>
            <a:r>
              <a:rPr lang="it-IT" dirty="0" smtClean="0"/>
              <a:t> come </a:t>
            </a:r>
            <a:r>
              <a:rPr lang="it-IT" dirty="0" smtClean="0">
                <a:solidFill>
                  <a:srgbClr val="EB8B2D"/>
                </a:solidFill>
              </a:rPr>
              <a:t>soggetto dell’impresa </a:t>
            </a:r>
            <a:r>
              <a:rPr lang="it-IT" dirty="0" smtClean="0"/>
              <a:t>– si valutano le modalità di gestione, la propensione al rischio e gli aspetti relativi alla misurazione di costi e benefici, a cui fanno riferimento gli studi sul fallimento del mercato e la gestione delle produzioni complesse </a:t>
            </a:r>
          </a:p>
          <a:p>
            <a:pPr lvl="1">
              <a:buFont typeface="Wingdings" pitchFamily="2" charset="2"/>
              <a:buChar char="q"/>
            </a:pPr>
            <a:r>
              <a:rPr lang="it-IT" dirty="0" smtClean="0"/>
              <a:t> come </a:t>
            </a:r>
            <a:r>
              <a:rPr lang="it-IT" dirty="0" smtClean="0">
                <a:solidFill>
                  <a:srgbClr val="EB8B2D"/>
                </a:solidFill>
              </a:rPr>
              <a:t>motore dell’innovazione</a:t>
            </a:r>
            <a:r>
              <a:rPr lang="it-IT" dirty="0" smtClean="0"/>
              <a:t>: si esplorano i contesti e le condizioni che generano e guidano i processi di innovazione, e il ruolo svolto dall’imprenditore</a:t>
            </a:r>
          </a:p>
          <a:p>
            <a:endParaRPr lang="it-IT" dirty="0" smtClean="0"/>
          </a:p>
          <a:p>
            <a:pPr>
              <a:buFont typeface="Wingdings" pitchFamily="2" charset="2"/>
              <a:buChar char="Ø"/>
            </a:pPr>
            <a:r>
              <a:rPr lang="it-IT" dirty="0" smtClean="0"/>
              <a:t> </a:t>
            </a:r>
            <a:r>
              <a:rPr lang="it-IT" b="1" dirty="0" smtClean="0"/>
              <a:t>all’interno delle condizioni che favoriscono l’imprenditorialità</a:t>
            </a:r>
            <a:r>
              <a:rPr lang="it-IT" dirty="0" smtClean="0"/>
              <a:t>, ossia: </a:t>
            </a:r>
          </a:p>
          <a:p>
            <a:pPr lvl="1">
              <a:buFont typeface="Wingdings" pitchFamily="2" charset="2"/>
              <a:buChar char="q"/>
            </a:pPr>
            <a:r>
              <a:rPr lang="it-IT" dirty="0" smtClean="0"/>
              <a:t> analisi delle competenze e capacità tipiche dell’imprenditore, e delle condizioni e condizionamenti che possono favorire l’emergere di figure imprenditoriali (</a:t>
            </a:r>
            <a:r>
              <a:rPr lang="it-IT" dirty="0" smtClean="0">
                <a:solidFill>
                  <a:srgbClr val="EB8B2D"/>
                </a:solidFill>
              </a:rPr>
              <a:t>offerta di imprenditorialità</a:t>
            </a:r>
            <a:r>
              <a:rPr lang="it-IT" dirty="0" smtClean="0"/>
              <a:t>); </a:t>
            </a:r>
          </a:p>
          <a:p>
            <a:pPr lvl="1">
              <a:buFont typeface="Wingdings" pitchFamily="2" charset="2"/>
              <a:buChar char="q"/>
            </a:pPr>
            <a:r>
              <a:rPr lang="it-IT" dirty="0" smtClean="0"/>
              <a:t> analisi delle opportunità che le imprese possono cogliere e sfruttare (</a:t>
            </a:r>
            <a:r>
              <a:rPr lang="it-IT" dirty="0" smtClean="0">
                <a:solidFill>
                  <a:srgbClr val="EB8B2D"/>
                </a:solidFill>
              </a:rPr>
              <a:t>domanda di imprenditorialità</a:t>
            </a:r>
            <a:r>
              <a:rPr lang="it-IT" dirty="0" smtClean="0"/>
              <a:t>) </a:t>
            </a:r>
            <a:endParaRPr lang="fr-FR" dirty="0" smtClean="0"/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Struttura Divisionale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realizza la separazione fra le responsabilità strategiche e di indirizzo dell’intera impresa e le responsabilità operative, attuando la decentralizzazione del potere decisionale a favore della flessibilità aziendale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ogni direttore è responsabile per le operazioni e i risultati della divisione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la direzione centrale si occupa della strategia, della pianificazione, del budget e dell’approvvigionamento dei servizi comuni</a:t>
            </a:r>
          </a:p>
          <a:p>
            <a:pPr>
              <a:lnSpc>
                <a:spcPct val="90000"/>
              </a:lnSpc>
            </a:pPr>
            <a:endParaRPr lang="it-IT" sz="28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Struttura a matrice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it-IT" dirty="0">
                <a:solidFill>
                  <a:srgbClr val="898989"/>
                </a:solidFill>
              </a:rPr>
              <a:t>Organizzazione basata su tre dimensioni:</a:t>
            </a:r>
          </a:p>
          <a:p>
            <a:r>
              <a:rPr lang="it-IT" dirty="0">
                <a:solidFill>
                  <a:srgbClr val="898989"/>
                </a:solidFill>
              </a:rPr>
              <a:t>funzioni</a:t>
            </a:r>
          </a:p>
          <a:p>
            <a:r>
              <a:rPr lang="it-IT" dirty="0">
                <a:solidFill>
                  <a:srgbClr val="898989"/>
                </a:solidFill>
              </a:rPr>
              <a:t>prodotti</a:t>
            </a:r>
          </a:p>
          <a:p>
            <a:r>
              <a:rPr lang="it-IT" dirty="0">
                <a:solidFill>
                  <a:srgbClr val="898989"/>
                </a:solidFill>
              </a:rPr>
              <a:t>aree geografiche</a:t>
            </a:r>
          </a:p>
          <a:p>
            <a:pPr>
              <a:buFontTx/>
              <a:buNone/>
            </a:pPr>
            <a:endParaRPr lang="it-IT" dirty="0">
              <a:solidFill>
                <a:srgbClr val="898989"/>
              </a:solidFill>
            </a:endParaRPr>
          </a:p>
          <a:p>
            <a:pPr>
              <a:buFontTx/>
              <a:buNone/>
            </a:pPr>
            <a:r>
              <a:rPr lang="it-IT" dirty="0">
                <a:solidFill>
                  <a:srgbClr val="898989"/>
                </a:solidFill>
              </a:rPr>
              <a:t>SVANTAGGI:</a:t>
            </a:r>
          </a:p>
          <a:p>
            <a:pPr>
              <a:buFontTx/>
              <a:buNone/>
            </a:pPr>
            <a:r>
              <a:rPr lang="it-IT" dirty="0">
                <a:solidFill>
                  <a:srgbClr val="898989"/>
                </a:solidFill>
              </a:rPr>
              <a:t>eccessiva formalizzazione delle relazioni</a:t>
            </a: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 descr="Large confetti"/>
          <p:cNvSpPr>
            <a:spLocks noGrp="1" noChangeArrowheads="1"/>
          </p:cNvSpPr>
          <p:nvPr>
            <p:ph type="title"/>
          </p:nvPr>
        </p:nvSpPr>
        <p:spPr>
          <a:xfrm>
            <a:off x="0" y="1035076"/>
            <a:ext cx="10515600" cy="869924"/>
          </a:xfrm>
        </p:spPr>
        <p:txBody>
          <a:bodyPr/>
          <a:lstStyle/>
          <a:p>
            <a:r>
              <a:rPr lang="it-IT" dirty="0"/>
              <a:t>Struttura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1" y="2210936"/>
            <a:ext cx="5084233" cy="3885063"/>
          </a:xfrm>
        </p:spPr>
        <p:txBody>
          <a:bodyPr/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lang="it-IT" u="sng" dirty="0">
                <a:solidFill>
                  <a:srgbClr val="898989"/>
                </a:solidFill>
              </a:rPr>
              <a:t>Si riferisce alla divisione e definizione dei centri di potere</a:t>
            </a:r>
          </a:p>
          <a:p>
            <a:pPr marL="0" indent="0">
              <a:lnSpc>
                <a:spcPct val="90000"/>
              </a:lnSpc>
              <a:buFontTx/>
              <a:buNone/>
            </a:pPr>
            <a:endParaRPr lang="it-IT" dirty="0">
              <a:solidFill>
                <a:srgbClr val="898989"/>
              </a:solidFill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it-IT" sz="2400" dirty="0">
                <a:solidFill>
                  <a:srgbClr val="898989"/>
                </a:solidFill>
              </a:rPr>
              <a:t>dipende dagli orientamenti e dalle priorità dell’azienda</a:t>
            </a:r>
          </a:p>
          <a:p>
            <a:pPr marL="0" indent="0">
              <a:lnSpc>
                <a:spcPct val="90000"/>
              </a:lnSpc>
              <a:buFontTx/>
              <a:buNone/>
            </a:pPr>
            <a:endParaRPr lang="it-IT" sz="2400" dirty="0">
              <a:solidFill>
                <a:srgbClr val="898989"/>
              </a:solidFill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endParaRPr lang="it-IT" sz="2400" dirty="0">
              <a:solidFill>
                <a:srgbClr val="898989"/>
              </a:solidFill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it-IT" sz="2400" dirty="0">
                <a:solidFill>
                  <a:srgbClr val="898989"/>
                </a:solidFill>
              </a:rPr>
              <a:t>dipende dalle variazioni ambientali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193368" y="2210936"/>
            <a:ext cx="5084233" cy="3885064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it-IT" u="sng" dirty="0">
                <a:solidFill>
                  <a:srgbClr val="898989"/>
                </a:solidFill>
              </a:rPr>
              <a:t>Si riferisce al modo di organizzare la divisione del lavoro</a:t>
            </a:r>
          </a:p>
          <a:p>
            <a:pPr marL="0" indent="0">
              <a:buFontTx/>
              <a:buNone/>
            </a:pPr>
            <a:endParaRPr lang="it-IT" dirty="0">
              <a:solidFill>
                <a:srgbClr val="898989"/>
              </a:solidFill>
            </a:endParaRPr>
          </a:p>
          <a:p>
            <a:pPr marL="0" indent="0">
              <a:buFontTx/>
              <a:buNone/>
            </a:pPr>
            <a:r>
              <a:rPr lang="it-IT" sz="2400" dirty="0">
                <a:solidFill>
                  <a:srgbClr val="898989"/>
                </a:solidFill>
              </a:rPr>
              <a:t>dipende dalle caratteristiche dell’impresa e dalle evoluzioni determinate dalla sua strategia</a:t>
            </a:r>
          </a:p>
        </p:txBody>
      </p:sp>
      <p:sp>
        <p:nvSpPr>
          <p:cNvPr id="25605" name="Line 5"/>
          <p:cNvSpPr>
            <a:spLocks noChangeShapeType="1"/>
          </p:cNvSpPr>
          <p:nvPr/>
        </p:nvSpPr>
        <p:spPr bwMode="auto">
          <a:xfrm>
            <a:off x="2946400" y="31242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FR">
              <a:solidFill>
                <a:srgbClr val="898989"/>
              </a:solidFill>
            </a:endParaRPr>
          </a:p>
        </p:txBody>
      </p:sp>
      <p:sp>
        <p:nvSpPr>
          <p:cNvPr id="25606" name="Line 6"/>
          <p:cNvSpPr>
            <a:spLocks noChangeShapeType="1"/>
          </p:cNvSpPr>
          <p:nvPr/>
        </p:nvSpPr>
        <p:spPr bwMode="auto">
          <a:xfrm>
            <a:off x="2946400" y="44196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FR">
              <a:solidFill>
                <a:srgbClr val="898989"/>
              </a:solidFill>
            </a:endParaRPr>
          </a:p>
        </p:txBody>
      </p:sp>
      <p:sp>
        <p:nvSpPr>
          <p:cNvPr id="25607" name="Line 7"/>
          <p:cNvSpPr>
            <a:spLocks noChangeShapeType="1"/>
          </p:cNvSpPr>
          <p:nvPr/>
        </p:nvSpPr>
        <p:spPr bwMode="auto">
          <a:xfrm>
            <a:off x="8331200" y="3276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FR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 descr="Large confetti"/>
          <p:cNvSpPr>
            <a:spLocks noGrp="1" noChangeArrowheads="1"/>
          </p:cNvSpPr>
          <p:nvPr>
            <p:ph type="title"/>
          </p:nvPr>
        </p:nvSpPr>
        <p:spPr>
          <a:xfrm>
            <a:off x="0" y="1035076"/>
            <a:ext cx="10515600" cy="869924"/>
          </a:xfrm>
        </p:spPr>
        <p:txBody>
          <a:bodyPr/>
          <a:lstStyle/>
          <a:p>
            <a:r>
              <a:rPr lang="it-IT" sz="3200" dirty="0"/>
              <a:t>Divisione e definizione dei centri di potere</a:t>
            </a:r>
            <a:endParaRPr lang="it-IT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905000"/>
            <a:ext cx="10363200" cy="35814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it-IT" dirty="0">
                <a:solidFill>
                  <a:srgbClr val="898989"/>
                </a:solidFill>
              </a:rPr>
              <a:t>L’enfasi attribuita ad una funzione piuttosto che ad un’altra è strettamente dipende dalla necessità di realizzare l’equilibrio fra domanda e offerta, dal modo migliore di rispondere al mercato, da come l’impresa imposta la sua azione sul mercato.</a:t>
            </a:r>
          </a:p>
          <a:p>
            <a:pPr marL="0" indent="0">
              <a:buFontTx/>
              <a:buNone/>
            </a:pPr>
            <a:endParaRPr lang="it-IT" dirty="0">
              <a:solidFill>
                <a:srgbClr val="898989"/>
              </a:solidFill>
            </a:endParaRP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>
            <a:off x="5271069" y="5486400"/>
            <a:ext cx="101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2664348" y="5301734"/>
            <a:ext cx="23796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/>
              <a:t>DEFINISCE LE PRIORITA’</a:t>
            </a:r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6572155" y="5301734"/>
            <a:ext cx="4445000" cy="618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SzPct val="85000"/>
            </a:pPr>
            <a:r>
              <a:rPr lang="it-IT" dirty="0"/>
              <a:t>DEFINISCE IL POTERE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/>
              <a:t/>
            </a:r>
            <a:br>
              <a:rPr lang="it-IT" sz="3200" dirty="0"/>
            </a:br>
            <a:r>
              <a:rPr lang="it-IT" sz="3200" dirty="0"/>
              <a:t/>
            </a:r>
            <a:br>
              <a:rPr lang="it-IT" sz="3200" dirty="0"/>
            </a:br>
            <a:r>
              <a:rPr lang="it-IT" sz="3200" dirty="0" smtClean="0"/>
              <a:t> Modo di organizzare la divisione del lavoro </a:t>
            </a:r>
            <a:r>
              <a:rPr lang="it-IT" sz="3200" dirty="0"/>
              <a:t/>
            </a:r>
            <a:br>
              <a:rPr lang="it-IT" sz="3200" dirty="0"/>
            </a:br>
            <a:r>
              <a:rPr lang="it-IT" sz="3200" dirty="0"/>
              <a:t/>
            </a:r>
            <a:br>
              <a:rPr lang="it-IT" sz="3200" dirty="0"/>
            </a:br>
            <a:endParaRPr lang="it-IT" sz="2800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7005" y="2306472"/>
            <a:ext cx="10515600" cy="3883468"/>
          </a:xfrm>
        </p:spPr>
        <p:txBody>
          <a:bodyPr/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lang="it-IT" sz="2800" dirty="0">
                <a:solidFill>
                  <a:srgbClr val="898989"/>
                </a:solidFill>
              </a:rPr>
              <a:t>Dato l’orientamento, come l’impresa opera sul mercato dipende </a:t>
            </a:r>
          </a:p>
          <a:p>
            <a:pPr marL="0" indent="0"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 dalle sue dimensioni, </a:t>
            </a:r>
          </a:p>
          <a:p>
            <a:pPr marL="0" indent="0"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 dall’ampiezza dei mercati a cui si rivolge,</a:t>
            </a:r>
          </a:p>
          <a:p>
            <a:pPr marL="0" indent="0"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 dalla tipologia della sua offerta,</a:t>
            </a:r>
          </a:p>
          <a:p>
            <a:pPr marL="0" indent="0"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 dall’ampiezza e dalla strutturazione della sua offerta. </a:t>
            </a: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it-IT" sz="2800" dirty="0">
                <a:solidFill>
                  <a:srgbClr val="898989"/>
                </a:solidFill>
              </a:rPr>
              <a:t>Questo influenza in modo determinante la divisione del lavoro e la sua ottimizzazione e, di conseguenza, la struttura.</a:t>
            </a: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Business Model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Impresa sostenibile nella Green Economy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Marketing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Impresa sostenibile nella Green Economy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56907" y="1033463"/>
            <a:ext cx="9160933" cy="844550"/>
          </a:xfrm>
        </p:spPr>
        <p:txBody>
          <a:bodyPr/>
          <a:lstStyle/>
          <a:p>
            <a:r>
              <a:rPr lang="it-IT" dirty="0"/>
              <a:t>Definizione di marketing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1800" y="2247871"/>
            <a:ext cx="10653184" cy="3657600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90000"/>
              </a:lnSpc>
            </a:pPr>
            <a:r>
              <a:rPr lang="it-IT" sz="2800" b="1" i="1" dirty="0">
                <a:solidFill>
                  <a:srgbClr val="898989"/>
                </a:solidFill>
              </a:rPr>
              <a:t>processo sociale e manageriale mediante il quale una persona o un gruppo ottiene ciò che costituisce oggetto dei propri bisogni e desideri creando, offrendo e scambiando prodotti e valore con altri</a:t>
            </a:r>
            <a:r>
              <a:rPr lang="it-IT" sz="2800" i="1" dirty="0">
                <a:solidFill>
                  <a:srgbClr val="898989"/>
                </a:solidFill>
              </a:rPr>
              <a:t> </a:t>
            </a:r>
            <a:r>
              <a:rPr lang="it-IT" sz="1400" i="1" dirty="0">
                <a:solidFill>
                  <a:srgbClr val="898989"/>
                </a:solidFill>
              </a:rPr>
              <a:t>(Kotler Scott, 1994, pag. 5)</a:t>
            </a:r>
            <a:r>
              <a:rPr lang="it-IT" sz="1400" dirty="0">
                <a:solidFill>
                  <a:srgbClr val="898989"/>
                </a:solidFill>
              </a:rPr>
              <a:t> </a:t>
            </a:r>
          </a:p>
          <a:p>
            <a:pPr algn="just">
              <a:lnSpc>
                <a:spcPct val="90000"/>
              </a:lnSpc>
            </a:pPr>
            <a:endParaRPr lang="it-IT" sz="1400" dirty="0">
              <a:solidFill>
                <a:srgbClr val="898989"/>
              </a:solidFill>
            </a:endParaRPr>
          </a:p>
          <a:p>
            <a:pPr algn="just">
              <a:lnSpc>
                <a:spcPct val="90000"/>
              </a:lnSpc>
              <a:buFontTx/>
              <a:buNone/>
            </a:pPr>
            <a:endParaRPr lang="it-IT" sz="2800" b="1" i="1" dirty="0">
              <a:solidFill>
                <a:srgbClr val="898989"/>
              </a:solidFill>
              <a:cs typeface="Arial" charset="0"/>
            </a:endParaRPr>
          </a:p>
          <a:p>
            <a:pPr algn="just">
              <a:lnSpc>
                <a:spcPct val="90000"/>
              </a:lnSpc>
            </a:pPr>
            <a:endParaRPr lang="it-IT" sz="1800" b="1" i="1" dirty="0">
              <a:solidFill>
                <a:srgbClr val="898989"/>
              </a:solidFill>
              <a:cs typeface="Arial" charset="0"/>
            </a:endParaRPr>
          </a:p>
          <a:p>
            <a:pPr algn="just">
              <a:lnSpc>
                <a:spcPct val="90000"/>
              </a:lnSpc>
            </a:pPr>
            <a:r>
              <a:rPr lang="it-IT" sz="2400" b="1" i="1" dirty="0">
                <a:solidFill>
                  <a:srgbClr val="898989"/>
                </a:solidFill>
                <a:cs typeface="Arial" charset="0"/>
              </a:rPr>
              <a:t>e' il complesso di attività che una impresa svolge allo scopo di orientare la propria capacità di produrre beni secondo i bisogni e i desideri dei clienti attuali e potenziali</a:t>
            </a:r>
            <a:endParaRPr lang="it-IT" sz="2400" b="1" dirty="0">
              <a:solidFill>
                <a:srgbClr val="898989"/>
              </a:solidFill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it-IT" sz="2800" i="1" dirty="0">
                <a:solidFill>
                  <a:srgbClr val="898989"/>
                </a:solidFill>
                <a:cs typeface="Arial" charset="0"/>
              </a:rPr>
              <a:t> </a:t>
            </a:r>
            <a:endParaRPr lang="it-IT" sz="2800" dirty="0">
              <a:solidFill>
                <a:srgbClr val="898989"/>
              </a:solidFill>
            </a:endParaRPr>
          </a:p>
        </p:txBody>
      </p:sp>
      <p:sp>
        <p:nvSpPr>
          <p:cNvPr id="48132" name="AutoShape 4"/>
          <p:cNvSpPr>
            <a:spLocks noChangeArrowheads="1"/>
          </p:cNvSpPr>
          <p:nvPr/>
        </p:nvSpPr>
        <p:spPr bwMode="auto">
          <a:xfrm>
            <a:off x="5232400" y="3429000"/>
            <a:ext cx="1151467" cy="576263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EB8B2D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239185" y="1229910"/>
            <a:ext cx="9160933" cy="844550"/>
          </a:xfrm>
        </p:spPr>
        <p:txBody>
          <a:bodyPr/>
          <a:lstStyle/>
          <a:p>
            <a:r>
              <a:rPr lang="it-IT" dirty="0"/>
              <a:t>Atteggiamento 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9185" y="2361063"/>
            <a:ext cx="10850033" cy="3657600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it-IT" sz="2400" b="1" dirty="0">
                <a:solidFill>
                  <a:srgbClr val="EB8B2D"/>
                </a:solidFill>
                <a:cs typeface="Arial" charset="0"/>
              </a:rPr>
              <a:t>attivo</a:t>
            </a:r>
            <a:r>
              <a:rPr lang="it-IT" sz="2400" dirty="0">
                <a:solidFill>
                  <a:schemeClr val="tx2"/>
                </a:solidFill>
                <a:cs typeface="Arial" charset="0"/>
              </a:rPr>
              <a:t>,</a:t>
            </a:r>
            <a:r>
              <a:rPr lang="it-IT" sz="2400" dirty="0">
                <a:cs typeface="Arial" charset="0"/>
              </a:rPr>
              <a:t> </a:t>
            </a:r>
            <a:r>
              <a:rPr lang="it-IT" sz="2400" dirty="0">
                <a:solidFill>
                  <a:srgbClr val="898989"/>
                </a:solidFill>
                <a:cs typeface="Arial" charset="0"/>
              </a:rPr>
              <a:t>nel senso che la progettazione della propria attività si fonda sull'individuazione di opportunità e la ricerca di soluzione per i problemi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it-IT" sz="1800" dirty="0"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it-IT" sz="2400" b="1" dirty="0">
                <a:solidFill>
                  <a:srgbClr val="EB8B2D"/>
                </a:solidFill>
                <a:cs typeface="Arial" charset="0"/>
              </a:rPr>
              <a:t>dinamico</a:t>
            </a:r>
            <a:r>
              <a:rPr lang="it-IT" sz="2400" dirty="0">
                <a:solidFill>
                  <a:schemeClr val="hlink"/>
                </a:solidFill>
                <a:cs typeface="Arial" charset="0"/>
              </a:rPr>
              <a:t>,</a:t>
            </a:r>
            <a:r>
              <a:rPr lang="it-IT" sz="2400" dirty="0">
                <a:cs typeface="Arial" charset="0"/>
              </a:rPr>
              <a:t> </a:t>
            </a:r>
            <a:r>
              <a:rPr lang="it-IT" sz="2400" dirty="0">
                <a:solidFill>
                  <a:srgbClr val="898989"/>
                </a:solidFill>
                <a:cs typeface="Arial" charset="0"/>
              </a:rPr>
              <a:t>nel senso che, ogniqualvolta si modifica la realtà di riferimento, occorre adattare la risposta.</a:t>
            </a:r>
          </a:p>
          <a:p>
            <a:pPr algn="just">
              <a:lnSpc>
                <a:spcPct val="80000"/>
              </a:lnSpc>
            </a:pPr>
            <a:endParaRPr lang="it-IT" sz="1800" dirty="0"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it-IT" sz="2400" b="1" dirty="0">
                <a:solidFill>
                  <a:srgbClr val="EB8B2D"/>
                </a:solidFill>
                <a:cs typeface="Arial" charset="0"/>
              </a:rPr>
              <a:t>proattivo</a:t>
            </a:r>
            <a:r>
              <a:rPr lang="it-IT" sz="2400" dirty="0">
                <a:solidFill>
                  <a:srgbClr val="EB8B2D"/>
                </a:solidFill>
                <a:cs typeface="Arial" charset="0"/>
              </a:rPr>
              <a:t>, </a:t>
            </a:r>
            <a:r>
              <a:rPr lang="it-IT" sz="2400" dirty="0">
                <a:solidFill>
                  <a:srgbClr val="898989"/>
                </a:solidFill>
                <a:cs typeface="Arial" charset="0"/>
              </a:rPr>
              <a:t>nel senso che va attivata costantemente una analisi continua e sistematica dell'ambiente</a:t>
            </a:r>
            <a:r>
              <a:rPr lang="it-IT" sz="2400" dirty="0">
                <a:solidFill>
                  <a:srgbClr val="898989"/>
                </a:solidFill>
                <a:cs typeface="Times New Roman" pitchFamily="18" charset="0"/>
              </a:rPr>
              <a:t> al fine di identificare </a:t>
            </a:r>
            <a:r>
              <a:rPr lang="it-IT" sz="2400" dirty="0">
                <a:solidFill>
                  <a:srgbClr val="898989"/>
                </a:solidFill>
                <a:cs typeface="Arial" charset="0"/>
              </a:rPr>
              <a:t>nuove fonti di risorse e nuovi ambiti di attività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56443"/>
            <a:ext cx="10972800" cy="1135063"/>
          </a:xfrm>
        </p:spPr>
        <p:txBody>
          <a:bodyPr/>
          <a:lstStyle/>
          <a:p>
            <a:r>
              <a:rPr lang="it-IT" sz="3200" dirty="0" smtClean="0"/>
              <a:t>Approccio </a:t>
            </a:r>
            <a:r>
              <a:rPr lang="it-IT" sz="3200" dirty="0"/>
              <a:t>tradizionale e approccio di marketing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896409" y="1701006"/>
            <a:ext cx="9848850" cy="4633913"/>
            <a:chOff x="114" y="848"/>
            <a:chExt cx="4653" cy="2919"/>
          </a:xfrm>
        </p:grpSpPr>
        <p:sp>
          <p:nvSpPr>
            <p:cNvPr id="50180" name="Text Box 4"/>
            <p:cNvSpPr txBox="1">
              <a:spLocks noChangeArrowheads="1"/>
            </p:cNvSpPr>
            <p:nvPr/>
          </p:nvSpPr>
          <p:spPr bwMode="auto">
            <a:xfrm>
              <a:off x="153" y="893"/>
              <a:ext cx="491" cy="407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b="1">
                  <a:solidFill>
                    <a:srgbClr val="D60093"/>
                  </a:solidFill>
                </a:rPr>
                <a:t>Punto di </a:t>
              </a:r>
            </a:p>
            <a:p>
              <a:r>
                <a:rPr lang="it-IT" b="1">
                  <a:solidFill>
                    <a:srgbClr val="D60093"/>
                  </a:solidFill>
                </a:rPr>
                <a:t>partenza</a:t>
              </a:r>
            </a:p>
          </p:txBody>
        </p:sp>
        <p:sp>
          <p:nvSpPr>
            <p:cNvPr id="50181" name="Text Box 5"/>
            <p:cNvSpPr txBox="1">
              <a:spLocks noChangeArrowheads="1"/>
            </p:cNvSpPr>
            <p:nvPr/>
          </p:nvSpPr>
          <p:spPr bwMode="auto">
            <a:xfrm>
              <a:off x="1121" y="893"/>
              <a:ext cx="567" cy="407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it-IT" b="1">
                  <a:solidFill>
                    <a:srgbClr val="FF3300"/>
                  </a:solidFill>
                </a:rPr>
                <a:t>Centro</a:t>
              </a:r>
            </a:p>
            <a:p>
              <a:pPr algn="ctr"/>
              <a:r>
                <a:rPr lang="it-IT" b="1">
                  <a:solidFill>
                    <a:srgbClr val="FF3300"/>
                  </a:solidFill>
                </a:rPr>
                <a:t>attenzione</a:t>
              </a:r>
            </a:p>
          </p:txBody>
        </p:sp>
        <p:sp>
          <p:nvSpPr>
            <p:cNvPr id="50182" name="Text Box 6"/>
            <p:cNvSpPr txBox="1">
              <a:spLocks noChangeArrowheads="1"/>
            </p:cNvSpPr>
            <p:nvPr/>
          </p:nvSpPr>
          <p:spPr bwMode="auto">
            <a:xfrm>
              <a:off x="2203" y="968"/>
              <a:ext cx="370" cy="233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it-IT">
                  <a:solidFill>
                    <a:srgbClr val="009900"/>
                  </a:solidFill>
                </a:rPr>
                <a:t>Mezzi </a:t>
              </a:r>
            </a:p>
          </p:txBody>
        </p:sp>
        <p:sp>
          <p:nvSpPr>
            <p:cNvPr id="50183" name="Text Box 7"/>
            <p:cNvSpPr txBox="1">
              <a:spLocks noChangeArrowheads="1"/>
            </p:cNvSpPr>
            <p:nvPr/>
          </p:nvSpPr>
          <p:spPr bwMode="auto">
            <a:xfrm>
              <a:off x="3288" y="848"/>
              <a:ext cx="270" cy="233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>
                  <a:solidFill>
                    <a:srgbClr val="6600CC"/>
                  </a:solidFill>
                </a:rPr>
                <a:t>Fini </a:t>
              </a:r>
            </a:p>
          </p:txBody>
        </p:sp>
        <p:sp>
          <p:nvSpPr>
            <p:cNvPr id="50184" name="AutoShape 8"/>
            <p:cNvSpPr>
              <a:spLocks noChangeArrowheads="1"/>
            </p:cNvSpPr>
            <p:nvPr/>
          </p:nvSpPr>
          <p:spPr bwMode="auto">
            <a:xfrm>
              <a:off x="114" y="1092"/>
              <a:ext cx="4428" cy="1235"/>
            </a:xfrm>
            <a:prstGeom prst="rightArrow">
              <a:avLst>
                <a:gd name="adj1" fmla="val 50000"/>
                <a:gd name="adj2" fmla="val 89636"/>
              </a:avLst>
            </a:prstGeom>
            <a:solidFill>
              <a:srgbClr val="FFFF00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0185" name="Text Box 9"/>
            <p:cNvSpPr txBox="1">
              <a:spLocks noChangeArrowheads="1"/>
            </p:cNvSpPr>
            <p:nvPr/>
          </p:nvSpPr>
          <p:spPr bwMode="auto">
            <a:xfrm>
              <a:off x="227" y="1644"/>
              <a:ext cx="428" cy="213"/>
            </a:xfrm>
            <a:prstGeom prst="rect">
              <a:avLst/>
            </a:prstGeom>
            <a:solidFill>
              <a:srgbClr val="D60093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it-IT" sz="1600" b="1">
                  <a:solidFill>
                    <a:schemeClr val="bg1"/>
                  </a:solidFill>
                </a:rPr>
                <a:t>Fabbrica</a:t>
              </a:r>
            </a:p>
          </p:txBody>
        </p:sp>
        <p:sp>
          <p:nvSpPr>
            <p:cNvPr id="50186" name="Text Box 10"/>
            <p:cNvSpPr txBox="1">
              <a:spLocks noChangeArrowheads="1"/>
            </p:cNvSpPr>
            <p:nvPr/>
          </p:nvSpPr>
          <p:spPr bwMode="auto">
            <a:xfrm>
              <a:off x="1118" y="1640"/>
              <a:ext cx="418" cy="213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it-IT" sz="1600" b="1">
                  <a:solidFill>
                    <a:schemeClr val="bg1"/>
                  </a:solidFill>
                </a:rPr>
                <a:t>Prodotti</a:t>
              </a:r>
            </a:p>
          </p:txBody>
        </p:sp>
        <p:sp>
          <p:nvSpPr>
            <p:cNvPr id="50187" name="Text Box 11"/>
            <p:cNvSpPr txBox="1">
              <a:spLocks noChangeArrowheads="1"/>
            </p:cNvSpPr>
            <p:nvPr/>
          </p:nvSpPr>
          <p:spPr bwMode="auto">
            <a:xfrm>
              <a:off x="2075" y="1465"/>
              <a:ext cx="694" cy="523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it-IT" sz="1600" b="1">
                  <a:solidFill>
                    <a:schemeClr val="bg1"/>
                  </a:solidFill>
                </a:rPr>
                <a:t>Organizzazione</a:t>
              </a:r>
            </a:p>
            <a:p>
              <a:pPr algn="ctr"/>
              <a:r>
                <a:rPr lang="it-IT" sz="1600" b="1">
                  <a:solidFill>
                    <a:schemeClr val="bg1"/>
                  </a:solidFill>
                </a:rPr>
                <a:t>Di </a:t>
              </a:r>
            </a:p>
            <a:p>
              <a:pPr algn="ctr"/>
              <a:r>
                <a:rPr lang="it-IT" sz="1600" b="1">
                  <a:solidFill>
                    <a:schemeClr val="bg1"/>
                  </a:solidFill>
                </a:rPr>
                <a:t>Vendita</a:t>
              </a:r>
            </a:p>
          </p:txBody>
        </p:sp>
        <p:sp>
          <p:nvSpPr>
            <p:cNvPr id="50188" name="Text Box 12"/>
            <p:cNvSpPr txBox="1">
              <a:spLocks noChangeArrowheads="1"/>
            </p:cNvSpPr>
            <p:nvPr/>
          </p:nvSpPr>
          <p:spPr bwMode="auto">
            <a:xfrm>
              <a:off x="3107" y="1424"/>
              <a:ext cx="871" cy="600"/>
            </a:xfrm>
            <a:prstGeom prst="rect">
              <a:avLst/>
            </a:prstGeom>
            <a:solidFill>
              <a:srgbClr val="6600CC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it-IT" sz="1400" b="1">
                  <a:solidFill>
                    <a:schemeClr val="bg1"/>
                  </a:solidFill>
                </a:rPr>
                <a:t>Massimo</a:t>
              </a:r>
            </a:p>
            <a:p>
              <a:pPr algn="ctr"/>
              <a:r>
                <a:rPr lang="it-IT" sz="1400" b="1">
                  <a:solidFill>
                    <a:schemeClr val="bg1"/>
                  </a:solidFill>
                </a:rPr>
                <a:t>Volume Di</a:t>
              </a:r>
            </a:p>
            <a:p>
              <a:pPr algn="ctr"/>
              <a:r>
                <a:rPr lang="it-IT" sz="1400" b="1">
                  <a:solidFill>
                    <a:schemeClr val="bg1"/>
                  </a:solidFill>
                </a:rPr>
                <a:t>Vendite</a:t>
              </a:r>
            </a:p>
            <a:p>
              <a:pPr algn="ctr"/>
              <a:r>
                <a:rPr lang="it-IT" sz="1400" b="1">
                  <a:solidFill>
                    <a:schemeClr val="bg1"/>
                  </a:solidFill>
                </a:rPr>
                <a:t>(e di profitti)</a:t>
              </a:r>
            </a:p>
          </p:txBody>
        </p:sp>
        <p:sp>
          <p:nvSpPr>
            <p:cNvPr id="50189" name="AutoShape 13"/>
            <p:cNvSpPr>
              <a:spLocks noChangeArrowheads="1"/>
            </p:cNvSpPr>
            <p:nvPr/>
          </p:nvSpPr>
          <p:spPr bwMode="auto">
            <a:xfrm>
              <a:off x="114" y="2409"/>
              <a:ext cx="4428" cy="1235"/>
            </a:xfrm>
            <a:prstGeom prst="rightArrow">
              <a:avLst>
                <a:gd name="adj1" fmla="val 50000"/>
                <a:gd name="adj2" fmla="val 89636"/>
              </a:avLst>
            </a:prstGeom>
            <a:solidFill>
              <a:srgbClr val="FF99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fr-FR"/>
            </a:p>
          </p:txBody>
        </p:sp>
        <p:sp>
          <p:nvSpPr>
            <p:cNvPr id="50190" name="Text Box 14"/>
            <p:cNvSpPr txBox="1">
              <a:spLocks noChangeArrowheads="1"/>
            </p:cNvSpPr>
            <p:nvPr/>
          </p:nvSpPr>
          <p:spPr bwMode="auto">
            <a:xfrm>
              <a:off x="210" y="2837"/>
              <a:ext cx="426" cy="368"/>
            </a:xfrm>
            <a:prstGeom prst="rect">
              <a:avLst/>
            </a:prstGeom>
            <a:solidFill>
              <a:srgbClr val="D60093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it-IT" sz="1600" b="1">
                  <a:solidFill>
                    <a:schemeClr val="bg1"/>
                  </a:solidFill>
                </a:rPr>
                <a:t>Mercato</a:t>
              </a:r>
            </a:p>
            <a:p>
              <a:pPr algn="ctr"/>
              <a:r>
                <a:rPr lang="it-IT" sz="1600" b="1">
                  <a:solidFill>
                    <a:schemeClr val="bg1"/>
                  </a:solidFill>
                </a:rPr>
                <a:t>(cliente)</a:t>
              </a:r>
            </a:p>
          </p:txBody>
        </p:sp>
        <p:sp>
          <p:nvSpPr>
            <p:cNvPr id="50191" name="Text Box 15"/>
            <p:cNvSpPr txBox="1">
              <a:spLocks noChangeArrowheads="1"/>
            </p:cNvSpPr>
            <p:nvPr/>
          </p:nvSpPr>
          <p:spPr bwMode="auto">
            <a:xfrm>
              <a:off x="1101" y="2796"/>
              <a:ext cx="427" cy="523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it-IT" sz="1600" b="1">
                  <a:solidFill>
                    <a:schemeClr val="bg1"/>
                  </a:solidFill>
                </a:rPr>
                <a:t>Esigenze</a:t>
              </a:r>
            </a:p>
            <a:p>
              <a:pPr algn="ctr"/>
              <a:r>
                <a:rPr lang="it-IT" sz="1600" b="1">
                  <a:solidFill>
                    <a:schemeClr val="bg1"/>
                  </a:solidFill>
                </a:rPr>
                <a:t>Del </a:t>
              </a:r>
            </a:p>
            <a:p>
              <a:pPr algn="ctr"/>
              <a:r>
                <a:rPr lang="it-IT" sz="1600" b="1">
                  <a:solidFill>
                    <a:schemeClr val="bg1"/>
                  </a:solidFill>
                </a:rPr>
                <a:t>Cliente</a:t>
              </a:r>
            </a:p>
          </p:txBody>
        </p:sp>
        <p:sp>
          <p:nvSpPr>
            <p:cNvPr id="50192" name="Text Box 16"/>
            <p:cNvSpPr txBox="1">
              <a:spLocks noChangeArrowheads="1"/>
            </p:cNvSpPr>
            <p:nvPr/>
          </p:nvSpPr>
          <p:spPr bwMode="auto">
            <a:xfrm>
              <a:off x="2075" y="2782"/>
              <a:ext cx="694" cy="523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it-IT" sz="1600" b="1">
                  <a:solidFill>
                    <a:schemeClr val="bg1"/>
                  </a:solidFill>
                </a:rPr>
                <a:t>Organizzazione</a:t>
              </a:r>
            </a:p>
            <a:p>
              <a:pPr algn="ctr"/>
              <a:r>
                <a:rPr lang="it-IT" sz="1600" b="1">
                  <a:solidFill>
                    <a:schemeClr val="bg1"/>
                  </a:solidFill>
                </a:rPr>
                <a:t>Di </a:t>
              </a:r>
            </a:p>
            <a:p>
              <a:pPr algn="ctr"/>
              <a:r>
                <a:rPr lang="it-IT" sz="1600" b="1">
                  <a:solidFill>
                    <a:schemeClr val="bg1"/>
                  </a:solidFill>
                </a:rPr>
                <a:t>Marketing</a:t>
              </a:r>
            </a:p>
          </p:txBody>
        </p:sp>
        <p:sp>
          <p:nvSpPr>
            <p:cNvPr id="50193" name="Text Box 17"/>
            <p:cNvSpPr txBox="1">
              <a:spLocks noChangeArrowheads="1"/>
            </p:cNvSpPr>
            <p:nvPr/>
          </p:nvSpPr>
          <p:spPr bwMode="auto">
            <a:xfrm>
              <a:off x="3121" y="2739"/>
              <a:ext cx="938" cy="600"/>
            </a:xfrm>
            <a:prstGeom prst="rect">
              <a:avLst/>
            </a:prstGeom>
            <a:solidFill>
              <a:srgbClr val="6600CC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it-IT" sz="1400" b="1">
                  <a:solidFill>
                    <a:schemeClr val="bg1"/>
                  </a:solidFill>
                </a:rPr>
                <a:t>Profitto </a:t>
              </a:r>
            </a:p>
            <a:p>
              <a:pPr algn="ctr"/>
              <a:r>
                <a:rPr lang="it-IT" sz="1400" b="1">
                  <a:solidFill>
                    <a:schemeClr val="bg1"/>
                  </a:solidFill>
                </a:rPr>
                <a:t>Attraverso La</a:t>
              </a:r>
            </a:p>
            <a:p>
              <a:pPr algn="ctr"/>
              <a:r>
                <a:rPr lang="it-IT" sz="1400" b="1">
                  <a:solidFill>
                    <a:schemeClr val="bg1"/>
                  </a:solidFill>
                </a:rPr>
                <a:t>Soddisfazione</a:t>
              </a:r>
            </a:p>
            <a:p>
              <a:pPr algn="ctr"/>
              <a:r>
                <a:rPr lang="it-IT" sz="1400" b="1">
                  <a:solidFill>
                    <a:schemeClr val="bg1"/>
                  </a:solidFill>
                </a:rPr>
                <a:t>Del Cliente</a:t>
              </a:r>
            </a:p>
          </p:txBody>
        </p:sp>
        <p:sp>
          <p:nvSpPr>
            <p:cNvPr id="50194" name="Text Box 18"/>
            <p:cNvSpPr txBox="1">
              <a:spLocks noChangeArrowheads="1"/>
            </p:cNvSpPr>
            <p:nvPr/>
          </p:nvSpPr>
          <p:spPr bwMode="auto">
            <a:xfrm rot="16200000">
              <a:off x="4280" y="1566"/>
              <a:ext cx="782" cy="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2000" b="1"/>
                <a:t>MERCATO</a:t>
              </a:r>
            </a:p>
          </p:txBody>
        </p:sp>
        <p:sp>
          <p:nvSpPr>
            <p:cNvPr id="50195" name="Text Box 19"/>
            <p:cNvSpPr txBox="1">
              <a:spLocks noChangeArrowheads="1"/>
            </p:cNvSpPr>
            <p:nvPr/>
          </p:nvSpPr>
          <p:spPr bwMode="auto">
            <a:xfrm rot="16200000">
              <a:off x="4282" y="2902"/>
              <a:ext cx="782" cy="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2000" b="1"/>
                <a:t>MERCATO</a:t>
              </a:r>
            </a:p>
          </p:txBody>
        </p:sp>
        <p:sp>
          <p:nvSpPr>
            <p:cNvPr id="50196" name="Text Box 20"/>
            <p:cNvSpPr txBox="1">
              <a:spLocks noChangeArrowheads="1"/>
            </p:cNvSpPr>
            <p:nvPr/>
          </p:nvSpPr>
          <p:spPr bwMode="auto">
            <a:xfrm>
              <a:off x="1130" y="2041"/>
              <a:ext cx="1018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it-IT" sz="1600" b="1">
                  <a:solidFill>
                    <a:schemeClr val="folHlink"/>
                  </a:solidFill>
                </a:rPr>
                <a:t>Approccio tradizionale:</a:t>
              </a:r>
            </a:p>
            <a:p>
              <a:pPr algn="ctr"/>
              <a:r>
                <a:rPr lang="it-IT" sz="1600" b="1" u="sng"/>
                <a:t>make and sell</a:t>
              </a:r>
            </a:p>
          </p:txBody>
        </p:sp>
        <p:sp>
          <p:nvSpPr>
            <p:cNvPr id="50197" name="Text Box 21"/>
            <p:cNvSpPr txBox="1">
              <a:spLocks noChangeArrowheads="1"/>
            </p:cNvSpPr>
            <p:nvPr/>
          </p:nvSpPr>
          <p:spPr bwMode="auto">
            <a:xfrm>
              <a:off x="1078" y="3399"/>
              <a:ext cx="1048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it-IT" sz="1600" b="1">
                  <a:solidFill>
                    <a:schemeClr val="folHlink"/>
                  </a:solidFill>
                </a:rPr>
                <a:t>Approccio di marketing:</a:t>
              </a:r>
            </a:p>
            <a:p>
              <a:pPr algn="ctr"/>
              <a:r>
                <a:rPr lang="it-IT" sz="1600" b="1" u="sng"/>
                <a:t>sense and respond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335424"/>
            <a:ext cx="10515600" cy="717144"/>
          </a:xfrm>
        </p:spPr>
        <p:txBody>
          <a:bodyPr/>
          <a:lstStyle/>
          <a:p>
            <a:r>
              <a:rPr lang="it-IT" sz="4800" dirty="0" smtClean="0"/>
              <a:t>Studi sull’Imprenditore (1)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0" y="2251881"/>
            <a:ext cx="12191999" cy="383777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it-IT" dirty="0" smtClean="0"/>
              <a:t> svolge un ruolo di coordinamento e di motivazione. (</a:t>
            </a:r>
            <a:r>
              <a:rPr lang="it-IT" i="1" dirty="0" smtClean="0"/>
              <a:t>Smith, 1776</a:t>
            </a:r>
            <a:r>
              <a:rPr lang="it-IT" dirty="0" smtClean="0"/>
              <a:t>) </a:t>
            </a:r>
          </a:p>
          <a:p>
            <a:pPr>
              <a:buFont typeface="Wingdings" pitchFamily="2" charset="2"/>
              <a:buChar char="Ø"/>
            </a:pPr>
            <a:r>
              <a:rPr lang="it-IT" dirty="0" smtClean="0"/>
              <a:t> assume un rischio che deve valutare e bilanciare alla remunerazione dell’attività (</a:t>
            </a:r>
            <a:r>
              <a:rPr lang="it-IT" i="1" dirty="0" smtClean="0"/>
              <a:t>Knight, 1921</a:t>
            </a:r>
            <a:r>
              <a:rPr lang="it-IT" dirty="0" smtClean="0"/>
              <a:t>). </a:t>
            </a:r>
          </a:p>
          <a:p>
            <a:pPr>
              <a:buFont typeface="Wingdings" pitchFamily="2" charset="2"/>
              <a:buChar char="Ø"/>
            </a:pPr>
            <a:r>
              <a:rPr lang="it-IT" dirty="0" smtClean="0"/>
              <a:t> raccoglie e gestisce l’informazione al fine di minimizzare il rischio di impresa, leggere i segnali di mercato e costruire il vantaggio competitivo (</a:t>
            </a:r>
            <a:r>
              <a:rPr lang="it-IT" i="1" dirty="0" smtClean="0"/>
              <a:t>Porter, 1985; Grant, 1994</a:t>
            </a:r>
            <a:r>
              <a:rPr lang="it-IT" dirty="0" smtClean="0"/>
              <a:t>).</a:t>
            </a:r>
          </a:p>
          <a:p>
            <a:pPr>
              <a:buFont typeface="Wingdings" pitchFamily="2" charset="2"/>
              <a:buChar char="Ø"/>
            </a:pPr>
            <a:r>
              <a:rPr lang="it-IT" dirty="0" smtClean="0"/>
              <a:t> definisce l’allocazione delle risorse e il bilanciamento degli incentivi: l’imprenditore ha la possibilità/capacità di valutare i costi delle produzioni complesse, di modulare la migliore combinazione di costi/ricavi e decidere, in funzione degli obiettivi produttivi, quali risorse incentivare; l’impresa diventa così l’alternativa principale al mercato per il raggiungimento dell’efficienza (</a:t>
            </a:r>
            <a:r>
              <a:rPr lang="it-IT" i="1" dirty="0" smtClean="0"/>
              <a:t>Anderson e Schmittlein, 1984; Holmstrom, Milgrom, 1991; Arrow, 1974</a:t>
            </a:r>
            <a:r>
              <a:rPr lang="it-IT" dirty="0" smtClean="0"/>
              <a:t>)</a:t>
            </a:r>
            <a:endParaRPr lang="fr-FR" dirty="0" smtClean="0"/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84537"/>
            <a:ext cx="10466916" cy="700087"/>
          </a:xfrm>
        </p:spPr>
        <p:txBody>
          <a:bodyPr/>
          <a:lstStyle/>
          <a:p>
            <a:r>
              <a:rPr lang="it-IT" sz="3600" dirty="0"/>
              <a:t>Modello del processo di marketing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90651" y="1920319"/>
            <a:ext cx="9025467" cy="3341688"/>
          </a:xfrm>
          <a:ln w="38100">
            <a:solidFill>
              <a:schemeClr val="hlink"/>
            </a:solidFill>
          </a:ln>
        </p:spPr>
        <p:txBody>
          <a:bodyPr/>
          <a:lstStyle/>
          <a:p>
            <a:pPr marL="571500" indent="-571500">
              <a:buFont typeface="Wingdings" pitchFamily="2" charset="2"/>
              <a:buAutoNum type="arabicPeriod"/>
            </a:pPr>
            <a:r>
              <a:rPr lang="it-IT" sz="2800" dirty="0"/>
              <a:t>Comprendere il mercato e i bisogni-desideri dei clienti potenziali</a:t>
            </a:r>
          </a:p>
          <a:p>
            <a:pPr marL="571500" indent="-571500">
              <a:buFont typeface="Wingdings" pitchFamily="2" charset="2"/>
              <a:buAutoNum type="arabicPeriod"/>
            </a:pPr>
            <a:r>
              <a:rPr lang="it-IT" sz="2800" dirty="0"/>
              <a:t>Definire una strategia di marketing</a:t>
            </a:r>
          </a:p>
          <a:p>
            <a:pPr marL="571500" indent="-571500">
              <a:buFont typeface="Wingdings" pitchFamily="2" charset="2"/>
              <a:buAutoNum type="arabicPeriod"/>
            </a:pPr>
            <a:r>
              <a:rPr lang="it-IT" sz="2800" dirty="0"/>
              <a:t>Realizzare un piano di marketing</a:t>
            </a:r>
          </a:p>
          <a:p>
            <a:pPr marL="571500" indent="-571500">
              <a:buFont typeface="Wingdings" pitchFamily="2" charset="2"/>
              <a:buAutoNum type="arabicPeriod"/>
            </a:pPr>
            <a:r>
              <a:rPr lang="it-IT" sz="2800" dirty="0"/>
              <a:t>Creare e mantenere un sistema di relazioni di clientela</a:t>
            </a:r>
          </a:p>
          <a:p>
            <a:pPr marL="571500" indent="-571500">
              <a:buFont typeface="Wingdings" pitchFamily="2" charset="2"/>
              <a:buNone/>
            </a:pPr>
            <a:endParaRPr lang="it-IT" sz="2800" dirty="0"/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1390651" y="5592207"/>
            <a:ext cx="9025467" cy="523220"/>
          </a:xfrm>
          <a:prstGeom prst="rect">
            <a:avLst/>
          </a:prstGeom>
          <a:noFill/>
          <a:ln w="38100" algn="ctr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buFontTx/>
              <a:buAutoNum type="arabicPeriod" startAt="5"/>
            </a:pPr>
            <a:r>
              <a:rPr lang="it-IT" sz="2800">
                <a:latin typeface="Arial" charset="0"/>
              </a:rPr>
              <a:t>Ottenere in cambio valore dai clienti</a:t>
            </a:r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>
            <a:off x="1200151" y="1848883"/>
            <a:ext cx="0" cy="3455987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 type="arrow" w="med" len="med"/>
            <a:tailEnd type="arrow" w="med" len="med"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 rot="16200000">
            <a:off x="-1035360" y="3405832"/>
            <a:ext cx="3351302" cy="276999"/>
          </a:xfrm>
          <a:prstGeom prst="rect">
            <a:avLst/>
          </a:prstGeom>
          <a:noFill/>
          <a:ln w="38100" algn="ctr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it-IT" sz="1200" b="1">
                <a:latin typeface="Arial" charset="0"/>
              </a:rPr>
              <a:t>CREAZIONE DEL VALORE PER IL CLIENTE</a:t>
            </a:r>
          </a:p>
        </p:txBody>
      </p:sp>
      <p:sp>
        <p:nvSpPr>
          <p:cNvPr id="51207" name="Text Box 7"/>
          <p:cNvSpPr txBox="1">
            <a:spLocks noChangeArrowheads="1"/>
          </p:cNvSpPr>
          <p:nvPr/>
        </p:nvSpPr>
        <p:spPr bwMode="auto">
          <a:xfrm rot="16200000">
            <a:off x="-101433" y="5590511"/>
            <a:ext cx="1199816" cy="646331"/>
          </a:xfrm>
          <a:prstGeom prst="rect">
            <a:avLst/>
          </a:prstGeom>
          <a:noFill/>
          <a:ln w="38100" algn="ctr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it-IT" sz="1200" b="1">
                <a:latin typeface="Arial" charset="0"/>
              </a:rPr>
              <a:t>RITORNO </a:t>
            </a:r>
          </a:p>
          <a:p>
            <a:pPr algn="ctr"/>
            <a:r>
              <a:rPr lang="it-IT" sz="1200" b="1">
                <a:latin typeface="Arial" charset="0"/>
              </a:rPr>
              <a:t>DEL VALORE</a:t>
            </a:r>
          </a:p>
          <a:p>
            <a:pPr algn="ctr"/>
            <a:r>
              <a:rPr lang="it-IT" sz="1200" b="1">
                <a:latin typeface="Arial" charset="0"/>
              </a:rPr>
              <a:t>DAL CLIENTE</a:t>
            </a:r>
          </a:p>
        </p:txBody>
      </p:sp>
      <p:sp>
        <p:nvSpPr>
          <p:cNvPr id="51208" name="Line 8"/>
          <p:cNvSpPr>
            <a:spLocks noChangeShapeType="1"/>
          </p:cNvSpPr>
          <p:nvPr/>
        </p:nvSpPr>
        <p:spPr bwMode="auto">
          <a:xfrm>
            <a:off x="1200151" y="5520769"/>
            <a:ext cx="0" cy="719138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 type="arrow" w="med" len="med"/>
            <a:tailEnd type="arrow" w="med" len="med"/>
          </a:ln>
          <a:effectLst/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2"/>
          <p:cNvSpPr txBox="1">
            <a:spLocks noChangeArrowheads="1"/>
          </p:cNvSpPr>
          <p:nvPr/>
        </p:nvSpPr>
        <p:spPr bwMode="auto">
          <a:xfrm>
            <a:off x="334433" y="1454671"/>
            <a:ext cx="8636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4000" b="1" dirty="0">
                <a:solidFill>
                  <a:srgbClr val="EB8B2D"/>
                </a:solidFill>
                <a:latin typeface="Raleway"/>
              </a:rPr>
              <a:t>LO SCAMBIO</a:t>
            </a:r>
          </a:p>
        </p:txBody>
      </p:sp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334433" y="3010764"/>
            <a:ext cx="115824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3600" b="1" dirty="0">
                <a:solidFill>
                  <a:srgbClr val="898989"/>
                </a:solidFill>
                <a:latin typeface="Raleway"/>
              </a:rPr>
              <a:t>‘Lo scambio consiste nell’atto di ottenere il bene desiderato da parte di qualcuno al quale viene offerto qualcosa in cambio’ </a:t>
            </a:r>
            <a:r>
              <a:rPr lang="it-IT" sz="2000" b="1" dirty="0">
                <a:solidFill>
                  <a:srgbClr val="898989"/>
                </a:solidFill>
                <a:latin typeface="Raleway"/>
              </a:rPr>
              <a:t>(Kotler)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239185" y="1247776"/>
            <a:ext cx="9160933" cy="987425"/>
          </a:xfrm>
        </p:spPr>
        <p:txBody>
          <a:bodyPr/>
          <a:lstStyle/>
          <a:p>
            <a:r>
              <a:rPr lang="it-IT" dirty="0"/>
              <a:t>Il concetto di scambio</a:t>
            </a:r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239185" y="3458186"/>
            <a:ext cx="3484033" cy="1382712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it-IT" sz="2800">
              <a:solidFill>
                <a:schemeClr val="bg1"/>
              </a:solidFill>
              <a:latin typeface="Arial" charset="0"/>
            </a:endParaRPr>
          </a:p>
          <a:p>
            <a:r>
              <a:rPr lang="it-IT" sz="2800">
                <a:latin typeface="Arial" charset="0"/>
              </a:rPr>
              <a:t>ACQUIRENTE</a:t>
            </a:r>
          </a:p>
          <a:p>
            <a:endParaRPr lang="it-IT" sz="28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8688917" y="3386749"/>
            <a:ext cx="2271712" cy="1384995"/>
          </a:xfrm>
          <a:prstGeom prst="rect">
            <a:avLst/>
          </a:prstGeom>
          <a:solidFill>
            <a:srgbClr val="FF9933"/>
          </a:solidFill>
          <a:ln w="9525">
            <a:solidFill>
              <a:srgbClr val="0099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 sz="2800">
              <a:solidFill>
                <a:schemeClr val="bg1"/>
              </a:solidFill>
              <a:latin typeface="Arial" charset="0"/>
            </a:endParaRPr>
          </a:p>
          <a:p>
            <a:r>
              <a:rPr lang="it-IT" sz="2800">
                <a:latin typeface="Arial" charset="0"/>
              </a:rPr>
              <a:t>VENDITORE</a:t>
            </a:r>
          </a:p>
          <a:p>
            <a:endParaRPr lang="it-IT" sz="28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5301" name="AutoShape 5"/>
          <p:cNvSpPr>
            <a:spLocks noChangeArrowheads="1"/>
          </p:cNvSpPr>
          <p:nvPr/>
        </p:nvSpPr>
        <p:spPr bwMode="auto">
          <a:xfrm>
            <a:off x="4271433" y="3026387"/>
            <a:ext cx="3937000" cy="1152525"/>
          </a:xfrm>
          <a:prstGeom prst="rightArrow">
            <a:avLst>
              <a:gd name="adj1" fmla="val 50000"/>
              <a:gd name="adj2" fmla="val 6405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b="1">
                <a:solidFill>
                  <a:schemeClr val="bg1"/>
                </a:solidFill>
                <a:latin typeface="Arial" charset="0"/>
              </a:rPr>
              <a:t>RICERCA DI VALORE</a:t>
            </a:r>
          </a:p>
          <a:p>
            <a:pPr algn="ctr"/>
            <a:r>
              <a:rPr lang="it-IT">
                <a:solidFill>
                  <a:schemeClr val="bg2"/>
                </a:solidFill>
                <a:latin typeface="Arial" charset="0"/>
              </a:rPr>
              <a:t>(in cambio di valore)</a:t>
            </a:r>
          </a:p>
        </p:txBody>
      </p:sp>
      <p:sp>
        <p:nvSpPr>
          <p:cNvPr id="55302" name="AutoShape 6"/>
          <p:cNvSpPr>
            <a:spLocks noChangeArrowheads="1"/>
          </p:cNvSpPr>
          <p:nvPr/>
        </p:nvSpPr>
        <p:spPr bwMode="auto">
          <a:xfrm>
            <a:off x="3983568" y="4250348"/>
            <a:ext cx="3839633" cy="1152525"/>
          </a:xfrm>
          <a:prstGeom prst="leftArrow">
            <a:avLst>
              <a:gd name="adj1" fmla="val 50000"/>
              <a:gd name="adj2" fmla="val 62466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b="1">
                <a:solidFill>
                  <a:schemeClr val="tx2"/>
                </a:solidFill>
                <a:latin typeface="Arial" charset="0"/>
              </a:rPr>
              <a:t>OFFERTA DI VALORE</a:t>
            </a:r>
          </a:p>
          <a:p>
            <a:pPr algn="ctr"/>
            <a:r>
              <a:rPr lang="it-IT">
                <a:solidFill>
                  <a:srgbClr val="6600CC"/>
                </a:solidFill>
                <a:latin typeface="Arial" charset="0"/>
              </a:rPr>
              <a:t>(in cambio di valore)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1069" y="1320801"/>
            <a:ext cx="9160933" cy="915987"/>
          </a:xfrm>
        </p:spPr>
        <p:txBody>
          <a:bodyPr/>
          <a:lstStyle/>
          <a:p>
            <a:r>
              <a:rPr lang="it-IT" dirty="0"/>
              <a:t>Condizioni per lo scambio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1855" y="2333767"/>
            <a:ext cx="10657417" cy="3657600"/>
          </a:xfrm>
        </p:spPr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it-IT" sz="2800" dirty="0">
                <a:solidFill>
                  <a:srgbClr val="898989"/>
                </a:solidFill>
              </a:rPr>
              <a:t>devono esserci almeno due parti</a:t>
            </a:r>
          </a:p>
          <a:p>
            <a:pPr marL="609600" indent="-609600">
              <a:lnSpc>
                <a:spcPct val="80000"/>
              </a:lnSpc>
            </a:pPr>
            <a:r>
              <a:rPr lang="it-IT" sz="2800" dirty="0">
                <a:solidFill>
                  <a:srgbClr val="898989"/>
                </a:solidFill>
              </a:rPr>
              <a:t>ogni parte ha qualcosa che può essere di valore per l’altra</a:t>
            </a:r>
          </a:p>
          <a:p>
            <a:pPr marL="609600" indent="-609600">
              <a:lnSpc>
                <a:spcPct val="80000"/>
              </a:lnSpc>
            </a:pPr>
            <a:r>
              <a:rPr lang="it-IT" sz="2800" dirty="0">
                <a:solidFill>
                  <a:srgbClr val="898989"/>
                </a:solidFill>
              </a:rPr>
              <a:t>ogni parte è in grado di comunicare e di trasferire valore all’altra</a:t>
            </a:r>
          </a:p>
          <a:p>
            <a:pPr marL="609600" indent="-609600">
              <a:lnSpc>
                <a:spcPct val="80000"/>
              </a:lnSpc>
            </a:pPr>
            <a:r>
              <a:rPr lang="it-IT" sz="2800" dirty="0">
                <a:solidFill>
                  <a:srgbClr val="898989"/>
                </a:solidFill>
              </a:rPr>
              <a:t>ogni parte è libera di accettare o di respingere l’offerta dell’altra</a:t>
            </a:r>
          </a:p>
          <a:p>
            <a:pPr marL="609600" indent="-609600">
              <a:lnSpc>
                <a:spcPct val="80000"/>
              </a:lnSpc>
            </a:pPr>
            <a:r>
              <a:rPr lang="it-IT" sz="2800" dirty="0">
                <a:solidFill>
                  <a:srgbClr val="898989"/>
                </a:solidFill>
              </a:rPr>
              <a:t>ogni parte ritiene possibile o desiderabile trattare con l’altra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31800" y="1311796"/>
            <a:ext cx="9160933" cy="844550"/>
          </a:xfrm>
        </p:spPr>
        <p:txBody>
          <a:bodyPr/>
          <a:lstStyle/>
          <a:p>
            <a:r>
              <a:rPr lang="it-IT" dirty="0"/>
              <a:t>Prodotto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1800" y="2388358"/>
            <a:ext cx="10261600" cy="3657600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it-IT" dirty="0">
                <a:solidFill>
                  <a:srgbClr val="898989"/>
                </a:solidFill>
                <a:cs typeface="Courier New" pitchFamily="49" charset="0"/>
              </a:rPr>
              <a:t>"Un prodotto e' tutto ciò che può essere offerto a un mercato a fini di attenzione, acquisizione, uso e consumo, in grado di soddisfare un desiderio o un bisogno. Esso può consistere in oggetti fisici, servizi, persone, località, istituzioni o idee."</a:t>
            </a:r>
          </a:p>
          <a:p>
            <a:pPr marL="0" indent="0"/>
            <a:endParaRPr lang="it-IT" dirty="0">
              <a:solidFill>
                <a:srgbClr val="898989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46161" y="5259274"/>
            <a:ext cx="10713493" cy="646331"/>
          </a:xfrm>
          <a:prstGeom prst="rect">
            <a:avLst/>
          </a:prstGeom>
          <a:solidFill>
            <a:srgbClr val="EB8B2D"/>
          </a:solidFill>
        </p:spPr>
        <p:txBody>
          <a:bodyPr wrap="square">
            <a:spAutoFit/>
          </a:bodyPr>
          <a:lstStyle/>
          <a:p>
            <a:pPr algn="just"/>
            <a:r>
              <a:rPr lang="it-IT" i="1" dirty="0" smtClean="0">
                <a:solidFill>
                  <a:schemeClr val="bg1"/>
                </a:solidFill>
                <a:cs typeface="Courier New" pitchFamily="49" charset="0"/>
              </a:rPr>
              <a:t>Ciò che l'acquirente sceglie, acquista ed usa non è mai qualcosa di fisico, di concreto, ma è un "bundle of benefits", un insieme di benefici che sono in grado di rispondere al bisogno che questi prova.</a:t>
            </a:r>
            <a:endParaRPr lang="it-IT" dirty="0">
              <a:solidFill>
                <a:schemeClr val="bg1"/>
              </a:solidFill>
              <a:cs typeface="Courier New" pitchFamily="49" charset="0"/>
            </a:endParaRPr>
          </a:p>
        </p:txBody>
      </p:sp>
      <p:sp>
        <p:nvSpPr>
          <p:cNvPr id="5" name="Flèche vers le bas 4"/>
          <p:cNvSpPr/>
          <p:nvPr/>
        </p:nvSpPr>
        <p:spPr>
          <a:xfrm>
            <a:off x="5213445" y="4271749"/>
            <a:ext cx="791570" cy="586854"/>
          </a:xfrm>
          <a:prstGeom prst="downArrow">
            <a:avLst/>
          </a:prstGeom>
          <a:solidFill>
            <a:srgbClr val="89898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912284" y="260350"/>
            <a:ext cx="9160933" cy="915988"/>
          </a:xfrm>
        </p:spPr>
        <p:txBody>
          <a:bodyPr/>
          <a:lstStyle/>
          <a:p>
            <a:r>
              <a:rPr lang="it-IT">
                <a:solidFill>
                  <a:schemeClr val="folHlink"/>
                </a:solidFill>
              </a:rPr>
              <a:t>Valore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1800" y="1643063"/>
            <a:ext cx="10847917" cy="3657600"/>
          </a:xfrm>
        </p:spPr>
        <p:txBody>
          <a:bodyPr/>
          <a:lstStyle/>
          <a:p>
            <a:pPr algn="just"/>
            <a:r>
              <a:rPr lang="it-IT" sz="2800" dirty="0">
                <a:solidFill>
                  <a:srgbClr val="898989"/>
                </a:solidFill>
                <a:cs typeface="Times New Roman" pitchFamily="18" charset="0"/>
              </a:rPr>
              <a:t>Il valore di un prodotto dipende dalla sua attitudine a soddisfare un bisogno: maggiore è la capacità del prodotto di soddisfare un bisogno maggiore è il suo valore</a:t>
            </a:r>
          </a:p>
          <a:p>
            <a:pPr algn="just"/>
            <a:r>
              <a:rPr lang="it-IT" sz="2800" dirty="0">
                <a:solidFill>
                  <a:srgbClr val="898989"/>
                </a:solidFill>
                <a:cs typeface="Times New Roman" pitchFamily="18" charset="0"/>
              </a:rPr>
              <a:t>Di conseguenza, il valore attribuito ad un prodotto varia da soggetto a soggetto e nello stesso soggetto può variare da momento a momento </a:t>
            </a:r>
            <a:endParaRPr lang="it-IT" sz="28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361950" y="1188942"/>
            <a:ext cx="9160933" cy="915987"/>
          </a:xfrm>
        </p:spPr>
        <p:txBody>
          <a:bodyPr/>
          <a:lstStyle/>
          <a:p>
            <a:r>
              <a:rPr lang="it-IT" dirty="0"/>
              <a:t>Il valore per il cliente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3247800"/>
            <a:ext cx="4861984" cy="2825453"/>
          </a:xfrm>
          <a:ln>
            <a:solidFill>
              <a:srgbClr val="6600CC"/>
            </a:solidFill>
          </a:ln>
        </p:spPr>
        <p:txBody>
          <a:bodyPr/>
          <a:lstStyle/>
          <a:p>
            <a:pPr algn="ctr">
              <a:buFontTx/>
              <a:buNone/>
            </a:pPr>
            <a:r>
              <a:rPr lang="it-IT" sz="2400" b="1">
                <a:solidFill>
                  <a:schemeClr val="tx2"/>
                </a:solidFill>
              </a:rPr>
              <a:t>BENEFICI</a:t>
            </a:r>
          </a:p>
          <a:p>
            <a:pPr algn="ctr">
              <a:buFontTx/>
              <a:buNone/>
            </a:pPr>
            <a:endParaRPr lang="it-IT" sz="2400" b="1">
              <a:solidFill>
                <a:srgbClr val="D60093"/>
              </a:solidFill>
            </a:endParaRPr>
          </a:p>
          <a:p>
            <a:r>
              <a:rPr lang="it-IT" sz="2400"/>
              <a:t>Funzionali</a:t>
            </a:r>
          </a:p>
          <a:p>
            <a:r>
              <a:rPr lang="it-IT" sz="2400"/>
              <a:t>Emotivi </a:t>
            </a:r>
          </a:p>
        </p:txBody>
      </p:sp>
      <p:sp>
        <p:nvSpPr>
          <p:cNvPr id="6144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000751" y="3247801"/>
            <a:ext cx="5376333" cy="2825453"/>
          </a:xfrm>
          <a:ln>
            <a:solidFill>
              <a:srgbClr val="6600CC"/>
            </a:solidFill>
          </a:ln>
        </p:spPr>
        <p:txBody>
          <a:bodyPr/>
          <a:lstStyle/>
          <a:p>
            <a:pPr algn="ctr">
              <a:buFontTx/>
              <a:buNone/>
            </a:pPr>
            <a:r>
              <a:rPr lang="it-IT" sz="2400" b="1">
                <a:solidFill>
                  <a:schemeClr val="hlink"/>
                </a:solidFill>
              </a:rPr>
              <a:t>COSTI</a:t>
            </a:r>
          </a:p>
          <a:p>
            <a:pPr>
              <a:buFontTx/>
              <a:buNone/>
            </a:pPr>
            <a:endParaRPr lang="it-IT" sz="2400" b="1"/>
          </a:p>
          <a:p>
            <a:r>
              <a:rPr lang="it-IT" sz="2400"/>
              <a:t>Monetari</a:t>
            </a:r>
          </a:p>
          <a:p>
            <a:r>
              <a:rPr lang="it-IT" sz="2400"/>
              <a:t>Impiego di tempo</a:t>
            </a:r>
          </a:p>
          <a:p>
            <a:r>
              <a:rPr lang="it-IT" sz="2400"/>
              <a:t>Impiego di energia/lavoro/sforzo/ecc.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734734" y="1917852"/>
            <a:ext cx="6337300" cy="965201"/>
            <a:chOff x="249" y="890"/>
            <a:chExt cx="2994" cy="608"/>
          </a:xfrm>
        </p:grpSpPr>
        <p:sp>
          <p:nvSpPr>
            <p:cNvPr id="61446" name="Text Box 6"/>
            <p:cNvSpPr txBox="1">
              <a:spLocks noChangeArrowheads="1"/>
            </p:cNvSpPr>
            <p:nvPr/>
          </p:nvSpPr>
          <p:spPr bwMode="auto">
            <a:xfrm>
              <a:off x="485" y="1056"/>
              <a:ext cx="807" cy="291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it-IT" sz="2400" b="1" dirty="0">
                  <a:latin typeface="Arial" charset="0"/>
                </a:rPr>
                <a:t>VALORE =</a:t>
              </a:r>
            </a:p>
          </p:txBody>
        </p:sp>
        <p:sp>
          <p:nvSpPr>
            <p:cNvPr id="61447" name="Text Box 7"/>
            <p:cNvSpPr txBox="1">
              <a:spLocks noChangeArrowheads="1"/>
            </p:cNvSpPr>
            <p:nvPr/>
          </p:nvSpPr>
          <p:spPr bwMode="auto">
            <a:xfrm>
              <a:off x="1819" y="919"/>
              <a:ext cx="766" cy="291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it-IT" sz="2400" b="1">
                  <a:solidFill>
                    <a:schemeClr val="tx2"/>
                  </a:solidFill>
                  <a:latin typeface="Arial" charset="0"/>
                </a:rPr>
                <a:t>BENEFICI</a:t>
              </a:r>
            </a:p>
          </p:txBody>
        </p:sp>
        <p:sp>
          <p:nvSpPr>
            <p:cNvPr id="61448" name="Text Box 8"/>
            <p:cNvSpPr txBox="1">
              <a:spLocks noChangeArrowheads="1"/>
            </p:cNvSpPr>
            <p:nvPr/>
          </p:nvSpPr>
          <p:spPr bwMode="auto">
            <a:xfrm>
              <a:off x="1922" y="1207"/>
              <a:ext cx="531" cy="291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it-IT" sz="2400" b="1">
                  <a:solidFill>
                    <a:schemeClr val="hlink"/>
                  </a:solidFill>
                  <a:latin typeface="Arial" charset="0"/>
                </a:rPr>
                <a:t>COSTI</a:t>
              </a:r>
            </a:p>
          </p:txBody>
        </p:sp>
        <p:sp>
          <p:nvSpPr>
            <p:cNvPr id="61449" name="Line 9"/>
            <p:cNvSpPr>
              <a:spLocks noChangeShapeType="1"/>
            </p:cNvSpPr>
            <p:nvPr/>
          </p:nvSpPr>
          <p:spPr bwMode="auto">
            <a:xfrm>
              <a:off x="1474" y="1207"/>
              <a:ext cx="1497" cy="0"/>
            </a:xfrm>
            <a:prstGeom prst="line">
              <a:avLst/>
            </a:prstGeom>
            <a:noFill/>
            <a:ln w="38100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61450" name="Rectangle 10"/>
            <p:cNvSpPr>
              <a:spLocks noChangeArrowheads="1"/>
            </p:cNvSpPr>
            <p:nvPr/>
          </p:nvSpPr>
          <p:spPr bwMode="auto">
            <a:xfrm>
              <a:off x="249" y="890"/>
              <a:ext cx="2994" cy="590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61451" name="Line 11"/>
          <p:cNvSpPr>
            <a:spLocks noChangeShapeType="1"/>
          </p:cNvSpPr>
          <p:nvPr/>
        </p:nvSpPr>
        <p:spPr bwMode="auto">
          <a:xfrm>
            <a:off x="5327651" y="2421089"/>
            <a:ext cx="307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270554" y="1249363"/>
            <a:ext cx="9160933" cy="915988"/>
          </a:xfrm>
        </p:spPr>
        <p:txBody>
          <a:bodyPr/>
          <a:lstStyle/>
          <a:p>
            <a:r>
              <a:rPr lang="it-IT" b="1" dirty="0"/>
              <a:t>Bisogno</a:t>
            </a:r>
            <a:endParaRPr lang="it-IT" dirty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Stato di privazione dell'individuo</a:t>
            </a:r>
          </a:p>
          <a:p>
            <a:r>
              <a:rPr lang="it-IT" dirty="0">
                <a:solidFill>
                  <a:srgbClr val="898989"/>
                </a:solidFill>
              </a:rPr>
              <a:t>Requisito o abilità importante per l’individuo da cui dipende una prestazione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188953" y="1136840"/>
            <a:ext cx="9160933" cy="1060450"/>
          </a:xfrm>
        </p:spPr>
        <p:txBody>
          <a:bodyPr/>
          <a:lstStyle/>
          <a:p>
            <a:r>
              <a:rPr lang="it-IT" b="1" dirty="0">
                <a:cs typeface="Times New Roman" pitchFamily="18" charset="0"/>
              </a:rPr>
              <a:t>Desiderio</a:t>
            </a:r>
            <a:r>
              <a:rPr lang="it-IT" dirty="0"/>
              <a:t> 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7051" y="2538484"/>
            <a:ext cx="10261600" cy="2303463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it-IT" dirty="0">
                <a:solidFill>
                  <a:srgbClr val="898989"/>
                </a:solidFill>
                <a:cs typeface="Times New Roman" pitchFamily="18" charset="0"/>
              </a:rPr>
              <a:t>manifestazione che i bisogni assumono in base alla cultura e alla personalità individuale</a:t>
            </a:r>
            <a:r>
              <a:rPr lang="it-IT" dirty="0">
                <a:solidFill>
                  <a:srgbClr val="898989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Marketing Strategico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Impresa sostenibile nella Green Economy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335424"/>
            <a:ext cx="10515600" cy="717144"/>
          </a:xfrm>
        </p:spPr>
        <p:txBody>
          <a:bodyPr/>
          <a:lstStyle/>
          <a:p>
            <a:r>
              <a:rPr lang="it-IT" sz="4800" dirty="0" smtClean="0"/>
              <a:t>Studi sull’Imprenditore (2)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0" y="2251880"/>
            <a:ext cx="12191999" cy="4135271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it-IT" dirty="0" smtClean="0"/>
              <a:t> negozia interessi e obiettivi dei differenti stakeholders. La modifica dei costi di transazione (</a:t>
            </a:r>
            <a:r>
              <a:rPr lang="it-IT" i="1" dirty="0" smtClean="0"/>
              <a:t>Coase, 1937</a:t>
            </a:r>
            <a:r>
              <a:rPr lang="it-IT" dirty="0" smtClean="0"/>
              <a:t>) ha favorito la decostruzione della catena del valore, riportando sul mercato passaggi prima internalizzati nell’impresa e generando un sistema allargato, in cui la capacità di produrre valore deriva dalla coordinazione dei differenti attori e stakeholders (</a:t>
            </a:r>
            <a:r>
              <a:rPr lang="it-IT" i="1" dirty="0" smtClean="0"/>
              <a:t>Soda, 1998</a:t>
            </a:r>
            <a:r>
              <a:rPr lang="it-IT" dirty="0" smtClean="0"/>
              <a:t>). </a:t>
            </a:r>
          </a:p>
          <a:p>
            <a:pPr>
              <a:buFont typeface="Wingdings" pitchFamily="2" charset="2"/>
              <a:buChar char="Ø"/>
            </a:pPr>
            <a:r>
              <a:rPr lang="it-IT" dirty="0" smtClean="0"/>
              <a:t> definisce un sistema di obiettivi e un ordine di priorità in ragione di una continuità nel lungo periodo </a:t>
            </a:r>
          </a:p>
          <a:p>
            <a:pPr>
              <a:buFont typeface="Wingdings" pitchFamily="2" charset="2"/>
              <a:buChar char="Ø"/>
            </a:pPr>
            <a:r>
              <a:rPr lang="it-IT" dirty="0" smtClean="0"/>
              <a:t> svolge il ruolo di promotore e fulcro delle dinamiche e dello sviluppo del mercato grazie alle sue capacità di analisi e innovazione. Il mercato è continuamente sottoposto a pressioni innovatrici da imprese che, individuando modi nuovi e migliori per rispondere ad un bisogno, rompono gli equilibri definiti e spingono le altre imprese ad uniformarsi al nuovo. (</a:t>
            </a:r>
            <a:r>
              <a:rPr lang="it-IT" i="1" dirty="0" smtClean="0"/>
              <a:t>Schumperter, 1912</a:t>
            </a:r>
            <a:r>
              <a:rPr lang="it-IT" dirty="0" smtClean="0"/>
              <a:t>).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/>
          </p:cNvSpPr>
          <p:nvPr/>
        </p:nvSpPr>
        <p:spPr bwMode="auto">
          <a:xfrm>
            <a:off x="403245" y="2431539"/>
            <a:ext cx="3556000" cy="3886200"/>
          </a:xfrm>
          <a:prstGeom prst="rect">
            <a:avLst/>
          </a:prstGeom>
          <a:solidFill>
            <a:srgbClr val="89898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sz="2400">
              <a:solidFill>
                <a:schemeClr val="bg1"/>
              </a:solidFill>
              <a:latin typeface="Raleway"/>
            </a:endParaRPr>
          </a:p>
        </p:txBody>
      </p:sp>
      <p:sp>
        <p:nvSpPr>
          <p:cNvPr id="74755" name="Rectangle 3"/>
          <p:cNvSpPr>
            <a:spLocks noChangeArrowheads="1"/>
          </p:cNvSpPr>
          <p:nvPr/>
        </p:nvSpPr>
        <p:spPr bwMode="auto">
          <a:xfrm>
            <a:off x="3955012" y="2638576"/>
            <a:ext cx="3657600" cy="3886200"/>
          </a:xfrm>
          <a:prstGeom prst="rect">
            <a:avLst/>
          </a:prstGeom>
          <a:solidFill>
            <a:srgbClr val="F6BB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sz="2400">
              <a:latin typeface="Raleway"/>
            </a:endParaRPr>
          </a:p>
        </p:txBody>
      </p:sp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7604145" y="2828768"/>
            <a:ext cx="3860800" cy="3886200"/>
          </a:xfrm>
          <a:prstGeom prst="rect">
            <a:avLst/>
          </a:prstGeom>
          <a:solidFill>
            <a:srgbClr val="EB8B2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sz="2400">
              <a:latin typeface="Raleway"/>
            </a:endParaRPr>
          </a:p>
        </p:txBody>
      </p:sp>
      <p:sp>
        <p:nvSpPr>
          <p:cNvPr id="74757" name="Rectangle 5"/>
          <p:cNvSpPr>
            <a:spLocks noChangeArrowheads="1"/>
          </p:cNvSpPr>
          <p:nvPr/>
        </p:nvSpPr>
        <p:spPr bwMode="auto">
          <a:xfrm>
            <a:off x="403245" y="2915463"/>
            <a:ext cx="3556000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800" b="1">
                <a:solidFill>
                  <a:schemeClr val="bg1"/>
                </a:solidFill>
                <a:latin typeface="Raleway"/>
              </a:rPr>
              <a:t>Segmentazione</a:t>
            </a:r>
            <a:r>
              <a:rPr lang="it-IT" sz="2800">
                <a:solidFill>
                  <a:schemeClr val="bg1"/>
                </a:solidFill>
                <a:latin typeface="Raleway"/>
              </a:rPr>
              <a:t>:</a:t>
            </a:r>
            <a:r>
              <a:rPr lang="it-IT" sz="2400">
                <a:solidFill>
                  <a:schemeClr val="bg1"/>
                </a:solidFill>
                <a:latin typeface="Raleway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it-IT" sz="2400">
                <a:solidFill>
                  <a:schemeClr val="bg1"/>
                </a:solidFill>
                <a:latin typeface="Raleway"/>
              </a:rPr>
              <a:t>1) identificazione delle basi di segmentazione</a:t>
            </a:r>
          </a:p>
          <a:p>
            <a:pPr>
              <a:spcBef>
                <a:spcPct val="50000"/>
              </a:spcBef>
            </a:pPr>
            <a:r>
              <a:rPr lang="it-IT" sz="2400">
                <a:solidFill>
                  <a:schemeClr val="bg1"/>
                </a:solidFill>
                <a:latin typeface="Raleway"/>
              </a:rPr>
              <a:t>2) definizione dei profili dei segmenti</a:t>
            </a:r>
          </a:p>
        </p:txBody>
      </p:sp>
      <p:sp>
        <p:nvSpPr>
          <p:cNvPr id="74758" name="Rectangle 6"/>
          <p:cNvSpPr>
            <a:spLocks noChangeArrowheads="1"/>
          </p:cNvSpPr>
          <p:nvPr/>
        </p:nvSpPr>
        <p:spPr bwMode="auto">
          <a:xfrm>
            <a:off x="4050263" y="3131364"/>
            <a:ext cx="3454400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800" b="1">
                <a:solidFill>
                  <a:schemeClr val="bg1"/>
                </a:solidFill>
                <a:latin typeface="Raleway"/>
              </a:rPr>
              <a:t>Targeting:</a:t>
            </a:r>
            <a:endParaRPr lang="it-IT" sz="2400">
              <a:solidFill>
                <a:schemeClr val="bg1"/>
              </a:solidFill>
              <a:latin typeface="Raleway"/>
            </a:endParaRPr>
          </a:p>
          <a:p>
            <a:pPr>
              <a:spcBef>
                <a:spcPct val="50000"/>
              </a:spcBef>
            </a:pPr>
            <a:r>
              <a:rPr lang="it-IT" sz="2400">
                <a:solidFill>
                  <a:schemeClr val="bg1"/>
                </a:solidFill>
                <a:latin typeface="Raleway"/>
              </a:rPr>
              <a:t>3) valutazione dell'attrattività dei segmenti</a:t>
            </a:r>
          </a:p>
          <a:p>
            <a:pPr>
              <a:spcBef>
                <a:spcPct val="50000"/>
              </a:spcBef>
            </a:pPr>
            <a:r>
              <a:rPr lang="it-IT" sz="2400">
                <a:solidFill>
                  <a:schemeClr val="bg1"/>
                </a:solidFill>
                <a:latin typeface="Raleway"/>
              </a:rPr>
              <a:t>4) selezione dei segmenti obiettivo</a:t>
            </a:r>
          </a:p>
        </p:txBody>
      </p:sp>
      <p:sp>
        <p:nvSpPr>
          <p:cNvPr id="74759" name="Rectangle 7"/>
          <p:cNvSpPr>
            <a:spLocks noChangeArrowheads="1"/>
          </p:cNvSpPr>
          <p:nvPr/>
        </p:nvSpPr>
        <p:spPr bwMode="auto">
          <a:xfrm>
            <a:off x="7604145" y="3369488"/>
            <a:ext cx="3860800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800" b="1">
                <a:solidFill>
                  <a:schemeClr val="bg1"/>
                </a:solidFill>
                <a:latin typeface="Raleway"/>
              </a:rPr>
              <a:t>Posizionamento:</a:t>
            </a:r>
            <a:r>
              <a:rPr lang="it-IT" sz="2400">
                <a:solidFill>
                  <a:schemeClr val="bg1"/>
                </a:solidFill>
                <a:latin typeface="Raleway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it-IT" sz="2400">
                <a:solidFill>
                  <a:schemeClr val="bg1"/>
                </a:solidFill>
                <a:latin typeface="Raleway"/>
              </a:rPr>
              <a:t>5) posizionamento del prodotto per ogni segmento obiettivo</a:t>
            </a:r>
          </a:p>
          <a:p>
            <a:pPr>
              <a:spcBef>
                <a:spcPct val="50000"/>
              </a:spcBef>
            </a:pPr>
            <a:r>
              <a:rPr lang="it-IT" sz="2400">
                <a:solidFill>
                  <a:schemeClr val="bg1"/>
                </a:solidFill>
                <a:latin typeface="Raleway"/>
              </a:rPr>
              <a:t>6) definizione del MMix per ogni segmento obiettivo</a:t>
            </a:r>
          </a:p>
        </p:txBody>
      </p:sp>
      <p:sp>
        <p:nvSpPr>
          <p:cNvPr id="74760" name="AutoShape 8"/>
          <p:cNvSpPr>
            <a:spLocks noChangeArrowheads="1"/>
          </p:cNvSpPr>
          <p:nvPr/>
        </p:nvSpPr>
        <p:spPr bwMode="auto">
          <a:xfrm>
            <a:off x="6514536" y="1974339"/>
            <a:ext cx="3149600" cy="914400"/>
          </a:xfrm>
          <a:prstGeom prst="curvedDownArrow">
            <a:avLst>
              <a:gd name="adj1" fmla="val 51667"/>
              <a:gd name="adj2" fmla="val 103333"/>
              <a:gd name="adj3" fmla="val 33333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>
              <a:latin typeface="Raleway"/>
            </a:endParaRPr>
          </a:p>
        </p:txBody>
      </p:sp>
      <p:sp>
        <p:nvSpPr>
          <p:cNvPr id="74761" name="AutoShape 9"/>
          <p:cNvSpPr>
            <a:spLocks noChangeArrowheads="1"/>
          </p:cNvSpPr>
          <p:nvPr/>
        </p:nvSpPr>
        <p:spPr bwMode="auto">
          <a:xfrm>
            <a:off x="2380212" y="1777737"/>
            <a:ext cx="3149600" cy="914400"/>
          </a:xfrm>
          <a:prstGeom prst="curvedDownArrow">
            <a:avLst>
              <a:gd name="adj1" fmla="val 51667"/>
              <a:gd name="adj2" fmla="val 103333"/>
              <a:gd name="adj3" fmla="val 33333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>
              <a:latin typeface="Raleway"/>
            </a:endParaRPr>
          </a:p>
        </p:txBody>
      </p:sp>
      <p:sp>
        <p:nvSpPr>
          <p:cNvPr id="74762" name="Rectangle 10"/>
          <p:cNvSpPr>
            <a:spLocks noGrp="1" noChangeArrowheads="1"/>
          </p:cNvSpPr>
          <p:nvPr>
            <p:ph type="title"/>
          </p:nvPr>
        </p:nvSpPr>
        <p:spPr>
          <a:xfrm>
            <a:off x="0" y="700882"/>
            <a:ext cx="12192000" cy="1312863"/>
          </a:xfrm>
        </p:spPr>
        <p:txBody>
          <a:bodyPr/>
          <a:lstStyle/>
          <a:p>
            <a:r>
              <a:rPr lang="it-IT" sz="3600" dirty="0"/>
              <a:t>Segmentazione, targeting, posizionamento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216248" y="1320801"/>
            <a:ext cx="9160933" cy="987425"/>
          </a:xfrm>
        </p:spPr>
        <p:txBody>
          <a:bodyPr/>
          <a:lstStyle/>
          <a:p>
            <a:r>
              <a:rPr lang="it-IT" b="1" dirty="0"/>
              <a:t>SEGMENTAZIONE</a:t>
            </a:r>
            <a:endParaRPr lang="it-IT" sz="3600" dirty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8000" y="2362200"/>
            <a:ext cx="11074400" cy="4114800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Processo mirato a distinguere nel mercato dell’impresa gruppi di clienti (segmenti) che si differenziano per le richieste poste</a:t>
            </a:r>
          </a:p>
          <a:p>
            <a:pPr algn="ctr"/>
            <a:endParaRPr lang="it-IT" b="1" dirty="0">
              <a:solidFill>
                <a:srgbClr val="898989"/>
              </a:solidFill>
            </a:endParaRPr>
          </a:p>
          <a:p>
            <a:pPr algn="ctr"/>
            <a:r>
              <a:rPr lang="it-IT" b="1" dirty="0">
                <a:solidFill>
                  <a:srgbClr val="898989"/>
                </a:solidFill>
              </a:rPr>
              <a:t>E’ UN MOMENTO DI ANALISI</a:t>
            </a:r>
            <a:endParaRPr lang="it-IT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b="1"/>
              <a:t>TARGETING</a:t>
            </a:r>
            <a:endParaRPr lang="it-IT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286000"/>
            <a:ext cx="10972800" cy="4114800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Processo di valutazione dei segmenti evidenziati per scegliere quello/quelli da servire</a:t>
            </a:r>
          </a:p>
          <a:p>
            <a:endParaRPr lang="it-IT" dirty="0">
              <a:solidFill>
                <a:srgbClr val="898989"/>
              </a:solidFill>
            </a:endParaRPr>
          </a:p>
          <a:p>
            <a:pPr algn="ctr"/>
            <a:r>
              <a:rPr lang="it-IT" b="1" dirty="0">
                <a:solidFill>
                  <a:srgbClr val="898989"/>
                </a:solidFill>
              </a:rPr>
              <a:t>E’ UNA FASE DECISIONALE</a:t>
            </a:r>
            <a:r>
              <a:rPr lang="it-IT" dirty="0">
                <a:solidFill>
                  <a:srgbClr val="898989"/>
                </a:solidFill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POSIZIONAMENTO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  <a:p>
            <a:endParaRPr lang="it-IT"/>
          </a:p>
          <a:p>
            <a:endParaRPr lang="it-IT"/>
          </a:p>
          <a:p>
            <a:endParaRPr lang="it-IT"/>
          </a:p>
          <a:p>
            <a:endParaRPr lang="it-IT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06400" y="2286000"/>
            <a:ext cx="10972800" cy="4114800"/>
          </a:xfrm>
        </p:spPr>
        <p:txBody>
          <a:bodyPr/>
          <a:lstStyle/>
          <a:p>
            <a:r>
              <a:rPr lang="it-IT" sz="2800" dirty="0">
                <a:solidFill>
                  <a:srgbClr val="898989"/>
                </a:solidFill>
              </a:rPr>
              <a:t>È il processo attraverso il quale l’impresa individua le modalità con cui rispondere alle richieste del target a partire dalla propria “posizione” per il segmento scelto</a:t>
            </a:r>
          </a:p>
          <a:p>
            <a:pPr>
              <a:buFontTx/>
              <a:buNone/>
            </a:pPr>
            <a:endParaRPr lang="it-IT" sz="2800" dirty="0">
              <a:solidFill>
                <a:srgbClr val="898989"/>
              </a:solidFill>
            </a:endParaRPr>
          </a:p>
          <a:p>
            <a:pPr algn="ctr"/>
            <a:r>
              <a:rPr lang="it-IT" sz="2800" b="1" dirty="0">
                <a:solidFill>
                  <a:srgbClr val="898989"/>
                </a:solidFill>
              </a:rPr>
              <a:t>E’ UNA FASE ANALITICA E DECISIONALE</a:t>
            </a:r>
            <a:endParaRPr lang="it-IT" sz="28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248599" y="1309688"/>
            <a:ext cx="8445500" cy="628650"/>
          </a:xfrm>
        </p:spPr>
        <p:txBody>
          <a:bodyPr/>
          <a:lstStyle/>
          <a:p>
            <a:r>
              <a:rPr lang="it-IT" dirty="0"/>
              <a:t>Sono tre fasi: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8000" y="2362200"/>
            <a:ext cx="11176000" cy="4114800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fra loro strettamente interrelate</a:t>
            </a:r>
          </a:p>
          <a:p>
            <a:r>
              <a:rPr lang="it-IT" dirty="0">
                <a:solidFill>
                  <a:srgbClr val="898989"/>
                </a:solidFill>
              </a:rPr>
              <a:t>la fase della segmentazione precede le altre due</a:t>
            </a:r>
          </a:p>
          <a:p>
            <a:r>
              <a:rPr lang="it-IT" dirty="0">
                <a:solidFill>
                  <a:srgbClr val="898989"/>
                </a:solidFill>
              </a:rPr>
              <a:t>targeting e posizionamento sono contemporanee e spesso sovrapposte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239184" y="1104900"/>
            <a:ext cx="9160933" cy="844550"/>
          </a:xfrm>
        </p:spPr>
        <p:txBody>
          <a:bodyPr/>
          <a:lstStyle/>
          <a:p>
            <a:r>
              <a:rPr lang="it-IT" dirty="0"/>
              <a:t>Segmentazione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9184" y="2246313"/>
            <a:ext cx="11277600" cy="4611687"/>
          </a:xfrm>
        </p:spPr>
        <p:txBody>
          <a:bodyPr/>
          <a:lstStyle/>
          <a:p>
            <a:pPr marL="0" indent="0" algn="just">
              <a:lnSpc>
                <a:spcPct val="90000"/>
              </a:lnSpc>
              <a:buFontTx/>
              <a:buNone/>
            </a:pPr>
            <a:r>
              <a:rPr lang="it-IT" dirty="0">
                <a:solidFill>
                  <a:srgbClr val="898989"/>
                </a:solidFill>
                <a:cs typeface="Times New Roman" pitchFamily="18" charset="0"/>
              </a:rPr>
              <a:t>Processo di marketing attraverso il quale</a:t>
            </a:r>
          </a:p>
          <a:p>
            <a:pPr marL="0" indent="0" algn="just">
              <a:lnSpc>
                <a:spcPct val="90000"/>
              </a:lnSpc>
              <a:buFont typeface="Wingdings 2" pitchFamily="18" charset="2"/>
              <a:buChar char="E"/>
            </a:pPr>
            <a:r>
              <a:rPr lang="it-IT" dirty="0">
                <a:solidFill>
                  <a:srgbClr val="898989"/>
                </a:solidFill>
                <a:cs typeface="Times New Roman" pitchFamily="18" charset="0"/>
              </a:rPr>
              <a:t> si suddivide il mercato in gruppi di consumatori con caratteristiche e profili di domanda fra loro distinti, ma al proprio interno sufficientemente omogenei, </a:t>
            </a:r>
          </a:p>
          <a:p>
            <a:pPr marL="0" indent="0" algn="just">
              <a:lnSpc>
                <a:spcPct val="90000"/>
              </a:lnSpc>
              <a:buFont typeface="Wingdings 2" pitchFamily="18" charset="2"/>
              <a:buChar char="E"/>
            </a:pPr>
            <a:r>
              <a:rPr lang="it-IT" dirty="0">
                <a:solidFill>
                  <a:srgbClr val="898989"/>
                </a:solidFill>
                <a:cs typeface="Times New Roman" pitchFamily="18" charset="0"/>
              </a:rPr>
              <a:t>rispetto ai quali sia possibile sviluppare specifici programmi (Mktg Mix), </a:t>
            </a:r>
          </a:p>
          <a:p>
            <a:pPr marL="0" indent="0" algn="just">
              <a:lnSpc>
                <a:spcPct val="90000"/>
              </a:lnSpc>
              <a:buFont typeface="Wingdings 2" pitchFamily="18" charset="2"/>
              <a:buChar char="E"/>
            </a:pPr>
            <a:r>
              <a:rPr lang="it-IT" dirty="0">
                <a:solidFill>
                  <a:srgbClr val="898989"/>
                </a:solidFill>
                <a:cs typeface="Times New Roman" pitchFamily="18" charset="0"/>
              </a:rPr>
              <a:t>allo scopo di meglio soddisfarne necessità ed esigenze.</a:t>
            </a:r>
            <a:r>
              <a:rPr lang="it-IT" dirty="0">
                <a:solidFill>
                  <a:srgbClr val="898989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3933" y="1103314"/>
            <a:ext cx="9160933" cy="987425"/>
          </a:xfrm>
        </p:spPr>
        <p:txBody>
          <a:bodyPr/>
          <a:lstStyle/>
          <a:p>
            <a:r>
              <a:rPr lang="it-IT" dirty="0"/>
              <a:t>Segmentare significa: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3933" y="2090739"/>
            <a:ext cx="11277600" cy="3505200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  <a:cs typeface="Times New Roman" pitchFamily="18" charset="0"/>
              </a:rPr>
              <a:t>individuare uguaglianze e/o differenze nel mercato</a:t>
            </a:r>
          </a:p>
          <a:p>
            <a:pPr>
              <a:buFontTx/>
              <a:buNone/>
            </a:pPr>
            <a:endParaRPr lang="it-IT" dirty="0">
              <a:solidFill>
                <a:srgbClr val="898989"/>
              </a:solidFill>
              <a:cs typeface="Times New Roman" pitchFamily="18" charset="0"/>
            </a:endParaRPr>
          </a:p>
          <a:p>
            <a:r>
              <a:rPr lang="it-IT" dirty="0">
                <a:solidFill>
                  <a:srgbClr val="898989"/>
                </a:solidFill>
                <a:cs typeface="Times New Roman" pitchFamily="18" charset="0"/>
              </a:rPr>
              <a:t>decidere di lavorare su quelle uguaglianze e/o quelle differenze ritenute significative. </a:t>
            </a:r>
            <a:endParaRPr lang="it-IT" dirty="0">
              <a:solidFill>
                <a:srgbClr val="898989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723331" y="4653887"/>
            <a:ext cx="11176000" cy="163773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228600" marR="0" lvl="0" indent="-22860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Raleway" panose="020B0503030101060003" pitchFamily="34" charset="77"/>
                <a:ea typeface="+mn-ea"/>
                <a:cs typeface="+mn-cs"/>
              </a:rPr>
              <a:t>“</a:t>
            </a:r>
            <a:r>
              <a:rPr kumimoji="0" lang="it-IT" sz="3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Raleway" panose="020B0503030101060003" pitchFamily="34" charset="77"/>
                <a:ea typeface="+mn-ea"/>
                <a:cs typeface="+mn-cs"/>
              </a:rPr>
              <a:t>Ogni segmento individua una tipica combinazione di benefici ricercati</a:t>
            </a:r>
            <a:r>
              <a:rPr kumimoji="0" lang="it-IT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Raleway" panose="020B0503030101060003" pitchFamily="34" charset="77"/>
                <a:ea typeface="+mn-ea"/>
                <a:cs typeface="+mn-cs"/>
              </a:rPr>
              <a:t>”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b="0" i="0" u="none" strike="noStrike" kern="1200" cap="none" spc="0" normalizeH="0" baseline="0" noProof="0" dirty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Raleway" panose="020B0503030101060003" pitchFamily="34" charset="77"/>
              <a:ea typeface="+mn-ea"/>
              <a:cs typeface="+mn-cs"/>
            </a:endParaRPr>
          </a:p>
          <a:p>
            <a:pPr marL="228600" marR="0" lvl="0" indent="-22860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Raleway" panose="020B0503030101060003" pitchFamily="34" charset="77"/>
                <a:ea typeface="+mn-ea"/>
                <a:cs typeface="+mn-cs"/>
              </a:rPr>
              <a:t> (Kotler, Armstrong, 2004)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3600" b="0" i="0" u="none" strike="noStrike" kern="1200" cap="none" spc="0" normalizeH="0" baseline="0" noProof="0" dirty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Raleway" panose="020B0503030101060003" pitchFamily="34" charset="77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36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Raleway" panose="020B0503030101060003" pitchFamily="34" charset="77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29329"/>
            <a:ext cx="10390716" cy="754062"/>
          </a:xfrm>
        </p:spPr>
        <p:txBody>
          <a:bodyPr/>
          <a:lstStyle/>
          <a:p>
            <a:r>
              <a:rPr lang="it-IT" dirty="0"/>
              <a:t>Momenti della segmentazione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9185" y="2388358"/>
            <a:ext cx="11533716" cy="4030520"/>
          </a:xfrm>
          <a:ln/>
        </p:spPr>
        <p:txBody>
          <a:bodyPr/>
          <a:lstStyle/>
          <a:p>
            <a:r>
              <a:rPr lang="it-IT" i="1" u="sng" dirty="0">
                <a:solidFill>
                  <a:srgbClr val="898989"/>
                </a:solidFill>
                <a:cs typeface="Times New Roman" pitchFamily="18" charset="0"/>
              </a:rPr>
              <a:t>definizione delle variabili più rilevanti</a:t>
            </a:r>
            <a:r>
              <a:rPr lang="it-IT" dirty="0">
                <a:solidFill>
                  <a:srgbClr val="898989"/>
                </a:solidFill>
                <a:cs typeface="Times New Roman" pitchFamily="18" charset="0"/>
              </a:rPr>
              <a:t> da utilizzare per individuare i segmenti (momento qualitativo)</a:t>
            </a:r>
            <a:r>
              <a:rPr lang="it-IT" dirty="0">
                <a:solidFill>
                  <a:srgbClr val="898989"/>
                </a:solidFill>
              </a:rPr>
              <a:t> </a:t>
            </a:r>
          </a:p>
          <a:p>
            <a:pPr>
              <a:buFontTx/>
              <a:buNone/>
            </a:pPr>
            <a:endParaRPr lang="it-IT" dirty="0">
              <a:solidFill>
                <a:srgbClr val="898989"/>
              </a:solidFill>
            </a:endParaRPr>
          </a:p>
          <a:p>
            <a:r>
              <a:rPr lang="it-IT" i="1" u="sng" dirty="0">
                <a:solidFill>
                  <a:srgbClr val="898989"/>
                </a:solidFill>
                <a:cs typeface="Times New Roman" pitchFamily="18" charset="0"/>
              </a:rPr>
              <a:t>verifica del valore delle variabili</a:t>
            </a:r>
            <a:r>
              <a:rPr lang="it-IT" dirty="0">
                <a:solidFill>
                  <a:srgbClr val="898989"/>
                </a:solidFill>
                <a:cs typeface="Times New Roman" pitchFamily="18" charset="0"/>
              </a:rPr>
              <a:t> individuate tramite la loro applicazione e la valutazione dei gruppi identificati (momento quantitativo)</a:t>
            </a:r>
            <a:endParaRPr lang="it-IT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332765"/>
            <a:ext cx="10390717" cy="782638"/>
          </a:xfrm>
          <a:ln/>
        </p:spPr>
        <p:txBody>
          <a:bodyPr/>
          <a:lstStyle/>
          <a:p>
            <a:r>
              <a:rPr lang="it-IT" dirty="0"/>
              <a:t>Definizione delle variabili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115403"/>
            <a:ext cx="11354937" cy="4410810"/>
          </a:xfrm>
        </p:spPr>
        <p:txBody>
          <a:bodyPr/>
          <a:lstStyle/>
          <a:p>
            <a:pPr marL="922338" lvl="2" indent="0">
              <a:lnSpc>
                <a:spcPct val="120000"/>
              </a:lnSpc>
              <a:buFont typeface="Symbol" pitchFamily="18" charset="2"/>
              <a:buNone/>
              <a:tabLst>
                <a:tab pos="0" algn="l"/>
              </a:tabLst>
            </a:pPr>
            <a:r>
              <a:rPr lang="it-IT" b="1" dirty="0">
                <a:solidFill>
                  <a:srgbClr val="898989"/>
                </a:solidFill>
              </a:rPr>
              <a:t>Le variabili possono essere di varia natura</a:t>
            </a:r>
            <a:endParaRPr lang="it-IT" dirty="0">
              <a:solidFill>
                <a:srgbClr val="898989"/>
              </a:solidFill>
            </a:endParaRPr>
          </a:p>
          <a:p>
            <a:pPr marL="922338" lvl="2" indent="0">
              <a:lnSpc>
                <a:spcPct val="120000"/>
              </a:lnSpc>
              <a:buFont typeface="Symbol" pitchFamily="18" charset="2"/>
              <a:buChar char="·"/>
              <a:tabLst>
                <a:tab pos="0" algn="l"/>
              </a:tabLst>
            </a:pPr>
            <a:r>
              <a:rPr lang="it-IT" i="1" dirty="0">
                <a:solidFill>
                  <a:srgbClr val="EB8B2D"/>
                </a:solidFill>
              </a:rPr>
              <a:t>variabili geografiche</a:t>
            </a:r>
            <a:r>
              <a:rPr lang="it-IT" dirty="0">
                <a:solidFill>
                  <a:srgbClr val="898989"/>
                </a:solidFill>
              </a:rPr>
              <a:t>: area geografica, densità, clima, ecc.;</a:t>
            </a:r>
          </a:p>
          <a:p>
            <a:pPr marL="922338" lvl="2" indent="0">
              <a:lnSpc>
                <a:spcPct val="120000"/>
              </a:lnSpc>
              <a:buFont typeface="Symbol" pitchFamily="18" charset="2"/>
              <a:buChar char="·"/>
              <a:tabLst>
                <a:tab pos="0" algn="l"/>
              </a:tabLst>
            </a:pPr>
            <a:r>
              <a:rPr lang="it-IT" i="1" dirty="0">
                <a:solidFill>
                  <a:srgbClr val="EB8B2D"/>
                </a:solidFill>
              </a:rPr>
              <a:t>variabili demografiche</a:t>
            </a:r>
            <a:r>
              <a:rPr lang="it-IT" dirty="0">
                <a:solidFill>
                  <a:srgbClr val="898989"/>
                </a:solidFill>
              </a:rPr>
              <a:t>: età, sesso, reddito, occupazione, livello di istruzione, religione, nazionalità;</a:t>
            </a:r>
          </a:p>
          <a:p>
            <a:pPr marL="922338" lvl="2" indent="0">
              <a:lnSpc>
                <a:spcPct val="120000"/>
              </a:lnSpc>
              <a:buFont typeface="Symbol" pitchFamily="18" charset="2"/>
              <a:buChar char="·"/>
              <a:tabLst>
                <a:tab pos="0" algn="l"/>
              </a:tabLst>
            </a:pPr>
            <a:r>
              <a:rPr lang="it-IT" i="1" dirty="0">
                <a:solidFill>
                  <a:srgbClr val="EB8B2D"/>
                </a:solidFill>
              </a:rPr>
              <a:t>variabili psicografiche</a:t>
            </a:r>
            <a:r>
              <a:rPr lang="it-IT" dirty="0">
                <a:solidFill>
                  <a:srgbClr val="898989"/>
                </a:solidFill>
              </a:rPr>
              <a:t>: classe sociale, stile di vita, personalità;</a:t>
            </a:r>
          </a:p>
          <a:p>
            <a:pPr marL="922338" lvl="2" indent="0">
              <a:lnSpc>
                <a:spcPct val="120000"/>
              </a:lnSpc>
              <a:buFont typeface="Symbol" pitchFamily="18" charset="2"/>
              <a:buChar char="·"/>
              <a:tabLst>
                <a:tab pos="0" algn="l"/>
              </a:tabLst>
            </a:pPr>
            <a:r>
              <a:rPr lang="it-IT" i="1" dirty="0">
                <a:solidFill>
                  <a:srgbClr val="EB8B2D"/>
                </a:solidFill>
              </a:rPr>
              <a:t>variabili comportamentali</a:t>
            </a:r>
            <a:r>
              <a:rPr lang="it-IT" dirty="0">
                <a:solidFill>
                  <a:srgbClr val="898989"/>
                </a:solidFill>
              </a:rPr>
              <a:t>: occasioni d’uso, vantaggi ricercati, situazione d’uso, intensità d’uso, fedeltà alla marca, grado di consapevolezza del prodotto, atteggiamento verso il prodotto.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0961"/>
            <a:ext cx="10390716" cy="609600"/>
          </a:xfrm>
        </p:spPr>
        <p:txBody>
          <a:bodyPr/>
          <a:lstStyle/>
          <a:p>
            <a:r>
              <a:rPr lang="it-IT" dirty="0"/>
              <a:t>Definizione delle variabili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9184" y="2279175"/>
            <a:ext cx="5486400" cy="3705699"/>
          </a:xfrm>
          <a:ln>
            <a:solidFill>
              <a:schemeClr val="tx2"/>
            </a:solidFill>
          </a:ln>
        </p:spPr>
        <p:txBody>
          <a:bodyPr/>
          <a:lstStyle/>
          <a:p>
            <a:pPr algn="ctr">
              <a:buFontTx/>
              <a:buNone/>
            </a:pPr>
            <a:r>
              <a:rPr lang="it-IT" i="1" dirty="0">
                <a:solidFill>
                  <a:srgbClr val="EB8B2D"/>
                </a:solidFill>
              </a:rPr>
              <a:t>VARIABILI STRUTTURALI </a:t>
            </a:r>
          </a:p>
          <a:p>
            <a:pPr algn="ctr">
              <a:buFontTx/>
              <a:buNone/>
            </a:pPr>
            <a:endParaRPr lang="it-IT" dirty="0">
              <a:solidFill>
                <a:srgbClr val="898989"/>
              </a:solidFill>
            </a:endParaRPr>
          </a:p>
          <a:p>
            <a:pPr algn="ctr">
              <a:buFontTx/>
              <a:buNone/>
            </a:pPr>
            <a:r>
              <a:rPr lang="it-IT" dirty="0">
                <a:solidFill>
                  <a:srgbClr val="898989"/>
                </a:solidFill>
              </a:rPr>
              <a:t>variabili che è possibile misurare</a:t>
            </a:r>
          </a:p>
          <a:p>
            <a:pPr algn="ctr">
              <a:buFontTx/>
              <a:buNone/>
            </a:pPr>
            <a:endParaRPr lang="it-IT" sz="2000" dirty="0">
              <a:solidFill>
                <a:srgbClr val="898989"/>
              </a:solidFill>
            </a:endParaRPr>
          </a:p>
          <a:p>
            <a:pPr algn="ctr">
              <a:buFontTx/>
              <a:buNone/>
            </a:pPr>
            <a:endParaRPr lang="it-IT" sz="2400" dirty="0">
              <a:solidFill>
                <a:srgbClr val="898989"/>
              </a:solidFill>
            </a:endParaRPr>
          </a:p>
          <a:p>
            <a:pPr algn="ctr">
              <a:buFontTx/>
              <a:buNone/>
            </a:pPr>
            <a:r>
              <a:rPr lang="it-IT" sz="2400" dirty="0">
                <a:solidFill>
                  <a:srgbClr val="898989"/>
                </a:solidFill>
              </a:rPr>
              <a:t>(età, sesso, area geografica, ecc.)</a:t>
            </a:r>
            <a:endParaRPr lang="it-IT" dirty="0">
              <a:solidFill>
                <a:srgbClr val="898989"/>
              </a:solidFill>
            </a:endParaRPr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808133" y="2279175"/>
            <a:ext cx="5748867" cy="3670776"/>
          </a:xfrm>
          <a:ln>
            <a:solidFill>
              <a:schemeClr val="tx2"/>
            </a:solidFill>
          </a:ln>
        </p:spPr>
        <p:txBody>
          <a:bodyPr/>
          <a:lstStyle/>
          <a:p>
            <a:pPr algn="ctr">
              <a:buFontTx/>
              <a:buNone/>
            </a:pPr>
            <a:r>
              <a:rPr lang="it-IT" i="1" dirty="0">
                <a:solidFill>
                  <a:srgbClr val="EB8B2D"/>
                </a:solidFill>
              </a:rPr>
              <a:t>VARIABILI COMPORTAMENTALI</a:t>
            </a:r>
          </a:p>
          <a:p>
            <a:pPr algn="ctr">
              <a:buFontTx/>
              <a:buNone/>
            </a:pPr>
            <a:r>
              <a:rPr lang="it-IT" i="1" dirty="0">
                <a:solidFill>
                  <a:srgbClr val="898989"/>
                </a:solidFill>
              </a:rPr>
              <a:t> </a:t>
            </a:r>
            <a:endParaRPr lang="it-IT" dirty="0">
              <a:solidFill>
                <a:srgbClr val="898989"/>
              </a:solidFill>
            </a:endParaRPr>
          </a:p>
          <a:p>
            <a:pPr algn="ctr">
              <a:buFontTx/>
              <a:buNone/>
            </a:pPr>
            <a:r>
              <a:rPr lang="it-IT" sz="2600" dirty="0">
                <a:solidFill>
                  <a:srgbClr val="898989"/>
                </a:solidFill>
              </a:rPr>
              <a:t>variabili legate ai comportamenti e ai modi d’essere e di fare</a:t>
            </a:r>
          </a:p>
          <a:p>
            <a:pPr algn="ctr">
              <a:buFontTx/>
              <a:buNone/>
            </a:pPr>
            <a:endParaRPr lang="it-IT" sz="2400" dirty="0">
              <a:solidFill>
                <a:srgbClr val="898989"/>
              </a:solidFill>
            </a:endParaRPr>
          </a:p>
          <a:p>
            <a:pPr algn="ctr">
              <a:buFontTx/>
              <a:buNone/>
            </a:pPr>
            <a:r>
              <a:rPr lang="it-IT" sz="2400" dirty="0">
                <a:solidFill>
                  <a:srgbClr val="898989"/>
                </a:solidFill>
              </a:rPr>
              <a:t>(preferenze, modelli di acquisto, benefici ricercati, ecc.)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239888"/>
            <a:ext cx="10515600" cy="717144"/>
          </a:xfrm>
        </p:spPr>
        <p:txBody>
          <a:bodyPr/>
          <a:lstStyle/>
          <a:p>
            <a:r>
              <a:rPr lang="it-IT" sz="4800" dirty="0" smtClean="0"/>
              <a:t>Imprenditore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0" y="2052568"/>
            <a:ext cx="12191999" cy="4252697"/>
          </a:xfrm>
        </p:spPr>
        <p:txBody>
          <a:bodyPr>
            <a:normAutofit fontScale="85000" lnSpcReduction="20000"/>
          </a:bodyPr>
          <a:lstStyle/>
          <a:p>
            <a:r>
              <a:rPr lang="it-IT" dirty="0" smtClean="0"/>
              <a:t>In sintesi, l’Imprenditore è: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it-IT" dirty="0" smtClean="0"/>
              <a:t> </a:t>
            </a:r>
            <a:r>
              <a:rPr lang="it-IT" dirty="0" smtClean="0">
                <a:solidFill>
                  <a:srgbClr val="EB8B2D"/>
                </a:solidFill>
              </a:rPr>
              <a:t>soggetto di impresa </a:t>
            </a:r>
            <a:r>
              <a:rPr lang="it-IT" dirty="0" smtClean="0"/>
              <a:t>(erogatore di valore), perché figura di coordinamento, motivazione ed indirizzo dei fattori produttivi al fine di soddisfare bisogni; diffondendo le dimensioni di valore, favorisce il progresso e la diffusione del benessere. </a:t>
            </a:r>
          </a:p>
          <a:p>
            <a:pPr>
              <a:buFont typeface="Wingdings" pitchFamily="2" charset="2"/>
              <a:buChar char="Ø"/>
            </a:pPr>
            <a:endParaRPr lang="it-IT" dirty="0" smtClean="0"/>
          </a:p>
          <a:p>
            <a:pPr>
              <a:buFont typeface="Wingdings" pitchFamily="2" charset="2"/>
              <a:buChar char="Ø"/>
            </a:pPr>
            <a:r>
              <a:rPr lang="it-IT" dirty="0" smtClean="0"/>
              <a:t> </a:t>
            </a:r>
            <a:r>
              <a:rPr lang="it-IT" dirty="0" smtClean="0">
                <a:solidFill>
                  <a:srgbClr val="EB8B2D"/>
                </a:solidFill>
              </a:rPr>
              <a:t>motore di sviluppo </a:t>
            </a:r>
            <a:r>
              <a:rPr lang="it-IT" dirty="0" smtClean="0"/>
              <a:t>(creatore di nuove modalità di valore) perché: </a:t>
            </a:r>
          </a:p>
          <a:p>
            <a:r>
              <a:rPr lang="it-IT" dirty="0" smtClean="0"/>
              <a:t>	- aggrega e coordina strutture di produzione e stakeholders all’interno di un territorio </a:t>
            </a:r>
          </a:p>
          <a:p>
            <a:r>
              <a:rPr lang="it-IT" dirty="0" smtClean="0"/>
              <a:t>	- innova, ossia fornisce soluzioni nuove ai bisogni, sia quando queste soluzioni vengono impostate a partire dalla produzione (Schumpeter, 1912), sia quando l’innovazione si delinea in funzione e alla luce della costante interazione con il cliente (Rullani, 2004); </a:t>
            </a:r>
          </a:p>
          <a:p>
            <a:endParaRPr lang="it-IT" dirty="0" smtClean="0"/>
          </a:p>
          <a:p>
            <a:r>
              <a:rPr lang="it-IT" dirty="0" smtClean="0"/>
              <a:t>Fra le due modalità di incremento del benessere (</a:t>
            </a:r>
            <a:r>
              <a:rPr lang="it-IT" i="1" dirty="0" smtClean="0"/>
              <a:t>massima diffusione/massima innovazione</a:t>
            </a:r>
            <a:r>
              <a:rPr lang="it-IT" dirty="0" smtClean="0"/>
              <a:t>) possono delinearsi combinazioni di elementi in grado imprimere forza diversa alle dinamiche del mercato e, per questo tramite, al Welfare.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239185" y="1104901"/>
            <a:ext cx="10562167" cy="915987"/>
          </a:xfrm>
        </p:spPr>
        <p:txBody>
          <a:bodyPr/>
          <a:lstStyle/>
          <a:p>
            <a:r>
              <a:rPr lang="it-IT" sz="4000" dirty="0">
                <a:cs typeface="Times New Roman" pitchFamily="18" charset="0"/>
              </a:rPr>
              <a:t>Verifica del valore delle variabili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9185" y="2279176"/>
            <a:ext cx="11480800" cy="4114800"/>
          </a:xfrm>
        </p:spPr>
        <p:txBody>
          <a:bodyPr/>
          <a:lstStyle/>
          <a:p>
            <a:pPr>
              <a:buFontTx/>
              <a:buNone/>
            </a:pPr>
            <a:r>
              <a:rPr lang="it-IT" dirty="0"/>
              <a:t>	Perché una segmentazione sia effettivamente tale i segmenti individuati:</a:t>
            </a:r>
          </a:p>
          <a:p>
            <a:r>
              <a:rPr lang="it-IT" b="1" dirty="0">
                <a:solidFill>
                  <a:srgbClr val="EB8B2D"/>
                </a:solidFill>
              </a:rPr>
              <a:t>devono possedere certi requisiti</a:t>
            </a:r>
            <a:r>
              <a:rPr lang="it-IT" dirty="0">
                <a:solidFill>
                  <a:srgbClr val="EB8B2D"/>
                </a:solidFill>
              </a:rPr>
              <a:t> </a:t>
            </a:r>
            <a:r>
              <a:rPr lang="it-IT" dirty="0"/>
              <a:t>(o i gruppi individuati non possono essere definiti segmenti)</a:t>
            </a:r>
          </a:p>
          <a:p>
            <a:r>
              <a:rPr lang="it-IT" b="1" dirty="0">
                <a:solidFill>
                  <a:srgbClr val="EB8B2D"/>
                </a:solidFill>
              </a:rPr>
              <a:t>devono facilitare il processo decisionale</a:t>
            </a:r>
            <a:r>
              <a:rPr lang="it-IT" dirty="0">
                <a:solidFill>
                  <a:srgbClr val="EB8B2D"/>
                </a:solidFill>
              </a:rPr>
              <a:t> </a:t>
            </a:r>
            <a:r>
              <a:rPr lang="it-IT" dirty="0"/>
              <a:t>(o la segmentazione non è efficace)</a:t>
            </a:r>
          </a:p>
          <a:p>
            <a:pPr>
              <a:buFontTx/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239184" y="1030289"/>
            <a:ext cx="8803216" cy="841375"/>
          </a:xfrm>
        </p:spPr>
        <p:txBody>
          <a:bodyPr/>
          <a:lstStyle/>
          <a:p>
            <a:r>
              <a:rPr lang="it-IT" sz="3600" dirty="0"/>
              <a:t>REQUISITI DEI SEGMENTI 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9184" y="2129051"/>
            <a:ext cx="11480800" cy="4191000"/>
          </a:xfrm>
        </p:spPr>
        <p:txBody>
          <a:bodyPr/>
          <a:lstStyle/>
          <a:p>
            <a:r>
              <a:rPr lang="it-IT" sz="2400" b="1" u="sng" dirty="0">
                <a:solidFill>
                  <a:srgbClr val="EB8B2D"/>
                </a:solidFill>
                <a:cs typeface="Times New Roman" pitchFamily="18" charset="0"/>
              </a:rPr>
              <a:t>Mutua esclusività</a:t>
            </a:r>
            <a:r>
              <a:rPr lang="it-IT" sz="2400" dirty="0">
                <a:solidFill>
                  <a:srgbClr val="CC3399"/>
                </a:solidFill>
                <a:cs typeface="Times New Roman" pitchFamily="18" charset="0"/>
              </a:rPr>
              <a:t>:</a:t>
            </a:r>
            <a:r>
              <a:rPr lang="it-IT" sz="2400" dirty="0">
                <a:cs typeface="Times New Roman" pitchFamily="18" charset="0"/>
              </a:rPr>
              <a:t> separabilità concettuale di ogni segmento dagli altri</a:t>
            </a:r>
            <a:r>
              <a:rPr lang="it-IT" sz="2400" u="sng" dirty="0"/>
              <a:t> </a:t>
            </a:r>
          </a:p>
          <a:p>
            <a:r>
              <a:rPr lang="it-IT" sz="2400" b="1" u="sng" dirty="0">
                <a:solidFill>
                  <a:srgbClr val="EB8B2D"/>
                </a:solidFill>
                <a:cs typeface="Times New Roman" pitchFamily="18" charset="0"/>
              </a:rPr>
              <a:t>Esaustività</a:t>
            </a:r>
            <a:r>
              <a:rPr lang="it-IT" sz="2400" dirty="0">
                <a:solidFill>
                  <a:srgbClr val="CC3399"/>
                </a:solidFill>
                <a:cs typeface="Times New Roman" pitchFamily="18" charset="0"/>
              </a:rPr>
              <a:t>:</a:t>
            </a:r>
            <a:r>
              <a:rPr lang="it-IT" sz="2400" dirty="0">
                <a:cs typeface="Times New Roman" pitchFamily="18" charset="0"/>
              </a:rPr>
              <a:t> ogni componente potenziale del mercato obiettivo deve essere incluso in un segmento </a:t>
            </a:r>
          </a:p>
          <a:p>
            <a:r>
              <a:rPr lang="it-IT" sz="2400" b="1" u="sng" dirty="0">
                <a:solidFill>
                  <a:srgbClr val="EB8B2D"/>
                </a:solidFill>
              </a:rPr>
              <a:t>Misurabilità</a:t>
            </a:r>
            <a:r>
              <a:rPr lang="it-IT" sz="2400" dirty="0">
                <a:solidFill>
                  <a:srgbClr val="CC3399"/>
                </a:solidFill>
              </a:rPr>
              <a:t>:</a:t>
            </a:r>
            <a:r>
              <a:rPr lang="it-IT" sz="2400" dirty="0"/>
              <a:t> grado in cui è possibile misurare dimensione, potere d'acquisto e profilo</a:t>
            </a:r>
          </a:p>
          <a:p>
            <a:r>
              <a:rPr lang="it-IT" sz="2400" b="1" u="sng" dirty="0">
                <a:solidFill>
                  <a:srgbClr val="EB8B2D"/>
                </a:solidFill>
              </a:rPr>
              <a:t>Accessibilità</a:t>
            </a:r>
            <a:r>
              <a:rPr lang="it-IT" sz="2400" b="1" dirty="0">
                <a:solidFill>
                  <a:srgbClr val="CC3399"/>
                </a:solidFill>
              </a:rPr>
              <a:t>:</a:t>
            </a:r>
            <a:r>
              <a:rPr lang="it-IT" sz="2400" dirty="0"/>
              <a:t> grado in cui i diversi segmenti possono essere raggiunti e serviti</a:t>
            </a:r>
          </a:p>
          <a:p>
            <a:r>
              <a:rPr lang="it-IT" sz="2400" b="1" u="sng" dirty="0">
                <a:solidFill>
                  <a:srgbClr val="EB8B2D"/>
                </a:solidFill>
              </a:rPr>
              <a:t>Rilevanza</a:t>
            </a:r>
            <a:r>
              <a:rPr lang="it-IT" sz="2400" dirty="0">
                <a:solidFill>
                  <a:srgbClr val="CC3399"/>
                </a:solidFill>
              </a:rPr>
              <a:t>:</a:t>
            </a:r>
            <a:r>
              <a:rPr lang="it-IT" sz="2400" dirty="0"/>
              <a:t> ampiezza attuale o potenziale dei segmenti</a:t>
            </a:r>
          </a:p>
          <a:p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332190" y="1408870"/>
            <a:ext cx="11523135" cy="979488"/>
          </a:xfrm>
        </p:spPr>
        <p:txBody>
          <a:bodyPr/>
          <a:lstStyle/>
          <a:p>
            <a:r>
              <a:rPr lang="it-IT" sz="4000" dirty="0"/>
              <a:t>Targeting: la scelta del segmento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7051" y="3432175"/>
            <a:ext cx="10363200" cy="2743200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Valutazione dei segmenti rispetto alle capacità/obiettivi dell’impresa</a:t>
            </a:r>
          </a:p>
          <a:p>
            <a:pPr>
              <a:buFontTx/>
              <a:buNone/>
            </a:pPr>
            <a:endParaRPr lang="it-IT" dirty="0">
              <a:solidFill>
                <a:srgbClr val="898989"/>
              </a:solidFill>
            </a:endParaRPr>
          </a:p>
          <a:p>
            <a:r>
              <a:rPr lang="it-IT" dirty="0">
                <a:solidFill>
                  <a:srgbClr val="898989"/>
                </a:solidFill>
              </a:rPr>
              <a:t>Scelta dei segmenti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119214"/>
            <a:ext cx="11963400" cy="869924"/>
          </a:xfrm>
        </p:spPr>
        <p:txBody>
          <a:bodyPr/>
          <a:lstStyle/>
          <a:p>
            <a:r>
              <a:rPr lang="it-IT" dirty="0"/>
              <a:t>Scelta dei segmenti: </a:t>
            </a:r>
            <a:r>
              <a:rPr lang="it-IT" dirty="0" smtClean="0"/>
              <a:t>i </a:t>
            </a:r>
            <a:r>
              <a:rPr lang="it-IT" dirty="0"/>
              <a:t>due criteri di base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06400" y="1989138"/>
            <a:ext cx="4876800" cy="4114800"/>
          </a:xfrm>
          <a:ln>
            <a:solidFill>
              <a:schemeClr val="tx2"/>
            </a:solidFill>
          </a:ln>
        </p:spPr>
        <p:txBody>
          <a:bodyPr/>
          <a:lstStyle/>
          <a:p>
            <a:pPr algn="ctr">
              <a:buFontTx/>
              <a:buNone/>
            </a:pPr>
            <a:r>
              <a:rPr lang="it-IT" b="1" dirty="0">
                <a:solidFill>
                  <a:srgbClr val="EB8B2D"/>
                </a:solidFill>
              </a:rPr>
              <a:t>Domanda di base:</a:t>
            </a:r>
            <a:endParaRPr lang="it-IT" dirty="0">
              <a:solidFill>
                <a:srgbClr val="EB8B2D"/>
              </a:solidFill>
            </a:endParaRPr>
          </a:p>
          <a:p>
            <a:endParaRPr lang="it-IT" dirty="0">
              <a:solidFill>
                <a:srgbClr val="898989"/>
              </a:solidFill>
            </a:endParaRPr>
          </a:p>
          <a:p>
            <a:pPr algn="ctr">
              <a:buFontTx/>
              <a:buNone/>
            </a:pPr>
            <a:r>
              <a:rPr lang="it-IT" dirty="0">
                <a:solidFill>
                  <a:srgbClr val="898989"/>
                </a:solidFill>
              </a:rPr>
              <a:t>a fronte delle</a:t>
            </a:r>
          </a:p>
          <a:p>
            <a:pPr algn="ctr">
              <a:buFontTx/>
              <a:buNone/>
            </a:pPr>
            <a:r>
              <a:rPr lang="it-IT" dirty="0">
                <a:solidFill>
                  <a:srgbClr val="898989"/>
                </a:solidFill>
              </a:rPr>
              <a:t>differenze individuate, quale atteggiamento l’impresa sceglie?</a:t>
            </a:r>
          </a:p>
        </p:txBody>
      </p:sp>
      <p:sp>
        <p:nvSpPr>
          <p:cNvPr id="1105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576484" y="2133600"/>
            <a:ext cx="4876800" cy="3816350"/>
          </a:xfrm>
          <a:ln w="57150">
            <a:solidFill>
              <a:schemeClr val="tx2"/>
            </a:solidFill>
          </a:ln>
        </p:spPr>
        <p:txBody>
          <a:bodyPr/>
          <a:lstStyle/>
          <a:p>
            <a:r>
              <a:rPr lang="it-IT" b="1" dirty="0">
                <a:solidFill>
                  <a:srgbClr val="EB8B2D"/>
                </a:solidFill>
              </a:rPr>
              <a:t>Scelta di aggregazione </a:t>
            </a:r>
          </a:p>
          <a:p>
            <a:pPr>
              <a:buFontTx/>
              <a:buNone/>
            </a:pPr>
            <a:r>
              <a:rPr lang="it-IT" sz="2400" dirty="0">
                <a:solidFill>
                  <a:srgbClr val="898989"/>
                </a:solidFill>
              </a:rPr>
              <a:t>(non tengo conto delle differenze rilevate)</a:t>
            </a:r>
          </a:p>
          <a:p>
            <a:r>
              <a:rPr lang="it-IT" b="1" dirty="0">
                <a:solidFill>
                  <a:srgbClr val="EB8B2D"/>
                </a:solidFill>
              </a:rPr>
              <a:t>Scelta di differenziazione</a:t>
            </a:r>
            <a:r>
              <a:rPr lang="it-IT" dirty="0">
                <a:solidFill>
                  <a:srgbClr val="EB8B2D"/>
                </a:solidFill>
              </a:rPr>
              <a:t> </a:t>
            </a:r>
            <a:r>
              <a:rPr lang="it-IT" sz="2400" dirty="0">
                <a:solidFill>
                  <a:srgbClr val="898989"/>
                </a:solidFill>
              </a:rPr>
              <a:t>(tengo conto delle differenze rilevate)</a:t>
            </a:r>
          </a:p>
        </p:txBody>
      </p:sp>
      <p:sp>
        <p:nvSpPr>
          <p:cNvPr id="110597" name="AutoShape 5"/>
          <p:cNvSpPr>
            <a:spLocks noChangeArrowheads="1"/>
          </p:cNvSpPr>
          <p:nvPr/>
        </p:nvSpPr>
        <p:spPr bwMode="auto">
          <a:xfrm>
            <a:off x="5486400" y="3500438"/>
            <a:ext cx="1016000" cy="7620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EB8B2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Strategie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25600" y="2286000"/>
            <a:ext cx="10363200" cy="3544888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Marketing indifferenziato</a:t>
            </a:r>
          </a:p>
          <a:p>
            <a:pPr>
              <a:buFontTx/>
              <a:buNone/>
            </a:pPr>
            <a:endParaRPr lang="it-IT" dirty="0">
              <a:solidFill>
                <a:srgbClr val="898989"/>
              </a:solidFill>
            </a:endParaRPr>
          </a:p>
          <a:p>
            <a:r>
              <a:rPr lang="it-IT" dirty="0">
                <a:solidFill>
                  <a:srgbClr val="898989"/>
                </a:solidFill>
              </a:rPr>
              <a:t>Marketing differenziato</a:t>
            </a:r>
          </a:p>
          <a:p>
            <a:pPr>
              <a:buFontTx/>
              <a:buNone/>
            </a:pPr>
            <a:endParaRPr lang="it-IT" dirty="0">
              <a:solidFill>
                <a:srgbClr val="898989"/>
              </a:solidFill>
            </a:endParaRPr>
          </a:p>
          <a:p>
            <a:r>
              <a:rPr lang="it-IT" dirty="0">
                <a:solidFill>
                  <a:srgbClr val="898989"/>
                </a:solidFill>
              </a:rPr>
              <a:t>Marketing concentrato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334433" y="1104900"/>
            <a:ext cx="9789583" cy="844550"/>
          </a:xfrm>
        </p:spPr>
        <p:txBody>
          <a:bodyPr/>
          <a:lstStyle/>
          <a:p>
            <a:r>
              <a:rPr lang="it-IT" dirty="0"/>
              <a:t>Marketing indifferenziato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4433" y="2265528"/>
            <a:ext cx="10754784" cy="2047710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it-IT" sz="3600" dirty="0"/>
              <a:t>L'impresa decide di non tener conto delle differenze esistenti e di presentare al mercato un'unica offerta</a:t>
            </a:r>
          </a:p>
        </p:txBody>
      </p:sp>
      <p:sp>
        <p:nvSpPr>
          <p:cNvPr id="112644" name="Rectangle 4"/>
          <p:cNvSpPr>
            <a:spLocks noChangeArrowheads="1"/>
          </p:cNvSpPr>
          <p:nvPr/>
        </p:nvSpPr>
        <p:spPr bwMode="auto">
          <a:xfrm>
            <a:off x="1871134" y="3933825"/>
            <a:ext cx="4358217" cy="2160588"/>
          </a:xfrm>
          <a:prstGeom prst="rect">
            <a:avLst/>
          </a:prstGeom>
          <a:noFill/>
          <a:ln w="19050">
            <a:solidFill>
              <a:srgbClr val="0000CC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it-IT" sz="2800" b="1" dirty="0">
                <a:solidFill>
                  <a:srgbClr val="EB8B2D"/>
                </a:solidFill>
              </a:rPr>
              <a:t>VANTAGGI</a:t>
            </a:r>
            <a:endParaRPr lang="it-IT" sz="2800" dirty="0">
              <a:solidFill>
                <a:srgbClr val="EB8B2D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sz="2800" dirty="0">
                <a:solidFill>
                  <a:srgbClr val="EB8B2D"/>
                </a:solidFill>
              </a:rPr>
              <a:t>EFFICIENTE</a:t>
            </a:r>
            <a:r>
              <a:rPr lang="it-IT" sz="2800" dirty="0">
                <a:solidFill>
                  <a:srgbClr val="CC0099"/>
                </a:solidFill>
              </a:rPr>
              <a:t> </a:t>
            </a:r>
            <a:r>
              <a:rPr lang="it-IT" sz="2800" dirty="0"/>
              <a:t>(costi fissi e var contenuti)</a:t>
            </a:r>
          </a:p>
        </p:txBody>
      </p:sp>
      <p:sp>
        <p:nvSpPr>
          <p:cNvPr id="112645" name="Rectangle 5"/>
          <p:cNvSpPr>
            <a:spLocks noChangeArrowheads="1"/>
          </p:cNvSpPr>
          <p:nvPr/>
        </p:nvSpPr>
        <p:spPr bwMode="auto">
          <a:xfrm>
            <a:off x="6864351" y="3933825"/>
            <a:ext cx="4607983" cy="2159000"/>
          </a:xfrm>
          <a:prstGeom prst="rect">
            <a:avLst/>
          </a:prstGeom>
          <a:noFill/>
          <a:ln w="19050">
            <a:solidFill>
              <a:srgbClr val="0000CC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it-IT" sz="2800" b="1" dirty="0">
                <a:solidFill>
                  <a:srgbClr val="EB8B2D"/>
                </a:solidFill>
              </a:rPr>
              <a:t>SVANTAGGI</a:t>
            </a:r>
            <a:endParaRPr lang="it-IT" sz="2800" dirty="0">
              <a:solidFill>
                <a:srgbClr val="EB8B2D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sz="2800" dirty="0">
                <a:solidFill>
                  <a:srgbClr val="EB8B2D"/>
                </a:solidFill>
              </a:rPr>
              <a:t>EFFICACIA</a:t>
            </a:r>
            <a:r>
              <a:rPr lang="it-IT" sz="2800" dirty="0"/>
              <a:t> </a:t>
            </a:r>
          </a:p>
          <a:p>
            <a:pPr marL="342900" indent="-342900">
              <a:spcBef>
                <a:spcPct val="20000"/>
              </a:spcBef>
            </a:pPr>
            <a:r>
              <a:rPr lang="it-IT" sz="2800" dirty="0"/>
              <a:t>(per i clienti, per la concorrenza)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239184" y="1031875"/>
            <a:ext cx="9160933" cy="842962"/>
          </a:xfrm>
        </p:spPr>
        <p:txBody>
          <a:bodyPr/>
          <a:lstStyle/>
          <a:p>
            <a:r>
              <a:rPr lang="it-IT" dirty="0"/>
              <a:t>Marketing differenziato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9184" y="1965277"/>
            <a:ext cx="10945283" cy="1962197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it-IT" sz="3600" dirty="0">
                <a:solidFill>
                  <a:srgbClr val="898989"/>
                </a:solidFill>
              </a:rPr>
              <a:t>L'impresa opera in diversi segmenti del mercato, proponendo a ciascuno di essi prodotti e programmi commerciali distinti</a:t>
            </a:r>
          </a:p>
        </p:txBody>
      </p:sp>
      <p:sp>
        <p:nvSpPr>
          <p:cNvPr id="113668" name="Rectangle 4"/>
          <p:cNvSpPr>
            <a:spLocks noChangeArrowheads="1"/>
          </p:cNvSpPr>
          <p:nvPr/>
        </p:nvSpPr>
        <p:spPr bwMode="auto">
          <a:xfrm>
            <a:off x="1775884" y="3860800"/>
            <a:ext cx="5281083" cy="2547938"/>
          </a:xfrm>
          <a:prstGeom prst="rect">
            <a:avLst/>
          </a:prstGeom>
          <a:noFill/>
          <a:ln w="19050">
            <a:solidFill>
              <a:srgbClr val="0000CC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it-IT" sz="2800" b="1" dirty="0">
                <a:solidFill>
                  <a:srgbClr val="EB8B2D"/>
                </a:solidFill>
              </a:rPr>
              <a:t>VANTAGGI</a:t>
            </a:r>
            <a:endParaRPr lang="it-IT" sz="2800" dirty="0">
              <a:solidFill>
                <a:srgbClr val="EB8B2D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sz="2800" dirty="0">
                <a:solidFill>
                  <a:srgbClr val="EB8B2D"/>
                </a:solidFill>
              </a:rPr>
              <a:t>EFFICACE </a:t>
            </a:r>
          </a:p>
          <a:p>
            <a:pPr marL="342900" indent="-342900">
              <a:spcBef>
                <a:spcPct val="20000"/>
              </a:spcBef>
            </a:pPr>
            <a:r>
              <a:rPr lang="it-IT" sz="2400" dirty="0"/>
              <a:t>(seguo con precisione)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sz="2800" dirty="0">
                <a:solidFill>
                  <a:srgbClr val="EB8B2D"/>
                </a:solidFill>
              </a:rPr>
              <a:t>EFFICIENTE</a:t>
            </a:r>
          </a:p>
          <a:p>
            <a:pPr marL="342900" indent="-342900">
              <a:spcBef>
                <a:spcPct val="20000"/>
              </a:spcBef>
            </a:pPr>
            <a:r>
              <a:rPr lang="it-IT" sz="2400" dirty="0"/>
              <a:t>(aumento mercato servito)</a:t>
            </a:r>
          </a:p>
        </p:txBody>
      </p:sp>
      <p:sp>
        <p:nvSpPr>
          <p:cNvPr id="113669" name="Rectangle 5"/>
          <p:cNvSpPr>
            <a:spLocks noChangeArrowheads="1"/>
          </p:cNvSpPr>
          <p:nvPr/>
        </p:nvSpPr>
        <p:spPr bwMode="auto">
          <a:xfrm>
            <a:off x="7162801" y="3860800"/>
            <a:ext cx="4214284" cy="2592388"/>
          </a:xfrm>
          <a:prstGeom prst="rect">
            <a:avLst/>
          </a:prstGeom>
          <a:noFill/>
          <a:ln w="19050">
            <a:solidFill>
              <a:srgbClr val="0000CC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it-IT" sz="2800" b="1" dirty="0">
                <a:solidFill>
                  <a:srgbClr val="FF3300"/>
                </a:solidFill>
              </a:rPr>
              <a:t>SVANTAGGI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sz="2800" dirty="0">
                <a:solidFill>
                  <a:srgbClr val="EB8B2D"/>
                </a:solidFill>
              </a:rPr>
              <a:t>COSTOSA</a:t>
            </a:r>
          </a:p>
          <a:p>
            <a:pPr marL="342900" indent="-342900">
              <a:spcBef>
                <a:spcPct val="20000"/>
              </a:spcBef>
            </a:pPr>
            <a:r>
              <a:rPr lang="it-IT" sz="2400" dirty="0"/>
              <a:t>(moltiplico i costi fissi e variabili)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sz="2800" dirty="0">
                <a:solidFill>
                  <a:srgbClr val="EB8B2D"/>
                </a:solidFill>
              </a:rPr>
              <a:t>perdo identità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19851"/>
            <a:ext cx="9160933" cy="627062"/>
          </a:xfrm>
        </p:spPr>
        <p:txBody>
          <a:bodyPr/>
          <a:lstStyle/>
          <a:p>
            <a:r>
              <a:rPr lang="it-IT" sz="4000" dirty="0">
                <a:solidFill>
                  <a:srgbClr val="FF3300"/>
                </a:solidFill>
              </a:rPr>
              <a:t>Marketing concentrato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119762"/>
            <a:ext cx="10801349" cy="1296538"/>
          </a:xfrm>
        </p:spPr>
        <p:txBody>
          <a:bodyPr>
            <a:normAutofit lnSpcReduction="10000"/>
          </a:bodyPr>
          <a:lstStyle/>
          <a:p>
            <a:pPr marL="0" indent="0" algn="just">
              <a:buFontTx/>
              <a:buNone/>
            </a:pPr>
            <a:r>
              <a:rPr lang="it-IT" sz="3200" dirty="0">
                <a:solidFill>
                  <a:srgbClr val="898989"/>
                </a:solidFill>
                <a:cs typeface="Times New Roman" pitchFamily="18" charset="0"/>
              </a:rPr>
              <a:t>L’impresa si concentra su un segmento o su una parte di esso, mirando ad ottenere una quota elevata in un piccolo mercato</a:t>
            </a:r>
            <a:r>
              <a:rPr lang="it-IT" sz="3200" dirty="0">
                <a:solidFill>
                  <a:srgbClr val="898989"/>
                </a:solidFill>
              </a:rPr>
              <a:t> </a:t>
            </a:r>
          </a:p>
        </p:txBody>
      </p:sp>
      <p:sp>
        <p:nvSpPr>
          <p:cNvPr id="114692" name="Rectangle 4"/>
          <p:cNvSpPr>
            <a:spLocks noChangeArrowheads="1"/>
          </p:cNvSpPr>
          <p:nvPr/>
        </p:nvSpPr>
        <p:spPr bwMode="auto">
          <a:xfrm>
            <a:off x="1951630" y="3429000"/>
            <a:ext cx="4432237" cy="3240088"/>
          </a:xfrm>
          <a:prstGeom prst="rect">
            <a:avLst/>
          </a:prstGeom>
          <a:noFill/>
          <a:ln w="19050">
            <a:solidFill>
              <a:srgbClr val="0000CC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it-IT" sz="2800" b="1" dirty="0">
                <a:solidFill>
                  <a:srgbClr val="EB8B2D"/>
                </a:solidFill>
              </a:rPr>
              <a:t>VANTAGGI</a:t>
            </a:r>
          </a:p>
          <a:p>
            <a:pPr marL="342900" indent="-342900">
              <a:spcBef>
                <a:spcPct val="20000"/>
              </a:spcBef>
            </a:pPr>
            <a:endParaRPr lang="it-IT" sz="1600" dirty="0">
              <a:solidFill>
                <a:srgbClr val="898989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sz="2800" dirty="0">
                <a:solidFill>
                  <a:srgbClr val="EB8B2D"/>
                </a:solidFill>
              </a:rPr>
              <a:t>EFFICACIA </a:t>
            </a:r>
          </a:p>
          <a:p>
            <a:pPr marL="342900" indent="-342900">
              <a:spcBef>
                <a:spcPct val="20000"/>
              </a:spcBef>
            </a:pPr>
            <a:r>
              <a:rPr lang="it-IT" sz="2400" dirty="0">
                <a:solidFill>
                  <a:srgbClr val="898989"/>
                </a:solidFill>
              </a:rPr>
              <a:t>(conosco, seguo)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sz="2800" dirty="0">
                <a:solidFill>
                  <a:srgbClr val="EB8B2D"/>
                </a:solidFill>
              </a:rPr>
              <a:t>EFFICIENTE </a:t>
            </a:r>
          </a:p>
          <a:p>
            <a:pPr marL="342900" indent="-342900">
              <a:spcBef>
                <a:spcPct val="20000"/>
              </a:spcBef>
            </a:pPr>
            <a:r>
              <a:rPr lang="it-IT" sz="2400" dirty="0">
                <a:solidFill>
                  <a:srgbClr val="898989"/>
                </a:solidFill>
              </a:rPr>
              <a:t>(con poche risorse soddisfo bene)</a:t>
            </a:r>
          </a:p>
        </p:txBody>
      </p:sp>
      <p:sp>
        <p:nvSpPr>
          <p:cNvPr id="114693" name="Rectangle 5"/>
          <p:cNvSpPr>
            <a:spLocks noChangeArrowheads="1"/>
          </p:cNvSpPr>
          <p:nvPr/>
        </p:nvSpPr>
        <p:spPr bwMode="auto">
          <a:xfrm>
            <a:off x="6671734" y="3416300"/>
            <a:ext cx="5185833" cy="3252788"/>
          </a:xfrm>
          <a:prstGeom prst="rect">
            <a:avLst/>
          </a:prstGeom>
          <a:noFill/>
          <a:ln w="19050">
            <a:solidFill>
              <a:srgbClr val="0000CC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it-IT" sz="2800" b="1" dirty="0">
                <a:solidFill>
                  <a:srgbClr val="EB8B2D"/>
                </a:solidFill>
              </a:rPr>
              <a:t>SVANTAGGI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sz="2600" dirty="0">
                <a:solidFill>
                  <a:srgbClr val="898989"/>
                </a:solidFill>
              </a:rPr>
              <a:t>dipendenza dai segmenti scelti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sz="2600" dirty="0">
                <a:solidFill>
                  <a:srgbClr val="898989"/>
                </a:solidFill>
              </a:rPr>
              <a:t>dipendenza da fattori esterni (mode)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sz="2600" dirty="0">
                <a:solidFill>
                  <a:srgbClr val="898989"/>
                </a:solidFill>
              </a:rPr>
              <a:t>dipendenza dai concorrenti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204716" y="1104901"/>
            <a:ext cx="9160933" cy="915987"/>
          </a:xfrm>
        </p:spPr>
        <p:txBody>
          <a:bodyPr/>
          <a:lstStyle/>
          <a:p>
            <a:r>
              <a:rPr lang="it-IT" dirty="0"/>
              <a:t>Come avviene la scelta?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6400" y="2511187"/>
            <a:ext cx="11161184" cy="315263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it-IT" sz="2800" dirty="0">
                <a:solidFill>
                  <a:srgbClr val="898989"/>
                </a:solidFill>
              </a:rPr>
              <a:t>Richiede la valutazione contemporanea di:</a:t>
            </a:r>
          </a:p>
          <a:p>
            <a:pPr>
              <a:lnSpc>
                <a:spcPct val="90000"/>
              </a:lnSpc>
              <a:buFontTx/>
              <a:buNone/>
            </a:pPr>
            <a:endParaRPr lang="it-IT" sz="2800" dirty="0">
              <a:solidFill>
                <a:srgbClr val="898989"/>
              </a:solidFill>
            </a:endParaRPr>
          </a:p>
          <a:p>
            <a:pPr>
              <a:lnSpc>
                <a:spcPct val="90000"/>
              </a:lnSpc>
            </a:pPr>
            <a:r>
              <a:rPr lang="it-IT" sz="2800" b="1" i="1" dirty="0">
                <a:solidFill>
                  <a:srgbClr val="EB8B2D"/>
                </a:solidFill>
              </a:rPr>
              <a:t>Attrattività del segmento</a:t>
            </a:r>
            <a:r>
              <a:rPr lang="it-IT" sz="2800" i="1" dirty="0">
                <a:solidFill>
                  <a:srgbClr val="898989"/>
                </a:solidFill>
              </a:rPr>
              <a:t>,</a:t>
            </a:r>
            <a:r>
              <a:rPr lang="it-IT" sz="2800" dirty="0">
                <a:solidFill>
                  <a:srgbClr val="898989"/>
                </a:solidFill>
              </a:rPr>
              <a:t> basata su fattori del mercato riletti in funzione dell’impresa</a:t>
            </a:r>
          </a:p>
          <a:p>
            <a:pPr>
              <a:lnSpc>
                <a:spcPct val="90000"/>
              </a:lnSpc>
              <a:buFontTx/>
              <a:buNone/>
            </a:pPr>
            <a:endParaRPr lang="it-IT" sz="2800" dirty="0">
              <a:solidFill>
                <a:srgbClr val="898989"/>
              </a:solidFill>
            </a:endParaRPr>
          </a:p>
          <a:p>
            <a:pPr>
              <a:lnSpc>
                <a:spcPct val="90000"/>
              </a:lnSpc>
            </a:pPr>
            <a:r>
              <a:rPr lang="it-IT" sz="2800" b="1" i="1" dirty="0">
                <a:solidFill>
                  <a:srgbClr val="EB8B2D"/>
                </a:solidFill>
              </a:rPr>
              <a:t>Punti di forza dell'impresa</a:t>
            </a:r>
            <a:r>
              <a:rPr lang="it-IT" sz="2800" dirty="0">
                <a:solidFill>
                  <a:srgbClr val="898989"/>
                </a:solidFill>
              </a:rPr>
              <a:t>, basata su scelte/limiti dell’impresa</a:t>
            </a:r>
          </a:p>
          <a:p>
            <a:pPr>
              <a:lnSpc>
                <a:spcPct val="90000"/>
              </a:lnSpc>
            </a:pPr>
            <a:endParaRPr lang="it-IT" sz="28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17956"/>
            <a:ext cx="10390717" cy="601662"/>
          </a:xfrm>
        </p:spPr>
        <p:txBody>
          <a:bodyPr/>
          <a:lstStyle/>
          <a:p>
            <a:r>
              <a:rPr lang="it-IT" dirty="0"/>
              <a:t>Fattori da valutare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883391"/>
            <a:ext cx="6125634" cy="4694829"/>
          </a:xfrm>
          <a:ln>
            <a:solidFill>
              <a:schemeClr val="tx2"/>
            </a:solidFill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it-IT" sz="2400" b="1" dirty="0">
                <a:solidFill>
                  <a:srgbClr val="EB8B2D"/>
                </a:solidFill>
              </a:rPr>
              <a:t>Nel mercato</a:t>
            </a:r>
            <a:r>
              <a:rPr lang="it-IT" sz="2400" b="1" dirty="0" smtClean="0">
                <a:solidFill>
                  <a:srgbClr val="EB8B2D"/>
                </a:solidFill>
              </a:rPr>
              <a:t>:</a:t>
            </a:r>
            <a:endParaRPr lang="it-IT" sz="2400" b="1" dirty="0">
              <a:solidFill>
                <a:srgbClr val="898989"/>
              </a:solidFill>
            </a:endParaRPr>
          </a:p>
          <a:p>
            <a:pPr>
              <a:lnSpc>
                <a:spcPct val="90000"/>
              </a:lnSpc>
            </a:pPr>
            <a:r>
              <a:rPr lang="it-IT" sz="2400" dirty="0">
                <a:solidFill>
                  <a:srgbClr val="898989"/>
                </a:solidFill>
              </a:rPr>
              <a:t>dimensione</a:t>
            </a:r>
          </a:p>
          <a:p>
            <a:pPr>
              <a:lnSpc>
                <a:spcPct val="90000"/>
              </a:lnSpc>
            </a:pPr>
            <a:r>
              <a:rPr lang="it-IT" sz="2400" dirty="0">
                <a:solidFill>
                  <a:srgbClr val="898989"/>
                </a:solidFill>
              </a:rPr>
              <a:t>tasso di sviluppo</a:t>
            </a:r>
          </a:p>
          <a:p>
            <a:pPr>
              <a:lnSpc>
                <a:spcPct val="90000"/>
              </a:lnSpc>
            </a:pPr>
            <a:r>
              <a:rPr lang="it-IT" sz="2400" dirty="0">
                <a:solidFill>
                  <a:srgbClr val="898989"/>
                </a:solidFill>
              </a:rPr>
              <a:t>raggiungibilità</a:t>
            </a:r>
          </a:p>
          <a:p>
            <a:pPr>
              <a:lnSpc>
                <a:spcPct val="90000"/>
              </a:lnSpc>
            </a:pPr>
            <a:r>
              <a:rPr lang="it-IT" sz="2400" dirty="0">
                <a:solidFill>
                  <a:srgbClr val="898989"/>
                </a:solidFill>
              </a:rPr>
              <a:t>analisi della concorrenza e difendibilità (dai concorrenti) </a:t>
            </a:r>
          </a:p>
          <a:p>
            <a:pPr>
              <a:lnSpc>
                <a:spcPct val="90000"/>
              </a:lnSpc>
            </a:pPr>
            <a:r>
              <a:rPr lang="it-IT" sz="2400" dirty="0">
                <a:solidFill>
                  <a:srgbClr val="898989"/>
                </a:solidFill>
              </a:rPr>
              <a:t>stabilità della risposta (clienti)</a:t>
            </a:r>
          </a:p>
          <a:p>
            <a:pPr>
              <a:lnSpc>
                <a:spcPct val="90000"/>
              </a:lnSpc>
            </a:pPr>
            <a:r>
              <a:rPr lang="it-IT" sz="2400" dirty="0">
                <a:solidFill>
                  <a:srgbClr val="898989"/>
                </a:solidFill>
              </a:rPr>
              <a:t>potenzialità dello sviluppo</a:t>
            </a:r>
          </a:p>
          <a:p>
            <a:pPr>
              <a:lnSpc>
                <a:spcPct val="90000"/>
              </a:lnSpc>
            </a:pPr>
            <a:r>
              <a:rPr lang="it-IT" sz="2400" dirty="0">
                <a:solidFill>
                  <a:srgbClr val="898989"/>
                </a:solidFill>
              </a:rPr>
              <a:t>prodotti sostitutivi </a:t>
            </a:r>
          </a:p>
          <a:p>
            <a:pPr>
              <a:lnSpc>
                <a:spcPct val="90000"/>
              </a:lnSpc>
            </a:pPr>
            <a:r>
              <a:rPr lang="it-IT" sz="2400" dirty="0">
                <a:solidFill>
                  <a:srgbClr val="898989"/>
                </a:solidFill>
              </a:rPr>
              <a:t>acquirenti</a:t>
            </a:r>
          </a:p>
          <a:p>
            <a:pPr>
              <a:lnSpc>
                <a:spcPct val="90000"/>
              </a:lnSpc>
            </a:pPr>
            <a:r>
              <a:rPr lang="it-IT" sz="2400" dirty="0">
                <a:solidFill>
                  <a:srgbClr val="898989"/>
                </a:solidFill>
              </a:rPr>
              <a:t>fornitori</a:t>
            </a:r>
          </a:p>
          <a:p>
            <a:pPr>
              <a:lnSpc>
                <a:spcPct val="90000"/>
              </a:lnSpc>
            </a:pPr>
            <a:r>
              <a:rPr lang="it-IT" sz="2400" dirty="0">
                <a:solidFill>
                  <a:srgbClr val="898989"/>
                </a:solidFill>
              </a:rPr>
              <a:t>profittabilità del settore</a:t>
            </a:r>
          </a:p>
          <a:p>
            <a:pPr>
              <a:lnSpc>
                <a:spcPct val="90000"/>
              </a:lnSpc>
            </a:pPr>
            <a:endParaRPr lang="it-IT" sz="2400" dirty="0">
              <a:solidFill>
                <a:srgbClr val="898989"/>
              </a:solidFill>
            </a:endParaRPr>
          </a:p>
        </p:txBody>
      </p:sp>
      <p:sp>
        <p:nvSpPr>
          <p:cNvPr id="11674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288617" y="1883391"/>
            <a:ext cx="5486400" cy="4694829"/>
          </a:xfrm>
          <a:ln>
            <a:solidFill>
              <a:schemeClr val="tx2"/>
            </a:solidFill>
          </a:ln>
        </p:spPr>
        <p:txBody>
          <a:bodyPr/>
          <a:lstStyle/>
          <a:p>
            <a:pPr>
              <a:buFontTx/>
              <a:buNone/>
            </a:pPr>
            <a:r>
              <a:rPr lang="it-IT" sz="2400" b="1" dirty="0">
                <a:solidFill>
                  <a:srgbClr val="EB8B2D"/>
                </a:solidFill>
              </a:rPr>
              <a:t>Nell’impresa:</a:t>
            </a:r>
            <a:endParaRPr lang="it-IT" sz="2400" dirty="0">
              <a:solidFill>
                <a:srgbClr val="EB8B2D"/>
              </a:solidFill>
            </a:endParaRPr>
          </a:p>
          <a:p>
            <a:r>
              <a:rPr lang="it-IT" sz="2400" dirty="0">
                <a:solidFill>
                  <a:srgbClr val="898989"/>
                </a:solidFill>
              </a:rPr>
              <a:t>competenze e risorse</a:t>
            </a:r>
          </a:p>
          <a:p>
            <a:r>
              <a:rPr lang="it-IT" sz="2400" dirty="0">
                <a:solidFill>
                  <a:srgbClr val="898989"/>
                </a:solidFill>
              </a:rPr>
              <a:t>coerenza con le strategie di sviluppo</a:t>
            </a:r>
          </a:p>
          <a:p>
            <a:r>
              <a:rPr lang="it-IT" sz="2400" dirty="0">
                <a:solidFill>
                  <a:srgbClr val="898989"/>
                </a:solidFill>
              </a:rPr>
              <a:t>coerenza con l’immagine</a:t>
            </a:r>
          </a:p>
          <a:p>
            <a:r>
              <a:rPr lang="it-IT" sz="2400" dirty="0">
                <a:solidFill>
                  <a:srgbClr val="898989"/>
                </a:solidFill>
              </a:rPr>
              <a:t>coerenza con la missione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335424"/>
            <a:ext cx="10515600" cy="717144"/>
          </a:xfrm>
        </p:spPr>
        <p:txBody>
          <a:bodyPr/>
          <a:lstStyle/>
          <a:p>
            <a:r>
              <a:rPr lang="it-IT" sz="4800" dirty="0" smtClean="0"/>
              <a:t>Impresa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5785" y="2251880"/>
            <a:ext cx="11464119" cy="4148919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Insieme di attori e risorse organizzato per lo svolgimento di attività destinate al raggiungimento di certi obiettivi, in relazione di interdipendenza con una molteplicità di soggetti esterni                </a:t>
            </a:r>
            <a:r>
              <a:rPr lang="it-IT" b="1" dirty="0" smtClean="0"/>
              <a:t>sistema aperto</a:t>
            </a:r>
          </a:p>
          <a:p>
            <a:r>
              <a:rPr lang="it-IT" dirty="0" smtClean="0"/>
              <a:t>Impresa ha una </a:t>
            </a:r>
            <a:r>
              <a:rPr lang="it-IT" b="1" dirty="0" smtClean="0"/>
              <a:t>natura autopoietica </a:t>
            </a:r>
            <a:r>
              <a:rPr lang="it-IT" dirty="0" smtClean="0"/>
              <a:t>nel senso che malgrado la sua apertura, mantiene comunque una stabilità organizzativa che si mantiene malgrado le interazioni con l’esterno</a:t>
            </a:r>
          </a:p>
          <a:p>
            <a:r>
              <a:rPr lang="it-IT" dirty="0" smtClean="0"/>
              <a:t>Le interrelazioni con l’esterno determinano un’influenza reciproca che favorisce l’evoluzione del sistema e determina la maturazione di un insieme di conoscenze, su cui si basa l’attività dell’impresa              </a:t>
            </a:r>
            <a:r>
              <a:rPr lang="it-IT" b="1" dirty="0" smtClean="0"/>
              <a:t>sistema cognitivo</a:t>
            </a:r>
          </a:p>
          <a:p>
            <a:pPr algn="r"/>
            <a:endParaRPr lang="it-IT" sz="2000" b="1" dirty="0" smtClean="0"/>
          </a:p>
          <a:p>
            <a:pPr algn="r"/>
            <a:r>
              <a:rPr lang="it-IT" sz="2000" b="1" dirty="0" smtClean="0"/>
              <a:t>Sistema</a:t>
            </a:r>
            <a:r>
              <a:rPr lang="it-IT" sz="2000" dirty="0" smtClean="0"/>
              <a:t>: insieme di parti che interagiscono fra loro creando una unità organica il cui valore supera la somma delle parti</a:t>
            </a:r>
          </a:p>
        </p:txBody>
      </p:sp>
      <p:sp>
        <p:nvSpPr>
          <p:cNvPr id="4" name="Flèche droite 3"/>
          <p:cNvSpPr/>
          <p:nvPr/>
        </p:nvSpPr>
        <p:spPr>
          <a:xfrm>
            <a:off x="4612946" y="2838734"/>
            <a:ext cx="1037229" cy="300250"/>
          </a:xfrm>
          <a:prstGeom prst="right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 droite 4"/>
          <p:cNvSpPr/>
          <p:nvPr/>
        </p:nvSpPr>
        <p:spPr>
          <a:xfrm>
            <a:off x="5172501" y="4831307"/>
            <a:ext cx="1037229" cy="300250"/>
          </a:xfrm>
          <a:prstGeom prst="right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30551" y="2781300"/>
            <a:ext cx="8534400" cy="1003300"/>
          </a:xfrm>
        </p:spPr>
        <p:txBody>
          <a:bodyPr/>
          <a:lstStyle/>
          <a:p>
            <a:r>
              <a:rPr lang="it-IT"/>
              <a:t>Posizionamento </a:t>
            </a:r>
          </a:p>
        </p:txBody>
      </p:sp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09800"/>
            <a:ext cx="11379200" cy="2667000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rappresenta il set completo di percezioni, impressioni, “sentimenti” che il consumatore attribuisce al prodotto, comparato con gli altri prodotti concorrenti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title"/>
          </p:nvPr>
        </p:nvSpPr>
        <p:spPr>
          <a:xfrm>
            <a:off x="304800" y="1221048"/>
            <a:ext cx="9160933" cy="771525"/>
          </a:xfrm>
          <a:noFill/>
          <a:ln/>
        </p:spPr>
        <p:txBody>
          <a:bodyPr/>
          <a:lstStyle/>
          <a:p>
            <a:r>
              <a:rPr lang="it-IT" dirty="0"/>
              <a:t>Posizionamento</a:t>
            </a:r>
          </a:p>
        </p:txBody>
      </p:sp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ChangeArrowheads="1"/>
          </p:cNvSpPr>
          <p:nvPr/>
        </p:nvSpPr>
        <p:spPr bwMode="auto">
          <a:xfrm>
            <a:off x="304800" y="381000"/>
            <a:ext cx="11582400" cy="6172200"/>
          </a:xfrm>
          <a:prstGeom prst="rect">
            <a:avLst/>
          </a:prstGeom>
          <a:solidFill>
            <a:srgbClr val="33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22883" name="Rectangle 3"/>
          <p:cNvSpPr>
            <a:spLocks noChangeArrowheads="1"/>
          </p:cNvSpPr>
          <p:nvPr/>
        </p:nvSpPr>
        <p:spPr bwMode="auto">
          <a:xfrm>
            <a:off x="4072467" y="6248400"/>
            <a:ext cx="3860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22884" name="Rectangle 4"/>
          <p:cNvSpPr>
            <a:spLocks noChangeArrowheads="1"/>
          </p:cNvSpPr>
          <p:nvPr/>
        </p:nvSpPr>
        <p:spPr bwMode="auto">
          <a:xfrm>
            <a:off x="4876800" y="1219201"/>
            <a:ext cx="3657600" cy="42832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200" b="1">
                <a:solidFill>
                  <a:srgbClr val="FAFD00"/>
                </a:solidFill>
                <a:latin typeface="Tahoma" pitchFamily="34" charset="0"/>
              </a:rPr>
              <a:t>Più conveniente</a:t>
            </a:r>
          </a:p>
        </p:txBody>
      </p:sp>
      <p:sp>
        <p:nvSpPr>
          <p:cNvPr id="122885" name="Rectangle 5"/>
          <p:cNvSpPr>
            <a:spLocks noChangeArrowheads="1"/>
          </p:cNvSpPr>
          <p:nvPr/>
        </p:nvSpPr>
        <p:spPr bwMode="auto">
          <a:xfrm>
            <a:off x="10058400" y="3657601"/>
            <a:ext cx="2556933" cy="42832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200" b="1">
                <a:solidFill>
                  <a:srgbClr val="FAFD00"/>
                </a:solidFill>
                <a:latin typeface="Tahoma" pitchFamily="34" charset="0"/>
              </a:rPr>
              <a:t>Più nutriente</a:t>
            </a:r>
          </a:p>
        </p:txBody>
      </p:sp>
      <p:sp>
        <p:nvSpPr>
          <p:cNvPr id="122886" name="Rectangle 6"/>
          <p:cNvSpPr>
            <a:spLocks noChangeArrowheads="1"/>
          </p:cNvSpPr>
          <p:nvPr/>
        </p:nvSpPr>
        <p:spPr bwMode="auto">
          <a:xfrm>
            <a:off x="406400" y="3429000"/>
            <a:ext cx="2235200" cy="7668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200" b="1">
                <a:solidFill>
                  <a:srgbClr val="FAFD00"/>
                </a:solidFill>
                <a:latin typeface="Tahoma" pitchFamily="34" charset="0"/>
              </a:rPr>
              <a:t>Meno nutriente</a:t>
            </a:r>
          </a:p>
        </p:txBody>
      </p:sp>
      <p:sp>
        <p:nvSpPr>
          <p:cNvPr id="122887" name="Line 7"/>
          <p:cNvSpPr>
            <a:spLocks noChangeShapeType="1"/>
          </p:cNvSpPr>
          <p:nvPr/>
        </p:nvSpPr>
        <p:spPr bwMode="auto">
          <a:xfrm>
            <a:off x="6525684" y="1635125"/>
            <a:ext cx="0" cy="414020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22888" name="Line 8"/>
          <p:cNvSpPr>
            <a:spLocks noChangeShapeType="1"/>
          </p:cNvSpPr>
          <p:nvPr/>
        </p:nvSpPr>
        <p:spPr bwMode="auto">
          <a:xfrm>
            <a:off x="2032001" y="3657600"/>
            <a:ext cx="9326033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22889" name="Rectangle 9"/>
          <p:cNvSpPr>
            <a:spLocks noChangeArrowheads="1"/>
          </p:cNvSpPr>
          <p:nvPr/>
        </p:nvSpPr>
        <p:spPr bwMode="auto">
          <a:xfrm>
            <a:off x="4673600" y="5683251"/>
            <a:ext cx="4368800" cy="42832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200" b="1">
                <a:solidFill>
                  <a:srgbClr val="FAFD00"/>
                </a:solidFill>
                <a:latin typeface="Tahoma" pitchFamily="34" charset="0"/>
              </a:rPr>
              <a:t>Meno conveniente</a:t>
            </a:r>
          </a:p>
        </p:txBody>
      </p:sp>
      <p:sp>
        <p:nvSpPr>
          <p:cNvPr id="122890" name="Oval 10"/>
          <p:cNvSpPr>
            <a:spLocks noChangeArrowheads="1"/>
          </p:cNvSpPr>
          <p:nvPr/>
        </p:nvSpPr>
        <p:spPr bwMode="auto">
          <a:xfrm>
            <a:off x="3759200" y="1905000"/>
            <a:ext cx="654051" cy="381000"/>
          </a:xfrm>
          <a:prstGeom prst="ellipse">
            <a:avLst/>
          </a:prstGeom>
          <a:solidFill>
            <a:srgbClr val="FC0128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488" tIns="44450" rIns="90488" bIns="44450" anchor="ctr"/>
          <a:lstStyle/>
          <a:p>
            <a:pPr algn="ctr"/>
            <a:r>
              <a:rPr lang="it-IT" sz="2400">
                <a:solidFill>
                  <a:srgbClr val="FFFFFF"/>
                </a:solidFill>
                <a:latin typeface="Tahoma" pitchFamily="34" charset="0"/>
              </a:rPr>
              <a:t>Fette biscottate</a:t>
            </a:r>
            <a:endParaRPr lang="it-IT" sz="1400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122891" name="Oval 11"/>
          <p:cNvSpPr>
            <a:spLocks noChangeArrowheads="1"/>
          </p:cNvSpPr>
          <p:nvPr/>
        </p:nvSpPr>
        <p:spPr bwMode="auto">
          <a:xfrm>
            <a:off x="2336800" y="3021013"/>
            <a:ext cx="654051" cy="379412"/>
          </a:xfrm>
          <a:prstGeom prst="ellipse">
            <a:avLst/>
          </a:prstGeom>
          <a:solidFill>
            <a:srgbClr val="FAFD00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488" tIns="44450" rIns="90488" bIns="44450" anchor="ctr"/>
          <a:lstStyle/>
          <a:p>
            <a:pPr algn="ctr"/>
            <a:r>
              <a:rPr lang="it-IT" sz="2400">
                <a:solidFill>
                  <a:srgbClr val="8CF4EA"/>
                </a:solidFill>
                <a:latin typeface="Tahoma" pitchFamily="34" charset="0"/>
              </a:rPr>
              <a:t>Patatine fritte</a:t>
            </a:r>
            <a:endParaRPr lang="it-IT" sz="1400">
              <a:solidFill>
                <a:srgbClr val="8CF4EA"/>
              </a:solidFill>
              <a:latin typeface="Tahoma" pitchFamily="34" charset="0"/>
            </a:endParaRPr>
          </a:p>
        </p:txBody>
      </p:sp>
      <p:sp>
        <p:nvSpPr>
          <p:cNvPr id="122892" name="Oval 12"/>
          <p:cNvSpPr>
            <a:spLocks noChangeArrowheads="1"/>
          </p:cNvSpPr>
          <p:nvPr/>
        </p:nvSpPr>
        <p:spPr bwMode="auto">
          <a:xfrm>
            <a:off x="3149600" y="4876801"/>
            <a:ext cx="745067" cy="403225"/>
          </a:xfrm>
          <a:prstGeom prst="ellipse">
            <a:avLst/>
          </a:prstGeom>
          <a:solidFill>
            <a:srgbClr val="B68346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488" tIns="44450" rIns="90488" bIns="44450" anchor="ctr"/>
          <a:lstStyle/>
          <a:p>
            <a:pPr algn="ctr"/>
            <a:r>
              <a:rPr lang="it-IT" sz="2400">
                <a:solidFill>
                  <a:srgbClr val="FFFFFF"/>
                </a:solidFill>
                <a:latin typeface="Tahoma" pitchFamily="34" charset="0"/>
              </a:rPr>
              <a:t>Merendine</a:t>
            </a:r>
          </a:p>
        </p:txBody>
      </p:sp>
      <p:sp>
        <p:nvSpPr>
          <p:cNvPr id="122893" name="Oval 13"/>
          <p:cNvSpPr>
            <a:spLocks noChangeArrowheads="1"/>
          </p:cNvSpPr>
          <p:nvPr/>
        </p:nvSpPr>
        <p:spPr bwMode="auto">
          <a:xfrm>
            <a:off x="7721600" y="2209800"/>
            <a:ext cx="1219200" cy="457200"/>
          </a:xfrm>
          <a:prstGeom prst="ellipse">
            <a:avLst/>
          </a:prstGeom>
          <a:solidFill>
            <a:srgbClr val="08F516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488" tIns="44450" rIns="90488" bIns="44450" anchor="ctr"/>
          <a:lstStyle/>
          <a:p>
            <a:pPr algn="ctr"/>
            <a:r>
              <a:rPr lang="it-IT" sz="2800">
                <a:solidFill>
                  <a:srgbClr val="FFFFFF"/>
                </a:solidFill>
                <a:latin typeface="Tahoma" pitchFamily="34" charset="0"/>
              </a:rPr>
              <a:t>Mele</a:t>
            </a:r>
            <a:endParaRPr lang="it-IT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122894" name="Oval 14"/>
          <p:cNvSpPr>
            <a:spLocks noChangeArrowheads="1"/>
          </p:cNvSpPr>
          <p:nvPr/>
        </p:nvSpPr>
        <p:spPr bwMode="auto">
          <a:xfrm>
            <a:off x="8534401" y="3886200"/>
            <a:ext cx="1096433" cy="509588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488" tIns="44450" rIns="90488" bIns="44450" anchor="ctr"/>
          <a:lstStyle/>
          <a:p>
            <a:pPr algn="ctr"/>
            <a:r>
              <a:rPr lang="it-IT" sz="2200">
                <a:latin typeface="Tahoma" pitchFamily="34" charset="0"/>
              </a:rPr>
              <a:t>Latte </a:t>
            </a:r>
          </a:p>
        </p:txBody>
      </p:sp>
    </p:spTree>
  </p:cSld>
  <p:clrMapOvr>
    <a:masterClrMapping/>
  </p:clrMapOvr>
  <p:transition>
    <p:zoom dir="in"/>
  </p:transition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328738"/>
            <a:ext cx="11969087" cy="1203325"/>
          </a:xfrm>
        </p:spPr>
        <p:txBody>
          <a:bodyPr/>
          <a:lstStyle/>
          <a:p>
            <a:r>
              <a:rPr lang="it-IT" sz="3600" dirty="0"/>
              <a:t>Il Posizionamento individua contemporaneamente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24417" y="3684896"/>
            <a:ext cx="5080000" cy="2514600"/>
          </a:xfrm>
        </p:spPr>
        <p:txBody>
          <a:bodyPr/>
          <a:lstStyle/>
          <a:p>
            <a:pPr algn="ctr">
              <a:buFontTx/>
              <a:buNone/>
            </a:pPr>
            <a:r>
              <a:rPr lang="it-IT" b="1" dirty="0">
                <a:solidFill>
                  <a:srgbClr val="898989"/>
                </a:solidFill>
              </a:rPr>
              <a:t>Il modo in cui un bene è considerato dal consumatore</a:t>
            </a:r>
            <a:endParaRPr lang="it-IT" dirty="0">
              <a:solidFill>
                <a:srgbClr val="898989"/>
              </a:solidFill>
            </a:endParaRPr>
          </a:p>
          <a:p>
            <a:endParaRPr lang="it-IT" dirty="0">
              <a:solidFill>
                <a:srgbClr val="898989"/>
              </a:solidFill>
            </a:endParaRPr>
          </a:p>
        </p:txBody>
      </p:sp>
      <p:sp>
        <p:nvSpPr>
          <p:cNvPr id="12390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248400" y="3684896"/>
            <a:ext cx="5031317" cy="1965325"/>
          </a:xfrm>
        </p:spPr>
        <p:txBody>
          <a:bodyPr/>
          <a:lstStyle/>
          <a:p>
            <a:pPr algn="ctr">
              <a:buFontTx/>
              <a:buNone/>
            </a:pPr>
            <a:r>
              <a:rPr lang="it-IT" b="1" dirty="0">
                <a:solidFill>
                  <a:srgbClr val="898989"/>
                </a:solidFill>
              </a:rPr>
              <a:t>La strategia con cui si intende proporre il bene al cliente target</a:t>
            </a:r>
            <a:endParaRPr lang="it-IT" dirty="0">
              <a:solidFill>
                <a:srgbClr val="898989"/>
              </a:solidFill>
            </a:endParaRPr>
          </a:p>
          <a:p>
            <a:endParaRPr lang="it-IT" dirty="0">
              <a:solidFill>
                <a:srgbClr val="898989"/>
              </a:solidFill>
            </a:endParaRPr>
          </a:p>
        </p:txBody>
      </p:sp>
      <p:sp>
        <p:nvSpPr>
          <p:cNvPr id="123909" name="AutoShape 5"/>
          <p:cNvSpPr>
            <a:spLocks noChangeArrowheads="1"/>
          </p:cNvSpPr>
          <p:nvPr/>
        </p:nvSpPr>
        <p:spPr bwMode="auto">
          <a:xfrm>
            <a:off x="2743200" y="2797175"/>
            <a:ext cx="812800" cy="609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EB8B2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23910" name="AutoShape 6"/>
          <p:cNvSpPr>
            <a:spLocks noChangeArrowheads="1"/>
          </p:cNvSpPr>
          <p:nvPr/>
        </p:nvSpPr>
        <p:spPr bwMode="auto">
          <a:xfrm>
            <a:off x="8547100" y="2747963"/>
            <a:ext cx="812800" cy="609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EB8B2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93753"/>
            <a:ext cx="10176933" cy="771525"/>
          </a:xfrm>
        </p:spPr>
        <p:txBody>
          <a:bodyPr/>
          <a:lstStyle/>
          <a:p>
            <a:r>
              <a:rPr lang="it-IT" dirty="0"/>
              <a:t>I due concetti sono connessi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-1" y="2161047"/>
            <a:ext cx="6223379" cy="4114800"/>
          </a:xfrm>
        </p:spPr>
        <p:txBody>
          <a:bodyPr/>
          <a:lstStyle/>
          <a:p>
            <a:pPr algn="ctr">
              <a:buFontTx/>
              <a:buNone/>
            </a:pPr>
            <a:r>
              <a:rPr lang="it-IT" b="1" dirty="0">
                <a:solidFill>
                  <a:srgbClr val="898989"/>
                </a:solidFill>
              </a:rPr>
              <a:t>È sulla base del posizionamento che il bene ha nella mente del cliente </a:t>
            </a:r>
          </a:p>
          <a:p>
            <a:pPr algn="ctr">
              <a:buFontTx/>
              <a:buNone/>
            </a:pPr>
            <a:endParaRPr lang="it-IT" b="1" dirty="0">
              <a:solidFill>
                <a:srgbClr val="898989"/>
              </a:solidFill>
            </a:endParaRPr>
          </a:p>
          <a:p>
            <a:pPr algn="ctr">
              <a:buFontTx/>
              <a:buNone/>
            </a:pPr>
            <a:endParaRPr lang="it-IT" b="1" dirty="0">
              <a:solidFill>
                <a:srgbClr val="898989"/>
              </a:solidFill>
            </a:endParaRPr>
          </a:p>
          <a:p>
            <a:pPr algn="ctr"/>
            <a:r>
              <a:rPr lang="it-IT" sz="2400" dirty="0">
                <a:solidFill>
                  <a:srgbClr val="898989"/>
                </a:solidFill>
              </a:rPr>
              <a:t>ossia comprendendo le variabili che il cliente utilizza per valutare il bene</a:t>
            </a:r>
            <a:endParaRPr lang="it-IT" dirty="0">
              <a:solidFill>
                <a:srgbClr val="898989"/>
              </a:solidFill>
            </a:endParaRPr>
          </a:p>
        </p:txBody>
      </p:sp>
      <p:sp>
        <p:nvSpPr>
          <p:cNvPr id="12493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604000" y="2147399"/>
            <a:ext cx="5080000" cy="4114800"/>
          </a:xfrm>
        </p:spPr>
        <p:txBody>
          <a:bodyPr/>
          <a:lstStyle/>
          <a:p>
            <a:pPr algn="ctr">
              <a:buFontTx/>
              <a:buNone/>
            </a:pPr>
            <a:r>
              <a:rPr lang="it-IT" b="1" dirty="0">
                <a:solidFill>
                  <a:srgbClr val="898989"/>
                </a:solidFill>
              </a:rPr>
              <a:t>Che l’impresa è in grado di individuare una strategia di posizionamento</a:t>
            </a:r>
            <a:endParaRPr lang="it-IT" dirty="0">
              <a:solidFill>
                <a:srgbClr val="898989"/>
              </a:solidFill>
            </a:endParaRPr>
          </a:p>
          <a:p>
            <a:pPr algn="ctr"/>
            <a:endParaRPr lang="it-IT" dirty="0" smtClean="0">
              <a:solidFill>
                <a:srgbClr val="898989"/>
              </a:solidFill>
            </a:endParaRPr>
          </a:p>
          <a:p>
            <a:pPr algn="ctr">
              <a:buNone/>
            </a:pPr>
            <a:endParaRPr lang="it-IT" dirty="0">
              <a:solidFill>
                <a:srgbClr val="898989"/>
              </a:solidFill>
            </a:endParaRPr>
          </a:p>
          <a:p>
            <a:pPr algn="ctr"/>
            <a:r>
              <a:rPr lang="it-IT" sz="2400" dirty="0">
                <a:solidFill>
                  <a:srgbClr val="898989"/>
                </a:solidFill>
              </a:rPr>
              <a:t>ossia decidere in quale posizione inserire il bene nel mercato fra i concorrenti</a:t>
            </a:r>
            <a:r>
              <a:rPr lang="it-IT" dirty="0">
                <a:solidFill>
                  <a:srgbClr val="898989"/>
                </a:solidFill>
              </a:rPr>
              <a:t>  </a:t>
            </a:r>
          </a:p>
        </p:txBody>
      </p:sp>
      <p:sp>
        <p:nvSpPr>
          <p:cNvPr id="124933" name="AutoShape 5"/>
          <p:cNvSpPr>
            <a:spLocks noChangeArrowheads="1"/>
          </p:cNvSpPr>
          <p:nvPr/>
        </p:nvSpPr>
        <p:spPr bwMode="auto">
          <a:xfrm>
            <a:off x="2639484" y="3541224"/>
            <a:ext cx="609600" cy="838200"/>
          </a:xfrm>
          <a:prstGeom prst="downArrow">
            <a:avLst>
              <a:gd name="adj1" fmla="val 50000"/>
              <a:gd name="adj2" fmla="val 45833"/>
            </a:avLst>
          </a:prstGeom>
          <a:solidFill>
            <a:srgbClr val="EB8B2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24934" name="AutoShape 6"/>
          <p:cNvSpPr>
            <a:spLocks noChangeArrowheads="1"/>
          </p:cNvSpPr>
          <p:nvPr/>
        </p:nvSpPr>
        <p:spPr bwMode="auto">
          <a:xfrm>
            <a:off x="9021233" y="3541224"/>
            <a:ext cx="609600" cy="8382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EB8B2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143934" y="1116794"/>
            <a:ext cx="12048066" cy="1203325"/>
          </a:xfrm>
        </p:spPr>
        <p:txBody>
          <a:bodyPr/>
          <a:lstStyle/>
          <a:p>
            <a:r>
              <a:rPr lang="it-IT" sz="3600" dirty="0"/>
              <a:t>Il processo di posizionamento consta dunque di due fasi: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3934" y="2538484"/>
            <a:ext cx="5666317" cy="3349554"/>
          </a:xfrm>
          <a:ln w="28575">
            <a:solidFill>
              <a:srgbClr val="6600CC"/>
            </a:solidFill>
          </a:ln>
        </p:spPr>
        <p:txBody>
          <a:bodyPr/>
          <a:lstStyle/>
          <a:p>
            <a:pPr algn="ctr">
              <a:buNone/>
            </a:pPr>
            <a:r>
              <a:rPr lang="it-IT" b="1" dirty="0">
                <a:solidFill>
                  <a:srgbClr val="EB8B2D"/>
                </a:solidFill>
              </a:rPr>
              <a:t>FASE DELLA RICERCA</a:t>
            </a:r>
            <a:endParaRPr lang="it-IT" dirty="0">
              <a:solidFill>
                <a:srgbClr val="EB8B2D"/>
              </a:solidFill>
            </a:endParaRPr>
          </a:p>
          <a:p>
            <a:endParaRPr lang="it-IT" dirty="0">
              <a:solidFill>
                <a:srgbClr val="898989"/>
              </a:solidFill>
            </a:endParaRPr>
          </a:p>
          <a:p>
            <a:pPr algn="ctr"/>
            <a:r>
              <a:rPr lang="it-IT" dirty="0">
                <a:solidFill>
                  <a:srgbClr val="898989"/>
                </a:solidFill>
              </a:rPr>
              <a:t>SI INDIVIDUANO LE VARIABILI DI POSIZIONAMENTO NEL TARGET SCELTO</a:t>
            </a:r>
          </a:p>
        </p:txBody>
      </p:sp>
      <p:sp>
        <p:nvSpPr>
          <p:cNvPr id="12595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096001" y="2538484"/>
            <a:ext cx="5450417" cy="3349554"/>
          </a:xfrm>
          <a:ln w="28575">
            <a:solidFill>
              <a:srgbClr val="6600CC"/>
            </a:solidFill>
          </a:ln>
        </p:spPr>
        <p:txBody>
          <a:bodyPr/>
          <a:lstStyle/>
          <a:p>
            <a:pPr algn="ctr">
              <a:buNone/>
            </a:pPr>
            <a:r>
              <a:rPr lang="it-IT" b="1" dirty="0">
                <a:solidFill>
                  <a:srgbClr val="EB8B2D"/>
                </a:solidFill>
              </a:rPr>
              <a:t>FASE DELLA DECISIONE</a:t>
            </a:r>
          </a:p>
          <a:p>
            <a:pPr algn="ctr"/>
            <a:endParaRPr lang="it-IT" b="1" dirty="0">
              <a:solidFill>
                <a:srgbClr val="898989"/>
              </a:solidFill>
            </a:endParaRPr>
          </a:p>
          <a:p>
            <a:pPr algn="ctr"/>
            <a:r>
              <a:rPr lang="it-IT" dirty="0">
                <a:solidFill>
                  <a:srgbClr val="898989"/>
                </a:solidFill>
              </a:rPr>
              <a:t>SI SCEGLIE LA STRATEGIA DI POSIZIONAMENTO MIGLIORE</a:t>
            </a:r>
          </a:p>
        </p:txBody>
      </p:sp>
    </p:spTree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62013"/>
            <a:ext cx="12023678" cy="1203325"/>
          </a:xfrm>
        </p:spPr>
        <p:txBody>
          <a:bodyPr/>
          <a:lstStyle/>
          <a:p>
            <a:r>
              <a:rPr lang="it-IT" sz="3600" dirty="0"/>
              <a:t>Il posizionamento completa la segmentazione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34433" y="2210936"/>
            <a:ext cx="5384800" cy="3905701"/>
          </a:xfrm>
          <a:ln w="57150">
            <a:solidFill>
              <a:srgbClr val="898989"/>
            </a:solidFill>
          </a:ln>
        </p:spPr>
        <p:txBody>
          <a:bodyPr/>
          <a:lstStyle/>
          <a:p>
            <a:pPr algn="ctr">
              <a:buFontTx/>
              <a:buNone/>
            </a:pPr>
            <a:r>
              <a:rPr lang="it-IT" sz="3200" b="1" dirty="0">
                <a:solidFill>
                  <a:srgbClr val="EB8B2D"/>
                </a:solidFill>
              </a:rPr>
              <a:t>La segmentazione</a:t>
            </a:r>
            <a:r>
              <a:rPr lang="it-IT" sz="3200" dirty="0">
                <a:solidFill>
                  <a:srgbClr val="EB8B2D"/>
                </a:solidFill>
              </a:rPr>
              <a:t> </a:t>
            </a:r>
          </a:p>
          <a:p>
            <a:pPr algn="ctr">
              <a:buFontTx/>
              <a:buNone/>
            </a:pPr>
            <a:r>
              <a:rPr lang="it-IT" sz="3200" dirty="0">
                <a:solidFill>
                  <a:srgbClr val="898989"/>
                </a:solidFill>
              </a:rPr>
              <a:t>ha definito il target cui rivolgersi</a:t>
            </a:r>
          </a:p>
          <a:p>
            <a:pPr algn="ctr">
              <a:buFontTx/>
              <a:buNone/>
            </a:pPr>
            <a:endParaRPr lang="it-IT" sz="3200" dirty="0">
              <a:solidFill>
                <a:srgbClr val="898989"/>
              </a:solidFill>
            </a:endParaRPr>
          </a:p>
          <a:p>
            <a:pPr algn="ctr"/>
            <a:r>
              <a:rPr lang="it-IT" dirty="0">
                <a:solidFill>
                  <a:srgbClr val="898989"/>
                </a:solidFill>
              </a:rPr>
              <a:t>risponde alla domanda </a:t>
            </a:r>
            <a:r>
              <a:rPr lang="it-IT" b="1" i="1" dirty="0">
                <a:solidFill>
                  <a:srgbClr val="898989"/>
                </a:solidFill>
              </a:rPr>
              <a:t>“</a:t>
            </a:r>
            <a:r>
              <a:rPr lang="it-IT" b="1" i="1" dirty="0">
                <a:solidFill>
                  <a:srgbClr val="EB8B2D"/>
                </a:solidFill>
              </a:rPr>
              <a:t>a chi proporre il bene o servizio?”</a:t>
            </a:r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000751" y="2210936"/>
            <a:ext cx="5486400" cy="3905702"/>
          </a:xfrm>
          <a:ln w="57150">
            <a:solidFill>
              <a:srgbClr val="898989"/>
            </a:solidFill>
          </a:ln>
        </p:spPr>
        <p:txBody>
          <a:bodyPr/>
          <a:lstStyle/>
          <a:p>
            <a:pPr algn="ctr">
              <a:buFontTx/>
              <a:buNone/>
            </a:pPr>
            <a:r>
              <a:rPr lang="it-IT" b="1" dirty="0">
                <a:solidFill>
                  <a:srgbClr val="EB8B2D"/>
                </a:solidFill>
              </a:rPr>
              <a:t>Il posizionamento</a:t>
            </a:r>
            <a:r>
              <a:rPr lang="it-IT" dirty="0">
                <a:solidFill>
                  <a:srgbClr val="EB8B2D"/>
                </a:solidFill>
              </a:rPr>
              <a:t> </a:t>
            </a:r>
          </a:p>
          <a:p>
            <a:pPr algn="ctr">
              <a:buFontTx/>
              <a:buNone/>
            </a:pPr>
            <a:r>
              <a:rPr lang="it-IT" dirty="0">
                <a:solidFill>
                  <a:srgbClr val="898989"/>
                </a:solidFill>
              </a:rPr>
              <a:t>aiuta a definire le caratteristiche che il bene deve avere per il cliente target</a:t>
            </a:r>
          </a:p>
          <a:p>
            <a:pPr algn="ctr">
              <a:buFontTx/>
              <a:buNone/>
            </a:pPr>
            <a:endParaRPr lang="it-IT" dirty="0">
              <a:solidFill>
                <a:srgbClr val="898989"/>
              </a:solidFill>
            </a:endParaRPr>
          </a:p>
          <a:p>
            <a:pPr algn="ctr"/>
            <a:r>
              <a:rPr lang="it-IT" dirty="0">
                <a:solidFill>
                  <a:srgbClr val="898989"/>
                </a:solidFill>
              </a:rPr>
              <a:t>risponde alla domanda </a:t>
            </a:r>
            <a:r>
              <a:rPr lang="it-IT" b="1" i="1" dirty="0">
                <a:solidFill>
                  <a:srgbClr val="898989"/>
                </a:solidFill>
              </a:rPr>
              <a:t>“</a:t>
            </a:r>
            <a:r>
              <a:rPr lang="it-IT" b="1" i="1" dirty="0">
                <a:solidFill>
                  <a:srgbClr val="EB8B2D"/>
                </a:solidFill>
              </a:rPr>
              <a:t>come proporre il bene o servizio?”</a:t>
            </a:r>
            <a:endParaRPr lang="it-IT" dirty="0">
              <a:solidFill>
                <a:srgbClr val="EB8B2D"/>
              </a:solidFill>
            </a:endParaRPr>
          </a:p>
        </p:txBody>
      </p:sp>
    </p:spTree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239184" y="1157738"/>
            <a:ext cx="9982200" cy="1203325"/>
          </a:xfrm>
        </p:spPr>
        <p:txBody>
          <a:bodyPr/>
          <a:lstStyle/>
          <a:p>
            <a:r>
              <a:rPr lang="it-IT" sz="3200" dirty="0"/>
              <a:t>Il posizionamento è espressione dell’orientamento al marketing perché</a:t>
            </a:r>
            <a:endParaRPr lang="it-IT" dirty="0"/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9184" y="2538484"/>
            <a:ext cx="11277600" cy="3276528"/>
          </a:xfrm>
        </p:spPr>
        <p:txBody>
          <a:bodyPr/>
          <a:lstStyle/>
          <a:p>
            <a:pPr>
              <a:buFontTx/>
              <a:buNone/>
            </a:pPr>
            <a:r>
              <a:rPr lang="it-IT" dirty="0">
                <a:solidFill>
                  <a:srgbClr val="898989"/>
                </a:solidFill>
              </a:rPr>
              <a:t>L’IMPRESA:</a:t>
            </a:r>
          </a:p>
          <a:p>
            <a:pPr>
              <a:buFontTx/>
              <a:buNone/>
            </a:pPr>
            <a:r>
              <a:rPr lang="it-IT" sz="2000" dirty="0">
                <a:solidFill>
                  <a:srgbClr val="898989"/>
                </a:solidFill>
              </a:rPr>
              <a:t> </a:t>
            </a:r>
          </a:p>
          <a:p>
            <a:r>
              <a:rPr lang="it-IT" sz="2800" dirty="0">
                <a:solidFill>
                  <a:srgbClr val="898989"/>
                </a:solidFill>
              </a:rPr>
              <a:t>abbandona la propria visione interna</a:t>
            </a:r>
          </a:p>
          <a:p>
            <a:r>
              <a:rPr lang="it-IT" sz="2800" dirty="0">
                <a:solidFill>
                  <a:srgbClr val="898989"/>
                </a:solidFill>
              </a:rPr>
              <a:t>mira a </a:t>
            </a:r>
            <a:r>
              <a:rPr lang="it-IT" sz="2800" b="1" u="sng" dirty="0">
                <a:solidFill>
                  <a:srgbClr val="898989"/>
                </a:solidFill>
              </a:rPr>
              <a:t>rileggere la propria offerta secondo la visione e la percezione del cliente</a:t>
            </a:r>
          </a:p>
          <a:p>
            <a:r>
              <a:rPr lang="it-IT" sz="2800" dirty="0">
                <a:solidFill>
                  <a:srgbClr val="898989"/>
                </a:solidFill>
              </a:rPr>
              <a:t>usa questa percezione come base per lavorare sulle caratteristiche da attribuire alla sua offerta</a:t>
            </a:r>
          </a:p>
        </p:txBody>
      </p:sp>
    </p:spTree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200768" y="1171305"/>
            <a:ext cx="9160933" cy="700088"/>
          </a:xfrm>
        </p:spPr>
        <p:txBody>
          <a:bodyPr/>
          <a:lstStyle/>
          <a:p>
            <a:r>
              <a:rPr lang="it-IT" sz="3600" dirty="0"/>
              <a:t>MARKETING MIX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1800" y="2087293"/>
            <a:ext cx="7391400" cy="4248150"/>
          </a:xfrm>
          <a:ln w="19050">
            <a:solidFill>
              <a:srgbClr val="EB8B2D"/>
            </a:solidFill>
          </a:ln>
        </p:spPr>
        <p:txBody>
          <a:bodyPr/>
          <a:lstStyle/>
          <a:p>
            <a:pPr marL="571500" indent="-5715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it-IT" sz="2800">
                <a:solidFill>
                  <a:srgbClr val="898989"/>
                </a:solidFill>
              </a:rPr>
              <a:t>PRODOTTO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AutoNum type="arabicPeriod"/>
            </a:pPr>
            <a:endParaRPr lang="it-IT" sz="2800">
              <a:solidFill>
                <a:srgbClr val="898989"/>
              </a:solidFill>
            </a:endParaRPr>
          </a:p>
          <a:p>
            <a:pPr marL="571500" indent="-5715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it-IT" sz="2800">
                <a:solidFill>
                  <a:srgbClr val="898989"/>
                </a:solidFill>
              </a:rPr>
              <a:t>PUNTI DI VENDITA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AutoNum type="arabicPeriod"/>
            </a:pPr>
            <a:endParaRPr lang="it-IT" sz="2800">
              <a:solidFill>
                <a:srgbClr val="898989"/>
              </a:solidFill>
            </a:endParaRPr>
          </a:p>
          <a:p>
            <a:pPr marL="571500" indent="-5715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it-IT" sz="2800">
                <a:solidFill>
                  <a:srgbClr val="898989"/>
                </a:solidFill>
              </a:rPr>
              <a:t>PROMOZIONE E COMUNICAZIONE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AutoNum type="arabicPeriod"/>
            </a:pPr>
            <a:endParaRPr lang="it-IT" sz="2800">
              <a:solidFill>
                <a:srgbClr val="898989"/>
              </a:solidFill>
            </a:endParaRPr>
          </a:p>
          <a:p>
            <a:pPr marL="571500" indent="-5715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it-IT" sz="2800">
                <a:solidFill>
                  <a:srgbClr val="898989"/>
                </a:solidFill>
              </a:rPr>
              <a:t>PREZZO E CONDIZIONI DI PAGAMENTO</a:t>
            </a:r>
          </a:p>
        </p:txBody>
      </p:sp>
      <p:sp>
        <p:nvSpPr>
          <p:cNvPr id="130052" name="Text Box 4"/>
          <p:cNvSpPr txBox="1">
            <a:spLocks noChangeArrowheads="1"/>
          </p:cNvSpPr>
          <p:nvPr/>
        </p:nvSpPr>
        <p:spPr bwMode="auto">
          <a:xfrm rot="16200000">
            <a:off x="9194152" y="3683951"/>
            <a:ext cx="4456112" cy="830997"/>
          </a:xfrm>
          <a:prstGeom prst="rect">
            <a:avLst/>
          </a:prstGeom>
          <a:noFill/>
          <a:ln w="38100" algn="ctr">
            <a:solidFill>
              <a:srgbClr val="EB8B2D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it-IT" sz="4800">
                <a:solidFill>
                  <a:srgbClr val="898989"/>
                </a:solidFill>
                <a:latin typeface="Arial" charset="0"/>
              </a:rPr>
              <a:t>MERCATO</a:t>
            </a:r>
          </a:p>
        </p:txBody>
      </p:sp>
      <p:sp>
        <p:nvSpPr>
          <p:cNvPr id="130053" name="Line 5"/>
          <p:cNvSpPr>
            <a:spLocks noChangeShapeType="1"/>
          </p:cNvSpPr>
          <p:nvPr/>
        </p:nvSpPr>
        <p:spPr bwMode="auto">
          <a:xfrm>
            <a:off x="7803259" y="2376218"/>
            <a:ext cx="2785533" cy="0"/>
          </a:xfrm>
          <a:prstGeom prst="line">
            <a:avLst/>
          </a:prstGeom>
          <a:noFill/>
          <a:ln w="38100">
            <a:solidFill>
              <a:srgbClr val="EB8B2D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>
              <a:solidFill>
                <a:srgbClr val="898989"/>
              </a:solidFill>
            </a:endParaRPr>
          </a:p>
        </p:txBody>
      </p:sp>
      <p:sp>
        <p:nvSpPr>
          <p:cNvPr id="130054" name="Line 6"/>
          <p:cNvSpPr>
            <a:spLocks noChangeShapeType="1"/>
          </p:cNvSpPr>
          <p:nvPr/>
        </p:nvSpPr>
        <p:spPr bwMode="auto">
          <a:xfrm>
            <a:off x="7803259" y="3239818"/>
            <a:ext cx="2688167" cy="0"/>
          </a:xfrm>
          <a:prstGeom prst="line">
            <a:avLst/>
          </a:prstGeom>
          <a:noFill/>
          <a:ln w="38100">
            <a:solidFill>
              <a:srgbClr val="EB8B2D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>
              <a:solidFill>
                <a:srgbClr val="898989"/>
              </a:solidFill>
            </a:endParaRPr>
          </a:p>
        </p:txBody>
      </p:sp>
      <p:sp>
        <p:nvSpPr>
          <p:cNvPr id="130055" name="Line 7"/>
          <p:cNvSpPr>
            <a:spLocks noChangeShapeType="1"/>
          </p:cNvSpPr>
          <p:nvPr/>
        </p:nvSpPr>
        <p:spPr bwMode="auto">
          <a:xfrm>
            <a:off x="7803259" y="4392343"/>
            <a:ext cx="2785533" cy="0"/>
          </a:xfrm>
          <a:prstGeom prst="line">
            <a:avLst/>
          </a:prstGeom>
          <a:noFill/>
          <a:ln w="38100">
            <a:solidFill>
              <a:srgbClr val="EB8B2D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>
              <a:solidFill>
                <a:srgbClr val="898989"/>
              </a:solidFill>
            </a:endParaRPr>
          </a:p>
        </p:txBody>
      </p:sp>
      <p:sp>
        <p:nvSpPr>
          <p:cNvPr id="130056" name="Line 8"/>
          <p:cNvSpPr>
            <a:spLocks noChangeShapeType="1"/>
          </p:cNvSpPr>
          <p:nvPr/>
        </p:nvSpPr>
        <p:spPr bwMode="auto">
          <a:xfrm>
            <a:off x="7803259" y="5760768"/>
            <a:ext cx="2785533" cy="0"/>
          </a:xfrm>
          <a:prstGeom prst="line">
            <a:avLst/>
          </a:prstGeom>
          <a:noFill/>
          <a:ln w="38100">
            <a:solidFill>
              <a:srgbClr val="EB8B2D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10363200" cy="1143000"/>
          </a:xfrm>
        </p:spPr>
        <p:txBody>
          <a:bodyPr/>
          <a:lstStyle/>
          <a:p>
            <a:r>
              <a:rPr lang="it-IT"/>
              <a:t>Il  modello</a:t>
            </a:r>
          </a:p>
        </p:txBody>
      </p:sp>
      <p:graphicFrame>
        <p:nvGraphicFramePr>
          <p:cNvPr id="21507" name="Object 3"/>
          <p:cNvGraphicFramePr>
            <a:graphicFrameLocks noChangeAspect="1"/>
          </p:cNvGraphicFramePr>
          <p:nvPr/>
        </p:nvGraphicFramePr>
        <p:xfrm>
          <a:off x="508000" y="1371600"/>
          <a:ext cx="11277600" cy="4876800"/>
        </p:xfrm>
        <a:graphic>
          <a:graphicData uri="http://schemas.openxmlformats.org/presentationml/2006/ole">
            <p:oleObj spid="_x0000_s28674" name="Immagine" r:id="rId3" imgW="5842080" imgH="3277800" progId="Word.Picture.8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Sostenibilità e Sviluppo Sostenibile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Impresa sostenibile nella Green Economy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335424"/>
            <a:ext cx="10515600" cy="717144"/>
          </a:xfrm>
        </p:spPr>
        <p:txBody>
          <a:bodyPr/>
          <a:lstStyle/>
          <a:p>
            <a:r>
              <a:rPr lang="it-IT" sz="4800" dirty="0" smtClean="0"/>
              <a:t>Impresa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5785" y="2251880"/>
            <a:ext cx="11464119" cy="4148919"/>
          </a:xfrm>
        </p:spPr>
        <p:txBody>
          <a:bodyPr>
            <a:normAutofit/>
          </a:bodyPr>
          <a:lstStyle/>
          <a:p>
            <a:r>
              <a:rPr lang="it-IT" dirty="0" smtClean="0"/>
              <a:t>Produzione di beni e servizi per il soddisfacimento di bisogni umani</a:t>
            </a:r>
          </a:p>
          <a:p>
            <a:pPr algn="ctr"/>
            <a:r>
              <a:rPr lang="it-IT" sz="2000" dirty="0" smtClean="0"/>
              <a:t>Produzione: trasformazione di un valore in un valore maggiore per il mercato</a:t>
            </a:r>
          </a:p>
          <a:p>
            <a:pPr algn="ctr"/>
            <a:endParaRPr lang="it-IT" sz="2000" dirty="0" smtClean="0"/>
          </a:p>
          <a:p>
            <a:r>
              <a:rPr lang="it-IT" sz="2800" dirty="0" smtClean="0"/>
              <a:t>Principale motore di sviluppo</a:t>
            </a:r>
          </a:p>
          <a:p>
            <a:r>
              <a:rPr lang="it-IT" sz="2800" dirty="0" smtClean="0"/>
              <a:t>Principale creatore di valore</a:t>
            </a:r>
          </a:p>
          <a:p>
            <a:endParaRPr lang="it-IT" sz="2000" dirty="0" smtClean="0"/>
          </a:p>
          <a:p>
            <a:endParaRPr lang="it-IT" sz="2000" dirty="0" smtClean="0"/>
          </a:p>
        </p:txBody>
      </p:sp>
      <p:sp>
        <p:nvSpPr>
          <p:cNvPr id="6" name="Flèche droite 5"/>
          <p:cNvSpPr/>
          <p:nvPr/>
        </p:nvSpPr>
        <p:spPr>
          <a:xfrm>
            <a:off x="5349936" y="3712190"/>
            <a:ext cx="1323833" cy="559558"/>
          </a:xfrm>
          <a:prstGeom prst="right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7028597" y="3611769"/>
            <a:ext cx="4612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 smtClean="0">
                <a:latin typeface="Raleway"/>
              </a:rPr>
              <a:t>Funzione sociale</a:t>
            </a:r>
            <a:endParaRPr lang="fr-FR" sz="3600" dirty="0">
              <a:latin typeface="Raleway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7246961" y="5200470"/>
            <a:ext cx="46129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 smtClean="0">
                <a:latin typeface="Raleway"/>
              </a:rPr>
              <a:t>Interesse alla sua sopravvivenza</a:t>
            </a:r>
            <a:endParaRPr lang="fr-FR" sz="3600" dirty="0">
              <a:latin typeface="Raleway"/>
            </a:endParaRPr>
          </a:p>
        </p:txBody>
      </p:sp>
      <p:sp>
        <p:nvSpPr>
          <p:cNvPr id="9" name="Flèche vers le bas 8"/>
          <p:cNvSpPr/>
          <p:nvPr/>
        </p:nvSpPr>
        <p:spPr>
          <a:xfrm>
            <a:off x="8625378" y="4408228"/>
            <a:ext cx="750627" cy="709685"/>
          </a:xfrm>
          <a:prstGeom prst="down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La logica del controllo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71500" indent="-5715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it-IT" sz="2600">
                <a:solidFill>
                  <a:schemeClr val="hlink"/>
                </a:solidFill>
              </a:rPr>
              <a:t>DEFINIZIONE DEGLI OBIETTIVI 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None/>
            </a:pPr>
            <a:r>
              <a:rPr lang="it-IT" sz="2400" b="1">
                <a:solidFill>
                  <a:schemeClr val="accent2"/>
                </a:solidFill>
              </a:rPr>
              <a:t>(che risultati vogliamo conseguire?)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AutoNum type="arabicPeriod" startAt="2"/>
            </a:pPr>
            <a:r>
              <a:rPr lang="it-IT" sz="2600">
                <a:solidFill>
                  <a:schemeClr val="hlink"/>
                </a:solidFill>
              </a:rPr>
              <a:t>MISURAZIONE DEI RISULTATI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None/>
            </a:pPr>
            <a:r>
              <a:rPr lang="it-IT" sz="2400" b="1">
                <a:solidFill>
                  <a:schemeClr val="accent2"/>
                </a:solidFill>
              </a:rPr>
              <a:t>(che cosa abbiamo “portato a casa” e in che modo?)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AutoNum type="arabicPeriod" startAt="3"/>
            </a:pPr>
            <a:r>
              <a:rPr lang="it-IT" sz="2600">
                <a:solidFill>
                  <a:schemeClr val="hlink"/>
                </a:solidFill>
              </a:rPr>
              <a:t>INTERPRETAZIONE O DIAGNOSI DEI RISULTATI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None/>
            </a:pPr>
            <a:r>
              <a:rPr lang="it-IT" sz="2400" b="1">
                <a:solidFill>
                  <a:schemeClr val="accent2"/>
                </a:solidFill>
              </a:rPr>
              <a:t>(quali sono le ragioni e le circostanze dei vari risultati conseguiti?)</a:t>
            </a:r>
            <a:endParaRPr lang="it-IT" sz="2600">
              <a:solidFill>
                <a:schemeClr val="hlink"/>
              </a:solidFill>
            </a:endParaRPr>
          </a:p>
          <a:p>
            <a:pPr marL="571500" indent="-571500">
              <a:lnSpc>
                <a:spcPct val="90000"/>
              </a:lnSpc>
              <a:buFont typeface="Wingdings" pitchFamily="2" charset="2"/>
              <a:buAutoNum type="arabicPeriod" startAt="4"/>
            </a:pPr>
            <a:r>
              <a:rPr lang="it-IT" sz="2600">
                <a:solidFill>
                  <a:schemeClr val="hlink"/>
                </a:solidFill>
              </a:rPr>
              <a:t>CORREZIONE O “AGGIUSTAMENTO DEL TIRO”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None/>
            </a:pPr>
            <a:r>
              <a:rPr lang="it-IT" sz="2400" b="1">
                <a:solidFill>
                  <a:schemeClr val="accent2"/>
                </a:solidFill>
              </a:rPr>
              <a:t>(quali errori abbiamo commesso e come possiamo rimediare?)</a:t>
            </a:r>
            <a:r>
              <a:rPr lang="it-IT" sz="2400">
                <a:solidFill>
                  <a:schemeClr val="accent2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335424"/>
            <a:ext cx="10515600" cy="717144"/>
          </a:xfrm>
        </p:spPr>
        <p:txBody>
          <a:bodyPr/>
          <a:lstStyle/>
          <a:p>
            <a:r>
              <a:rPr lang="it-IT" sz="4800" dirty="0" smtClean="0"/>
              <a:t>Impresa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5785" y="2251880"/>
            <a:ext cx="11464119" cy="4148919"/>
          </a:xfrm>
        </p:spPr>
        <p:txBody>
          <a:bodyPr>
            <a:normAutofit/>
          </a:bodyPr>
          <a:lstStyle/>
          <a:p>
            <a:r>
              <a:rPr lang="it-IT" sz="2800" b="1" dirty="0" smtClean="0"/>
              <a:t>Punti di domanda</a:t>
            </a:r>
            <a:r>
              <a:rPr lang="it-IT" sz="2800" dirty="0" smtClean="0"/>
              <a:t>:</a:t>
            </a:r>
          </a:p>
          <a:p>
            <a:pPr lvl="6">
              <a:buFont typeface="Wingdings" pitchFamily="2" charset="2"/>
              <a:buChar char="Ø"/>
            </a:pPr>
            <a:r>
              <a:rPr lang="it-IT" sz="3600" dirty="0" smtClean="0"/>
              <a:t>Chi governa</a:t>
            </a:r>
          </a:p>
          <a:p>
            <a:pPr lvl="6">
              <a:buFont typeface="Wingdings" pitchFamily="2" charset="2"/>
              <a:buChar char="Ø"/>
            </a:pPr>
            <a:r>
              <a:rPr lang="it-IT" sz="3600" dirty="0" smtClean="0"/>
              <a:t>Per conto di chi</a:t>
            </a:r>
          </a:p>
          <a:p>
            <a:pPr lvl="6">
              <a:buFont typeface="Wingdings" pitchFamily="2" charset="2"/>
              <a:buChar char="Ø"/>
            </a:pPr>
            <a:r>
              <a:rPr lang="it-IT" sz="3600" dirty="0" smtClean="0"/>
              <a:t>Per quali interessi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785" y="1335424"/>
            <a:ext cx="10958015" cy="717144"/>
          </a:xfrm>
        </p:spPr>
        <p:txBody>
          <a:bodyPr/>
          <a:lstStyle/>
          <a:p>
            <a:r>
              <a:rPr lang="it-IT" sz="4800" dirty="0" smtClean="0"/>
              <a:t>Finalità dell’impresa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5785" y="2251881"/>
            <a:ext cx="11464119" cy="383777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it-IT" dirty="0" smtClean="0"/>
              <a:t>Massimizzazione del reddito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Massimizzazione del reddito di lungo periodo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335424"/>
            <a:ext cx="10515600" cy="717144"/>
          </a:xfrm>
        </p:spPr>
        <p:txBody>
          <a:bodyPr/>
          <a:lstStyle/>
          <a:p>
            <a:r>
              <a:rPr lang="it-IT" sz="4800" dirty="0" smtClean="0"/>
              <a:t>Teoria dell’agenzia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5785" y="2251881"/>
            <a:ext cx="11464119" cy="3837770"/>
          </a:xfrm>
        </p:spPr>
        <p:txBody>
          <a:bodyPr>
            <a:normAutofit/>
          </a:bodyPr>
          <a:lstStyle/>
          <a:p>
            <a:r>
              <a:rPr lang="it-IT" dirty="0" smtClean="0"/>
              <a:t>L’agente, sulla base di un rapporto fiduciario, riceveva dalla proprietà il potere e la responsabilità di gestire l’impresa</a:t>
            </a:r>
          </a:p>
          <a:p>
            <a:endParaRPr lang="it-IT" dirty="0" smtClean="0"/>
          </a:p>
          <a:p>
            <a:endParaRPr lang="it-IT" dirty="0" smtClean="0"/>
          </a:p>
          <a:p>
            <a:pPr algn="ctr"/>
            <a:r>
              <a:rPr lang="it-IT" dirty="0" smtClean="0"/>
              <a:t>Interessi sono quelli della proprietà</a:t>
            </a:r>
          </a:p>
          <a:p>
            <a:pPr algn="ctr"/>
            <a:r>
              <a:rPr lang="it-IT" dirty="0" smtClean="0"/>
              <a:t>Obiettivi da perseguire sono quelli della proprietà</a:t>
            </a:r>
          </a:p>
          <a:p>
            <a:pPr algn="ctr"/>
            <a:r>
              <a:rPr lang="it-IT" dirty="0" smtClean="0"/>
              <a:t>Motivazioni sono solo economiche </a:t>
            </a:r>
          </a:p>
        </p:txBody>
      </p:sp>
      <p:sp>
        <p:nvSpPr>
          <p:cNvPr id="4" name="Flèche vers le bas 3"/>
          <p:cNvSpPr/>
          <p:nvPr/>
        </p:nvSpPr>
        <p:spPr>
          <a:xfrm>
            <a:off x="5554649" y="3084392"/>
            <a:ext cx="914400" cy="723332"/>
          </a:xfrm>
          <a:prstGeom prst="down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335424"/>
            <a:ext cx="10515600" cy="717144"/>
          </a:xfrm>
        </p:spPr>
        <p:txBody>
          <a:bodyPr/>
          <a:lstStyle/>
          <a:p>
            <a:r>
              <a:rPr lang="it-IT" sz="4800" dirty="0" smtClean="0"/>
              <a:t>Teoria dell’amministrazione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5785" y="2251881"/>
            <a:ext cx="11464119" cy="3837770"/>
          </a:xfrm>
        </p:spPr>
        <p:txBody>
          <a:bodyPr>
            <a:normAutofit/>
          </a:bodyPr>
          <a:lstStyle/>
          <a:p>
            <a:r>
              <a:rPr lang="it-IT" dirty="0" smtClean="0"/>
              <a:t>L’obiettivo è ogire per gli obiettivi dell’organizzazione e non individuali. Solo l’allineamento degli interessi di chi è interssato alla sopravvivenza dell’impresa determina il suo successo</a:t>
            </a:r>
          </a:p>
          <a:p>
            <a:endParaRPr lang="it-IT" dirty="0" smtClean="0"/>
          </a:p>
          <a:p>
            <a:endParaRPr lang="it-IT" dirty="0" smtClean="0"/>
          </a:p>
          <a:p>
            <a:pPr algn="ctr"/>
            <a:r>
              <a:rPr lang="it-IT" dirty="0" smtClean="0"/>
              <a:t>Introduce una visione cooperativa</a:t>
            </a:r>
          </a:p>
          <a:p>
            <a:pPr algn="ctr"/>
            <a:r>
              <a:rPr lang="it-IT" dirty="0" smtClean="0"/>
              <a:t>Amplia l’aspetto motivazionale</a:t>
            </a:r>
          </a:p>
        </p:txBody>
      </p:sp>
      <p:sp>
        <p:nvSpPr>
          <p:cNvPr id="4" name="Flèche vers le bas 3"/>
          <p:cNvSpPr/>
          <p:nvPr/>
        </p:nvSpPr>
        <p:spPr>
          <a:xfrm>
            <a:off x="5568298" y="3289110"/>
            <a:ext cx="873457" cy="873457"/>
          </a:xfrm>
          <a:prstGeom prst="down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335424"/>
            <a:ext cx="10515600" cy="717144"/>
          </a:xfrm>
        </p:spPr>
        <p:txBody>
          <a:bodyPr/>
          <a:lstStyle/>
          <a:p>
            <a:r>
              <a:rPr lang="it-IT" sz="4800" dirty="0" smtClean="0"/>
              <a:t>Stakeholders Theory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5785" y="2251881"/>
            <a:ext cx="11464119" cy="3837770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L’impresa è un insieme di attori che opera per soddisfare le esigenze di tali portatori di interesse. L’impresa è una rete di relazioni fra gruppi portatori di interesse; compito dell’impresa è impostare e gestire queste relazioni in modo da creare valore</a:t>
            </a:r>
          </a:p>
          <a:p>
            <a:endParaRPr lang="it-IT" dirty="0" smtClean="0"/>
          </a:p>
          <a:p>
            <a:r>
              <a:rPr lang="it-IT" dirty="0" smtClean="0"/>
              <a:t>Le imprese non sono sistemi chiusi ma sono influenzati, direttamente o indirettamente, da una serie di attori che operano sia al suo interno che all’esterno; questa dipendenza implica la necessità di considerare le esigenze di tali attori</a:t>
            </a:r>
          </a:p>
          <a:p>
            <a:r>
              <a:rPr lang="it-IT" dirty="0" smtClean="0"/>
              <a:t>Problema: 	come individuare gli stakeholders</a:t>
            </a:r>
          </a:p>
          <a:p>
            <a:r>
              <a:rPr lang="it-IT" dirty="0" smtClean="0"/>
              <a:t>		come armonizzare gli interessi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335424"/>
            <a:ext cx="10515600" cy="717144"/>
          </a:xfrm>
        </p:spPr>
        <p:txBody>
          <a:bodyPr/>
          <a:lstStyle/>
          <a:p>
            <a:r>
              <a:rPr lang="it-IT" sz="4800" dirty="0" smtClean="0"/>
              <a:t>Chi sono gli stakeholders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5785" y="2251881"/>
            <a:ext cx="11464119" cy="4107976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1. Visione allargata: tutti coloro che influiscono sul raggiungimento degli obiettivi</a:t>
            </a:r>
          </a:p>
          <a:p>
            <a:r>
              <a:rPr lang="it-IT" dirty="0" smtClean="0"/>
              <a:t>    Visione ristretta: tutti coloro da cui dipende la sopravvivenza dell’impresa</a:t>
            </a:r>
          </a:p>
          <a:p>
            <a:r>
              <a:rPr lang="it-IT" dirty="0" smtClean="0"/>
              <a:t>2. Primari: coloro che contribuiscono a creare il valore generato dall’azienda</a:t>
            </a:r>
          </a:p>
          <a:p>
            <a:r>
              <a:rPr lang="it-IT" dirty="0" smtClean="0"/>
              <a:t>    Secondari: coloro che sono influenzati o influenzano gli obiettivi dell’impresa</a:t>
            </a:r>
          </a:p>
          <a:p>
            <a:r>
              <a:rPr lang="it-IT" dirty="0" smtClean="0"/>
              <a:t>3. Normativi: l’impresa ha verso di loro un obbligo morale</a:t>
            </a:r>
          </a:p>
          <a:p>
            <a:r>
              <a:rPr lang="it-IT" dirty="0" smtClean="0"/>
              <a:t>    Derivati: hanno influenza sull’impresa ma l’mpresa non ha obblighi morali verso di loro</a:t>
            </a:r>
          </a:p>
          <a:p>
            <a:r>
              <a:rPr lang="it-IT" dirty="0" smtClean="0"/>
              <a:t>4. Interni: Operano all’interno dell’impresa</a:t>
            </a:r>
          </a:p>
          <a:p>
            <a:r>
              <a:rPr lang="it-IT" dirty="0" smtClean="0"/>
              <a:t>    Esterni: sono esterni all’impresa anche se ne influenzano l’attività</a:t>
            </a:r>
          </a:p>
          <a:p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Da questa individuazione dipende il processo decisorio dell’impresa</a:t>
            </a:r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</p:txBody>
      </p:sp>
      <p:sp>
        <p:nvSpPr>
          <p:cNvPr id="4" name="Flèche vers le bas 3"/>
          <p:cNvSpPr/>
          <p:nvPr/>
        </p:nvSpPr>
        <p:spPr>
          <a:xfrm>
            <a:off x="5063319" y="5117910"/>
            <a:ext cx="559559" cy="600501"/>
          </a:xfrm>
          <a:prstGeom prst="down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335424"/>
            <a:ext cx="10515600" cy="717144"/>
          </a:xfrm>
        </p:spPr>
        <p:txBody>
          <a:bodyPr/>
          <a:lstStyle/>
          <a:p>
            <a:r>
              <a:rPr lang="it-IT" sz="4800" dirty="0" smtClean="0"/>
              <a:t>Come gestire i diversi interessi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5785" y="2251881"/>
            <a:ext cx="11464119" cy="4107976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it-IT" dirty="0" smtClean="0"/>
              <a:t>Individuare gli stakeholders</a:t>
            </a:r>
          </a:p>
          <a:p>
            <a:pPr marL="457200" indent="-457200">
              <a:buAutoNum type="arabicPeriod"/>
            </a:pPr>
            <a:r>
              <a:rPr lang="it-IT" dirty="0" smtClean="0"/>
              <a:t>Definire un ordine di priorità</a:t>
            </a:r>
          </a:p>
          <a:p>
            <a:pPr marL="457200" indent="-457200">
              <a:buAutoNum type="arabicPeriod"/>
            </a:pPr>
            <a:r>
              <a:rPr lang="it-IT" dirty="0" smtClean="0"/>
              <a:t>Analizzare gli interessi di ogni gruppo</a:t>
            </a:r>
          </a:p>
          <a:p>
            <a:pPr marL="457200" indent="-457200">
              <a:buAutoNum type="arabicPeriod"/>
            </a:pPr>
            <a:r>
              <a:rPr lang="it-IT" dirty="0" smtClean="0"/>
              <a:t>Valutare le interrelazioni fra i diversi inresse</a:t>
            </a:r>
          </a:p>
          <a:p>
            <a:pPr marL="457200" indent="-457200">
              <a:buAutoNum type="arabicPeriod"/>
            </a:pPr>
            <a:r>
              <a:rPr lang="it-IT" dirty="0" smtClean="0"/>
              <a:t>Equilibrare finalità economiche e sociali e interessi dei forti con i deboli</a:t>
            </a:r>
          </a:p>
          <a:p>
            <a:endParaRPr lang="it-IT" dirty="0" smtClean="0"/>
          </a:p>
          <a:p>
            <a:endParaRPr lang="it-IT" dirty="0" smtClean="0"/>
          </a:p>
        </p:txBody>
      </p:sp>
      <p:sp>
        <p:nvSpPr>
          <p:cNvPr id="4" name="Flèche vers le bas 3"/>
          <p:cNvSpPr/>
          <p:nvPr/>
        </p:nvSpPr>
        <p:spPr>
          <a:xfrm>
            <a:off x="5063319" y="5104263"/>
            <a:ext cx="559559" cy="600501"/>
          </a:xfrm>
          <a:prstGeom prst="down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Impresa Sostenibile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Impresa sostenibile nella Green Economy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335424"/>
            <a:ext cx="10515600" cy="717144"/>
          </a:xfrm>
        </p:spPr>
        <p:txBody>
          <a:bodyPr/>
          <a:lstStyle/>
          <a:p>
            <a:r>
              <a:rPr lang="it-IT" sz="4800" dirty="0" smtClean="0"/>
              <a:t>Impresa sostenibile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5785" y="2251881"/>
            <a:ext cx="11464119" cy="3837770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Impresa che opera superando i limiti dell’approccio tradizionale (massimizzazione del profitto) e:</a:t>
            </a:r>
          </a:p>
          <a:p>
            <a:endParaRPr lang="it-IT" dirty="0" smtClean="0"/>
          </a:p>
          <a:p>
            <a:pPr>
              <a:buFont typeface="Wingdings" pitchFamily="2" charset="2"/>
              <a:buChar char="§"/>
            </a:pPr>
            <a:r>
              <a:rPr lang="it-IT" dirty="0" smtClean="0"/>
              <a:t> considera nella sua attività strategica e di gestione le dimensioni economica, sociale e ambientale in maniere congiuta </a:t>
            </a:r>
          </a:p>
          <a:p>
            <a:endParaRPr lang="it-IT" dirty="0" smtClean="0"/>
          </a:p>
          <a:p>
            <a:pPr>
              <a:buFont typeface="Wingdings" pitchFamily="2" charset="2"/>
              <a:buChar char="§"/>
            </a:pPr>
            <a:r>
              <a:rPr lang="it-IT" dirty="0" smtClean="0"/>
              <a:t> adotta un modello di gestione che mira a considerare le istanze degli stakeholders, a coinvolgerli nei processi di gestione e a creare e massimizzare il valore condiviso ossia il valore prodotto dalla’azienda e distribuito fra i differenti portatori di intresse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1636" y="1340070"/>
            <a:ext cx="3932237" cy="678512"/>
          </a:xfrm>
        </p:spPr>
        <p:txBody>
          <a:bodyPr/>
          <a:lstStyle/>
          <a:p>
            <a:r>
              <a:rPr lang="it-IT" sz="4800" dirty="0" smtClean="0"/>
              <a:t>Sostenibilità</a:t>
            </a:r>
            <a:endParaRPr lang="fr-FR" sz="480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7421" y="2292824"/>
            <a:ext cx="3932237" cy="3240680"/>
          </a:xfrm>
        </p:spPr>
        <p:txBody>
          <a:bodyPr>
            <a:normAutofit/>
          </a:bodyPr>
          <a:lstStyle/>
          <a:p>
            <a:r>
              <a:rPr lang="it-IT" sz="2800" dirty="0" smtClean="0"/>
              <a:t>Soddisfare i bisogni del presente senza compromettere la capacità    delle generazioni future di soddisfare i propri bisogni</a:t>
            </a:r>
            <a:endParaRPr lang="fr-FR" sz="2800" dirty="0"/>
          </a:p>
        </p:txBody>
      </p:sp>
      <p:sp>
        <p:nvSpPr>
          <p:cNvPr id="5" name="Espace réservé du texte 3"/>
          <p:cNvSpPr txBox="1">
            <a:spLocks/>
          </p:cNvSpPr>
          <p:nvPr/>
        </p:nvSpPr>
        <p:spPr>
          <a:xfrm>
            <a:off x="6116176" y="1340070"/>
            <a:ext cx="4367876" cy="2112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aleway" panose="020B0503030101060003" pitchFamily="34" charset="77"/>
                <a:ea typeface="+mn-ea"/>
                <a:cs typeface="+mn-cs"/>
              </a:rPr>
              <a:t>Considerare 3 prospettive: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</a:pPr>
            <a:r>
              <a:rPr lang="it-IT" sz="2800" dirty="0" smtClean="0">
                <a:latin typeface="Raleway" panose="020B0503030101060003" pitchFamily="34" charset="77"/>
              </a:rPr>
              <a:t> economica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</a:pP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aleway" panose="020B0503030101060003" pitchFamily="34" charset="77"/>
                <a:ea typeface="+mn-ea"/>
                <a:cs typeface="+mn-cs"/>
              </a:rPr>
              <a:t> </a:t>
            </a:r>
            <a:r>
              <a:rPr lang="it-IT" sz="2800" dirty="0" smtClean="0">
                <a:latin typeface="Raleway" panose="020B0503030101060003" pitchFamily="34" charset="77"/>
              </a:rPr>
              <a:t>ecologica</a:t>
            </a:r>
            <a:endParaRPr kumimoji="0" lang="it-IT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aleway" panose="020B0503030101060003" pitchFamily="34" charset="77"/>
              <a:ea typeface="+mn-ea"/>
              <a:cs typeface="+mn-cs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</a:pPr>
            <a:r>
              <a:rPr lang="it-IT" sz="2800" dirty="0" smtClean="0">
                <a:latin typeface="Raleway" panose="020B0503030101060003" pitchFamily="34" charset="77"/>
              </a:rPr>
              <a:t> socio-culturale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aleway" panose="020B0503030101060003" pitchFamily="34" charset="77"/>
              <a:ea typeface="+mn-ea"/>
              <a:cs typeface="+mn-cs"/>
            </a:endParaRPr>
          </a:p>
        </p:txBody>
      </p:sp>
      <p:sp>
        <p:nvSpPr>
          <p:cNvPr id="6" name="Espace réservé du texte 3"/>
          <p:cNvSpPr txBox="1">
            <a:spLocks/>
          </p:cNvSpPr>
          <p:nvPr/>
        </p:nvSpPr>
        <p:spPr>
          <a:xfrm>
            <a:off x="4109658" y="3725839"/>
            <a:ext cx="8082342" cy="2743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aleway" panose="020B0503030101060003" pitchFamily="34" charset="77"/>
                <a:ea typeface="+mn-ea"/>
                <a:cs typeface="+mn-cs"/>
              </a:rPr>
              <a:t>Considerare gli effetti su:</a:t>
            </a:r>
          </a:p>
          <a:p>
            <a:pPr marL="0" marR="0" lvl="0" indent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it-IT" sz="2400" dirty="0" smtClean="0">
                <a:latin typeface="Raleway" panose="020B0503030101060003" pitchFamily="34" charset="77"/>
              </a:rPr>
              <a:t> </a:t>
            </a:r>
            <a:r>
              <a:rPr lang="it-IT" sz="2400" u="sng" dirty="0" smtClean="0">
                <a:solidFill>
                  <a:srgbClr val="EB8B2D"/>
                </a:solidFill>
                <a:latin typeface="Raleway" panose="020B0503030101060003" pitchFamily="34" charset="77"/>
              </a:rPr>
              <a:t>Ambiente</a:t>
            </a:r>
          </a:p>
          <a:p>
            <a:pPr lvl="0">
              <a:spcBef>
                <a:spcPts val="1000"/>
              </a:spcBef>
              <a:buFont typeface="Wingdings" pitchFamily="2" charset="2"/>
              <a:buChar char="§"/>
            </a:pP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aleway" panose="020B0503030101060003" pitchFamily="34" charset="77"/>
                <a:ea typeface="+mn-ea"/>
                <a:cs typeface="+mn-cs"/>
              </a:rPr>
              <a:t> </a:t>
            </a:r>
            <a:r>
              <a:rPr kumimoji="0" lang="it-IT" sz="2400" b="0" i="0" u="sng" strike="noStrike" kern="1200" cap="none" spc="0" normalizeH="0" baseline="0" noProof="0" dirty="0" smtClean="0">
                <a:ln>
                  <a:noFill/>
                </a:ln>
                <a:solidFill>
                  <a:srgbClr val="EB8B2D"/>
                </a:solidFill>
                <a:effectLst/>
                <a:uLnTx/>
                <a:uFillTx/>
                <a:latin typeface="Raleway" panose="020B0503030101060003" pitchFamily="34" charset="77"/>
                <a:ea typeface="+mn-ea"/>
                <a:cs typeface="+mn-cs"/>
              </a:rPr>
              <a:t>Equità intergenerazionale</a:t>
            </a:r>
            <a:r>
              <a:rPr kumimoji="0" lang="it-IT" sz="2400" b="0" i="0" u="sng" strike="noStrike" kern="1200" cap="none" spc="0" normalizeH="0" noProof="0" dirty="0" smtClean="0">
                <a:ln>
                  <a:noFill/>
                </a:ln>
                <a:solidFill>
                  <a:srgbClr val="EB8B2D"/>
                </a:solidFill>
                <a:effectLst/>
                <a:uLnTx/>
                <a:uFillTx/>
                <a:latin typeface="Raleway" panose="020B0503030101060003" pitchFamily="34" charset="77"/>
                <a:ea typeface="+mn-ea"/>
                <a:cs typeface="+mn-cs"/>
              </a:rPr>
              <a:t> 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aleway" panose="020B0503030101060003" pitchFamily="34" charset="77"/>
                <a:ea typeface="+mn-ea"/>
                <a:cs typeface="+mn-cs"/>
              </a:rPr>
              <a:t>(</a:t>
            </a:r>
            <a:r>
              <a:rPr lang="it-IT" sz="2400" dirty="0" smtClean="0">
                <a:latin typeface="Raleway" panose="020B0503030101060003" pitchFamily="34" charset="77"/>
              </a:rPr>
              <a:t>accesso senza discriminazione alle risorse </a:t>
            </a:r>
            <a:r>
              <a:rPr kumimoji="0" lang="it-IT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aleway" panose="020B0503030101060003" pitchFamily="34" charset="77"/>
                <a:ea typeface="+mn-ea"/>
                <a:cs typeface="+mn-cs"/>
              </a:rPr>
              <a:t>generazioni attuali e future)</a:t>
            </a:r>
          </a:p>
          <a:p>
            <a:pPr marL="0" marR="0" lvl="0" indent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it-IT" sz="2400" dirty="0" smtClean="0">
                <a:latin typeface="Raleway" panose="020B0503030101060003" pitchFamily="34" charset="77"/>
              </a:rPr>
              <a:t> </a:t>
            </a:r>
            <a:r>
              <a:rPr lang="it-IT" sz="2400" u="sng" dirty="0" smtClean="0">
                <a:solidFill>
                  <a:srgbClr val="EB8B2D"/>
                </a:solidFill>
                <a:latin typeface="Raleway" panose="020B0503030101060003" pitchFamily="34" charset="77"/>
              </a:rPr>
              <a:t>Equità intragenerazionale</a:t>
            </a:r>
            <a:r>
              <a:rPr lang="it-IT" sz="2400" dirty="0" smtClean="0">
                <a:solidFill>
                  <a:srgbClr val="EB8B2D"/>
                </a:solidFill>
                <a:latin typeface="Raleway" panose="020B0503030101060003" pitchFamily="34" charset="77"/>
              </a:rPr>
              <a:t> </a:t>
            </a:r>
            <a:r>
              <a:rPr lang="it-IT" sz="2400" dirty="0" smtClean="0">
                <a:latin typeface="Raleway" panose="020B0503030101060003" pitchFamily="34" charset="77"/>
              </a:rPr>
              <a:t>(accesso senza discriminazione alle risorse per la stessa generazione)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aleway" panose="020B0503030101060003" pitchFamily="34" charset="77"/>
              <a:ea typeface="+mn-ea"/>
              <a:cs typeface="+mn-cs"/>
            </a:endParaRPr>
          </a:p>
        </p:txBody>
      </p:sp>
      <p:sp>
        <p:nvSpPr>
          <p:cNvPr id="7" name="Flèche droite 6"/>
          <p:cNvSpPr/>
          <p:nvPr/>
        </p:nvSpPr>
        <p:spPr>
          <a:xfrm>
            <a:off x="4768849" y="2292824"/>
            <a:ext cx="1058745" cy="450376"/>
          </a:xfrm>
          <a:prstGeom prst="right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EB8B2D"/>
              </a:solidFill>
            </a:endParaRPr>
          </a:p>
        </p:txBody>
      </p:sp>
      <p:sp>
        <p:nvSpPr>
          <p:cNvPr id="8" name="Flèche droite 7"/>
          <p:cNvSpPr/>
          <p:nvPr/>
        </p:nvSpPr>
        <p:spPr>
          <a:xfrm rot="5400000">
            <a:off x="7561327" y="3704902"/>
            <a:ext cx="954412" cy="450376"/>
          </a:xfrm>
          <a:prstGeom prst="right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EB8B2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 build="p"/>
      <p:bldP spid="6" grpId="0" build="p"/>
      <p:bldP spid="7" grpId="0" animBg="1"/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267184"/>
            <a:ext cx="11353800" cy="717144"/>
          </a:xfrm>
        </p:spPr>
        <p:txBody>
          <a:bodyPr/>
          <a:lstStyle/>
          <a:p>
            <a:r>
              <a:rPr lang="it-IT" sz="4800" dirty="0" smtClean="0"/>
              <a:t>Dalla filantropia alla sostenibilità (1)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04716" y="2229992"/>
            <a:ext cx="11987284" cy="4050731"/>
          </a:xfrm>
        </p:spPr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it-IT" dirty="0" smtClean="0"/>
              <a:t> </a:t>
            </a:r>
            <a:r>
              <a:rPr lang="it-IT" dirty="0" smtClean="0">
                <a:solidFill>
                  <a:srgbClr val="EB8B2D"/>
                </a:solidFill>
              </a:rPr>
              <a:t>Filantropia</a:t>
            </a:r>
            <a:r>
              <a:rPr lang="it-IT" dirty="0" smtClean="0"/>
              <a:t>: l’impresa agisce in modo spontaneo per far fronte a specifiche esigenze socieali e/o ambientali</a:t>
            </a:r>
          </a:p>
          <a:p>
            <a:pPr>
              <a:buFont typeface="Arial" pitchFamily="34" charset="0"/>
              <a:buChar char="•"/>
            </a:pPr>
            <a:endParaRPr lang="it-IT" dirty="0" smtClean="0"/>
          </a:p>
          <a:p>
            <a:pPr lvl="1">
              <a:buFont typeface="Arial" pitchFamily="34" charset="0"/>
              <a:buChar char="•"/>
            </a:pPr>
            <a:r>
              <a:rPr lang="it-IT" dirty="0" smtClean="0"/>
              <a:t>Non incide sulla gestione aziendale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/>
              <a:t>È una iniziativa volontaria dell’impresa e dipende interamente dalla sua valutazione</a:t>
            </a:r>
          </a:p>
          <a:p>
            <a:pPr>
              <a:buFont typeface="Arial" pitchFamily="34" charset="0"/>
              <a:buChar char="•"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 </a:t>
            </a:r>
            <a:r>
              <a:rPr lang="it-IT" dirty="0" smtClean="0">
                <a:solidFill>
                  <a:srgbClr val="EB8B2D"/>
                </a:solidFill>
              </a:rPr>
              <a:t>Adesione alle leggi e regolamenti</a:t>
            </a:r>
          </a:p>
          <a:p>
            <a:pPr>
              <a:buFont typeface="Arial" pitchFamily="34" charset="0"/>
              <a:buChar char="•"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it-IT" dirty="0" smtClean="0"/>
          </a:p>
          <a:p>
            <a:pPr lvl="1">
              <a:buFont typeface="Arial" pitchFamily="34" charset="0"/>
              <a:buChar char="•"/>
            </a:pPr>
            <a:r>
              <a:rPr lang="it-IT" dirty="0" smtClean="0"/>
              <a:t> per l’azienda sono vincoli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/>
              <a:t> l’azienda non considera i risultati economici, sociali e ambientali interdipendenti e sullo stesso livello di rilevanza </a:t>
            </a:r>
          </a:p>
        </p:txBody>
      </p:sp>
      <p:sp>
        <p:nvSpPr>
          <p:cNvPr id="4" name="Flèche vers le bas 3"/>
          <p:cNvSpPr/>
          <p:nvPr/>
        </p:nvSpPr>
        <p:spPr>
          <a:xfrm>
            <a:off x="5486399" y="2593078"/>
            <a:ext cx="600501" cy="736979"/>
          </a:xfrm>
          <a:prstGeom prst="down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vers le bas 6"/>
          <p:cNvSpPr/>
          <p:nvPr/>
        </p:nvSpPr>
        <p:spPr>
          <a:xfrm>
            <a:off x="5486399" y="4574276"/>
            <a:ext cx="600501" cy="736979"/>
          </a:xfrm>
          <a:prstGeom prst="down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198944"/>
            <a:ext cx="11076296" cy="717144"/>
          </a:xfrm>
        </p:spPr>
        <p:txBody>
          <a:bodyPr/>
          <a:lstStyle/>
          <a:p>
            <a:r>
              <a:rPr lang="it-IT" sz="4800" dirty="0" smtClean="0"/>
              <a:t>Dalla filantropia alla sostenibilità (2)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18369" y="2038920"/>
            <a:ext cx="11914496" cy="4307289"/>
          </a:xfrm>
        </p:spPr>
        <p:txBody>
          <a:bodyPr>
            <a:normAutofit fontScale="850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it-IT" dirty="0" smtClean="0"/>
              <a:t> </a:t>
            </a:r>
            <a:r>
              <a:rPr lang="it-IT" dirty="0" smtClean="0">
                <a:solidFill>
                  <a:srgbClr val="EB8B2D"/>
                </a:solidFill>
              </a:rPr>
              <a:t>Realizzazione di iniziative sostenibili di rilievo strategico e/o operativo</a:t>
            </a: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it-IT" dirty="0" smtClean="0"/>
          </a:p>
          <a:p>
            <a:pPr lvl="1">
              <a:buFont typeface="Arial" pitchFamily="34" charset="0"/>
              <a:buChar char="•"/>
            </a:pPr>
            <a:endParaRPr lang="it-IT" dirty="0" smtClean="0"/>
          </a:p>
          <a:p>
            <a:pPr lvl="1">
              <a:buFont typeface="Arial" pitchFamily="34" charset="0"/>
              <a:buChar char="•"/>
            </a:pPr>
            <a:endParaRPr lang="it-IT" dirty="0" smtClean="0"/>
          </a:p>
          <a:p>
            <a:pPr lvl="1">
              <a:buFont typeface="Arial" pitchFamily="34" charset="0"/>
              <a:buChar char="•"/>
            </a:pPr>
            <a:r>
              <a:rPr lang="it-IT" dirty="0" smtClean="0"/>
              <a:t> Incidono sulla gestione aziendale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/>
              <a:t> Soddisfano questioni prioritarie sia per gli stakeholders che per l’impresa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/>
              <a:t> Hanno contemporaneamente valenza economica, ambientale e sociale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/>
              <a:t> Non richiedono cabaimenti significativi nel modo di pensare l’azienda e di agire per la sua gestione e il suo sviluppo </a:t>
            </a:r>
          </a:p>
          <a:p>
            <a:pPr>
              <a:buFont typeface="Arial" pitchFamily="34" charset="0"/>
              <a:buChar char="•"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 </a:t>
            </a:r>
            <a:r>
              <a:rPr lang="it-IT" dirty="0" smtClean="0">
                <a:solidFill>
                  <a:srgbClr val="EB8B2D"/>
                </a:solidFill>
              </a:rPr>
              <a:t>Gestione Sostenibile</a:t>
            </a:r>
          </a:p>
          <a:p>
            <a:pPr>
              <a:buFont typeface="Arial" pitchFamily="34" charset="0"/>
              <a:buChar char="•"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it-IT" dirty="0" smtClean="0"/>
          </a:p>
          <a:p>
            <a:pPr lvl="1">
              <a:buFont typeface="Arial" pitchFamily="34" charset="0"/>
              <a:buChar char="•"/>
            </a:pPr>
            <a:endParaRPr lang="it-IT" dirty="0" smtClean="0"/>
          </a:p>
          <a:p>
            <a:pPr lvl="1">
              <a:buFont typeface="Arial" pitchFamily="34" charset="0"/>
              <a:buChar char="•"/>
            </a:pPr>
            <a:r>
              <a:rPr lang="it-IT" dirty="0" smtClean="0"/>
              <a:t> Determina un ripensamento dell’impresa nella sua gestione, organizzazione, tipologia di sviluppo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/>
              <a:t> Il vantaggio competitivo dell’impresa permette di raggiungere benefici sui 3 livelli e viceversa</a:t>
            </a:r>
          </a:p>
        </p:txBody>
      </p:sp>
      <p:sp>
        <p:nvSpPr>
          <p:cNvPr id="4" name="Flèche vers le bas 3"/>
          <p:cNvSpPr/>
          <p:nvPr/>
        </p:nvSpPr>
        <p:spPr>
          <a:xfrm>
            <a:off x="5486399" y="2483894"/>
            <a:ext cx="600501" cy="736979"/>
          </a:xfrm>
          <a:prstGeom prst="down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vers le bas 6"/>
          <p:cNvSpPr/>
          <p:nvPr/>
        </p:nvSpPr>
        <p:spPr>
          <a:xfrm>
            <a:off x="4885898" y="4833581"/>
            <a:ext cx="600501" cy="736979"/>
          </a:xfrm>
          <a:prstGeom prst="down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267184"/>
            <a:ext cx="10515600" cy="717144"/>
          </a:xfrm>
        </p:spPr>
        <p:txBody>
          <a:bodyPr/>
          <a:lstStyle/>
          <a:p>
            <a:r>
              <a:rPr lang="it-IT" sz="4800" dirty="0" smtClean="0"/>
              <a:t>Gestione orientata alla sostenibilità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2197290"/>
            <a:ext cx="10515600" cy="4162567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it-IT" dirty="0" smtClean="0"/>
              <a:t> Le tre dimensioni di valore prodotto - economico, ambientale e sociale – assumono la stessa importanza, sono fra loro interdipendenti e mirano a soddisfare i bisogni dei diversi stakeholders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 Tale integrazione si riflette su tutte le dimensioni aziendali: strategia, organizzazione, modello di business, comportamento operativo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 Le decisioni sono prese e partecipate con tutti gli stakeholders, attribuendo ad ognuno uguale dignità ed importanza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 La gestione dell’impresa deve avere il massimo della trasparenza</a:t>
            </a:r>
          </a:p>
          <a:p>
            <a:pPr>
              <a:buFont typeface="Arial" pitchFamily="34" charset="0"/>
              <a:buChar char="•"/>
            </a:pPr>
            <a:endParaRPr lang="it-IT" dirty="0" smtClean="0"/>
          </a:p>
        </p:txBody>
      </p:sp>
      <p:sp>
        <p:nvSpPr>
          <p:cNvPr id="4" name="Flèche vers le bas 3"/>
          <p:cNvSpPr/>
          <p:nvPr/>
        </p:nvSpPr>
        <p:spPr>
          <a:xfrm>
            <a:off x="5834418" y="5281682"/>
            <a:ext cx="696036" cy="600501"/>
          </a:xfrm>
          <a:prstGeom prst="down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1105432" y="5909479"/>
            <a:ext cx="103999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smtClean="0">
                <a:latin typeface="Raleway"/>
              </a:rPr>
              <a:t>L’impresa assume un differente approccio di gestione e sviluppo</a:t>
            </a:r>
            <a:endParaRPr lang="fr-FR" sz="2800" dirty="0">
              <a:latin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Responsabilità sociale ed etica.</a:t>
            </a:r>
          </a:p>
          <a:p>
            <a:r>
              <a:rPr lang="it-IT" dirty="0" smtClean="0"/>
              <a:t>Finalità imprenditoriali e valori etici.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Impresa sostenibile nella Green Economy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335424"/>
            <a:ext cx="10515600" cy="717144"/>
          </a:xfrm>
        </p:spPr>
        <p:txBody>
          <a:bodyPr/>
          <a:lstStyle/>
          <a:p>
            <a:r>
              <a:rPr lang="it-IT" sz="4800" dirty="0" smtClean="0"/>
              <a:t>Etica (1) 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5785" y="2052568"/>
            <a:ext cx="11464119" cy="4252697"/>
          </a:xfrm>
        </p:spPr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it-IT" dirty="0" smtClean="0"/>
              <a:t>L’etica è definita la </a:t>
            </a:r>
            <a:r>
              <a:rPr lang="it-IT" i="1" dirty="0" smtClean="0"/>
              <a:t>scienza della condotta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L’etica detta le regole morali da seguire nell’assumere scelte e comportamenti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È un modello di comportamento che indirizza la condotta umana verso il bene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Non ha un carattere sansonatorio ma positivo, </a:t>
            </a:r>
          </a:p>
          <a:p>
            <a:endParaRPr lang="it-IT" dirty="0" smtClean="0"/>
          </a:p>
          <a:p>
            <a:r>
              <a:rPr lang="it-IT" b="1" dirty="0" smtClean="0"/>
              <a:t>ASSOLUTISMO</a:t>
            </a:r>
            <a:r>
              <a:rPr lang="it-IT" dirty="0" smtClean="0"/>
              <a:t> (Kant): esistono degli imperativi categorici, dei precetti universali costanti nel tempo e in ogni luogo, che </a:t>
            </a:r>
            <a:r>
              <a:rPr lang="it-IT" i="1" dirty="0" smtClean="0"/>
              <a:t>l’uomo morale</a:t>
            </a:r>
            <a:r>
              <a:rPr lang="it-IT" dirty="0" smtClean="0"/>
              <a:t>, ossia colui che vuole seguire un comportamento etico, deve adottare.</a:t>
            </a:r>
          </a:p>
          <a:p>
            <a:pPr>
              <a:buFont typeface="Arial" pitchFamily="34" charset="0"/>
              <a:buChar char="•"/>
            </a:pPr>
            <a:endParaRPr lang="it-IT" dirty="0" smtClean="0"/>
          </a:p>
          <a:p>
            <a:pPr algn="r">
              <a:buFont typeface="Wingdings" pitchFamily="2" charset="2"/>
              <a:buChar char="Ø"/>
            </a:pPr>
            <a:r>
              <a:rPr lang="it-IT" dirty="0" smtClean="0"/>
              <a:t>Non considere le conseguenze dell’applicazione di tali norme</a:t>
            </a:r>
          </a:p>
          <a:p>
            <a:pPr algn="r">
              <a:buFont typeface="Wingdings" pitchFamily="2" charset="2"/>
              <a:buChar char="Ø"/>
            </a:pPr>
            <a:r>
              <a:rPr lang="it-IT" dirty="0" smtClean="0"/>
              <a:t>Non fornisce criteri di priorità, di importanza per ogni regola</a:t>
            </a:r>
          </a:p>
        </p:txBody>
      </p:sp>
      <p:sp>
        <p:nvSpPr>
          <p:cNvPr id="4" name="Flèche vers le bas 3"/>
          <p:cNvSpPr/>
          <p:nvPr/>
        </p:nvSpPr>
        <p:spPr>
          <a:xfrm>
            <a:off x="7888406" y="4756252"/>
            <a:ext cx="641445" cy="559559"/>
          </a:xfrm>
          <a:prstGeom prst="down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335424"/>
            <a:ext cx="10515600" cy="717144"/>
          </a:xfrm>
        </p:spPr>
        <p:txBody>
          <a:bodyPr/>
          <a:lstStyle/>
          <a:p>
            <a:r>
              <a:rPr lang="it-IT" sz="4800" dirty="0" smtClean="0"/>
              <a:t>Etica (2) 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5785" y="2251881"/>
            <a:ext cx="11464119" cy="3837770"/>
          </a:xfrm>
        </p:spPr>
        <p:txBody>
          <a:bodyPr>
            <a:normAutofit/>
          </a:bodyPr>
          <a:lstStyle/>
          <a:p>
            <a:r>
              <a:rPr lang="it-IT" b="1" dirty="0" smtClean="0"/>
              <a:t>UTILITARISMO</a:t>
            </a:r>
            <a:r>
              <a:rPr lang="it-IT" dirty="0" smtClean="0"/>
              <a:t> (Mill): il comportamento morale deve comunque essere guidato dall’obiettivo di produrre i massimi benefici, ossia di massimizzare gli effetti positivi delle azioni compiute (migliore bilancio tra valore e disvalore).</a:t>
            </a:r>
          </a:p>
          <a:p>
            <a:pPr>
              <a:buFont typeface="Arial" pitchFamily="34" charset="0"/>
              <a:buChar char="•"/>
            </a:pPr>
            <a:endParaRPr lang="it-IT" dirty="0" smtClean="0"/>
          </a:p>
          <a:p>
            <a:pPr algn="r">
              <a:buFont typeface="Wingdings" pitchFamily="2" charset="2"/>
              <a:buChar char="Ø"/>
            </a:pPr>
            <a:endParaRPr lang="it-IT" dirty="0" smtClean="0"/>
          </a:p>
          <a:p>
            <a:pPr algn="r">
              <a:buFont typeface="Wingdings" pitchFamily="2" charset="2"/>
              <a:buChar char="Ø"/>
            </a:pPr>
            <a:r>
              <a:rPr lang="it-IT" dirty="0" smtClean="0"/>
              <a:t>Dall’assolutismo si passa al relativismo, la valutazione cambia in funzione della situazione</a:t>
            </a:r>
          </a:p>
          <a:p>
            <a:pPr algn="r">
              <a:buFont typeface="Wingdings" pitchFamily="2" charset="2"/>
              <a:buChar char="Ø"/>
            </a:pPr>
            <a:r>
              <a:rPr lang="it-IT" dirty="0" smtClean="0"/>
              <a:t>La valutazione, in quanto tale, è soggettiva</a:t>
            </a:r>
          </a:p>
        </p:txBody>
      </p:sp>
      <p:sp>
        <p:nvSpPr>
          <p:cNvPr id="4" name="Flèche vers le bas 3"/>
          <p:cNvSpPr/>
          <p:nvPr/>
        </p:nvSpPr>
        <p:spPr>
          <a:xfrm>
            <a:off x="7738278" y="3521124"/>
            <a:ext cx="641445" cy="559559"/>
          </a:xfrm>
          <a:prstGeom prst="down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335424"/>
            <a:ext cx="10515600" cy="717144"/>
          </a:xfrm>
        </p:spPr>
        <p:txBody>
          <a:bodyPr/>
          <a:lstStyle/>
          <a:p>
            <a:r>
              <a:rPr lang="it-IT" sz="4800" dirty="0" smtClean="0"/>
              <a:t>Etica (3) 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5785" y="2251881"/>
            <a:ext cx="11464119" cy="3837770"/>
          </a:xfrm>
        </p:spPr>
        <p:txBody>
          <a:bodyPr>
            <a:normAutofit/>
          </a:bodyPr>
          <a:lstStyle/>
          <a:p>
            <a:r>
              <a:rPr lang="it-IT" b="1" dirty="0" smtClean="0"/>
              <a:t>DIRITTI:</a:t>
            </a:r>
            <a:r>
              <a:rPr lang="it-IT" dirty="0" smtClean="0"/>
              <a:t> la condizione fondamentale del comportamento etico è il rispetto dei diritti umani (libertà, giustizia, proprietà, etc.). Ogni comportamento deve essere valutato in funzione delle conseguenze che può avere su tali diritti</a:t>
            </a:r>
          </a:p>
          <a:p>
            <a:r>
              <a:rPr lang="it-IT" b="1" dirty="0" smtClean="0"/>
              <a:t>VIRTU</a:t>
            </a:r>
            <a:r>
              <a:rPr lang="it-IT" dirty="0" smtClean="0"/>
              <a:t>’: il comportamento morale deve essere ispirato da sentimenti positivi (amore, amicizia, compassione, etc) e quindi migliorare le relazioni umane</a:t>
            </a:r>
          </a:p>
          <a:p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Da un’etica universale si passa ad un’etica individuale; dal precetto universale alla coscienza dell’individuo</a:t>
            </a:r>
          </a:p>
        </p:txBody>
      </p:sp>
      <p:sp>
        <p:nvSpPr>
          <p:cNvPr id="4" name="Flèche vers le bas 3"/>
          <p:cNvSpPr/>
          <p:nvPr/>
        </p:nvSpPr>
        <p:spPr>
          <a:xfrm>
            <a:off x="7103659" y="4230786"/>
            <a:ext cx="641445" cy="559559"/>
          </a:xfrm>
          <a:prstGeom prst="down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335424"/>
            <a:ext cx="10515600" cy="717144"/>
          </a:xfrm>
        </p:spPr>
        <p:txBody>
          <a:bodyPr/>
          <a:lstStyle/>
          <a:p>
            <a:r>
              <a:rPr lang="it-IT" sz="4800" dirty="0" smtClean="0"/>
              <a:t>Etica (4) 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5785" y="2251881"/>
            <a:ext cx="11464119" cy="3837770"/>
          </a:xfrm>
        </p:spPr>
        <p:txBody>
          <a:bodyPr>
            <a:normAutofit/>
          </a:bodyPr>
          <a:lstStyle/>
          <a:p>
            <a:r>
              <a:rPr lang="it-IT" b="1" dirty="0" smtClean="0"/>
              <a:t>Moralità ed etica: </a:t>
            </a:r>
            <a:r>
              <a:rPr lang="it-IT" dirty="0" smtClean="0"/>
              <a:t> la moralità è legata ad aspetti socio-culturali che definiscono ciò che è giusto e ciò che è sbagliato, quindi quello che è considerato accettabile o non dalla società; l’etica è invece un filtro personale che traduce la moralità in comportamenti concreti, e quindi adatta le regola rispettata in funzione di una valutazione personale (accettandolo, rifiutandola, modificandola)</a:t>
            </a:r>
          </a:p>
          <a:p>
            <a:endParaRPr lang="it-IT" dirty="0" smtClean="0"/>
          </a:p>
          <a:p>
            <a:r>
              <a:rPr lang="it-IT" b="1" dirty="0" smtClean="0"/>
              <a:t>Legge ed etica:</a:t>
            </a:r>
            <a:r>
              <a:rPr lang="it-IT" dirty="0" smtClean="0"/>
              <a:t>’: la legge indica un comportamento obbligatorio che, se non rispettato, provoca una sanzione; l’etica riguarda l’individuo, e le sue scelte e non prevede sanzioni</a:t>
            </a:r>
          </a:p>
          <a:p>
            <a:endParaRPr lang="it-IT" dirty="0" smtClean="0"/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335424"/>
            <a:ext cx="10515600" cy="717144"/>
          </a:xfrm>
        </p:spPr>
        <p:txBody>
          <a:bodyPr/>
          <a:lstStyle/>
          <a:p>
            <a:r>
              <a:rPr lang="it-IT" sz="4800" dirty="0" smtClean="0"/>
              <a:t>Etica (5). Conclusioni 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5785" y="2251881"/>
            <a:ext cx="11464119" cy="383777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it-IT" dirty="0" smtClean="0"/>
              <a:t> modello di comportamento che indirizza la condotta umana verso il bene</a:t>
            </a:r>
          </a:p>
          <a:p>
            <a:pPr>
              <a:buFont typeface="Wingdings" pitchFamily="2" charset="2"/>
              <a:buChar char="Ø"/>
            </a:pPr>
            <a:r>
              <a:rPr lang="it-IT" dirty="0" smtClean="0"/>
              <a:t>Non ha un carattere sansonatorio ma positivo, </a:t>
            </a:r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35425"/>
            <a:ext cx="12192000" cy="602558"/>
          </a:xfrm>
        </p:spPr>
        <p:txBody>
          <a:bodyPr/>
          <a:lstStyle/>
          <a:p>
            <a:r>
              <a:rPr lang="it-IT" sz="4400" dirty="0" smtClean="0"/>
              <a:t>Responsabilità sociale ed etica nell’impresa</a:t>
            </a:r>
            <a:endParaRPr lang="fr-FR" sz="44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5785" y="2115403"/>
            <a:ext cx="11464119" cy="3974247"/>
          </a:xfrm>
        </p:spPr>
        <p:txBody>
          <a:bodyPr>
            <a:normAutofit lnSpcReduction="10000"/>
          </a:bodyPr>
          <a:lstStyle/>
          <a:p>
            <a:r>
              <a:rPr lang="it-IT" b="1" dirty="0" smtClean="0"/>
              <a:t>Responsabilità sociale: </a:t>
            </a:r>
            <a:r>
              <a:rPr lang="it-IT" dirty="0" smtClean="0"/>
              <a:t> comportamento aziendale improntato al rispetto dei bisogni ed interessi dei vari gruppi di riferimento </a:t>
            </a:r>
          </a:p>
          <a:p>
            <a:endParaRPr lang="it-IT" dirty="0" smtClean="0"/>
          </a:p>
          <a:p>
            <a:r>
              <a:rPr lang="it-IT" b="1" dirty="0" smtClean="0"/>
              <a:t>Etica:</a:t>
            </a:r>
            <a:r>
              <a:rPr lang="it-IT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it-IT" dirty="0" smtClean="0"/>
              <a:t>frutto dei valori dei singoli individui che partecipano a vario titolo nell’impresa, che fanno parte della sua organizzazione.</a:t>
            </a:r>
          </a:p>
          <a:p>
            <a:pPr>
              <a:buFont typeface="Wingdings" pitchFamily="2" charset="2"/>
              <a:buChar char="Ø"/>
            </a:pPr>
            <a:r>
              <a:rPr lang="it-IT" dirty="0" smtClean="0"/>
              <a:t>Deve essere il risultato di un equilibrio fra obiettivi economici, sociali e ambientali</a:t>
            </a:r>
          </a:p>
          <a:p>
            <a:pPr>
              <a:buFont typeface="Wingdings" pitchFamily="2" charset="2"/>
              <a:buChar char="Ø"/>
            </a:pPr>
            <a:r>
              <a:rPr lang="it-IT" dirty="0" smtClean="0"/>
              <a:t>Deve considerare ogni volta le particolarità del problema aziendale</a:t>
            </a:r>
          </a:p>
          <a:p>
            <a:pPr>
              <a:buFont typeface="Wingdings" pitchFamily="2" charset="2"/>
              <a:buChar char="Ø"/>
            </a:pPr>
            <a:r>
              <a:rPr lang="it-IT" dirty="0" smtClean="0"/>
              <a:t>Deve considerare il collegamento e le interazioni delle varie decisioni (perchè l’impresa è un sistema)</a:t>
            </a:r>
          </a:p>
          <a:p>
            <a:endParaRPr lang="it-IT" dirty="0" smtClean="0"/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3224" y="1267184"/>
            <a:ext cx="10515600" cy="717144"/>
          </a:xfrm>
        </p:spPr>
        <p:txBody>
          <a:bodyPr/>
          <a:lstStyle/>
          <a:p>
            <a:r>
              <a:rPr lang="it-IT" sz="4800" dirty="0" smtClean="0"/>
              <a:t>Perchè sviluppo sostenibile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27803" y="2169994"/>
            <a:ext cx="11518454" cy="3919657"/>
          </a:xfrm>
        </p:spPr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it-IT" dirty="0" smtClean="0"/>
              <a:t> </a:t>
            </a:r>
            <a:r>
              <a:rPr lang="it-IT" dirty="0" smtClean="0">
                <a:solidFill>
                  <a:srgbClr val="EB8B2D"/>
                </a:solidFill>
              </a:rPr>
              <a:t>Danno ambientale</a:t>
            </a:r>
            <a:r>
              <a:rPr lang="it-IT" dirty="0" smtClean="0"/>
              <a:t>: Nella seconda metà del ‘900 l’aumento della produzione ha causato problemi come l’inquinamento globale, il progressivo esaurimento delle risorse non rinnovabili e il deterioramento di alcune fonti rinnovabili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 </a:t>
            </a:r>
            <a:r>
              <a:rPr lang="it-IT" dirty="0" smtClean="0">
                <a:solidFill>
                  <a:srgbClr val="EB8B2D"/>
                </a:solidFill>
              </a:rPr>
              <a:t>Diseguaglianze e limiti alla crescita</a:t>
            </a:r>
            <a:r>
              <a:rPr lang="it-IT" dirty="0" smtClean="0"/>
              <a:t>: il modello evolutivo della società industriale ha evidenziato dei limiti: utilizzo di risorse scarse che implicano un limite alla crescita; l’iniquità della distribuzione della ricchezza; la spinta verso i governi per la ricerca di soluzioni e correttivi ai limiti indicati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 </a:t>
            </a:r>
            <a:r>
              <a:rPr lang="it-IT" dirty="0" smtClean="0">
                <a:solidFill>
                  <a:srgbClr val="EB8B2D"/>
                </a:solidFill>
              </a:rPr>
              <a:t>Ruolo sociale dell’impresa</a:t>
            </a:r>
            <a:r>
              <a:rPr lang="it-IT" dirty="0" smtClean="0"/>
              <a:t>: l’approccio alla sostenibilità permette all’impresa di assolvere il suo ruolo sociale e di motore di sviluppo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 </a:t>
            </a:r>
            <a:r>
              <a:rPr lang="it-IT" dirty="0" smtClean="0">
                <a:solidFill>
                  <a:srgbClr val="EB8B2D"/>
                </a:solidFill>
              </a:rPr>
              <a:t>Importanza delle economie di interrelazione</a:t>
            </a:r>
            <a:r>
              <a:rPr lang="it-IT" dirty="0" smtClean="0"/>
              <a:t>: in un sistema economico orientato alla creazione di macrosistemi e, di conseguenza, all’integrazione e alla collaborazione, una gestione votata alla trasparenza e al riconoscimento dei diversi ruoli e attori risulta vincente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335424"/>
            <a:ext cx="10515600" cy="717144"/>
          </a:xfrm>
        </p:spPr>
        <p:txBody>
          <a:bodyPr/>
          <a:lstStyle/>
          <a:p>
            <a:r>
              <a:rPr lang="it-IT" sz="4800" dirty="0" smtClean="0"/>
              <a:t>Etica nell’impresa 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5785" y="2251881"/>
            <a:ext cx="11464119" cy="3837770"/>
          </a:xfrm>
        </p:spPr>
        <p:txBody>
          <a:bodyPr>
            <a:normAutofit/>
          </a:bodyPr>
          <a:lstStyle/>
          <a:p>
            <a:r>
              <a:rPr lang="it-IT" b="1" dirty="0" smtClean="0"/>
              <a:t>È un’etica derivata: </a:t>
            </a:r>
            <a:r>
              <a:rPr lang="it-IT" dirty="0" smtClean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 smtClean="0"/>
              <a:t>deriva appunto dal comportamento dei soggetti che operano nell’impresa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 smtClean="0"/>
              <a:t>Implica la combinazione dei valori morali con quelli economici e ambientali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 smtClean="0"/>
              <a:t>Il soggetto, nei comportamenti da assumere all’interno dell’impresa, deve mediare fra i propri valori e i valori aziendali, ossia i valori propri dell’azienda (valutabili consideranto il funzionamento dell’impresa negli anni)</a:t>
            </a:r>
          </a:p>
          <a:p>
            <a:endParaRPr lang="it-IT" dirty="0" smtClean="0"/>
          </a:p>
          <a:p>
            <a:r>
              <a:rPr lang="it-IT" b="1" dirty="0" smtClean="0"/>
              <a:t>È un’etica relativa:</a:t>
            </a:r>
            <a:r>
              <a:rPr lang="it-IT" dirty="0" smtClean="0"/>
              <a:t>’: perchè condizionata da una serie di elementi (situazione, momento della decisione, chi prende la decisione, etc.)</a:t>
            </a:r>
          </a:p>
          <a:p>
            <a:endParaRPr lang="it-IT" dirty="0" smtClean="0"/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335424"/>
            <a:ext cx="10515600" cy="717144"/>
          </a:xfrm>
        </p:spPr>
        <p:txBody>
          <a:bodyPr/>
          <a:lstStyle/>
          <a:p>
            <a:r>
              <a:rPr lang="it-IT" sz="4800" dirty="0" smtClean="0"/>
              <a:t>Il ruolo dell’etica nell’impresa 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5785" y="2251881"/>
            <a:ext cx="11464119" cy="3837770"/>
          </a:xfrm>
        </p:spPr>
        <p:txBody>
          <a:bodyPr>
            <a:normAutofit/>
          </a:bodyPr>
          <a:lstStyle/>
          <a:p>
            <a:r>
              <a:rPr lang="it-IT" b="1" dirty="0" smtClean="0"/>
              <a:t>Impostazione economica: </a:t>
            </a:r>
            <a:r>
              <a:rPr lang="it-IT" dirty="0" smtClean="0"/>
              <a:t>impresa, generando un profitto, crea un valore economico a vantaggio dell’intera collettività           il tornaconto individuale soddisfa automaticamente gli interessi della collettività. </a:t>
            </a:r>
          </a:p>
          <a:p>
            <a:endParaRPr lang="it-IT" dirty="0" smtClean="0"/>
          </a:p>
          <a:p>
            <a:r>
              <a:rPr lang="it-IT" b="1" dirty="0" smtClean="0"/>
              <a:t>Impostazione combinata:</a:t>
            </a:r>
            <a:r>
              <a:rPr lang="it-IT" dirty="0" smtClean="0"/>
              <a:t> bisogna sviluppare un’etica aziendale che concilia in modo equo interessi interni ed esterni in un’ottica di durabilità. </a:t>
            </a:r>
          </a:p>
          <a:p>
            <a:r>
              <a:rPr lang="it-IT" dirty="0" smtClean="0"/>
              <a:t>L’etica si integra alla valutazione economica per comporre i diversi interessi in una visione di lungo periodo</a:t>
            </a:r>
          </a:p>
          <a:p>
            <a:endParaRPr lang="it-IT" dirty="0" smtClean="0"/>
          </a:p>
          <a:p>
            <a:endParaRPr lang="it-IT" dirty="0" smtClean="0"/>
          </a:p>
        </p:txBody>
      </p:sp>
      <p:sp>
        <p:nvSpPr>
          <p:cNvPr id="4" name="Flèche droite 3"/>
          <p:cNvSpPr/>
          <p:nvPr/>
        </p:nvSpPr>
        <p:spPr>
          <a:xfrm>
            <a:off x="6578220" y="2565776"/>
            <a:ext cx="655092" cy="409433"/>
          </a:xfrm>
          <a:prstGeom prst="right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 droite 4"/>
          <p:cNvSpPr/>
          <p:nvPr/>
        </p:nvSpPr>
        <p:spPr>
          <a:xfrm>
            <a:off x="9037093" y="4137546"/>
            <a:ext cx="655092" cy="409433"/>
          </a:xfrm>
          <a:prstGeom prst="right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Risorse e Competenze distintive dell’Impresa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Impresa sostenibile nella Green Economy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335424"/>
            <a:ext cx="10515600" cy="717144"/>
          </a:xfrm>
        </p:spPr>
        <p:txBody>
          <a:bodyPr/>
          <a:lstStyle/>
          <a:p>
            <a:r>
              <a:rPr lang="it-IT" sz="4800" dirty="0" smtClean="0"/>
              <a:t>Impresa: Resources Based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5785" y="2251881"/>
            <a:ext cx="11464119" cy="383777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it-IT" dirty="0" smtClean="0"/>
              <a:t> Insieme di risorse e competenze distintive che distingue una organizzazione dall’altra</a:t>
            </a:r>
          </a:p>
          <a:p>
            <a:pPr>
              <a:buFont typeface="Arial" pitchFamily="34" charset="0"/>
              <a:buChar char="•"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Risorsa: tutto ciò che l’impresa possiede e utilizza e che può essere considerato un punto di forza o debolezza</a:t>
            </a:r>
          </a:p>
          <a:p>
            <a:pPr>
              <a:buFont typeface="Arial" pitchFamily="34" charset="0"/>
              <a:buChar char="•"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Le modalità con cui le risorse vengono accumulate e sedimentate all’interno dell’impresa ne rappresenta la specificità</a:t>
            </a:r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335424"/>
            <a:ext cx="10515600" cy="717144"/>
          </a:xfrm>
        </p:spPr>
        <p:txBody>
          <a:bodyPr/>
          <a:lstStyle/>
          <a:p>
            <a:r>
              <a:rPr lang="it-IT" sz="4800" dirty="0" smtClean="0"/>
              <a:t>Risorse materiali e immateriali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5785" y="2251880"/>
            <a:ext cx="11464119" cy="4312693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it-IT" b="1" dirty="0" smtClean="0"/>
              <a:t> </a:t>
            </a:r>
            <a:r>
              <a:rPr lang="it-IT" b="1" dirty="0" smtClean="0">
                <a:solidFill>
                  <a:srgbClr val="EB8B2D"/>
                </a:solidFill>
              </a:rPr>
              <a:t>Risorse materiali</a:t>
            </a:r>
            <a:r>
              <a:rPr lang="it-IT" b="1" dirty="0" smtClean="0"/>
              <a:t>: </a:t>
            </a:r>
            <a:r>
              <a:rPr lang="it-IT" dirty="0" smtClean="0"/>
              <a:t>sono beni tangibili, che hanno un riscontro quantitativo</a:t>
            </a:r>
          </a:p>
          <a:p>
            <a:pPr>
              <a:buFont typeface="Arial" pitchFamily="34" charset="0"/>
              <a:buChar char="•"/>
            </a:pPr>
            <a:r>
              <a:rPr lang="it-IT" b="1" dirty="0" smtClean="0"/>
              <a:t> </a:t>
            </a:r>
            <a:r>
              <a:rPr lang="it-IT" b="1" dirty="0" smtClean="0">
                <a:solidFill>
                  <a:srgbClr val="EB8B2D"/>
                </a:solidFill>
              </a:rPr>
              <a:t>Risorse immateriali</a:t>
            </a:r>
            <a:r>
              <a:rPr lang="it-IT" b="1" dirty="0" smtClean="0"/>
              <a:t>: </a:t>
            </a:r>
            <a:r>
              <a:rPr lang="it-IT" dirty="0" smtClean="0"/>
              <a:t>sono beni intangibili, che possono avere un riscontro        	quantitativo ma che normalmente non sono rappresentate in bilancio</a:t>
            </a:r>
          </a:p>
          <a:p>
            <a:pPr lvl="1">
              <a:buFont typeface="Arial" pitchFamily="34" charset="0"/>
              <a:buChar char="•"/>
            </a:pPr>
            <a:endParaRPr lang="it-IT" dirty="0" smtClean="0"/>
          </a:p>
          <a:p>
            <a:pPr lvl="1"/>
            <a:endParaRPr lang="it-IT" dirty="0" smtClean="0"/>
          </a:p>
          <a:p>
            <a:pPr lvl="1"/>
            <a:endParaRPr lang="it-IT" dirty="0" smtClean="0"/>
          </a:p>
          <a:p>
            <a:pPr lvl="1"/>
            <a:endParaRPr lang="it-IT" dirty="0" smtClean="0"/>
          </a:p>
          <a:p>
            <a:pPr lvl="1"/>
            <a:endParaRPr lang="it-IT" dirty="0" smtClean="0"/>
          </a:p>
          <a:p>
            <a:pPr lvl="1"/>
            <a:endParaRPr lang="it-IT" dirty="0" smtClean="0"/>
          </a:p>
          <a:p>
            <a:pPr lvl="1"/>
            <a:endParaRPr lang="it-IT" dirty="0" smtClean="0"/>
          </a:p>
          <a:p>
            <a:pPr lvl="1"/>
            <a:endParaRPr lang="it-IT" dirty="0" smtClean="0"/>
          </a:p>
          <a:p>
            <a:pPr lvl="1"/>
            <a:r>
              <a:rPr lang="it-IT" dirty="0" smtClean="0"/>
              <a:t>Le risorse immateriali generano un valore dell’impresa superiore a quello delle sue risorse tangibili e finanziarie. Tale differenza di valore è a volte indicata come </a:t>
            </a:r>
            <a:r>
              <a:rPr lang="it-IT" b="1" dirty="0" smtClean="0">
                <a:solidFill>
                  <a:srgbClr val="EB8B2D"/>
                </a:solidFill>
              </a:rPr>
              <a:t>capitaleintellettuale</a:t>
            </a:r>
          </a:p>
          <a:p>
            <a:endParaRPr lang="it-IT" dirty="0" smtClean="0"/>
          </a:p>
        </p:txBody>
      </p:sp>
      <p:sp>
        <p:nvSpPr>
          <p:cNvPr id="4" name="ZoneTexte 3"/>
          <p:cNvSpPr txBox="1"/>
          <p:nvPr/>
        </p:nvSpPr>
        <p:spPr>
          <a:xfrm>
            <a:off x="6864824" y="3411945"/>
            <a:ext cx="44889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accent4">
                    <a:lumMod val="50000"/>
                  </a:schemeClr>
                </a:solidFill>
                <a:latin typeface="Raleway"/>
              </a:rPr>
              <a:t>CARATTERISTICHE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solidFill>
                  <a:schemeClr val="accent4">
                    <a:lumMod val="50000"/>
                  </a:schemeClr>
                </a:solidFill>
                <a:latin typeface="Raleway"/>
              </a:rPr>
              <a:t>Sedimentabili e difficilmente trasferibili</a:t>
            </a:r>
          </a:p>
          <a:p>
            <a:r>
              <a:rPr lang="it-IT" dirty="0" smtClean="0">
                <a:solidFill>
                  <a:schemeClr val="accent4">
                    <a:lumMod val="50000"/>
                  </a:schemeClr>
                </a:solidFill>
                <a:latin typeface="Raleway"/>
              </a:rPr>
              <a:t>                  firm specific</a:t>
            </a:r>
          </a:p>
          <a:p>
            <a:r>
              <a:rPr lang="it-IT" dirty="0" smtClean="0">
                <a:solidFill>
                  <a:schemeClr val="accent4">
                    <a:lumMod val="50000"/>
                  </a:schemeClr>
                </a:solidFill>
                <a:latin typeface="Raleway"/>
              </a:rPr>
              <a:t>                  non acquisibili o imitabili</a:t>
            </a:r>
          </a:p>
          <a:p>
            <a:endParaRPr lang="it-IT" dirty="0" smtClean="0">
              <a:solidFill>
                <a:schemeClr val="accent4">
                  <a:lumMod val="50000"/>
                </a:schemeClr>
              </a:solidFill>
              <a:latin typeface="Raleway"/>
            </a:endParaRP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solidFill>
                  <a:schemeClr val="accent4">
                    <a:lumMod val="50000"/>
                  </a:schemeClr>
                </a:solidFill>
                <a:latin typeface="Raleway"/>
              </a:rPr>
              <a:t>Deperibili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solidFill>
                  <a:schemeClr val="accent4">
                    <a:lumMod val="50000"/>
                  </a:schemeClr>
                </a:solidFill>
                <a:latin typeface="Raleway"/>
              </a:rPr>
              <a:t>Flessibili </a:t>
            </a:r>
            <a:endParaRPr lang="fr-FR" dirty="0">
              <a:solidFill>
                <a:schemeClr val="accent4">
                  <a:lumMod val="50000"/>
                </a:schemeClr>
              </a:solidFill>
              <a:latin typeface="Raleway"/>
            </a:endParaRPr>
          </a:p>
        </p:txBody>
      </p:sp>
      <p:sp>
        <p:nvSpPr>
          <p:cNvPr id="5" name="Flèche droite 4"/>
          <p:cNvSpPr/>
          <p:nvPr/>
        </p:nvSpPr>
        <p:spPr>
          <a:xfrm>
            <a:off x="7055896" y="4046567"/>
            <a:ext cx="723332" cy="177422"/>
          </a:xfrm>
          <a:prstGeom prst="right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570934" y="3411945"/>
            <a:ext cx="572068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accent4">
                    <a:lumMod val="50000"/>
                  </a:schemeClr>
                </a:solidFill>
                <a:latin typeface="Raleway"/>
              </a:rPr>
              <a:t>DERIVAZIONE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accent4">
                    <a:lumMod val="50000"/>
                  </a:schemeClr>
                </a:solidFill>
                <a:latin typeface="Raleway"/>
              </a:rPr>
              <a:t>Utilizzazione più efficace delle risorse tangibili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accent4">
                    <a:lumMod val="50000"/>
                  </a:schemeClr>
                </a:solidFill>
                <a:latin typeface="Raleway"/>
              </a:rPr>
              <a:t>Maggiore coerenza del processo produttivo </a:t>
            </a:r>
          </a:p>
          <a:p>
            <a:pPr lvl="1"/>
            <a:r>
              <a:rPr lang="it-IT" dirty="0" smtClean="0">
                <a:solidFill>
                  <a:schemeClr val="accent4">
                    <a:lumMod val="50000"/>
                  </a:schemeClr>
                </a:solidFill>
                <a:latin typeface="Raleway"/>
              </a:rPr>
              <a:t>	con il contesto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accent4">
                    <a:lumMod val="50000"/>
                  </a:schemeClr>
                </a:solidFill>
                <a:latin typeface="Raleway"/>
              </a:rPr>
              <a:t>Maggiore valore intrinseco dell’offerta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accent4">
                    <a:lumMod val="50000"/>
                  </a:schemeClr>
                </a:solidFill>
                <a:latin typeface="Raleway"/>
              </a:rPr>
              <a:t>Migliore accesso alle risorse</a:t>
            </a:r>
          </a:p>
          <a:p>
            <a:pPr lvl="1">
              <a:buFont typeface="Arial" pitchFamily="34" charset="0"/>
              <a:buChar char="•"/>
            </a:pPr>
            <a:r>
              <a:rPr lang="it-IT" dirty="0" smtClean="0">
                <a:solidFill>
                  <a:schemeClr val="accent4">
                    <a:lumMod val="50000"/>
                  </a:schemeClr>
                </a:solidFill>
                <a:latin typeface="Raleway"/>
              </a:rPr>
              <a:t>Migliore interazione con l’esterno</a:t>
            </a:r>
            <a:endParaRPr lang="fr-FR" dirty="0">
              <a:solidFill>
                <a:schemeClr val="accent4">
                  <a:lumMod val="50000"/>
                </a:schemeClr>
              </a:solidFill>
              <a:latin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335424"/>
            <a:ext cx="10515600" cy="717144"/>
          </a:xfrm>
        </p:spPr>
        <p:txBody>
          <a:bodyPr/>
          <a:lstStyle/>
          <a:p>
            <a:r>
              <a:rPr lang="it-IT" sz="4800" dirty="0" smtClean="0"/>
              <a:t>Capitale intellettuale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5785" y="2251881"/>
            <a:ext cx="11464119" cy="3837770"/>
          </a:xfrm>
        </p:spPr>
        <p:txBody>
          <a:bodyPr>
            <a:normAutofit lnSpcReduction="10000"/>
          </a:bodyPr>
          <a:lstStyle/>
          <a:p>
            <a:endParaRPr lang="it-IT" b="1" dirty="0" smtClean="0"/>
          </a:p>
          <a:p>
            <a:pPr>
              <a:buFont typeface="Arial" pitchFamily="34" charset="0"/>
              <a:buChar char="•"/>
            </a:pPr>
            <a:r>
              <a:rPr lang="it-IT" b="1" dirty="0" smtClean="0"/>
              <a:t> </a:t>
            </a:r>
            <a:r>
              <a:rPr lang="it-IT" b="1" dirty="0" smtClean="0">
                <a:solidFill>
                  <a:srgbClr val="EB8B2D"/>
                </a:solidFill>
              </a:rPr>
              <a:t>Capitale umano</a:t>
            </a:r>
            <a:r>
              <a:rPr lang="it-IT" dirty="0" smtClean="0"/>
              <a:t>: insieme di competenze, valori, relazioni detenute dalle persone che operano in azienda</a:t>
            </a:r>
            <a:r>
              <a:rPr lang="it-IT" b="1" dirty="0" smtClean="0"/>
              <a:t> </a:t>
            </a:r>
          </a:p>
          <a:p>
            <a:endParaRPr lang="it-IT" b="1" dirty="0" smtClean="0"/>
          </a:p>
          <a:p>
            <a:pPr>
              <a:buFont typeface="Arial" pitchFamily="34" charset="0"/>
              <a:buChar char="•"/>
            </a:pPr>
            <a:r>
              <a:rPr lang="it-IT" b="1" dirty="0" smtClean="0"/>
              <a:t> </a:t>
            </a:r>
            <a:r>
              <a:rPr lang="it-IT" b="1" dirty="0" smtClean="0">
                <a:solidFill>
                  <a:srgbClr val="EB8B2D"/>
                </a:solidFill>
              </a:rPr>
              <a:t>Capitale strutturale</a:t>
            </a:r>
            <a:r>
              <a:rPr lang="it-IT" b="1" dirty="0" smtClean="0"/>
              <a:t>: </a:t>
            </a:r>
            <a:r>
              <a:rPr lang="it-IT" dirty="0" smtClean="0"/>
              <a:t>è dato dal sistema organizzativo, dal suo sistema di valori, dal suo modello di sviluppo e dalle relazioni esterne dell’impresa</a:t>
            </a:r>
          </a:p>
          <a:p>
            <a:pPr lvl="2">
              <a:buFont typeface="Arial" pitchFamily="34" charset="0"/>
              <a:buChar char="•"/>
            </a:pPr>
            <a:endParaRPr lang="it-IT" b="1" dirty="0" smtClean="0"/>
          </a:p>
          <a:p>
            <a:pPr lvl="2"/>
            <a:endParaRPr lang="it-IT" b="1" dirty="0" smtClean="0"/>
          </a:p>
          <a:p>
            <a:pPr lvl="2"/>
            <a:r>
              <a:rPr lang="it-IT" b="1" dirty="0" smtClean="0"/>
              <a:t>Capitale sociale</a:t>
            </a:r>
            <a:r>
              <a:rPr lang="it-IT" dirty="0" smtClean="0"/>
              <a:t>: insieme delle relazioni esterne attivate dall’impresa; è dato dal sistema di queste relazioni, ossia dal loro numero e dalla loro qualità in termini di risorse scambiate e di attività di cooperazione portate avanti</a:t>
            </a:r>
          </a:p>
          <a:p>
            <a:endParaRPr lang="it-IT" dirty="0" smtClean="0"/>
          </a:p>
          <a:p>
            <a:endParaRPr lang="it-IT" dirty="0" smtClean="0"/>
          </a:p>
        </p:txBody>
      </p:sp>
      <p:sp>
        <p:nvSpPr>
          <p:cNvPr id="6" name="Flèche vers le bas 5"/>
          <p:cNvSpPr/>
          <p:nvPr/>
        </p:nvSpPr>
        <p:spPr>
          <a:xfrm>
            <a:off x="8570794" y="4503761"/>
            <a:ext cx="545911" cy="504967"/>
          </a:xfrm>
          <a:prstGeom prst="down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335424"/>
            <a:ext cx="10515600" cy="717144"/>
          </a:xfrm>
        </p:spPr>
        <p:txBody>
          <a:bodyPr/>
          <a:lstStyle/>
          <a:p>
            <a:r>
              <a:rPr lang="it-IT" sz="4800" dirty="0" smtClean="0"/>
              <a:t>Conoscenza e Fiducia 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5785" y="2251881"/>
            <a:ext cx="11464119" cy="3837770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EB8B2D"/>
                </a:solidFill>
              </a:rPr>
              <a:t>Conoscenza:</a:t>
            </a:r>
            <a:r>
              <a:rPr lang="it-IT" b="1" dirty="0" smtClean="0"/>
              <a:t> </a:t>
            </a:r>
            <a:r>
              <a:rPr lang="it-IT" dirty="0" smtClean="0"/>
              <a:t>Insieme di schemi cognitivi stabili e diffusi nell’ipresa, alla base dei comportamenti e, nello specifico,  del  modo in cui sono utilizzate le risorse e il loro processo di accumulazione</a:t>
            </a:r>
            <a:r>
              <a:rPr lang="it-IT" b="1" dirty="0" smtClean="0"/>
              <a:t>.</a:t>
            </a:r>
          </a:p>
          <a:p>
            <a:r>
              <a:rPr lang="it-IT" b="1" dirty="0" smtClean="0">
                <a:solidFill>
                  <a:srgbClr val="EB8B2D"/>
                </a:solidFill>
              </a:rPr>
              <a:t>Fiducia</a:t>
            </a:r>
            <a:r>
              <a:rPr lang="it-IT" b="1" dirty="0" smtClean="0"/>
              <a:t>: </a:t>
            </a:r>
            <a:r>
              <a:rPr lang="it-IT" dirty="0" smtClean="0"/>
              <a:t>insieme di schemi cognitivi che permettono di dare una rappresentazione sufficientemente definita e stabile dell’impresa e della sua offerta. Deriva dai comportamenti (attivi o passivi) che l’impresa pone in essere o dalle informazioni sull’impresa generate da altre fonti..</a:t>
            </a:r>
          </a:p>
          <a:p>
            <a:pPr lvl="2"/>
            <a:endParaRPr lang="it-IT" b="1" dirty="0" smtClean="0"/>
          </a:p>
          <a:p>
            <a:endParaRPr lang="it-IT" dirty="0" smtClean="0"/>
          </a:p>
          <a:p>
            <a:endParaRPr lang="it-IT" dirty="0" smtClean="0"/>
          </a:p>
        </p:txBody>
      </p:sp>
      <p:sp>
        <p:nvSpPr>
          <p:cNvPr id="5" name="Flèche vers le bas 4"/>
          <p:cNvSpPr/>
          <p:nvPr/>
        </p:nvSpPr>
        <p:spPr>
          <a:xfrm>
            <a:off x="7629099" y="4667536"/>
            <a:ext cx="914400" cy="805218"/>
          </a:xfrm>
          <a:prstGeom prst="down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5800290" y="5622874"/>
            <a:ext cx="48013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latin typeface="Raleway"/>
              </a:rPr>
              <a:t>Influenza i comportamenti verso l’impresa</a:t>
            </a:r>
          </a:p>
          <a:p>
            <a:r>
              <a:rPr lang="it-IT" dirty="0" smtClean="0">
                <a:latin typeface="Raleway"/>
              </a:rPr>
              <a:t>Legata al capitale di reputazione dell’impresa</a:t>
            </a:r>
            <a:endParaRPr lang="fr-FR" dirty="0">
              <a:latin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335424"/>
            <a:ext cx="10515600" cy="717144"/>
          </a:xfrm>
        </p:spPr>
        <p:txBody>
          <a:bodyPr/>
          <a:lstStyle/>
          <a:p>
            <a:r>
              <a:rPr lang="it-IT" sz="4800" dirty="0" smtClean="0"/>
              <a:t>Capitale di reputazione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5785" y="2251881"/>
            <a:ext cx="11464119" cy="3837770"/>
          </a:xfrm>
        </p:spPr>
        <p:txBody>
          <a:bodyPr>
            <a:normAutofit/>
          </a:bodyPr>
          <a:lstStyle/>
          <a:p>
            <a:pPr lvl="2"/>
            <a:endParaRPr lang="it-IT" b="1" dirty="0" smtClean="0"/>
          </a:p>
          <a:p>
            <a:endParaRPr lang="it-IT" dirty="0" smtClean="0"/>
          </a:p>
          <a:p>
            <a:endParaRPr lang="it-IT" dirty="0" smtClean="0"/>
          </a:p>
        </p:txBody>
      </p:sp>
      <p:sp>
        <p:nvSpPr>
          <p:cNvPr id="6" name="Ellipse 5"/>
          <p:cNvSpPr/>
          <p:nvPr/>
        </p:nvSpPr>
        <p:spPr>
          <a:xfrm>
            <a:off x="4831308" y="3575713"/>
            <a:ext cx="2320119" cy="1091823"/>
          </a:xfrm>
          <a:prstGeom prst="ellipse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  <a:latin typeface="Raleway"/>
              </a:rPr>
              <a:t>Capitale di reputazione</a:t>
            </a:r>
            <a:endParaRPr lang="fr-FR" dirty="0">
              <a:solidFill>
                <a:schemeClr val="tx1"/>
              </a:solidFill>
              <a:latin typeface="Raleway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4271749" y="2251881"/>
            <a:ext cx="3357350" cy="4913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Qualità dell’ambiente lavorativo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4271749" y="5598332"/>
            <a:ext cx="3357350" cy="4913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Sostenibilità dell’impresa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395785" y="4421876"/>
            <a:ext cx="3357350" cy="4913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Emozioni suscitate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7996450" y="4490116"/>
            <a:ext cx="3357350" cy="4913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Risultati economici e </a:t>
            </a:r>
          </a:p>
          <a:p>
            <a:pPr algn="ctr"/>
            <a:r>
              <a:rPr lang="it-IT" dirty="0" smtClean="0">
                <a:solidFill>
                  <a:schemeClr val="tx1"/>
                </a:solidFill>
              </a:rPr>
              <a:t>stabilità finanziaria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8502554" y="2991134"/>
            <a:ext cx="3357350" cy="4913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Vision e leadership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395785" y="3084394"/>
            <a:ext cx="3357350" cy="4913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Qualità consolidata dell’offerta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1" name="Flèche vers le bas 20"/>
          <p:cNvSpPr/>
          <p:nvPr/>
        </p:nvSpPr>
        <p:spPr>
          <a:xfrm rot="17609830">
            <a:off x="4186820" y="3209262"/>
            <a:ext cx="450376" cy="611877"/>
          </a:xfrm>
          <a:prstGeom prst="down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Flèche vers le bas 22"/>
          <p:cNvSpPr/>
          <p:nvPr/>
        </p:nvSpPr>
        <p:spPr>
          <a:xfrm>
            <a:off x="5765534" y="2848544"/>
            <a:ext cx="450376" cy="611877"/>
          </a:xfrm>
          <a:prstGeom prst="down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lèche vers le bas 23"/>
          <p:cNvSpPr/>
          <p:nvPr/>
        </p:nvSpPr>
        <p:spPr>
          <a:xfrm rot="6053945">
            <a:off x="7269237" y="4232257"/>
            <a:ext cx="450376" cy="611877"/>
          </a:xfrm>
          <a:prstGeom prst="down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èche vers le bas 24"/>
          <p:cNvSpPr/>
          <p:nvPr/>
        </p:nvSpPr>
        <p:spPr>
          <a:xfrm rot="3680918">
            <a:off x="7502446" y="3269775"/>
            <a:ext cx="450376" cy="611877"/>
          </a:xfrm>
          <a:prstGeom prst="down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Flèche vers le bas 25"/>
          <p:cNvSpPr/>
          <p:nvPr/>
        </p:nvSpPr>
        <p:spPr>
          <a:xfrm rot="10800000">
            <a:off x="5753173" y="4847309"/>
            <a:ext cx="450376" cy="611877"/>
          </a:xfrm>
          <a:prstGeom prst="down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Flèche vers le bas 26"/>
          <p:cNvSpPr/>
          <p:nvPr/>
        </p:nvSpPr>
        <p:spPr>
          <a:xfrm rot="15983243">
            <a:off x="4341906" y="4267212"/>
            <a:ext cx="450376" cy="611877"/>
          </a:xfrm>
          <a:prstGeom prst="down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335424"/>
            <a:ext cx="10515600" cy="717144"/>
          </a:xfrm>
        </p:spPr>
        <p:txBody>
          <a:bodyPr/>
          <a:lstStyle/>
          <a:p>
            <a:r>
              <a:rPr lang="it-IT" sz="4800" dirty="0" smtClean="0"/>
              <a:t>Competenze distintive (1)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5785" y="2251881"/>
            <a:ext cx="11464119" cy="3837770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898989"/>
                </a:solidFill>
              </a:rPr>
              <a:t>Sono le competenze che permettono all’azienda di distinguersi rispetto alle altre organizzazioni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Dipendono dal modo in cui l’impresa integra, coordina e sedimenta le varie risorse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La capacità di attuare tale azione di integrazione e coordinamento è detta</a:t>
            </a:r>
            <a:r>
              <a:rPr lang="it-IT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b="1" dirty="0" smtClean="0">
                <a:solidFill>
                  <a:srgbClr val="EB8B2D"/>
                </a:solidFill>
              </a:rPr>
              <a:t>capacità organizzativa </a:t>
            </a:r>
            <a:r>
              <a:rPr lang="it-IT" b="1" dirty="0" smtClean="0"/>
              <a:t>.</a:t>
            </a:r>
          </a:p>
          <a:p>
            <a:pPr lvl="2"/>
            <a:endParaRPr lang="it-IT" b="1" dirty="0" smtClean="0"/>
          </a:p>
          <a:p>
            <a:endParaRPr lang="it-IT" dirty="0" smtClean="0"/>
          </a:p>
          <a:p>
            <a:endParaRPr lang="it-IT" dirty="0" smtClean="0"/>
          </a:p>
        </p:txBody>
      </p:sp>
      <p:sp>
        <p:nvSpPr>
          <p:cNvPr id="5" name="Flèche vers le bas 4"/>
          <p:cNvSpPr/>
          <p:nvPr/>
        </p:nvSpPr>
        <p:spPr>
          <a:xfrm>
            <a:off x="7629099" y="4155743"/>
            <a:ext cx="914400" cy="805218"/>
          </a:xfrm>
          <a:prstGeom prst="down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5527330" y="5122284"/>
            <a:ext cx="5109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latin typeface="Raleway"/>
              </a:rPr>
              <a:t>Forte coinvolgimento della componenete umana</a:t>
            </a:r>
          </a:p>
          <a:p>
            <a:r>
              <a:rPr lang="it-IT" dirty="0" smtClean="0">
                <a:latin typeface="Raleway"/>
              </a:rPr>
              <a:t>Forte importanza della comunicazione interna</a:t>
            </a:r>
            <a:endParaRPr lang="fr-FR" dirty="0">
              <a:latin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335424"/>
            <a:ext cx="10515600" cy="717144"/>
          </a:xfrm>
        </p:spPr>
        <p:txBody>
          <a:bodyPr/>
          <a:lstStyle/>
          <a:p>
            <a:r>
              <a:rPr lang="it-IT" sz="4800" dirty="0" smtClean="0"/>
              <a:t>Competenze distintive (2)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5785" y="2251881"/>
            <a:ext cx="11464119" cy="3837770"/>
          </a:xfrm>
        </p:spPr>
        <p:txBody>
          <a:bodyPr>
            <a:normAutofit lnSpcReduction="10000"/>
          </a:bodyPr>
          <a:lstStyle/>
          <a:p>
            <a:r>
              <a:rPr lang="it-IT" dirty="0" smtClean="0">
                <a:solidFill>
                  <a:srgbClr val="898989"/>
                </a:solidFill>
              </a:rPr>
              <a:t>Sono competenze: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solidFill>
                  <a:srgbClr val="898989"/>
                </a:solidFill>
              </a:rPr>
              <a:t> specifiche dell’impresa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solidFill>
                  <a:srgbClr val="898989"/>
                </a:solidFill>
              </a:rPr>
              <a:t> scarse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solidFill>
                  <a:srgbClr val="898989"/>
                </a:solidFill>
              </a:rPr>
              <a:t> difficili da imitare o da replicare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solidFill>
                  <a:srgbClr val="898989"/>
                </a:solidFill>
              </a:rPr>
              <a:t> difficili da acquisire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solidFill>
                  <a:srgbClr val="898989"/>
                </a:solidFill>
              </a:rPr>
              <a:t> si sviluppano nel tempo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solidFill>
                  <a:srgbClr val="898989"/>
                </a:solidFill>
              </a:rPr>
              <a:t> sono la base del valore prodotto dall’impresa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solidFill>
                  <a:srgbClr val="898989"/>
                </a:solidFill>
              </a:rPr>
              <a:t> determinano i core products dell’impresa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solidFill>
                  <a:srgbClr val="898989"/>
                </a:solidFill>
              </a:rPr>
              <a:t> spesso vincolano la strategia e i comportamenti d’impresa (path dependence)</a:t>
            </a:r>
          </a:p>
          <a:p>
            <a:endParaRPr lang="it-IT" b="1" dirty="0" smtClean="0"/>
          </a:p>
          <a:p>
            <a:endParaRPr lang="it-IT" dirty="0" smtClean="0"/>
          </a:p>
          <a:p>
            <a:endParaRPr lang="it-IT" dirty="0" smtClean="0"/>
          </a:p>
        </p:txBody>
      </p:sp>
      <p:sp>
        <p:nvSpPr>
          <p:cNvPr id="6" name="Flèche droite 5"/>
          <p:cNvSpPr/>
          <p:nvPr/>
        </p:nvSpPr>
        <p:spPr>
          <a:xfrm>
            <a:off x="6987654" y="3234511"/>
            <a:ext cx="1023582" cy="832513"/>
          </a:xfrm>
          <a:prstGeom prst="right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7905909" y="3058325"/>
            <a:ext cx="429957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chemeClr val="accent2">
                    <a:lumMod val="75000"/>
                  </a:schemeClr>
                </a:solidFill>
                <a:latin typeface="Raleway"/>
              </a:rPr>
              <a:t>Sono le risorse </a:t>
            </a:r>
          </a:p>
          <a:p>
            <a:pPr algn="ctr"/>
            <a:r>
              <a:rPr lang="it-IT" sz="2800" b="1" dirty="0" smtClean="0">
                <a:solidFill>
                  <a:schemeClr val="accent2">
                    <a:lumMod val="75000"/>
                  </a:schemeClr>
                </a:solidFill>
                <a:latin typeface="Raleway"/>
              </a:rPr>
              <a:t>che generano </a:t>
            </a:r>
          </a:p>
          <a:p>
            <a:pPr algn="ctr"/>
            <a:r>
              <a:rPr lang="it-IT" sz="2800" b="1" dirty="0" smtClean="0">
                <a:solidFill>
                  <a:schemeClr val="accent2">
                    <a:lumMod val="75000"/>
                  </a:schemeClr>
                </a:solidFill>
                <a:latin typeface="Raleway"/>
              </a:rPr>
              <a:t>il vantaggio competitivo</a:t>
            </a:r>
            <a:endParaRPr lang="fr-FR" sz="2800" b="1" dirty="0">
              <a:solidFill>
                <a:schemeClr val="accent2">
                  <a:lumMod val="75000"/>
                </a:schemeClr>
              </a:solidFill>
              <a:latin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376368"/>
            <a:ext cx="10515600" cy="717144"/>
          </a:xfrm>
        </p:spPr>
        <p:txBody>
          <a:bodyPr/>
          <a:lstStyle/>
          <a:p>
            <a:r>
              <a:rPr lang="it-IT" sz="4800" dirty="0" smtClean="0"/>
              <a:t>Le 3 prospettive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2518913"/>
            <a:ext cx="10515600" cy="3570738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it-IT" dirty="0" smtClean="0"/>
              <a:t> </a:t>
            </a:r>
            <a:r>
              <a:rPr lang="it-IT" dirty="0" smtClean="0">
                <a:solidFill>
                  <a:srgbClr val="EB8B2D"/>
                </a:solidFill>
              </a:rPr>
              <a:t>economica</a:t>
            </a:r>
            <a:r>
              <a:rPr lang="it-IT" dirty="0" smtClean="0"/>
              <a:t>: creare ricchezza per sè e per la comunità</a:t>
            </a:r>
          </a:p>
          <a:p>
            <a:endParaRPr lang="it-IT" dirty="0" smtClean="0"/>
          </a:p>
          <a:p>
            <a:pPr>
              <a:buFont typeface="Wingdings" pitchFamily="2" charset="2"/>
              <a:buChar char="§"/>
            </a:pPr>
            <a:r>
              <a:rPr lang="it-IT" dirty="0" smtClean="0"/>
              <a:t> </a:t>
            </a:r>
            <a:r>
              <a:rPr lang="it-IT" dirty="0" smtClean="0">
                <a:solidFill>
                  <a:srgbClr val="EB8B2D"/>
                </a:solidFill>
              </a:rPr>
              <a:t>ambientale</a:t>
            </a:r>
            <a:r>
              <a:rPr lang="it-IT" dirty="0" smtClean="0"/>
              <a:t>: preservare nel tempo le risorse</a:t>
            </a:r>
          </a:p>
          <a:p>
            <a:r>
              <a:rPr lang="it-IT" dirty="0" smtClean="0"/>
              <a:t> </a:t>
            </a:r>
          </a:p>
          <a:p>
            <a:pPr>
              <a:buFont typeface="Wingdings" pitchFamily="2" charset="2"/>
              <a:buChar char="§"/>
            </a:pPr>
            <a:r>
              <a:rPr lang="it-IT" dirty="0" smtClean="0"/>
              <a:t> </a:t>
            </a:r>
            <a:r>
              <a:rPr lang="it-IT" dirty="0" smtClean="0">
                <a:solidFill>
                  <a:srgbClr val="EB8B2D"/>
                </a:solidFill>
              </a:rPr>
              <a:t>socio-culturale</a:t>
            </a:r>
            <a:r>
              <a:rPr lang="it-IT" dirty="0" smtClean="0"/>
              <a:t>: garantire dimensioni di benessere equamente distribuite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8364" y="1335424"/>
            <a:ext cx="11641540" cy="717144"/>
          </a:xfrm>
        </p:spPr>
        <p:txBody>
          <a:bodyPr/>
          <a:lstStyle/>
          <a:p>
            <a:r>
              <a:rPr lang="it-IT" sz="4800" dirty="0" smtClean="0"/>
              <a:t>Peculiarità delle competenze distintive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5785" y="2251881"/>
            <a:ext cx="11464119" cy="3837770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it-IT" dirty="0" smtClean="0">
                <a:solidFill>
                  <a:srgbClr val="898989"/>
                </a:solidFill>
              </a:rPr>
              <a:t> </a:t>
            </a:r>
            <a:r>
              <a:rPr lang="it-IT" dirty="0" smtClean="0">
                <a:solidFill>
                  <a:srgbClr val="EB8B2D"/>
                </a:solidFill>
              </a:rPr>
              <a:t>scarsità</a:t>
            </a:r>
            <a:r>
              <a:rPr lang="it-IT" dirty="0" smtClean="0">
                <a:solidFill>
                  <a:srgbClr val="898989"/>
                </a:solidFill>
              </a:rPr>
              <a:t>: sono poco diffuse nell’ambiente in cui opera l’impresa</a:t>
            </a:r>
          </a:p>
          <a:p>
            <a:endParaRPr lang="it-IT" dirty="0" smtClean="0">
              <a:solidFill>
                <a:srgbClr val="898989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solidFill>
                  <a:srgbClr val="898989"/>
                </a:solidFill>
              </a:rPr>
              <a:t> </a:t>
            </a:r>
            <a:r>
              <a:rPr lang="it-IT" dirty="0" smtClean="0">
                <a:solidFill>
                  <a:srgbClr val="EB8B2D"/>
                </a:solidFill>
              </a:rPr>
              <a:t>rilevanza</a:t>
            </a:r>
            <a:r>
              <a:rPr lang="it-IT" dirty="0" smtClean="0">
                <a:solidFill>
                  <a:srgbClr val="898989"/>
                </a:solidFill>
              </a:rPr>
              <a:t>: sono decisive per raggiungere un fattore critico di successo</a:t>
            </a:r>
          </a:p>
          <a:p>
            <a:endParaRPr lang="it-IT" dirty="0" smtClean="0">
              <a:solidFill>
                <a:srgbClr val="898989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solidFill>
                  <a:srgbClr val="898989"/>
                </a:solidFill>
              </a:rPr>
              <a:t> </a:t>
            </a:r>
            <a:r>
              <a:rPr lang="it-IT" dirty="0" smtClean="0">
                <a:solidFill>
                  <a:srgbClr val="EB8B2D"/>
                </a:solidFill>
              </a:rPr>
              <a:t>appropriabilità</a:t>
            </a:r>
            <a:r>
              <a:rPr lang="it-IT" dirty="0" smtClean="0">
                <a:solidFill>
                  <a:srgbClr val="898989"/>
                </a:solidFill>
              </a:rPr>
              <a:t>: l’impresa ne ha il controllo e gli altri concorrenti ne sono esclusi</a:t>
            </a:r>
          </a:p>
          <a:p>
            <a:endParaRPr lang="it-IT" dirty="0" smtClean="0">
              <a:solidFill>
                <a:srgbClr val="898989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solidFill>
                  <a:srgbClr val="898989"/>
                </a:solidFill>
              </a:rPr>
              <a:t> </a:t>
            </a:r>
            <a:r>
              <a:rPr lang="it-IT" dirty="0" smtClean="0">
                <a:solidFill>
                  <a:srgbClr val="EB8B2D"/>
                </a:solidFill>
              </a:rPr>
              <a:t>sviluppo</a:t>
            </a:r>
            <a:r>
              <a:rPr lang="it-IT" dirty="0" smtClean="0">
                <a:solidFill>
                  <a:srgbClr val="898989"/>
                </a:solidFill>
              </a:rPr>
              <a:t>: capaci di generare nuove competenze e conoscenzeù</a:t>
            </a:r>
          </a:p>
          <a:p>
            <a:pPr>
              <a:buFont typeface="Arial" pitchFamily="34" charset="0"/>
              <a:buChar char="•"/>
            </a:pPr>
            <a:endParaRPr lang="it-IT" dirty="0" smtClean="0">
              <a:solidFill>
                <a:srgbClr val="898989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solidFill>
                  <a:srgbClr val="898989"/>
                </a:solidFill>
              </a:rPr>
              <a:t> </a:t>
            </a:r>
            <a:r>
              <a:rPr lang="it-IT" dirty="0" smtClean="0">
                <a:solidFill>
                  <a:srgbClr val="EB8B2D"/>
                </a:solidFill>
              </a:rPr>
              <a:t>durabilità</a:t>
            </a:r>
            <a:r>
              <a:rPr lang="it-IT" dirty="0" smtClean="0">
                <a:solidFill>
                  <a:srgbClr val="898989"/>
                </a:solidFill>
              </a:rPr>
              <a:t>: devono avere una certa durata temporale</a:t>
            </a:r>
          </a:p>
          <a:p>
            <a:endParaRPr lang="it-IT" b="1" dirty="0" smtClean="0"/>
          </a:p>
          <a:p>
            <a:endParaRPr lang="it-IT" dirty="0" smtClean="0"/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8364" y="1335424"/>
            <a:ext cx="11641540" cy="717144"/>
          </a:xfrm>
        </p:spPr>
        <p:txBody>
          <a:bodyPr/>
          <a:lstStyle/>
          <a:p>
            <a:r>
              <a:rPr lang="it-IT" sz="4800" dirty="0" smtClean="0"/>
              <a:t>Cosa influenza la durabilità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5785" y="2251881"/>
            <a:ext cx="11464119" cy="4217158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it-IT" dirty="0" smtClean="0">
                <a:solidFill>
                  <a:srgbClr val="898989"/>
                </a:solidFill>
              </a:rPr>
              <a:t> </a:t>
            </a:r>
            <a:r>
              <a:rPr lang="it-IT" dirty="0" smtClean="0">
                <a:solidFill>
                  <a:srgbClr val="EB8B2D"/>
                </a:solidFill>
              </a:rPr>
              <a:t>condizioni intrinseche dell’impresa</a:t>
            </a:r>
            <a:r>
              <a:rPr lang="it-IT" dirty="0" smtClean="0">
                <a:solidFill>
                  <a:srgbClr val="898989"/>
                </a:solidFill>
              </a:rPr>
              <a:t>: più le competenze sono basate su: </a:t>
            </a:r>
          </a:p>
          <a:p>
            <a:pPr lvl="3">
              <a:buFont typeface="Arial" pitchFamily="34" charset="0"/>
              <a:buChar char="•"/>
            </a:pPr>
            <a:r>
              <a:rPr lang="it-IT" sz="1800" dirty="0" smtClean="0">
                <a:solidFill>
                  <a:srgbClr val="898989"/>
                </a:solidFill>
              </a:rPr>
              <a:t>fattori scarsi, </a:t>
            </a:r>
          </a:p>
          <a:p>
            <a:pPr lvl="3">
              <a:buFont typeface="Arial" pitchFamily="34" charset="0"/>
              <a:buChar char="•"/>
            </a:pPr>
            <a:r>
              <a:rPr lang="it-IT" sz="1800" dirty="0" smtClean="0">
                <a:solidFill>
                  <a:srgbClr val="898989"/>
                </a:solidFill>
              </a:rPr>
              <a:t>conoscenze tacite, </a:t>
            </a:r>
          </a:p>
          <a:p>
            <a:pPr lvl="3">
              <a:buFont typeface="Arial" pitchFamily="34" charset="0"/>
              <a:buChar char="•"/>
            </a:pPr>
            <a:r>
              <a:rPr lang="it-IT" sz="1800" dirty="0" smtClean="0">
                <a:solidFill>
                  <a:srgbClr val="898989"/>
                </a:solidFill>
              </a:rPr>
              <a:t>capaci di generare un meccanismo di attrazione della stessa risorsa (asset mass efficency)</a:t>
            </a:r>
          </a:p>
          <a:p>
            <a:pPr lvl="3">
              <a:buFont typeface="Arial" pitchFamily="34" charset="0"/>
              <a:buChar char="•"/>
            </a:pPr>
            <a:r>
              <a:rPr lang="it-IT" sz="1800" dirty="0" smtClean="0">
                <a:solidFill>
                  <a:srgbClr val="898989"/>
                </a:solidFill>
              </a:rPr>
              <a:t>capaci di generare un meccanismo di attrazione di risorse complementari  (interconnectedness of asset stock)</a:t>
            </a:r>
          </a:p>
          <a:p>
            <a:pPr lvl="1"/>
            <a:endParaRPr lang="it-IT" dirty="0" smtClean="0">
              <a:solidFill>
                <a:srgbClr val="898989"/>
              </a:solidFill>
            </a:endParaRPr>
          </a:p>
          <a:p>
            <a:pPr lvl="1"/>
            <a:r>
              <a:rPr lang="it-IT" sz="2400" dirty="0" smtClean="0">
                <a:solidFill>
                  <a:srgbClr val="898989"/>
                </a:solidFill>
              </a:rPr>
              <a:t>tanto più sono scarsamente imitabile e quindi duraturenel tempo</a:t>
            </a:r>
          </a:p>
          <a:p>
            <a:endParaRPr lang="it-IT" dirty="0" smtClean="0">
              <a:solidFill>
                <a:srgbClr val="898989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solidFill>
                  <a:srgbClr val="898989"/>
                </a:solidFill>
              </a:rPr>
              <a:t> </a:t>
            </a:r>
            <a:r>
              <a:rPr lang="it-IT" dirty="0" smtClean="0">
                <a:solidFill>
                  <a:srgbClr val="EB8B2D"/>
                </a:solidFill>
              </a:rPr>
              <a:t>evoluzione del contesto</a:t>
            </a:r>
            <a:endParaRPr lang="it-IT" dirty="0" smtClean="0">
              <a:solidFill>
                <a:srgbClr val="898989"/>
              </a:solidFill>
            </a:endParaRPr>
          </a:p>
          <a:p>
            <a:endParaRPr lang="it-IT" dirty="0" smtClean="0">
              <a:solidFill>
                <a:srgbClr val="898989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solidFill>
                  <a:srgbClr val="898989"/>
                </a:solidFill>
              </a:rPr>
              <a:t> </a:t>
            </a:r>
            <a:r>
              <a:rPr lang="it-IT" dirty="0" smtClean="0">
                <a:solidFill>
                  <a:srgbClr val="EB8B2D"/>
                </a:solidFill>
              </a:rPr>
              <a:t>comportamento dei concorrenti</a:t>
            </a:r>
            <a:endParaRPr lang="it-IT" dirty="0" smtClean="0">
              <a:solidFill>
                <a:srgbClr val="898989"/>
              </a:solidFill>
            </a:endParaRPr>
          </a:p>
          <a:p>
            <a:endParaRPr lang="it-IT" b="1" dirty="0" smtClean="0"/>
          </a:p>
          <a:p>
            <a:endParaRPr lang="it-IT" dirty="0" smtClean="0"/>
          </a:p>
          <a:p>
            <a:endParaRPr lang="it-IT" dirty="0" smtClean="0"/>
          </a:p>
        </p:txBody>
      </p:sp>
      <p:sp>
        <p:nvSpPr>
          <p:cNvPr id="5" name="Flèche vers le bas 4"/>
          <p:cNvSpPr/>
          <p:nvPr/>
        </p:nvSpPr>
        <p:spPr>
          <a:xfrm>
            <a:off x="9266830" y="4926842"/>
            <a:ext cx="832513" cy="709683"/>
          </a:xfrm>
          <a:prstGeom prst="down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8297834" y="5915883"/>
            <a:ext cx="2762295" cy="369332"/>
          </a:xfrm>
          <a:prstGeom prst="rect">
            <a:avLst/>
          </a:prstGeom>
          <a:solidFill>
            <a:srgbClr val="EB8B2D"/>
          </a:solidFill>
          <a:ln>
            <a:solidFill>
              <a:srgbClr val="EB8B2D"/>
            </a:solidFill>
          </a:ln>
        </p:spPr>
        <p:txBody>
          <a:bodyPr wrap="none" rtlCol="0">
            <a:spAutoFit/>
          </a:bodyPr>
          <a:lstStyle/>
          <a:p>
            <a:r>
              <a:rPr lang="it-IT" b="1" dirty="0" smtClean="0">
                <a:latin typeface="Raleway"/>
              </a:rPr>
              <a:t>Competenze dinamiche</a:t>
            </a:r>
            <a:endParaRPr lang="fr-FR" b="1" dirty="0">
              <a:latin typeface="Ralewa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8364" y="1335424"/>
            <a:ext cx="11641540" cy="717144"/>
          </a:xfrm>
        </p:spPr>
        <p:txBody>
          <a:bodyPr/>
          <a:lstStyle/>
          <a:p>
            <a:r>
              <a:rPr lang="it-IT" sz="4800" dirty="0" smtClean="0"/>
              <a:t>Competenze dinamiche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5785" y="2251881"/>
            <a:ext cx="11464119" cy="421715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it-IT" dirty="0" smtClean="0">
                <a:solidFill>
                  <a:srgbClr val="898989"/>
                </a:solidFill>
              </a:rPr>
              <a:t> devono adeguarsi ial cambiamento del contesto</a:t>
            </a:r>
          </a:p>
          <a:p>
            <a:endParaRPr lang="it-IT" dirty="0" smtClean="0">
              <a:solidFill>
                <a:srgbClr val="898989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solidFill>
                  <a:srgbClr val="898989"/>
                </a:solidFill>
              </a:rPr>
              <a:t> azienda deve avere capacità di coordinamento, integrazione e riconfigurazione</a:t>
            </a:r>
          </a:p>
          <a:p>
            <a:endParaRPr lang="it-IT" dirty="0" smtClean="0">
              <a:solidFill>
                <a:srgbClr val="898989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solidFill>
                  <a:srgbClr val="898989"/>
                </a:solidFill>
              </a:rPr>
              <a:t> azienda deve fornire risposte creative</a:t>
            </a:r>
          </a:p>
          <a:p>
            <a:pPr>
              <a:buFont typeface="Arial" pitchFamily="34" charset="0"/>
              <a:buChar char="•"/>
            </a:pPr>
            <a:endParaRPr lang="it-IT" b="1" dirty="0" smtClean="0"/>
          </a:p>
          <a:p>
            <a:endParaRPr lang="it-IT" dirty="0" smtClean="0"/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8364" y="1335424"/>
            <a:ext cx="11641540" cy="717144"/>
          </a:xfrm>
        </p:spPr>
        <p:txBody>
          <a:bodyPr/>
          <a:lstStyle/>
          <a:p>
            <a:r>
              <a:rPr lang="it-IT" sz="4800" dirty="0" smtClean="0"/>
              <a:t>Path dependence</a:t>
            </a:r>
            <a:endParaRPr lang="fr-FR" sz="4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5785" y="2251881"/>
            <a:ext cx="11464119" cy="4217158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898989"/>
                </a:solidFill>
              </a:rPr>
              <a:t>Spesso le competenze distintive “impongono” un certo sentiero di sviluppo ed evoluzione perchè:</a:t>
            </a:r>
          </a:p>
          <a:p>
            <a:pPr lvl="2">
              <a:buFont typeface="Arial" pitchFamily="34" charset="0"/>
              <a:buChar char="•"/>
            </a:pPr>
            <a:r>
              <a:rPr lang="it-IT" dirty="0" smtClean="0">
                <a:solidFill>
                  <a:srgbClr val="898989"/>
                </a:solidFill>
              </a:rPr>
              <a:t> </a:t>
            </a:r>
            <a:r>
              <a:rPr lang="it-IT" sz="2400" dirty="0" smtClean="0">
                <a:solidFill>
                  <a:srgbClr val="898989"/>
                </a:solidFill>
              </a:rPr>
              <a:t>richiedono investimenti</a:t>
            </a:r>
          </a:p>
          <a:p>
            <a:pPr lvl="2">
              <a:buFont typeface="Arial" pitchFamily="34" charset="0"/>
              <a:buChar char="•"/>
            </a:pPr>
            <a:r>
              <a:rPr lang="it-IT" sz="2400" dirty="0" smtClean="0">
                <a:solidFill>
                  <a:srgbClr val="898989"/>
                </a:solidFill>
              </a:rPr>
              <a:t> definiscono routine organizzative</a:t>
            </a:r>
          </a:p>
          <a:p>
            <a:pPr lvl="2">
              <a:buFont typeface="Arial" pitchFamily="34" charset="0"/>
              <a:buChar char="•"/>
            </a:pPr>
            <a:r>
              <a:rPr lang="it-IT" sz="2400" dirty="0" smtClean="0">
                <a:solidFill>
                  <a:srgbClr val="898989"/>
                </a:solidFill>
              </a:rPr>
              <a:t> portano a replicare modelli di gestione consolidati e di successo</a:t>
            </a:r>
          </a:p>
          <a:p>
            <a:endParaRPr lang="it-IT" b="1" dirty="0" smtClean="0"/>
          </a:p>
          <a:p>
            <a:endParaRPr lang="it-IT" dirty="0" smtClean="0"/>
          </a:p>
          <a:p>
            <a:endParaRPr lang="it-IT" dirty="0" smtClean="0"/>
          </a:p>
        </p:txBody>
      </p:sp>
      <p:sp>
        <p:nvSpPr>
          <p:cNvPr id="4" name="Flèche vers le bas 3"/>
          <p:cNvSpPr/>
          <p:nvPr/>
        </p:nvSpPr>
        <p:spPr>
          <a:xfrm>
            <a:off x="6619164" y="4203507"/>
            <a:ext cx="682388" cy="477672"/>
          </a:xfrm>
          <a:prstGeom prst="down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3630271" y="4735758"/>
            <a:ext cx="66824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latin typeface="Raleway"/>
              </a:rPr>
              <a:t>Apparente trade-off fra stabilità e cambiamento</a:t>
            </a:r>
            <a:endParaRPr lang="fr-FR" sz="2400" dirty="0">
              <a:latin typeface="Raleway"/>
            </a:endParaRPr>
          </a:p>
        </p:txBody>
      </p:sp>
      <p:sp>
        <p:nvSpPr>
          <p:cNvPr id="7" name="Flèche vers le bas 6"/>
          <p:cNvSpPr/>
          <p:nvPr/>
        </p:nvSpPr>
        <p:spPr>
          <a:xfrm>
            <a:off x="6619164" y="5347551"/>
            <a:ext cx="682388" cy="477672"/>
          </a:xfrm>
          <a:prstGeom prst="down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6050739" y="5833997"/>
            <a:ext cx="18531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/>
              <a:t>Fattori perno</a:t>
            </a:r>
            <a:endParaRPr lang="fr-F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Strategia d’impresa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Impresa sostenibile nella Green Economy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Strategia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Determinazione delle finalità e degli obiettivi di lungo periodo di un'impresa e attuazione delle linee di condotta e allocazione delle risorse necessarie alla realizzazione di tali obiettivi</a:t>
            </a:r>
          </a:p>
          <a:p>
            <a:pPr algn="r">
              <a:buFontTx/>
              <a:buNone/>
            </a:pPr>
            <a:r>
              <a:rPr lang="it-IT" dirty="0">
                <a:solidFill>
                  <a:srgbClr val="898989"/>
                </a:solidFill>
              </a:rPr>
              <a:t>(A. Chandler) 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Strategia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Modello o schema che coordina gli obiettivi, le politiche e le linee di condotta principali di un'organizzazione in una sintesi unitaria e coerente. Una strategia consente di ordinare e distribuire le risorse di un'organizzazione secondo una disposizione unica e attuabile, dondata sulle sue competenze e i suoi limiti interni, sulla capacità di prevedere le mutazioni dell'ambiente e le relative mosse di avversari intelligenti </a:t>
            </a:r>
          </a:p>
          <a:p>
            <a:pPr algn="r">
              <a:lnSpc>
                <a:spcPct val="90000"/>
              </a:lnSpc>
              <a:buFontTx/>
              <a:buNone/>
            </a:pPr>
            <a:r>
              <a:rPr lang="it-IT" sz="2800" dirty="0">
                <a:solidFill>
                  <a:srgbClr val="898989"/>
                </a:solidFill>
              </a:rPr>
              <a:t>(J.B. Quinn)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Strategia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La strategia è il fondamento degli obiettivi, finalità o scopi, comprende le politiche e i programmi atti al raggiungimento di tali obiettivi ed è espressa in modo tale da definire il settore all'interno del quale l'impresa agisce o dovrà agire e il tipo di impresa che è o dovrà essere</a:t>
            </a:r>
          </a:p>
          <a:p>
            <a:pPr algn="r">
              <a:buFontTx/>
              <a:buNone/>
            </a:pPr>
            <a:r>
              <a:rPr lang="it-IT" dirty="0">
                <a:solidFill>
                  <a:srgbClr val="898989"/>
                </a:solidFill>
              </a:rPr>
              <a:t>(K.Andrews)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Strategia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Ricerca cosciente e deliberata di un piano d'azione che porterà a sviluppare un vantaggio competitivo e quindi a rafforzarlo</a:t>
            </a:r>
          </a:p>
          <a:p>
            <a:pPr algn="r">
              <a:buFontTx/>
              <a:buNone/>
            </a:pPr>
            <a:r>
              <a:rPr lang="it-IT" dirty="0">
                <a:solidFill>
                  <a:srgbClr val="898989"/>
                </a:solidFill>
              </a:rPr>
              <a:t>(B. Henderson)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126052"/>
            <a:ext cx="11455400" cy="661805"/>
          </a:xfrm>
        </p:spPr>
        <p:txBody>
          <a:bodyPr/>
          <a:lstStyle/>
          <a:p>
            <a:r>
              <a:rPr lang="it-IT" dirty="0"/>
              <a:t>Strategia </a:t>
            </a: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1363708" y="2133600"/>
            <a:ext cx="3309892" cy="3707642"/>
          </a:xfrm>
          <a:prstGeom prst="rect">
            <a:avLst/>
          </a:prstGeom>
          <a:noFill/>
          <a:ln w="57150">
            <a:solidFill>
              <a:srgbClr val="EB8B2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6150" name="Line 6"/>
          <p:cNvSpPr>
            <a:spLocks noChangeShapeType="1"/>
          </p:cNvSpPr>
          <p:nvPr/>
        </p:nvSpPr>
        <p:spPr bwMode="auto">
          <a:xfrm>
            <a:off x="1363708" y="3047999"/>
            <a:ext cx="3309892" cy="0"/>
          </a:xfrm>
          <a:prstGeom prst="line">
            <a:avLst/>
          </a:prstGeom>
          <a:noFill/>
          <a:ln w="57150">
            <a:solidFill>
              <a:srgbClr val="EB8B2D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1363708" y="3900976"/>
            <a:ext cx="3309892" cy="0"/>
          </a:xfrm>
          <a:prstGeom prst="line">
            <a:avLst/>
          </a:prstGeom>
          <a:noFill/>
          <a:ln w="9525">
            <a:solidFill>
              <a:srgbClr val="EB8B2D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it-IT" dirty="0" smtClean="0"/>
          </a:p>
          <a:p>
            <a:endParaRPr lang="fr-FR" dirty="0"/>
          </a:p>
        </p:txBody>
      </p:sp>
      <p:sp>
        <p:nvSpPr>
          <p:cNvPr id="6153" name="Line 9"/>
          <p:cNvSpPr>
            <a:spLocks noChangeShapeType="1"/>
          </p:cNvSpPr>
          <p:nvPr/>
        </p:nvSpPr>
        <p:spPr bwMode="auto">
          <a:xfrm>
            <a:off x="1363708" y="4736904"/>
            <a:ext cx="3309892" cy="0"/>
          </a:xfrm>
          <a:prstGeom prst="line">
            <a:avLst/>
          </a:prstGeom>
          <a:noFill/>
          <a:ln w="9525">
            <a:solidFill>
              <a:srgbClr val="EB8B2D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8534400" y="1995976"/>
            <a:ext cx="3149600" cy="3845265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sz="2800"/>
              <a:t>Ambiente</a:t>
            </a:r>
            <a:r>
              <a:rPr lang="it-IT"/>
              <a:t> </a:t>
            </a:r>
          </a:p>
        </p:txBody>
      </p:sp>
      <p:sp>
        <p:nvSpPr>
          <p:cNvPr id="6156" name="AutoShape 12"/>
          <p:cNvSpPr>
            <a:spLocks noChangeArrowheads="1"/>
          </p:cNvSpPr>
          <p:nvPr/>
        </p:nvSpPr>
        <p:spPr bwMode="auto">
          <a:xfrm>
            <a:off x="5554640" y="1995976"/>
            <a:ext cx="2235200" cy="1905000"/>
          </a:xfrm>
          <a:prstGeom prst="diamond">
            <a:avLst/>
          </a:prstGeom>
          <a:solidFill>
            <a:srgbClr val="89898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it-IT" dirty="0"/>
          </a:p>
          <a:p>
            <a:pPr algn="ctr"/>
            <a:r>
              <a:rPr lang="it-IT" dirty="0">
                <a:solidFill>
                  <a:schemeClr val="bg1"/>
                </a:solidFill>
              </a:rPr>
              <a:t>Strategia</a:t>
            </a:r>
          </a:p>
          <a:p>
            <a:pPr algn="ctr"/>
            <a:endParaRPr lang="it-IT" dirty="0"/>
          </a:p>
        </p:txBody>
      </p:sp>
      <p:sp>
        <p:nvSpPr>
          <p:cNvPr id="6158" name="AutoShape 14"/>
          <p:cNvSpPr>
            <a:spLocks noChangeArrowheads="1"/>
          </p:cNvSpPr>
          <p:nvPr/>
        </p:nvSpPr>
        <p:spPr bwMode="auto">
          <a:xfrm>
            <a:off x="5724480" y="4127304"/>
            <a:ext cx="1930400" cy="609600"/>
          </a:xfrm>
          <a:prstGeom prst="leftRightArrow">
            <a:avLst>
              <a:gd name="adj1" fmla="val 50000"/>
              <a:gd name="adj2" fmla="val 47500"/>
            </a:avLst>
          </a:prstGeom>
          <a:solidFill>
            <a:srgbClr val="EB8B2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2490239" y="2340165"/>
            <a:ext cx="1030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IMPRESA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2160800" y="3351051"/>
            <a:ext cx="17268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it-IT" dirty="0" smtClean="0">
                <a:solidFill>
                  <a:prstClr val="black"/>
                </a:solidFill>
              </a:rPr>
              <a:t>Obiettivi e valori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624087" y="4190148"/>
            <a:ext cx="8555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dirty="0" smtClean="0">
                <a:solidFill>
                  <a:prstClr val="black"/>
                </a:solidFill>
              </a:rPr>
              <a:t>Risorse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827740" y="5022375"/>
            <a:ext cx="24750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it-IT" dirty="0" smtClean="0">
                <a:solidFill>
                  <a:prstClr val="black"/>
                </a:solidFill>
              </a:rPr>
              <a:t>Organizzazione e sistemi</a:t>
            </a:r>
            <a:endParaRPr lang="it-IT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4296" y="1235945"/>
            <a:ext cx="4962099" cy="869924"/>
          </a:xfrm>
        </p:spPr>
        <p:txBody>
          <a:bodyPr/>
          <a:lstStyle/>
          <a:p>
            <a:r>
              <a:rPr lang="it-IT" dirty="0" smtClean="0"/>
              <a:t>Triple Botton Line</a:t>
            </a:r>
            <a:endParaRPr lang="fr-FR" dirty="0"/>
          </a:p>
        </p:txBody>
      </p:sp>
      <p:sp>
        <p:nvSpPr>
          <p:cNvPr id="3" name="Triangle isocèle 2"/>
          <p:cNvSpPr/>
          <p:nvPr/>
        </p:nvSpPr>
        <p:spPr>
          <a:xfrm>
            <a:off x="2947916" y="2524835"/>
            <a:ext cx="6005014" cy="3466532"/>
          </a:xfrm>
          <a:prstGeom prst="triangl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9171297" y="5806701"/>
            <a:ext cx="1564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socio-culturale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1473960" y="5806701"/>
            <a:ext cx="1242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ambientale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5350489" y="2071331"/>
            <a:ext cx="1216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economico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381802" y="4572000"/>
            <a:ext cx="11910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Sviluppo </a:t>
            </a:r>
          </a:p>
          <a:p>
            <a:r>
              <a:rPr lang="it-IT" dirty="0" smtClean="0">
                <a:solidFill>
                  <a:schemeClr val="bg1"/>
                </a:solidFill>
              </a:rPr>
              <a:t>sostenibile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8166180" y="1386073"/>
            <a:ext cx="3790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Le 3 dimensioni sono allo stesso livello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8166180" y="1878504"/>
            <a:ext cx="39494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Al venir meno di una delle 3 dimensioni </a:t>
            </a:r>
          </a:p>
          <a:p>
            <a:r>
              <a:rPr lang="it-IT" dirty="0" smtClean="0"/>
              <a:t>anche le altre sono a rischio</a:t>
            </a:r>
            <a:endParaRPr lang="fr-FR" dirty="0"/>
          </a:p>
        </p:txBody>
      </p:sp>
      <p:sp>
        <p:nvSpPr>
          <p:cNvPr id="10" name="Flèche droite 9"/>
          <p:cNvSpPr/>
          <p:nvPr/>
        </p:nvSpPr>
        <p:spPr>
          <a:xfrm rot="5400000">
            <a:off x="9547461" y="2846961"/>
            <a:ext cx="868882" cy="709179"/>
          </a:xfrm>
          <a:prstGeom prst="right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8366078" y="3812106"/>
            <a:ext cx="33633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Le 3 dimensioni sono considerate </a:t>
            </a:r>
          </a:p>
          <a:p>
            <a:r>
              <a:rPr lang="it-IT" dirty="0" smtClean="0"/>
              <a:t>in modo separato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8366077" y="4572000"/>
            <a:ext cx="37495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Le 3 dimensioni hanno diverse caratteristiche e diversi criteri di misurazione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09424" y="1115720"/>
            <a:ext cx="10363200" cy="685800"/>
          </a:xfrm>
        </p:spPr>
        <p:txBody>
          <a:bodyPr/>
          <a:lstStyle/>
          <a:p>
            <a:r>
              <a:rPr lang="it-IT" dirty="0" smtClean="0"/>
              <a:t>Domande chiave</a:t>
            </a:r>
            <a:endParaRPr lang="it-IT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773" y="2242801"/>
            <a:ext cx="11791666" cy="355750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2800" dirty="0" smtClean="0">
                <a:solidFill>
                  <a:srgbClr val="898989"/>
                </a:solidFill>
              </a:rPr>
              <a:t>Obiettivi dell’impresa e degli stakeholders</a:t>
            </a:r>
          </a:p>
          <a:p>
            <a:pPr>
              <a:lnSpc>
                <a:spcPct val="90000"/>
              </a:lnSpc>
            </a:pPr>
            <a:r>
              <a:rPr lang="it-IT" dirty="0" smtClean="0">
                <a:solidFill>
                  <a:srgbClr val="898989"/>
                </a:solidFill>
              </a:rPr>
              <a:t>Criticità, opportunità e rischi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Valori e comportamenti consolidati dell’impresa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Competenze distintive e come svilupparle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Modalità </a:t>
            </a:r>
            <a:r>
              <a:rPr lang="it-IT" sz="2800" dirty="0" smtClean="0">
                <a:solidFill>
                  <a:srgbClr val="898989"/>
                </a:solidFill>
              </a:rPr>
              <a:t>per gestire criticità e raggiungere obiettivi</a:t>
            </a:r>
          </a:p>
          <a:p>
            <a:pPr>
              <a:lnSpc>
                <a:spcPct val="90000"/>
              </a:lnSpc>
            </a:pPr>
            <a:r>
              <a:rPr lang="it-IT" dirty="0" smtClean="0">
                <a:solidFill>
                  <a:srgbClr val="898989"/>
                </a:solidFill>
              </a:rPr>
              <a:t>Evoluzione deil’organizzazione, dei valori e delle risorse per implementare la strategia</a:t>
            </a:r>
            <a:endParaRPr lang="it-IT" sz="2800" dirty="0"/>
          </a:p>
          <a:p>
            <a:pPr>
              <a:lnSpc>
                <a:spcPct val="90000"/>
              </a:lnSpc>
            </a:pPr>
            <a:endParaRPr lang="it-IT" sz="2800" dirty="0"/>
          </a:p>
          <a:p>
            <a:pPr>
              <a:lnSpc>
                <a:spcPct val="90000"/>
              </a:lnSpc>
            </a:pPr>
            <a:endParaRPr lang="it-IT" sz="2800" dirty="0"/>
          </a:p>
          <a:p>
            <a:pPr>
              <a:lnSpc>
                <a:spcPct val="90000"/>
              </a:lnSpc>
            </a:pPr>
            <a:endParaRPr lang="it-IT" sz="28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09424" y="1115720"/>
            <a:ext cx="10363200" cy="685800"/>
          </a:xfrm>
        </p:spPr>
        <p:txBody>
          <a:bodyPr/>
          <a:lstStyle/>
          <a:p>
            <a:r>
              <a:rPr lang="it-IT" dirty="0"/>
              <a:t>Strategia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773" y="2065376"/>
            <a:ext cx="11791666" cy="417165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Considerazione e comprensione dell'ambiente in cui si opera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Implica una posizione attiva e proattiva dell'impresa verso l'ambiente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Implica una chiara coscienza di ciò che si è e si vuole ottenere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Fondamento di ogni strategia è l'ambiente competitivo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Fornisce le linee guide alle decisioni manageriali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Dà coerenza alle azioni intraprese dall'azienda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Chiarisce il "quadro d'insieme"</a:t>
            </a: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</a:rPr>
              <a:t>È un tema unificatore</a:t>
            </a:r>
          </a:p>
          <a:p>
            <a:pPr>
              <a:lnSpc>
                <a:spcPct val="90000"/>
              </a:lnSpc>
            </a:pPr>
            <a:endParaRPr lang="it-IT" sz="2800" dirty="0"/>
          </a:p>
          <a:p>
            <a:pPr>
              <a:lnSpc>
                <a:spcPct val="90000"/>
              </a:lnSpc>
            </a:pPr>
            <a:endParaRPr lang="it-IT" sz="2800" dirty="0"/>
          </a:p>
          <a:p>
            <a:pPr>
              <a:lnSpc>
                <a:spcPct val="90000"/>
              </a:lnSpc>
            </a:pPr>
            <a:endParaRPr lang="it-IT" sz="2800" dirty="0"/>
          </a:p>
          <a:p>
            <a:pPr>
              <a:lnSpc>
                <a:spcPct val="90000"/>
              </a:lnSpc>
            </a:pPr>
            <a:endParaRPr lang="it-IT" sz="28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Le decisioni strategiche: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Sono importanti</a:t>
            </a:r>
          </a:p>
          <a:p>
            <a:endParaRPr lang="it-IT" dirty="0">
              <a:solidFill>
                <a:srgbClr val="898989"/>
              </a:solidFill>
            </a:endParaRPr>
          </a:p>
          <a:p>
            <a:r>
              <a:rPr lang="it-IT" dirty="0">
                <a:solidFill>
                  <a:srgbClr val="898989"/>
                </a:solidFill>
              </a:rPr>
              <a:t>Implicano un significativo impiego di risorse</a:t>
            </a:r>
          </a:p>
          <a:p>
            <a:endParaRPr lang="it-IT" dirty="0">
              <a:solidFill>
                <a:srgbClr val="898989"/>
              </a:solidFill>
            </a:endParaRPr>
          </a:p>
          <a:p>
            <a:r>
              <a:rPr lang="it-IT" dirty="0" smtClean="0">
                <a:solidFill>
                  <a:srgbClr val="898989"/>
                </a:solidFill>
              </a:rPr>
              <a:t>Non </a:t>
            </a:r>
            <a:r>
              <a:rPr lang="it-IT" dirty="0">
                <a:solidFill>
                  <a:srgbClr val="898989"/>
                </a:solidFill>
              </a:rPr>
              <a:t>sono facilmente reversibili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Ruoli della strategia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supporto alle decisioni</a:t>
            </a:r>
          </a:p>
          <a:p>
            <a:r>
              <a:rPr lang="it-IT" dirty="0">
                <a:solidFill>
                  <a:srgbClr val="898989"/>
                </a:solidFill>
              </a:rPr>
              <a:t>strumento di coordinamento e comunicazione</a:t>
            </a:r>
          </a:p>
          <a:p>
            <a:r>
              <a:rPr lang="it-IT" dirty="0">
                <a:solidFill>
                  <a:srgbClr val="898989"/>
                </a:solidFill>
              </a:rPr>
              <a:t>modo per motivare, strumento di “motivazione strategica”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/>
              <a:t>Strategia deliberata e emergente</a:t>
            </a:r>
            <a:endParaRPr lang="it-IT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La strategia deliberata è la strategia che viene concepita dal gruppo dirigente</a:t>
            </a:r>
          </a:p>
          <a:p>
            <a:r>
              <a:rPr lang="it-IT" dirty="0">
                <a:solidFill>
                  <a:srgbClr val="898989"/>
                </a:solidFill>
              </a:rPr>
              <a:t>La strategia emergente è costituita da quell’insieme di decisioni che i singoli manager attuano in risposta ai cambiamenti delle circostanze esterne e ai modi in cui la strategia deliberata viene interpretata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44184"/>
            <a:ext cx="12192000" cy="869924"/>
          </a:xfrm>
        </p:spPr>
        <p:txBody>
          <a:bodyPr/>
          <a:lstStyle/>
          <a:p>
            <a:r>
              <a:rPr lang="it-IT" dirty="0"/>
              <a:t>Scuola razionalista </a:t>
            </a:r>
            <a:r>
              <a:rPr lang="it-IT" dirty="0" smtClean="0"/>
              <a:t> </a:t>
            </a:r>
            <a:r>
              <a:rPr lang="it-IT" sz="3600" dirty="0" smtClean="0"/>
              <a:t>(</a:t>
            </a:r>
            <a:r>
              <a:rPr lang="it-IT" sz="3600" dirty="0"/>
              <a:t>strategia deliberata)</a:t>
            </a:r>
            <a:endParaRPr lang="it-IT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93495"/>
            <a:ext cx="11900848" cy="3883468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Ha un approccio normativo. </a:t>
            </a:r>
            <a:endParaRPr lang="it-IT" dirty="0" smtClean="0">
              <a:solidFill>
                <a:srgbClr val="898989"/>
              </a:solidFill>
            </a:endParaRPr>
          </a:p>
          <a:p>
            <a:pPr>
              <a:buNone/>
            </a:pPr>
            <a:endParaRPr lang="it-IT" dirty="0">
              <a:solidFill>
                <a:srgbClr val="898989"/>
              </a:solidFill>
            </a:endParaRPr>
          </a:p>
          <a:p>
            <a:r>
              <a:rPr lang="it-IT" dirty="0">
                <a:solidFill>
                  <a:srgbClr val="898989"/>
                </a:solidFill>
              </a:rPr>
              <a:t>Il suo obiettivo è individuare i fattori che determinano il successo al fine di fornire una guida per lo sviluppo di sentieri che consentano il miglioramento delle performance aziendali</a:t>
            </a:r>
          </a:p>
          <a:p>
            <a:endParaRPr lang="it-IT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7421" y="1244184"/>
            <a:ext cx="12014579" cy="869924"/>
          </a:xfrm>
        </p:spPr>
        <p:txBody>
          <a:bodyPr/>
          <a:lstStyle/>
          <a:p>
            <a:r>
              <a:rPr lang="it-IT" dirty="0"/>
              <a:t>Scuola </a:t>
            </a:r>
            <a:r>
              <a:rPr lang="it-IT" dirty="0" smtClean="0"/>
              <a:t>comportamentista </a:t>
            </a:r>
            <a:r>
              <a:rPr lang="it-IT" sz="3600" dirty="0" smtClean="0"/>
              <a:t>(strategia </a:t>
            </a:r>
            <a:r>
              <a:rPr lang="it-IT" sz="3600" dirty="0"/>
              <a:t>emergente)</a:t>
            </a:r>
            <a:r>
              <a:rPr lang="it-IT" dirty="0"/>
              <a:t>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421" y="2362200"/>
            <a:ext cx="12014579" cy="3733800"/>
          </a:xfrm>
        </p:spPr>
        <p:txBody>
          <a:bodyPr/>
          <a:lstStyle/>
          <a:p>
            <a:r>
              <a:rPr lang="it-IT" sz="3600" dirty="0">
                <a:solidFill>
                  <a:srgbClr val="898989"/>
                </a:solidFill>
              </a:rPr>
              <a:t>Concentra l’attenzione sul modo in cui le strategie si manifestano nelle diverse realtà</a:t>
            </a:r>
          </a:p>
          <a:p>
            <a:endParaRPr lang="it-IT" sz="3600" dirty="0"/>
          </a:p>
          <a:p>
            <a:endParaRPr lang="it-IT" sz="36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Strategia e tattica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La strategia è il piano complessivo per lo spiegamento di risorse necessarie a stabilire una posizione di vantaggio.</a:t>
            </a:r>
          </a:p>
          <a:p>
            <a:endParaRPr lang="it-IT" dirty="0">
              <a:solidFill>
                <a:srgbClr val="898989"/>
              </a:solidFill>
            </a:endParaRPr>
          </a:p>
          <a:p>
            <a:r>
              <a:rPr lang="it-IT" dirty="0">
                <a:solidFill>
                  <a:srgbClr val="898989"/>
                </a:solidFill>
              </a:rPr>
              <a:t>La tattica è un progetto di azione specifica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/>
              <a:t>Strategia di gruppo e di business</a:t>
            </a:r>
            <a:endParaRPr lang="it-IT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La strategia di gruppo definisce il campo di azione dell’impresa attraverso la scelta dei settori e dei mercati nei quali competere</a:t>
            </a:r>
          </a:p>
          <a:p>
            <a:r>
              <a:rPr lang="it-IT" dirty="0">
                <a:solidFill>
                  <a:srgbClr val="898989"/>
                </a:solidFill>
              </a:rPr>
              <a:t>la strategia di business determina il modo di competere all’interno di un determinato settore o mercato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Politica aziendale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Insieme delle linee guida che regolano uno specifico ambito aziendale e che sono strettamente dipendenti da strategia e mission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6839" y="1197611"/>
            <a:ext cx="5193657" cy="869924"/>
          </a:xfrm>
        </p:spPr>
        <p:txBody>
          <a:bodyPr/>
          <a:lstStyle/>
          <a:p>
            <a:r>
              <a:rPr lang="it-IT" dirty="0" smtClean="0"/>
              <a:t>Bioeconomy Model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6367974" y="5237470"/>
            <a:ext cx="51694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In funzione delle situazioni la gerarchia può cambiare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6924235" y="1386073"/>
            <a:ext cx="502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La dimensione economica è il fattore indispensabile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5794758" y="2005701"/>
            <a:ext cx="6158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La crescita economica non deve intaccare la sostenibilità sociale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5999478" y="2636308"/>
            <a:ext cx="6046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Le due dimensioni devono essere perseguite senza  sacrificare </a:t>
            </a:r>
          </a:p>
          <a:p>
            <a:r>
              <a:rPr lang="it-IT" dirty="0" smtClean="0"/>
              <a:t>l’ambiente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5959024" y="4481120"/>
            <a:ext cx="6232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Lo sviluppo della conoscenza e della tecnologia influenza i limiti delle tre dimensioni</a:t>
            </a:r>
          </a:p>
        </p:txBody>
      </p:sp>
      <p:grpSp>
        <p:nvGrpSpPr>
          <p:cNvPr id="21" name="Groupe 20"/>
          <p:cNvGrpSpPr/>
          <p:nvPr/>
        </p:nvGrpSpPr>
        <p:grpSpPr>
          <a:xfrm>
            <a:off x="1136862" y="2285582"/>
            <a:ext cx="4353634" cy="3920036"/>
            <a:chOff x="1924335" y="2174109"/>
            <a:chExt cx="4353634" cy="3920036"/>
          </a:xfrm>
        </p:grpSpPr>
        <p:sp>
          <p:nvSpPr>
            <p:cNvPr id="13" name="Ellipse 12"/>
            <p:cNvSpPr/>
            <p:nvPr/>
          </p:nvSpPr>
          <p:spPr>
            <a:xfrm>
              <a:off x="1924335" y="2174109"/>
              <a:ext cx="4353634" cy="392003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Ellipse 15"/>
            <p:cNvSpPr/>
            <p:nvPr/>
          </p:nvSpPr>
          <p:spPr>
            <a:xfrm>
              <a:off x="2638111" y="2889940"/>
              <a:ext cx="2916528" cy="2605389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Ellipse 14"/>
            <p:cNvSpPr/>
            <p:nvPr/>
          </p:nvSpPr>
          <p:spPr>
            <a:xfrm>
              <a:off x="3386921" y="3580600"/>
              <a:ext cx="1382238" cy="1250712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ZoneTexte 18"/>
            <p:cNvSpPr txBox="1"/>
            <p:nvPr/>
          </p:nvSpPr>
          <p:spPr>
            <a:xfrm>
              <a:off x="3468809" y="3866698"/>
              <a:ext cx="138223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/>
                <a:t>Sostenibilità </a:t>
              </a:r>
            </a:p>
            <a:p>
              <a:r>
                <a:rPr lang="it-IT" dirty="0" smtClean="0"/>
                <a:t>economica</a:t>
              </a:r>
              <a:endParaRPr lang="fr-FR" dirty="0"/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3358363" y="2989661"/>
              <a:ext cx="138223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dirty="0" smtClean="0"/>
                <a:t>Sostenibilità </a:t>
              </a:r>
            </a:p>
            <a:p>
              <a:pPr algn="ctr"/>
              <a:r>
                <a:rPr lang="it-IT" dirty="0" smtClean="0"/>
                <a:t>sociale</a:t>
              </a:r>
              <a:endParaRPr lang="fr-FR" dirty="0"/>
            </a:p>
          </p:txBody>
        </p:sp>
        <p:sp>
          <p:nvSpPr>
            <p:cNvPr id="6" name="ZoneTexte 5"/>
            <p:cNvSpPr txBox="1"/>
            <p:nvPr/>
          </p:nvSpPr>
          <p:spPr>
            <a:xfrm>
              <a:off x="2941710" y="2524835"/>
              <a:ext cx="24400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/>
                <a:t>Sostenibilità ambientale</a:t>
              </a:r>
              <a:endParaRPr lang="fr-FR" dirty="0"/>
            </a:p>
          </p:txBody>
        </p:sp>
      </p:grpSp>
      <p:sp>
        <p:nvSpPr>
          <p:cNvPr id="22" name="Flèche droite 21"/>
          <p:cNvSpPr/>
          <p:nvPr/>
        </p:nvSpPr>
        <p:spPr>
          <a:xfrm rot="5400000">
            <a:off x="8564822" y="3392876"/>
            <a:ext cx="868882" cy="709179"/>
          </a:xfrm>
          <a:prstGeom prst="right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Obiettivi dell’impresa sostenibile</a:t>
            </a:r>
            <a:endParaRPr lang="it-IT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898989"/>
                </a:solidFill>
              </a:rPr>
              <a:t>Generare valore economico per la corretta remunerazione delle risorse e il supporto della crescita e dello svipullo in un’ottica di perdurabilità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Generare valore condiviso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Rafforzare il proprio patrimonio di risorse e competenze, in funzione della creazione e dello sviluppo di capacità distintive</a:t>
            </a:r>
            <a:endParaRPr lang="it-IT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Strategia dell’impresa sostenibile</a:t>
            </a:r>
            <a:endParaRPr lang="it-IT" dirty="0"/>
          </a:p>
        </p:txBody>
      </p:sp>
      <p:sp>
        <p:nvSpPr>
          <p:cNvPr id="4" name="Ellipse 3"/>
          <p:cNvSpPr/>
          <p:nvPr/>
        </p:nvSpPr>
        <p:spPr>
          <a:xfrm>
            <a:off x="974680" y="3002507"/>
            <a:ext cx="2183643" cy="29342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Orientamento alla perdurabilità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8" name="Ellipse 7"/>
          <p:cNvSpPr/>
          <p:nvPr/>
        </p:nvSpPr>
        <p:spPr>
          <a:xfrm>
            <a:off x="3624622" y="3016155"/>
            <a:ext cx="2183643" cy="29342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Orientamento al valore condiviso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6247271" y="3016155"/>
            <a:ext cx="2183643" cy="29342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Trasparenza e integrità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8747077" y="3016155"/>
            <a:ext cx="2183643" cy="29342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Crescita e sviluppo in termini di valore condiviso e competenze</a:t>
            </a:r>
            <a:endParaRPr 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32012" y="1244184"/>
            <a:ext cx="11959988" cy="869924"/>
          </a:xfrm>
        </p:spPr>
        <p:txBody>
          <a:bodyPr/>
          <a:lstStyle/>
          <a:p>
            <a:r>
              <a:rPr lang="it-IT" dirty="0" smtClean="0"/>
              <a:t>Si possono indicare a priori delle strategie?</a:t>
            </a:r>
            <a:endParaRPr lang="it-IT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818866" y="2552131"/>
            <a:ext cx="2306471" cy="12282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???????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9514765" y="4390030"/>
            <a:ext cx="2306471" cy="12282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???????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6105099" y="4390030"/>
            <a:ext cx="2306471" cy="12282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???????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7674592" y="2552131"/>
            <a:ext cx="2306471" cy="12282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???????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4" name="Rectangle à coins arrondis 13"/>
          <p:cNvSpPr/>
          <p:nvPr/>
        </p:nvSpPr>
        <p:spPr>
          <a:xfrm>
            <a:off x="2581701" y="4390030"/>
            <a:ext cx="2306471" cy="12282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???????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5" name="Rectangle à coins arrondis 14"/>
          <p:cNvSpPr/>
          <p:nvPr/>
        </p:nvSpPr>
        <p:spPr>
          <a:xfrm>
            <a:off x="4378657" y="2552131"/>
            <a:ext cx="2306471" cy="12282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???????</a:t>
            </a:r>
            <a:endParaRPr 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Il contesto in cui opera l’impresa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Impresa sostenibile nella Green Economy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239184" y="1242680"/>
            <a:ext cx="10272184" cy="627063"/>
          </a:xfrm>
        </p:spPr>
        <p:txBody>
          <a:bodyPr/>
          <a:lstStyle/>
          <a:p>
            <a:pPr algn="l"/>
            <a:r>
              <a:rPr lang="it-IT" sz="3400" dirty="0">
                <a:cs typeface="Times New Roman" pitchFamily="18" charset="0"/>
              </a:rPr>
              <a:t>L’ambiente può essere definito come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9184" y="2401928"/>
            <a:ext cx="11757198" cy="349391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  <a:cs typeface="Times New Roman" pitchFamily="18" charset="0"/>
              </a:rPr>
              <a:t>lo scenario in cui l’impresa svolge la sua azione e si costruisce una certa posizione </a:t>
            </a:r>
            <a:r>
              <a:rPr lang="it-IT" sz="2800" dirty="0" smtClean="0">
                <a:solidFill>
                  <a:srgbClr val="898989"/>
                </a:solidFill>
                <a:cs typeface="Times New Roman" pitchFamily="18" charset="0"/>
              </a:rPr>
              <a:t>distintiva</a:t>
            </a:r>
            <a:endParaRPr lang="it-IT" sz="1200" dirty="0">
              <a:solidFill>
                <a:srgbClr val="898989"/>
              </a:solidFill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  <a:cs typeface="Times New Roman" pitchFamily="18" charset="0"/>
              </a:rPr>
              <a:t>l’àmbito in cui l’impresa esercita un ruolo </a:t>
            </a:r>
            <a:r>
              <a:rPr lang="it-IT" sz="2800" dirty="0" smtClean="0">
                <a:solidFill>
                  <a:srgbClr val="898989"/>
                </a:solidFill>
                <a:cs typeface="Times New Roman" pitchFamily="18" charset="0"/>
              </a:rPr>
              <a:t>sociale</a:t>
            </a:r>
          </a:p>
          <a:p>
            <a:pPr algn="just">
              <a:lnSpc>
                <a:spcPct val="90000"/>
              </a:lnSpc>
            </a:pPr>
            <a:r>
              <a:rPr lang="it-IT" dirty="0" smtClean="0">
                <a:solidFill>
                  <a:srgbClr val="898989"/>
                </a:solidFill>
                <a:cs typeface="Times New Roman" pitchFamily="18" charset="0"/>
              </a:rPr>
              <a:t>l’ambito in cui l’impresa eroga valore condiviso</a:t>
            </a:r>
            <a:endParaRPr lang="it-IT" sz="1200" dirty="0">
              <a:solidFill>
                <a:srgbClr val="898989"/>
              </a:solidFill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  <a:cs typeface="Times New Roman" pitchFamily="18" charset="0"/>
              </a:rPr>
              <a:t>la fonte di vantaggio </a:t>
            </a:r>
            <a:r>
              <a:rPr lang="it-IT" sz="2800" dirty="0" smtClean="0">
                <a:solidFill>
                  <a:srgbClr val="898989"/>
                </a:solidFill>
                <a:cs typeface="Times New Roman" pitchFamily="18" charset="0"/>
              </a:rPr>
              <a:t>competitivo, risorse e competenze, </a:t>
            </a:r>
            <a:r>
              <a:rPr lang="it-IT" sz="2800" dirty="0">
                <a:solidFill>
                  <a:srgbClr val="898989"/>
                </a:solidFill>
                <a:cs typeface="Times New Roman" pitchFamily="18" charset="0"/>
              </a:rPr>
              <a:t>stimolo al </a:t>
            </a:r>
            <a:r>
              <a:rPr lang="it-IT" sz="2800" dirty="0" smtClean="0">
                <a:solidFill>
                  <a:srgbClr val="898989"/>
                </a:solidFill>
                <a:cs typeface="Times New Roman" pitchFamily="18" charset="0"/>
              </a:rPr>
              <a:t>cambiamento</a:t>
            </a:r>
            <a:endParaRPr lang="it-IT" sz="1200" dirty="0">
              <a:solidFill>
                <a:srgbClr val="898989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  <a:cs typeface="Times New Roman" pitchFamily="18" charset="0"/>
              </a:rPr>
              <a:t>l’insieme delle forze che, a vari livelli, influiscono sull’attività </a:t>
            </a:r>
            <a:r>
              <a:rPr lang="it-IT" sz="2800" dirty="0" smtClean="0">
                <a:solidFill>
                  <a:srgbClr val="898989"/>
                </a:solidFill>
                <a:cs typeface="Times New Roman" pitchFamily="18" charset="0"/>
              </a:rPr>
              <a:t>dell’impresa </a:t>
            </a:r>
            <a:r>
              <a:rPr lang="it-IT" sz="2800" dirty="0" smtClean="0">
                <a:solidFill>
                  <a:srgbClr val="898989"/>
                </a:solidFill>
              </a:rPr>
              <a:t> </a:t>
            </a:r>
            <a:endParaRPr lang="it-IT" sz="28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ChangeArrowheads="1"/>
          </p:cNvSpPr>
          <p:nvPr/>
        </p:nvSpPr>
        <p:spPr bwMode="auto">
          <a:xfrm>
            <a:off x="2095500" y="1181100"/>
            <a:ext cx="1219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fr-FR"/>
          </a:p>
        </p:txBody>
      </p:sp>
      <p:pic>
        <p:nvPicPr>
          <p:cNvPr id="113667" name="Picture 3" descr="Diapositiva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8249" y="1181100"/>
            <a:ext cx="9698567" cy="50657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912284" y="1215385"/>
            <a:ext cx="9160933" cy="627063"/>
          </a:xfrm>
        </p:spPr>
        <p:txBody>
          <a:bodyPr/>
          <a:lstStyle/>
          <a:p>
            <a:r>
              <a:rPr lang="it-IT" sz="3200" dirty="0"/>
              <a:t>Macroambiente e Microambiente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86893" y="2347415"/>
            <a:ext cx="10261600" cy="3657600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it-IT" sz="2400" dirty="0">
                <a:solidFill>
                  <a:srgbClr val="898989"/>
                </a:solidFill>
                <a:cs typeface="Times New Roman" pitchFamily="18" charset="0"/>
              </a:rPr>
              <a:t>Il </a:t>
            </a:r>
            <a:r>
              <a:rPr lang="it-IT" sz="2400" b="1" dirty="0">
                <a:solidFill>
                  <a:srgbClr val="EB8B2D"/>
                </a:solidFill>
                <a:cs typeface="Times New Roman" pitchFamily="18" charset="0"/>
              </a:rPr>
              <a:t>macroambiente</a:t>
            </a:r>
            <a:r>
              <a:rPr lang="it-IT" sz="2400" dirty="0">
                <a:solidFill>
                  <a:srgbClr val="898989"/>
                </a:solidFill>
                <a:cs typeface="Times New Roman" pitchFamily="18" charset="0"/>
              </a:rPr>
              <a:t> è rappresentato dalle </a:t>
            </a:r>
            <a:r>
              <a:rPr lang="it-IT" sz="2400" b="1" dirty="0">
                <a:solidFill>
                  <a:srgbClr val="EB8B2D"/>
                </a:solidFill>
                <a:cs typeface="Times New Roman" pitchFamily="18" charset="0"/>
              </a:rPr>
              <a:t>forze sociali che operano all’interno dell’ambiente</a:t>
            </a:r>
            <a:r>
              <a:rPr lang="it-IT" sz="2400" dirty="0">
                <a:solidFill>
                  <a:srgbClr val="898989"/>
                </a:solidFill>
                <a:cs typeface="Times New Roman" pitchFamily="18" charset="0"/>
              </a:rPr>
              <a:t>, ossia da quelle dinamiche e tendenze generali originate da elementi non direttamente influenzabili dall’impresa.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it-IT" sz="2400" dirty="0">
              <a:solidFill>
                <a:srgbClr val="898989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it-IT" sz="2400" dirty="0">
                <a:solidFill>
                  <a:srgbClr val="898989"/>
                </a:solidFill>
                <a:cs typeface="Times New Roman" pitchFamily="18" charset="0"/>
              </a:rPr>
              <a:t>Il </a:t>
            </a:r>
            <a:r>
              <a:rPr lang="it-IT" sz="2400" b="1" dirty="0">
                <a:solidFill>
                  <a:srgbClr val="EB8B2D"/>
                </a:solidFill>
                <a:cs typeface="Times New Roman" pitchFamily="18" charset="0"/>
              </a:rPr>
              <a:t>microambiente</a:t>
            </a:r>
            <a:r>
              <a:rPr lang="it-IT" sz="2400" dirty="0">
                <a:solidFill>
                  <a:srgbClr val="898989"/>
                </a:solidFill>
                <a:cs typeface="Times New Roman" pitchFamily="18" charset="0"/>
              </a:rPr>
              <a:t> è costituito dalle </a:t>
            </a:r>
            <a:r>
              <a:rPr lang="it-IT" sz="2400" b="1" dirty="0">
                <a:solidFill>
                  <a:srgbClr val="EB8B2D"/>
                </a:solidFill>
                <a:cs typeface="Times New Roman" pitchFamily="18" charset="0"/>
              </a:rPr>
              <a:t>forze a diretto contatto con l’impresa</a:t>
            </a:r>
            <a:r>
              <a:rPr lang="it-IT" sz="2400" dirty="0">
                <a:solidFill>
                  <a:srgbClr val="898989"/>
                </a:solidFill>
                <a:cs typeface="Times New Roman" pitchFamily="18" charset="0"/>
              </a:rPr>
              <a:t>, che hanno stretti rapporti con la sua capacità di offrire valore al mercato. Questi ambiti possono a loro volta essere variamente influenzati dall’azienda e, come l’azienda, subiscono l’influenza dal macroambiente.</a:t>
            </a:r>
            <a:r>
              <a:rPr lang="it-IT" sz="2400" dirty="0">
                <a:solidFill>
                  <a:srgbClr val="898989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527051" y="1301810"/>
            <a:ext cx="9889067" cy="771525"/>
          </a:xfrm>
        </p:spPr>
        <p:txBody>
          <a:bodyPr/>
          <a:lstStyle/>
          <a:p>
            <a:pPr algn="l"/>
            <a:r>
              <a:rPr lang="it-IT" sz="4000" dirty="0">
                <a:cs typeface="Times New Roman" pitchFamily="18" charset="0"/>
              </a:rPr>
              <a:t>Il macroambiente comprende: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7051" y="2287256"/>
            <a:ext cx="10261600" cy="3240087"/>
          </a:xfrm>
        </p:spPr>
        <p:txBody>
          <a:bodyPr/>
          <a:lstStyle/>
          <a:p>
            <a:pPr algn="just"/>
            <a:r>
              <a:rPr lang="it-IT" sz="2800" dirty="0">
                <a:solidFill>
                  <a:schemeClr val="hlink"/>
                </a:solidFill>
                <a:cs typeface="Times New Roman" pitchFamily="18" charset="0"/>
              </a:rPr>
              <a:t>ambiente demografico</a:t>
            </a:r>
          </a:p>
          <a:p>
            <a:r>
              <a:rPr lang="it-IT" sz="2800" dirty="0">
                <a:solidFill>
                  <a:schemeClr val="hlink"/>
                </a:solidFill>
                <a:cs typeface="Times New Roman" pitchFamily="18" charset="0"/>
              </a:rPr>
              <a:t>ambiente economico</a:t>
            </a:r>
          </a:p>
          <a:p>
            <a:r>
              <a:rPr lang="it-IT" sz="2800" dirty="0">
                <a:solidFill>
                  <a:schemeClr val="hlink"/>
                </a:solidFill>
                <a:cs typeface="Times New Roman" pitchFamily="18" charset="0"/>
              </a:rPr>
              <a:t>ambiente fisico</a:t>
            </a:r>
          </a:p>
          <a:p>
            <a:r>
              <a:rPr lang="it-IT" sz="2800" dirty="0">
                <a:solidFill>
                  <a:schemeClr val="hlink"/>
                </a:solidFill>
                <a:cs typeface="Times New Roman" pitchFamily="18" charset="0"/>
              </a:rPr>
              <a:t>ambiente tecnico</a:t>
            </a:r>
          </a:p>
          <a:p>
            <a:r>
              <a:rPr lang="it-IT" sz="2800" dirty="0">
                <a:solidFill>
                  <a:schemeClr val="hlink"/>
                </a:solidFill>
                <a:cs typeface="Times New Roman" pitchFamily="18" charset="0"/>
              </a:rPr>
              <a:t>ambiente politico e istituzionale</a:t>
            </a:r>
          </a:p>
          <a:p>
            <a:r>
              <a:rPr lang="it-IT" sz="2800" dirty="0">
                <a:solidFill>
                  <a:schemeClr val="hlink"/>
                </a:solidFill>
                <a:cs typeface="Times New Roman" pitchFamily="18" charset="0"/>
              </a:rPr>
              <a:t>ambiente culturale e sociale</a:t>
            </a:r>
            <a:r>
              <a:rPr lang="it-IT" sz="2800" dirty="0">
                <a:solidFill>
                  <a:schemeClr val="hlink"/>
                </a:solidFill>
              </a:rPr>
              <a:t> </a:t>
            </a:r>
          </a:p>
        </p:txBody>
      </p:sp>
      <p:pic>
        <p:nvPicPr>
          <p:cNvPr id="117764" name="Picture 4" descr="Diapositiva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38208" y="3693379"/>
            <a:ext cx="5664200" cy="2492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340785" y="1306248"/>
            <a:ext cx="10363200" cy="822325"/>
          </a:xfrm>
        </p:spPr>
        <p:txBody>
          <a:bodyPr/>
          <a:lstStyle/>
          <a:p>
            <a:r>
              <a:rPr lang="it-IT" dirty="0">
                <a:cs typeface="Times New Roman" pitchFamily="18" charset="0"/>
              </a:rPr>
              <a:t>L’ambiente demografico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6577" y="2647666"/>
            <a:ext cx="10079567" cy="3618864"/>
          </a:xfrm>
        </p:spPr>
        <p:txBody>
          <a:bodyPr/>
          <a:lstStyle/>
          <a:p>
            <a:pPr marL="0" indent="0" algn="just">
              <a:lnSpc>
                <a:spcPct val="90000"/>
              </a:lnSpc>
              <a:buFontTx/>
              <a:buNone/>
            </a:pPr>
            <a:r>
              <a:rPr lang="it-IT" sz="2400" dirty="0">
                <a:solidFill>
                  <a:srgbClr val="898989"/>
                </a:solidFill>
                <a:cs typeface="Times New Roman" pitchFamily="18" charset="0"/>
              </a:rPr>
              <a:t>Insieme delle forze e delle tendenze relative alla popolazione, esaminata in termini di: </a:t>
            </a:r>
          </a:p>
          <a:p>
            <a:pPr lvl="3" algn="just">
              <a:lnSpc>
                <a:spcPct val="90000"/>
              </a:lnSpc>
            </a:pPr>
            <a:r>
              <a:rPr lang="it-IT" b="1" dirty="0">
                <a:solidFill>
                  <a:srgbClr val="898989"/>
                </a:solidFill>
                <a:cs typeface="Times New Roman" pitchFamily="18" charset="0"/>
              </a:rPr>
              <a:t>dimensione, </a:t>
            </a:r>
          </a:p>
          <a:p>
            <a:pPr lvl="3" algn="just">
              <a:lnSpc>
                <a:spcPct val="90000"/>
              </a:lnSpc>
            </a:pPr>
            <a:r>
              <a:rPr lang="it-IT" b="1" dirty="0">
                <a:solidFill>
                  <a:srgbClr val="898989"/>
                </a:solidFill>
                <a:cs typeface="Times New Roman" pitchFamily="18" charset="0"/>
              </a:rPr>
              <a:t>densità, </a:t>
            </a:r>
            <a:r>
              <a:rPr lang="it-IT" b="1" dirty="0" smtClean="0">
                <a:solidFill>
                  <a:srgbClr val="898989"/>
                </a:solidFill>
                <a:cs typeface="Times New Roman" pitchFamily="18" charset="0"/>
              </a:rPr>
              <a:t>distribuzione </a:t>
            </a:r>
            <a:r>
              <a:rPr lang="it-IT" b="1" dirty="0">
                <a:solidFill>
                  <a:srgbClr val="898989"/>
                </a:solidFill>
                <a:cs typeface="Times New Roman" pitchFamily="18" charset="0"/>
              </a:rPr>
              <a:t>geografica, </a:t>
            </a:r>
          </a:p>
          <a:p>
            <a:pPr lvl="3" algn="just">
              <a:lnSpc>
                <a:spcPct val="90000"/>
              </a:lnSpc>
            </a:pPr>
            <a:r>
              <a:rPr lang="it-IT" b="1" dirty="0">
                <a:solidFill>
                  <a:srgbClr val="898989"/>
                </a:solidFill>
                <a:cs typeface="Times New Roman" pitchFamily="18" charset="0"/>
              </a:rPr>
              <a:t>mobilità, </a:t>
            </a:r>
            <a:r>
              <a:rPr lang="it-IT" b="1" dirty="0" smtClean="0">
                <a:solidFill>
                  <a:srgbClr val="898989"/>
                </a:solidFill>
                <a:cs typeface="Times New Roman" pitchFamily="18" charset="0"/>
              </a:rPr>
              <a:t>età</a:t>
            </a:r>
            <a:r>
              <a:rPr lang="it-IT" b="1" dirty="0">
                <a:solidFill>
                  <a:srgbClr val="898989"/>
                </a:solidFill>
                <a:cs typeface="Times New Roman" pitchFamily="18" charset="0"/>
              </a:rPr>
              <a:t>, </a:t>
            </a:r>
          </a:p>
          <a:p>
            <a:pPr lvl="3" algn="just">
              <a:lnSpc>
                <a:spcPct val="90000"/>
              </a:lnSpc>
            </a:pPr>
            <a:r>
              <a:rPr lang="it-IT" b="1" dirty="0">
                <a:solidFill>
                  <a:srgbClr val="898989"/>
                </a:solidFill>
                <a:cs typeface="Times New Roman" pitchFamily="18" charset="0"/>
              </a:rPr>
              <a:t>sesso, </a:t>
            </a:r>
            <a:r>
              <a:rPr lang="it-IT" b="1" dirty="0" smtClean="0">
                <a:solidFill>
                  <a:srgbClr val="898989"/>
                </a:solidFill>
                <a:cs typeface="Times New Roman" pitchFamily="18" charset="0"/>
              </a:rPr>
              <a:t>razza</a:t>
            </a:r>
            <a:r>
              <a:rPr lang="it-IT" b="1" dirty="0">
                <a:solidFill>
                  <a:srgbClr val="898989"/>
                </a:solidFill>
                <a:cs typeface="Times New Roman" pitchFamily="18" charset="0"/>
              </a:rPr>
              <a:t>, </a:t>
            </a:r>
          </a:p>
          <a:p>
            <a:pPr lvl="3" algn="just">
              <a:lnSpc>
                <a:spcPct val="90000"/>
              </a:lnSpc>
            </a:pPr>
            <a:r>
              <a:rPr lang="it-IT" b="1" dirty="0">
                <a:solidFill>
                  <a:srgbClr val="898989"/>
                </a:solidFill>
                <a:cs typeface="Times New Roman" pitchFamily="18" charset="0"/>
              </a:rPr>
              <a:t>condizione sociale, </a:t>
            </a:r>
            <a:r>
              <a:rPr lang="it-IT" b="1" dirty="0" smtClean="0">
                <a:solidFill>
                  <a:srgbClr val="898989"/>
                </a:solidFill>
                <a:cs typeface="Times New Roman" pitchFamily="18" charset="0"/>
              </a:rPr>
              <a:t>occupazione</a:t>
            </a:r>
            <a:r>
              <a:rPr lang="it-IT" b="1" dirty="0">
                <a:solidFill>
                  <a:srgbClr val="898989"/>
                </a:solidFill>
                <a:cs typeface="Times New Roman" pitchFamily="18" charset="0"/>
              </a:rPr>
              <a:t>, </a:t>
            </a:r>
          </a:p>
          <a:p>
            <a:pPr lvl="3" algn="just">
              <a:lnSpc>
                <a:spcPct val="90000"/>
              </a:lnSpc>
            </a:pPr>
            <a:r>
              <a:rPr lang="it-IT" b="1" dirty="0">
                <a:solidFill>
                  <a:srgbClr val="898989"/>
                </a:solidFill>
                <a:cs typeface="Times New Roman" pitchFamily="18" charset="0"/>
              </a:rPr>
              <a:t>composizione razziale, etnica e religiosa, </a:t>
            </a:r>
            <a:r>
              <a:rPr lang="it-IT" b="1" dirty="0" smtClean="0">
                <a:solidFill>
                  <a:srgbClr val="898989"/>
                </a:solidFill>
                <a:cs typeface="Times New Roman" pitchFamily="18" charset="0"/>
              </a:rPr>
              <a:t>tassi </a:t>
            </a:r>
            <a:r>
              <a:rPr lang="it-IT" b="1" dirty="0">
                <a:solidFill>
                  <a:srgbClr val="898989"/>
                </a:solidFill>
                <a:cs typeface="Times New Roman" pitchFamily="18" charset="0"/>
              </a:rPr>
              <a:t>di natalità e mortalità, </a:t>
            </a:r>
          </a:p>
          <a:p>
            <a:pPr lvl="3" algn="just">
              <a:lnSpc>
                <a:spcPct val="90000"/>
              </a:lnSpc>
            </a:pPr>
            <a:r>
              <a:rPr lang="it-IT" b="1" dirty="0">
                <a:solidFill>
                  <a:srgbClr val="898989"/>
                </a:solidFill>
                <a:cs typeface="Times New Roman" pitchFamily="18" charset="0"/>
              </a:rPr>
              <a:t>ecc.</a:t>
            </a:r>
            <a:endParaRPr lang="it-IT" sz="1400" b="1" dirty="0">
              <a:solidFill>
                <a:srgbClr val="898989"/>
              </a:solidFill>
            </a:endParaRPr>
          </a:p>
        </p:txBody>
      </p:sp>
      <p:pic>
        <p:nvPicPr>
          <p:cNvPr id="118788" name="Picture 4" descr="j03351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904872">
            <a:off x="9788873" y="4969794"/>
            <a:ext cx="2449661" cy="18372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239185" y="1346201"/>
            <a:ext cx="10562167" cy="771525"/>
          </a:xfrm>
        </p:spPr>
        <p:txBody>
          <a:bodyPr/>
          <a:lstStyle/>
          <a:p>
            <a:r>
              <a:rPr lang="it-IT" sz="3600" dirty="0"/>
              <a:t>Lo studio sull’ambiente demografico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1800" y="3043451"/>
            <a:ext cx="10261600" cy="2519362"/>
          </a:xfrm>
        </p:spPr>
        <p:txBody>
          <a:bodyPr/>
          <a:lstStyle/>
          <a:p>
            <a:pPr algn="just"/>
            <a:r>
              <a:rPr lang="it-IT" dirty="0">
                <a:solidFill>
                  <a:srgbClr val="898989"/>
                </a:solidFill>
                <a:cs typeface="Times New Roman" pitchFamily="18" charset="0"/>
              </a:rPr>
              <a:t>quantifica il mercato </a:t>
            </a:r>
          </a:p>
          <a:p>
            <a:pPr algn="just">
              <a:buFontTx/>
              <a:buNone/>
            </a:pPr>
            <a:endParaRPr lang="it-IT" dirty="0">
              <a:solidFill>
                <a:srgbClr val="898989"/>
              </a:solidFill>
              <a:cs typeface="Times New Roman" pitchFamily="18" charset="0"/>
            </a:endParaRPr>
          </a:p>
          <a:p>
            <a:pPr algn="just"/>
            <a:r>
              <a:rPr lang="it-IT" dirty="0">
                <a:solidFill>
                  <a:srgbClr val="898989"/>
                </a:solidFill>
                <a:cs typeface="Times New Roman" pitchFamily="18" charset="0"/>
              </a:rPr>
              <a:t>fornisce importanti indicazioni sulla sua composizione. </a:t>
            </a:r>
          </a:p>
        </p:txBody>
      </p:sp>
      <p:pic>
        <p:nvPicPr>
          <p:cNvPr id="119812" name="Picture 4" descr="j023465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759174">
            <a:off x="8399263" y="1096632"/>
            <a:ext cx="3551767" cy="2593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4184157" y="965105"/>
          <a:ext cx="5327650" cy="5327650"/>
        </p:xfrm>
        <a:graphic>
          <a:graphicData uri="http://schemas.openxmlformats.org/presentationml/2006/ole">
            <p:oleObj spid="_x0000_s1031" name="Photo Editor Photo" r:id="rId3" imgW="3048426" imgH="3048426" progId="">
              <p:embed/>
            </p:oleObj>
          </a:graphicData>
        </a:graphic>
      </p:graphicFrame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524296" y="1235945"/>
            <a:ext cx="4962099" cy="1125118"/>
          </a:xfrm>
        </p:spPr>
        <p:txBody>
          <a:bodyPr/>
          <a:lstStyle/>
          <a:p>
            <a:r>
              <a:rPr lang="it-IT" dirty="0" smtClean="0"/>
              <a:t>Interazione e </a:t>
            </a:r>
            <a:br>
              <a:rPr lang="it-IT" dirty="0" smtClean="0"/>
            </a:br>
            <a:r>
              <a:rPr lang="it-IT" dirty="0" smtClean="0"/>
              <a:t>pari dignità  </a:t>
            </a:r>
            <a:endParaRPr lang="fr-FR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626547" y="1362076"/>
            <a:ext cx="9160933" cy="842962"/>
          </a:xfrm>
        </p:spPr>
        <p:txBody>
          <a:bodyPr/>
          <a:lstStyle/>
          <a:p>
            <a:r>
              <a:rPr lang="it-IT" dirty="0">
                <a:cs typeface="Times New Roman" pitchFamily="18" charset="0"/>
              </a:rPr>
              <a:t>L’ambiente economico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4433" y="2419779"/>
            <a:ext cx="10261600" cy="1655763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  <a:cs typeface="Times New Roman" pitchFamily="18" charset="0"/>
              </a:rPr>
              <a:t>è costituito dai fattori che influenzano il potere d’acquisto e le abitudini di spesa del consumatore.</a:t>
            </a:r>
            <a:r>
              <a:rPr lang="it-IT" dirty="0">
                <a:solidFill>
                  <a:srgbClr val="898989"/>
                </a:solidFill>
              </a:rPr>
              <a:t> </a:t>
            </a:r>
          </a:p>
        </p:txBody>
      </p:sp>
      <p:pic>
        <p:nvPicPr>
          <p:cNvPr id="120836" name="Picture 4" descr="j0283209"/>
          <p:cNvPicPr>
            <a:picLocks noChangeAspect="1" noChangeArrowheads="1" noCrop="1"/>
          </p:cNvPicPr>
          <p:nvPr/>
        </p:nvPicPr>
        <p:blipFill>
          <a:blip r:embed="rId2">
            <a:lum bright="20000" contrast="-70000"/>
          </a:blip>
          <a:srcRect/>
          <a:stretch>
            <a:fillRect/>
          </a:stretch>
        </p:blipFill>
        <p:spPr bwMode="auto">
          <a:xfrm>
            <a:off x="5268035" y="3492227"/>
            <a:ext cx="6587415" cy="2635159"/>
          </a:xfrm>
          <a:prstGeom prst="rect">
            <a:avLst/>
          </a:prstGeom>
          <a:noFill/>
        </p:spPr>
      </p:pic>
      <p:pic>
        <p:nvPicPr>
          <p:cNvPr id="120837" name="Picture 5" descr="j021266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73217" y="403226"/>
            <a:ext cx="1892300" cy="1441450"/>
          </a:xfrm>
          <a:prstGeom prst="rect">
            <a:avLst/>
          </a:prstGeom>
          <a:noFill/>
        </p:spPr>
      </p:pic>
      <p:pic>
        <p:nvPicPr>
          <p:cNvPr id="120838" name="Picture 6" descr="j02220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402006">
            <a:off x="883725" y="4258041"/>
            <a:ext cx="2372783" cy="1787525"/>
          </a:xfrm>
          <a:prstGeom prst="rect">
            <a:avLst/>
          </a:prstGeom>
          <a:noFill/>
        </p:spPr>
      </p:pic>
      <p:sp>
        <p:nvSpPr>
          <p:cNvPr id="120839" name="Text Box 7"/>
          <p:cNvSpPr txBox="1">
            <a:spLocks noChangeArrowheads="1"/>
          </p:cNvSpPr>
          <p:nvPr/>
        </p:nvSpPr>
        <p:spPr bwMode="auto">
          <a:xfrm>
            <a:off x="5461885" y="3860801"/>
            <a:ext cx="5888567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90488" indent="-90488" eaLnBrk="0" hangingPunct="0">
              <a:buFontTx/>
              <a:buChar char="•"/>
            </a:pPr>
            <a:r>
              <a:rPr lang="it-IT" sz="2000" b="1" dirty="0">
                <a:solidFill>
                  <a:schemeClr val="bg1"/>
                </a:solidFill>
              </a:rPr>
              <a:t>Stato di salute e tendenze del sistema economico</a:t>
            </a:r>
          </a:p>
          <a:p>
            <a:pPr marL="90488" indent="-90488" eaLnBrk="0" hangingPunct="0">
              <a:buFontTx/>
              <a:buChar char="•"/>
            </a:pPr>
            <a:r>
              <a:rPr lang="it-IT" sz="2000" b="1" dirty="0">
                <a:solidFill>
                  <a:schemeClr val="bg1"/>
                </a:solidFill>
              </a:rPr>
              <a:t> Stato di salute dei settori industriali</a:t>
            </a:r>
          </a:p>
          <a:p>
            <a:pPr marL="90488" indent="-90488" eaLnBrk="0" hangingPunct="0">
              <a:buFontTx/>
              <a:buChar char="•"/>
            </a:pPr>
            <a:r>
              <a:rPr lang="it-IT" sz="2000" b="1" dirty="0">
                <a:solidFill>
                  <a:schemeClr val="bg1"/>
                </a:solidFill>
              </a:rPr>
              <a:t> Tassi d’interesse</a:t>
            </a:r>
          </a:p>
          <a:p>
            <a:pPr marL="90488" indent="-90488" eaLnBrk="0" hangingPunct="0">
              <a:buFontTx/>
              <a:buChar char="•"/>
            </a:pPr>
            <a:r>
              <a:rPr lang="it-IT" sz="2000" b="1" dirty="0">
                <a:solidFill>
                  <a:schemeClr val="bg1"/>
                </a:solidFill>
              </a:rPr>
              <a:t> Andamento delle valute</a:t>
            </a:r>
          </a:p>
          <a:p>
            <a:pPr marL="90488" indent="-90488" eaLnBrk="0" hangingPunct="0">
              <a:buFontTx/>
              <a:buChar char="•"/>
            </a:pPr>
            <a:r>
              <a:rPr lang="it-IT" sz="2000" b="1" dirty="0">
                <a:solidFill>
                  <a:schemeClr val="bg1"/>
                </a:solidFill>
              </a:rPr>
              <a:t> Consumi privati</a:t>
            </a:r>
          </a:p>
          <a:p>
            <a:pPr marL="90488" indent="-90488" eaLnBrk="0" hangingPunct="0">
              <a:buFontTx/>
              <a:buChar char="•"/>
            </a:pPr>
            <a:r>
              <a:rPr lang="it-IT" sz="2000" b="1" dirty="0">
                <a:solidFill>
                  <a:schemeClr val="bg1"/>
                </a:solidFill>
              </a:rPr>
              <a:t> Capacità produttive utilizzate</a:t>
            </a:r>
          </a:p>
          <a:p>
            <a:pPr marL="90488" indent="-90488" eaLnBrk="0" hangingPunct="0">
              <a:buFontTx/>
              <a:buChar char="•"/>
            </a:pPr>
            <a:r>
              <a:rPr lang="it-IT" sz="2000" b="1" dirty="0">
                <a:solidFill>
                  <a:schemeClr val="bg1"/>
                </a:solidFill>
              </a:rPr>
              <a:t> Andamento della domanda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527051" y="1302935"/>
            <a:ext cx="9160933" cy="771525"/>
          </a:xfrm>
        </p:spPr>
        <p:txBody>
          <a:bodyPr/>
          <a:lstStyle/>
          <a:p>
            <a:r>
              <a:rPr lang="it-IT" dirty="0">
                <a:cs typeface="Times New Roman" pitchFamily="18" charset="0"/>
              </a:rPr>
              <a:t>L’ambiente fisico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7051" y="2276475"/>
            <a:ext cx="10261600" cy="2159000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  <a:cs typeface="Times New Roman" pitchFamily="18" charset="0"/>
              </a:rPr>
              <a:t>consiste in quei fattori ambientali che sono utilizzati come risorsa o che vengono influenzati dalle attività di marketing. </a:t>
            </a:r>
          </a:p>
        </p:txBody>
      </p:sp>
      <p:pic>
        <p:nvPicPr>
          <p:cNvPr id="121860" name="Picture 4" descr="j0292152"/>
          <p:cNvPicPr>
            <a:picLocks noChangeAspect="1" noChangeArrowheads="1"/>
          </p:cNvPicPr>
          <p:nvPr/>
        </p:nvPicPr>
        <p:blipFill>
          <a:blip r:embed="rId2">
            <a:lum bright="-40000"/>
          </a:blip>
          <a:srcRect/>
          <a:stretch>
            <a:fillRect/>
          </a:stretch>
        </p:blipFill>
        <p:spPr bwMode="auto">
          <a:xfrm>
            <a:off x="7183449" y="3684894"/>
            <a:ext cx="4512733" cy="2663825"/>
          </a:xfrm>
          <a:prstGeom prst="rect">
            <a:avLst/>
          </a:prstGeom>
          <a:noFill/>
        </p:spPr>
      </p:pic>
      <p:pic>
        <p:nvPicPr>
          <p:cNvPr id="121861" name="Picture 5" descr="j02127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3167137">
            <a:off x="10145714" y="563033"/>
            <a:ext cx="1285875" cy="2410883"/>
          </a:xfrm>
          <a:prstGeom prst="rect">
            <a:avLst/>
          </a:prstGeom>
          <a:noFill/>
        </p:spPr>
      </p:pic>
      <p:pic>
        <p:nvPicPr>
          <p:cNvPr id="121862" name="Picture 6" descr="j02333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7567" y="3262313"/>
            <a:ext cx="2696633" cy="2060575"/>
          </a:xfrm>
          <a:prstGeom prst="rect">
            <a:avLst/>
          </a:prstGeom>
          <a:noFill/>
        </p:spPr>
      </p:pic>
      <p:sp>
        <p:nvSpPr>
          <p:cNvPr id="121863" name="Text Box 7"/>
          <p:cNvSpPr txBox="1">
            <a:spLocks noChangeArrowheads="1"/>
          </p:cNvSpPr>
          <p:nvPr/>
        </p:nvSpPr>
        <p:spPr bwMode="auto">
          <a:xfrm>
            <a:off x="7369791" y="4292601"/>
            <a:ext cx="410254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buFontTx/>
              <a:buChar char="•"/>
            </a:pPr>
            <a:r>
              <a:rPr lang="it-IT" sz="2000" b="1" dirty="0">
                <a:solidFill>
                  <a:schemeClr val="accent1"/>
                </a:solidFill>
              </a:rPr>
              <a:t> Risorse naturali</a:t>
            </a:r>
          </a:p>
          <a:p>
            <a:pPr eaLnBrk="0" hangingPunct="0">
              <a:buFontTx/>
              <a:buChar char="•"/>
            </a:pPr>
            <a:r>
              <a:rPr lang="it-IT" sz="2000" b="1" dirty="0">
                <a:solidFill>
                  <a:schemeClr val="accent1"/>
                </a:solidFill>
              </a:rPr>
              <a:t> Struttura del territorio</a:t>
            </a:r>
          </a:p>
          <a:p>
            <a:pPr eaLnBrk="0" hangingPunct="0">
              <a:buFontTx/>
              <a:buChar char="•"/>
            </a:pPr>
            <a:r>
              <a:rPr lang="it-IT" sz="2000" b="1" dirty="0">
                <a:solidFill>
                  <a:schemeClr val="accent1"/>
                </a:solidFill>
              </a:rPr>
              <a:t> Fonti di energia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25852" y="1195390"/>
            <a:ext cx="5989849" cy="836612"/>
          </a:xfrm>
        </p:spPr>
        <p:txBody>
          <a:bodyPr/>
          <a:lstStyle/>
          <a:p>
            <a:r>
              <a:rPr lang="it-IT" dirty="0"/>
              <a:t>L'ambiente tecnologico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9972" y="2032002"/>
            <a:ext cx="3261416" cy="1060540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898989"/>
                </a:solidFill>
              </a:rPr>
              <a:t>Individua le fonti </a:t>
            </a:r>
            <a:endParaRPr lang="it-IT" dirty="0" smtClean="0">
              <a:solidFill>
                <a:srgbClr val="898989"/>
              </a:solidFill>
            </a:endParaRPr>
          </a:p>
          <a:p>
            <a:pPr>
              <a:buNone/>
            </a:pPr>
            <a:r>
              <a:rPr lang="it-IT" dirty="0" smtClean="0">
                <a:solidFill>
                  <a:srgbClr val="898989"/>
                </a:solidFill>
              </a:rPr>
              <a:t>di </a:t>
            </a:r>
            <a:r>
              <a:rPr lang="it-IT" dirty="0">
                <a:solidFill>
                  <a:srgbClr val="898989"/>
                </a:solidFill>
              </a:rPr>
              <a:t>innovazione</a:t>
            </a:r>
          </a:p>
        </p:txBody>
      </p:sp>
      <p:pic>
        <p:nvPicPr>
          <p:cNvPr id="122884" name="Picture 4" descr="j01964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251" y="5661025"/>
            <a:ext cx="988484" cy="792162"/>
          </a:xfrm>
          <a:prstGeom prst="rect">
            <a:avLst/>
          </a:prstGeom>
          <a:noFill/>
        </p:spPr>
      </p:pic>
      <p:pic>
        <p:nvPicPr>
          <p:cNvPr id="122885" name="Picture 5" descr="j030525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434" y="188914"/>
            <a:ext cx="1291167" cy="1557337"/>
          </a:xfrm>
          <a:prstGeom prst="rect">
            <a:avLst/>
          </a:prstGeom>
          <a:noFill/>
        </p:spPr>
      </p:pic>
      <p:pic>
        <p:nvPicPr>
          <p:cNvPr id="122886" name="Picture 6" descr="Imma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61387" y="2204168"/>
            <a:ext cx="8630613" cy="4653831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22888" name="Picture 8" descr="j0300520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332871">
            <a:off x="9857618" y="762002"/>
            <a:ext cx="1344084" cy="866775"/>
          </a:xfrm>
          <a:prstGeom prst="rect">
            <a:avLst/>
          </a:prstGeom>
          <a:noFill/>
        </p:spPr>
      </p:pic>
      <p:pic>
        <p:nvPicPr>
          <p:cNvPr id="122890" name="Picture 10" descr="j019581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25852" y="5264943"/>
            <a:ext cx="1026583" cy="792163"/>
          </a:xfrm>
          <a:prstGeom prst="rect">
            <a:avLst/>
          </a:prstGeom>
          <a:noFill/>
        </p:spPr>
      </p:pic>
      <p:sp>
        <p:nvSpPr>
          <p:cNvPr id="122891" name="Text Box 11"/>
          <p:cNvSpPr txBox="1">
            <a:spLocks noChangeArrowheads="1"/>
          </p:cNvSpPr>
          <p:nvPr/>
        </p:nvSpPr>
        <p:spPr bwMode="auto">
          <a:xfrm>
            <a:off x="750044" y="3338029"/>
            <a:ext cx="2351616" cy="1738938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buFontTx/>
              <a:buChar char="•"/>
            </a:pPr>
            <a:r>
              <a:rPr lang="it-IT" b="1" dirty="0">
                <a:solidFill>
                  <a:schemeClr val="folHlink"/>
                </a:solidFill>
              </a:rPr>
              <a:t>Maturità delle tecnologie tradizionali </a:t>
            </a:r>
            <a:r>
              <a:rPr lang="it-IT" sz="1700" b="1" dirty="0">
                <a:solidFill>
                  <a:schemeClr val="folHlink"/>
                </a:solidFill>
              </a:rPr>
              <a:t>(obsolescenza)</a:t>
            </a:r>
          </a:p>
          <a:p>
            <a:pPr eaLnBrk="0" hangingPunct="0">
              <a:buFontTx/>
              <a:buChar char="•"/>
            </a:pPr>
            <a:r>
              <a:rPr lang="it-IT" b="1" dirty="0">
                <a:solidFill>
                  <a:schemeClr val="folHlink"/>
                </a:solidFill>
              </a:rPr>
              <a:t> Emergenza di nuove tecnologie e processi produttivi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1440392" y="1205321"/>
            <a:ext cx="10077449" cy="771525"/>
          </a:xfrm>
        </p:spPr>
        <p:txBody>
          <a:bodyPr/>
          <a:lstStyle/>
          <a:p>
            <a:pPr algn="l"/>
            <a:r>
              <a:rPr lang="it-IT" sz="3600" dirty="0">
                <a:cs typeface="Times New Roman" pitchFamily="18" charset="0"/>
              </a:rPr>
              <a:t>L’ambiente politico-istituzionale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0893" y="2049143"/>
            <a:ext cx="10363200" cy="1415410"/>
          </a:xfrm>
        </p:spPr>
        <p:txBody>
          <a:bodyPr/>
          <a:lstStyle/>
          <a:p>
            <a:pPr algn="just"/>
            <a:r>
              <a:rPr lang="it-IT" dirty="0">
                <a:solidFill>
                  <a:srgbClr val="898989"/>
                </a:solidFill>
                <a:cs typeface="Times New Roman" pitchFamily="18" charset="0"/>
              </a:rPr>
              <a:t>è costituito dalla legislazione, dagli organi di governo, dai gruppi di pressione che influenzano e limitano le organizzazioni e gli individui.</a:t>
            </a:r>
            <a:endParaRPr lang="it-IT" dirty="0">
              <a:solidFill>
                <a:srgbClr val="898989"/>
              </a:solidFill>
            </a:endParaRPr>
          </a:p>
        </p:txBody>
      </p:sp>
      <p:pic>
        <p:nvPicPr>
          <p:cNvPr id="123908" name="Picture 4" descr="j014948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744380">
            <a:off x="1" y="1"/>
            <a:ext cx="1564217" cy="1439863"/>
          </a:xfrm>
          <a:prstGeom prst="rect">
            <a:avLst/>
          </a:prstGeom>
          <a:noFill/>
        </p:spPr>
      </p:pic>
      <p:pic>
        <p:nvPicPr>
          <p:cNvPr id="123909" name="Picture 5" descr="j0212219"/>
          <p:cNvPicPr>
            <a:picLocks noChangeAspect="1" noChangeArrowheads="1"/>
          </p:cNvPicPr>
          <p:nvPr/>
        </p:nvPicPr>
        <p:blipFill>
          <a:blip r:embed="rId3">
            <a:lum bright="-20000"/>
          </a:blip>
          <a:srcRect/>
          <a:stretch>
            <a:fillRect/>
          </a:stretch>
        </p:blipFill>
        <p:spPr bwMode="auto">
          <a:xfrm>
            <a:off x="6191252" y="3644900"/>
            <a:ext cx="5759449" cy="2997200"/>
          </a:xfrm>
          <a:prstGeom prst="rect">
            <a:avLst/>
          </a:prstGeom>
          <a:noFill/>
        </p:spPr>
      </p:pic>
      <p:pic>
        <p:nvPicPr>
          <p:cNvPr id="123910" name="Picture 6" descr="j030084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908058">
            <a:off x="1634355" y="3644900"/>
            <a:ext cx="2976033" cy="1881188"/>
          </a:xfrm>
          <a:prstGeom prst="rect">
            <a:avLst/>
          </a:prstGeom>
          <a:noFill/>
        </p:spPr>
      </p:pic>
      <p:sp>
        <p:nvSpPr>
          <p:cNvPr id="123911" name="Text Box 7"/>
          <p:cNvSpPr txBox="1">
            <a:spLocks noChangeArrowheads="1"/>
          </p:cNvSpPr>
          <p:nvPr/>
        </p:nvSpPr>
        <p:spPr bwMode="auto">
          <a:xfrm>
            <a:off x="6479117" y="4189863"/>
            <a:ext cx="3341043" cy="1938992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buFontTx/>
              <a:buChar char="•"/>
            </a:pPr>
            <a:r>
              <a:rPr lang="it-IT" sz="2000" b="1">
                <a:solidFill>
                  <a:schemeClr val="bg2"/>
                </a:solidFill>
              </a:rPr>
              <a:t> Politica</a:t>
            </a:r>
          </a:p>
          <a:p>
            <a:pPr eaLnBrk="0" hangingPunct="0">
              <a:buFontTx/>
              <a:buChar char="•"/>
            </a:pPr>
            <a:r>
              <a:rPr lang="it-IT" sz="2000" b="1">
                <a:solidFill>
                  <a:schemeClr val="bg2"/>
                </a:solidFill>
              </a:rPr>
              <a:t> Legislazione</a:t>
            </a:r>
          </a:p>
          <a:p>
            <a:pPr eaLnBrk="0" hangingPunct="0">
              <a:buFontTx/>
              <a:buChar char="•"/>
            </a:pPr>
            <a:r>
              <a:rPr lang="it-IT" sz="2000" b="1">
                <a:solidFill>
                  <a:schemeClr val="bg2"/>
                </a:solidFill>
              </a:rPr>
              <a:t> Politica Fiscale</a:t>
            </a:r>
          </a:p>
          <a:p>
            <a:pPr eaLnBrk="0" hangingPunct="0">
              <a:buFontTx/>
              <a:buChar char="•"/>
            </a:pPr>
            <a:r>
              <a:rPr lang="it-IT" sz="2000" b="1">
                <a:solidFill>
                  <a:schemeClr val="bg2"/>
                </a:solidFill>
              </a:rPr>
              <a:t> Stabilità del Governo</a:t>
            </a:r>
          </a:p>
          <a:p>
            <a:pPr eaLnBrk="0" hangingPunct="0">
              <a:buFontTx/>
              <a:buChar char="•"/>
            </a:pPr>
            <a:r>
              <a:rPr lang="it-IT" sz="2000" b="1">
                <a:solidFill>
                  <a:schemeClr val="bg2"/>
                </a:solidFill>
              </a:rPr>
              <a:t> Struttura del potere politico</a:t>
            </a:r>
          </a:p>
          <a:p>
            <a:pPr eaLnBrk="0" hangingPunct="0">
              <a:buFontTx/>
              <a:buChar char="•"/>
            </a:pPr>
            <a:r>
              <a:rPr lang="it-IT" sz="2000" b="1">
                <a:solidFill>
                  <a:schemeClr val="bg2"/>
                </a:solidFill>
              </a:rPr>
              <a:t> Forze dell’opposizione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>
          <a:xfrm>
            <a:off x="598665" y="1350536"/>
            <a:ext cx="9160933" cy="792163"/>
          </a:xfrm>
        </p:spPr>
        <p:txBody>
          <a:bodyPr/>
          <a:lstStyle/>
          <a:p>
            <a:r>
              <a:rPr lang="it-IT" dirty="0">
                <a:cs typeface="Times New Roman" pitchFamily="18" charset="0"/>
              </a:rPr>
              <a:t>L’ambiente culturale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9184" y="2349762"/>
            <a:ext cx="10261600" cy="1441970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  <a:cs typeface="Times New Roman" pitchFamily="18" charset="0"/>
              </a:rPr>
              <a:t>è costituito da quelle forze che influiscono sui valori, sulle percezioni, sulle preferenze e sui comportamenti fondamentali della società.</a:t>
            </a:r>
            <a:r>
              <a:rPr lang="it-IT" dirty="0">
                <a:solidFill>
                  <a:srgbClr val="898989"/>
                </a:solidFill>
              </a:rPr>
              <a:t> </a:t>
            </a:r>
          </a:p>
        </p:txBody>
      </p:sp>
      <p:pic>
        <p:nvPicPr>
          <p:cNvPr id="124933" name="Picture 5" descr="j01955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74438">
            <a:off x="1295401" y="3933826"/>
            <a:ext cx="1716617" cy="1584325"/>
          </a:xfrm>
          <a:prstGeom prst="rect">
            <a:avLst/>
          </a:prstGeom>
          <a:noFill/>
        </p:spPr>
      </p:pic>
      <p:pic>
        <p:nvPicPr>
          <p:cNvPr id="124934" name="Picture 6" descr="j015776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59598" y="692412"/>
            <a:ext cx="2190749" cy="1657350"/>
          </a:xfrm>
          <a:prstGeom prst="rect">
            <a:avLst/>
          </a:prstGeom>
          <a:noFill/>
        </p:spPr>
      </p:pic>
      <p:sp>
        <p:nvSpPr>
          <p:cNvPr id="124935" name="Text Box 7"/>
          <p:cNvSpPr txBox="1">
            <a:spLocks noChangeArrowheads="1"/>
          </p:cNvSpPr>
          <p:nvPr/>
        </p:nvSpPr>
        <p:spPr bwMode="auto">
          <a:xfrm>
            <a:off x="9051220" y="3791732"/>
            <a:ext cx="2899127" cy="2554545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buFontTx/>
              <a:buChar char="•"/>
            </a:pPr>
            <a:r>
              <a:rPr lang="it-IT" sz="2000" b="1">
                <a:solidFill>
                  <a:schemeClr val="folHlink"/>
                </a:solidFill>
              </a:rPr>
              <a:t> Stili di vita</a:t>
            </a:r>
          </a:p>
          <a:p>
            <a:pPr eaLnBrk="0" hangingPunct="0">
              <a:buFontTx/>
              <a:buChar char="•"/>
            </a:pPr>
            <a:r>
              <a:rPr lang="it-IT" sz="2000" b="1">
                <a:solidFill>
                  <a:schemeClr val="folHlink"/>
                </a:solidFill>
              </a:rPr>
              <a:t> Moda</a:t>
            </a:r>
          </a:p>
          <a:p>
            <a:pPr eaLnBrk="0" hangingPunct="0">
              <a:buFontTx/>
              <a:buChar char="•"/>
            </a:pPr>
            <a:r>
              <a:rPr lang="it-IT" sz="2000" b="1">
                <a:solidFill>
                  <a:schemeClr val="folHlink"/>
                </a:solidFill>
              </a:rPr>
              <a:t> Opinioni</a:t>
            </a:r>
          </a:p>
          <a:p>
            <a:pPr eaLnBrk="0" hangingPunct="0">
              <a:buFontTx/>
              <a:buChar char="•"/>
            </a:pPr>
            <a:r>
              <a:rPr lang="it-IT" sz="2000" b="1">
                <a:solidFill>
                  <a:schemeClr val="folHlink"/>
                </a:solidFill>
              </a:rPr>
              <a:t> Livello di istruzione</a:t>
            </a:r>
          </a:p>
          <a:p>
            <a:pPr eaLnBrk="0" hangingPunct="0">
              <a:buFontTx/>
              <a:buChar char="•"/>
            </a:pPr>
            <a:r>
              <a:rPr lang="it-IT" sz="2000" b="1">
                <a:solidFill>
                  <a:schemeClr val="folHlink"/>
                </a:solidFill>
              </a:rPr>
              <a:t> Credi politici / religiosi</a:t>
            </a:r>
          </a:p>
          <a:p>
            <a:pPr eaLnBrk="0" hangingPunct="0">
              <a:buFontTx/>
              <a:buChar char="•"/>
            </a:pPr>
            <a:r>
              <a:rPr lang="it-IT" sz="2000" b="1">
                <a:solidFill>
                  <a:schemeClr val="folHlink"/>
                </a:solidFill>
              </a:rPr>
              <a:t> Lavoro e impresa</a:t>
            </a:r>
          </a:p>
          <a:p>
            <a:pPr eaLnBrk="0" hangingPunct="0">
              <a:buFontTx/>
              <a:buChar char="•"/>
            </a:pPr>
            <a:r>
              <a:rPr lang="it-IT" sz="2000" b="1">
                <a:solidFill>
                  <a:schemeClr val="folHlink"/>
                </a:solidFill>
              </a:rPr>
              <a:t> Società e imprese</a:t>
            </a:r>
          </a:p>
          <a:p>
            <a:pPr eaLnBrk="0" hangingPunct="0">
              <a:buFontTx/>
              <a:buChar char="•"/>
            </a:pPr>
            <a:r>
              <a:rPr lang="it-IT" sz="2000" b="1">
                <a:solidFill>
                  <a:schemeClr val="folHlink"/>
                </a:solidFill>
              </a:rPr>
              <a:t> Consumatore e impresa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334434" y="1207471"/>
            <a:ext cx="10274300" cy="1023938"/>
          </a:xfrm>
        </p:spPr>
        <p:txBody>
          <a:bodyPr/>
          <a:lstStyle/>
          <a:p>
            <a:pPr algn="l"/>
            <a:r>
              <a:rPr lang="it-IT" sz="4000" dirty="0">
                <a:cs typeface="Times New Roman" pitchFamily="18" charset="0"/>
              </a:rPr>
              <a:t>Il microambiente comprende:</a:t>
            </a:r>
            <a:endParaRPr lang="it-IT" dirty="0">
              <a:cs typeface="Times New Roman" pitchFamily="18" charset="0"/>
            </a:endParaRP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31409"/>
            <a:ext cx="9402233" cy="4114800"/>
          </a:xfrm>
        </p:spPr>
        <p:txBody>
          <a:bodyPr/>
          <a:lstStyle/>
          <a:p>
            <a:pPr lvl="2" algn="just">
              <a:lnSpc>
                <a:spcPct val="120000"/>
              </a:lnSpc>
            </a:pPr>
            <a:r>
              <a:rPr lang="it-IT" sz="2800" dirty="0">
                <a:solidFill>
                  <a:srgbClr val="898989"/>
                </a:solidFill>
              </a:rPr>
              <a:t>i pubblici interni </a:t>
            </a:r>
          </a:p>
          <a:p>
            <a:pPr lvl="2" algn="just">
              <a:lnSpc>
                <a:spcPct val="120000"/>
              </a:lnSpc>
            </a:pPr>
            <a:r>
              <a:rPr lang="it-IT" sz="2800" dirty="0">
                <a:solidFill>
                  <a:srgbClr val="898989"/>
                </a:solidFill>
              </a:rPr>
              <a:t>i fornitori</a:t>
            </a:r>
          </a:p>
          <a:p>
            <a:pPr lvl="2" algn="just">
              <a:lnSpc>
                <a:spcPct val="120000"/>
              </a:lnSpc>
            </a:pPr>
            <a:r>
              <a:rPr lang="it-IT" sz="2800" dirty="0">
                <a:solidFill>
                  <a:srgbClr val="898989"/>
                </a:solidFill>
              </a:rPr>
              <a:t>gli intermediari commerciali</a:t>
            </a:r>
          </a:p>
          <a:p>
            <a:pPr lvl="2" algn="just">
              <a:lnSpc>
                <a:spcPct val="120000"/>
              </a:lnSpc>
            </a:pPr>
            <a:r>
              <a:rPr lang="it-IT" sz="2800" dirty="0">
                <a:solidFill>
                  <a:srgbClr val="898989"/>
                </a:solidFill>
              </a:rPr>
              <a:t>i clienti</a:t>
            </a:r>
          </a:p>
          <a:p>
            <a:pPr lvl="2" algn="just">
              <a:lnSpc>
                <a:spcPct val="120000"/>
              </a:lnSpc>
            </a:pPr>
            <a:r>
              <a:rPr lang="it-IT" sz="2800" dirty="0">
                <a:solidFill>
                  <a:srgbClr val="898989"/>
                </a:solidFill>
              </a:rPr>
              <a:t>i concorrenti</a:t>
            </a:r>
          </a:p>
          <a:p>
            <a:pPr lvl="2" algn="just">
              <a:lnSpc>
                <a:spcPct val="120000"/>
              </a:lnSpc>
            </a:pPr>
            <a:r>
              <a:rPr lang="it-IT" sz="2800" dirty="0">
                <a:solidFill>
                  <a:srgbClr val="898989"/>
                </a:solidFill>
              </a:rPr>
              <a:t>gli altri pubblici</a:t>
            </a:r>
          </a:p>
        </p:txBody>
      </p:sp>
      <p:pic>
        <p:nvPicPr>
          <p:cNvPr id="125956" name="Picture 4" descr="Diapositiva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4066" y="3860800"/>
            <a:ext cx="5376333" cy="2808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610202" y="1339092"/>
            <a:ext cx="9160933" cy="844550"/>
          </a:xfrm>
        </p:spPr>
        <p:txBody>
          <a:bodyPr/>
          <a:lstStyle/>
          <a:p>
            <a:r>
              <a:rPr lang="it-IT" dirty="0"/>
              <a:t>I pubblici interni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9184" y="2347421"/>
            <a:ext cx="10752667" cy="3167062"/>
          </a:xfrm>
        </p:spPr>
        <p:txBody>
          <a:bodyPr/>
          <a:lstStyle/>
          <a:p>
            <a:pPr algn="just"/>
            <a:r>
              <a:rPr lang="it-IT" sz="2800" dirty="0">
                <a:solidFill>
                  <a:srgbClr val="898989"/>
                </a:solidFill>
                <a:cs typeface="Times New Roman" pitchFamily="18" charset="0"/>
              </a:rPr>
              <a:t>Ogni struttura organizzativa è costituita da una serie di funzioni produttive che, cooperando fra di loro in modo coordinato, creano una certa proposta di valore per il cliente.</a:t>
            </a:r>
          </a:p>
          <a:p>
            <a:r>
              <a:rPr lang="it-IT" sz="2800" dirty="0">
                <a:solidFill>
                  <a:srgbClr val="898989"/>
                </a:solidFill>
                <a:cs typeface="Times New Roman" pitchFamily="18" charset="0"/>
              </a:rPr>
              <a:t>Per soddisfare tale necessità di cooperazione e coordinamento, ogni manager deve anzitutto operare per gestire e armonizzare le varie tipologie di pubblico interno. </a:t>
            </a:r>
            <a:endParaRPr lang="it-IT" sz="2800" dirty="0">
              <a:solidFill>
                <a:srgbClr val="898989"/>
              </a:solidFill>
            </a:endParaRPr>
          </a:p>
        </p:txBody>
      </p:sp>
      <p:pic>
        <p:nvPicPr>
          <p:cNvPr id="126980" name="Picture 4" descr="j019538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0401" y="4868864"/>
            <a:ext cx="2300817" cy="1762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709684" y="1404156"/>
            <a:ext cx="8557146" cy="847725"/>
          </a:xfrm>
        </p:spPr>
        <p:txBody>
          <a:bodyPr/>
          <a:lstStyle/>
          <a:p>
            <a:r>
              <a:rPr lang="it-IT" sz="3600" dirty="0">
                <a:cs typeface="Times New Roman" pitchFamily="18" charset="0"/>
              </a:rPr>
              <a:t>Fornitori  e </a:t>
            </a:r>
            <a:r>
              <a:rPr lang="it-IT" sz="3600" dirty="0" smtClean="0">
                <a:cs typeface="Times New Roman" pitchFamily="18" charset="0"/>
              </a:rPr>
              <a:t>Intermediari Commerciali </a:t>
            </a:r>
            <a:endParaRPr lang="it-IT" sz="3600" i="1" dirty="0">
              <a:cs typeface="Tahoma" pitchFamily="34" charset="0"/>
            </a:endParaRP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1800" y="2536826"/>
            <a:ext cx="10261600" cy="3657600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  <a:cs typeface="Times New Roman" pitchFamily="18" charset="0"/>
              </a:rPr>
              <a:t>I </a:t>
            </a:r>
            <a:r>
              <a:rPr lang="it-IT" sz="2800" b="1" dirty="0">
                <a:solidFill>
                  <a:srgbClr val="EB8B2D"/>
                </a:solidFill>
                <a:cs typeface="Times New Roman" pitchFamily="18" charset="0"/>
              </a:rPr>
              <a:t>fornitori</a:t>
            </a:r>
            <a:r>
              <a:rPr lang="it-IT" sz="2800" dirty="0">
                <a:solidFill>
                  <a:srgbClr val="898989"/>
                </a:solidFill>
                <a:cs typeface="Times New Roman" pitchFamily="18" charset="0"/>
              </a:rPr>
              <a:t> sono imprese che garantiscono le risorse necessarie alla produzione di beni e servizi per il mercato obiettivo.</a:t>
            </a:r>
            <a:r>
              <a:rPr lang="it-IT" sz="2800" dirty="0">
                <a:solidFill>
                  <a:srgbClr val="898989"/>
                </a:solidFill>
              </a:rPr>
              <a:t> 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it-IT" sz="2800" dirty="0">
              <a:solidFill>
                <a:srgbClr val="898989"/>
              </a:solidFill>
            </a:endParaRPr>
          </a:p>
          <a:p>
            <a:pPr algn="just">
              <a:lnSpc>
                <a:spcPct val="90000"/>
              </a:lnSpc>
            </a:pPr>
            <a:r>
              <a:rPr lang="it-IT" sz="2800" dirty="0">
                <a:solidFill>
                  <a:srgbClr val="898989"/>
                </a:solidFill>
                <a:cs typeface="Times New Roman" pitchFamily="18" charset="0"/>
              </a:rPr>
              <a:t>Gli </a:t>
            </a:r>
            <a:r>
              <a:rPr lang="it-IT" sz="2800" b="1" dirty="0">
                <a:solidFill>
                  <a:srgbClr val="EB8B2D"/>
                </a:solidFill>
                <a:cs typeface="Times New Roman" pitchFamily="18" charset="0"/>
              </a:rPr>
              <a:t>intermediari commerciali</a:t>
            </a:r>
            <a:r>
              <a:rPr lang="it-IT" sz="2800" dirty="0">
                <a:solidFill>
                  <a:srgbClr val="898989"/>
                </a:solidFill>
                <a:cs typeface="Times New Roman" pitchFamily="18" charset="0"/>
              </a:rPr>
              <a:t> sono coloro che supportano l’impresa nelle attività di promozione, vendita, distribuzione, rivolte all’acquirente finale.</a:t>
            </a:r>
            <a:r>
              <a:rPr lang="it-IT" sz="2800" dirty="0">
                <a:solidFill>
                  <a:srgbClr val="898989"/>
                </a:solidFill>
              </a:rPr>
              <a:t> </a:t>
            </a:r>
          </a:p>
        </p:txBody>
      </p:sp>
      <p:pic>
        <p:nvPicPr>
          <p:cNvPr id="128006" name="Picture 6" descr="j01998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40950" y="4826001"/>
            <a:ext cx="1809751" cy="1368425"/>
          </a:xfrm>
          <a:prstGeom prst="rect">
            <a:avLst/>
          </a:prstGeom>
          <a:noFill/>
        </p:spPr>
      </p:pic>
      <p:pic>
        <p:nvPicPr>
          <p:cNvPr id="128007" name="Picture 7" descr="j02054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80550" y="727076"/>
            <a:ext cx="2425700" cy="1809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>
          <a:xfrm>
            <a:off x="504967" y="1306038"/>
            <a:ext cx="9160933" cy="973138"/>
          </a:xfrm>
        </p:spPr>
        <p:txBody>
          <a:bodyPr/>
          <a:lstStyle/>
          <a:p>
            <a:pPr algn="l"/>
            <a:r>
              <a:rPr lang="it-IT" dirty="0"/>
              <a:t>Concorrenza</a:t>
            </a:r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4994" y="2442949"/>
            <a:ext cx="11526672" cy="3889611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898989"/>
                </a:solidFill>
              </a:rPr>
              <a:t>Rivalità fra </a:t>
            </a:r>
            <a:r>
              <a:rPr lang="it-IT" dirty="0" smtClean="0">
                <a:solidFill>
                  <a:srgbClr val="898989"/>
                </a:solidFill>
              </a:rPr>
              <a:t>imprese</a:t>
            </a:r>
          </a:p>
          <a:p>
            <a:pPr>
              <a:buNone/>
            </a:pPr>
            <a:endParaRPr lang="it-IT" dirty="0">
              <a:solidFill>
                <a:srgbClr val="898989"/>
              </a:solidFill>
            </a:endParaRPr>
          </a:p>
          <a:p>
            <a:r>
              <a:rPr lang="it-IT" dirty="0">
                <a:solidFill>
                  <a:srgbClr val="898989"/>
                </a:solidFill>
              </a:rPr>
              <a:t>La natura insita della concorrenza è l’acquisizione di un vantaggio </a:t>
            </a:r>
            <a:r>
              <a:rPr lang="it-IT" dirty="0" smtClean="0">
                <a:solidFill>
                  <a:srgbClr val="898989"/>
                </a:solidFill>
              </a:rPr>
              <a:t>competitivo</a:t>
            </a:r>
          </a:p>
          <a:p>
            <a:pPr>
              <a:buNone/>
            </a:pPr>
            <a:endParaRPr lang="it-IT" dirty="0" smtClean="0">
              <a:solidFill>
                <a:srgbClr val="898989"/>
              </a:solidFill>
            </a:endParaRPr>
          </a:p>
          <a:p>
            <a:pPr>
              <a:buNone/>
            </a:pPr>
            <a:endParaRPr lang="it-IT" dirty="0" smtClean="0">
              <a:solidFill>
                <a:srgbClr val="898989"/>
              </a:solidFill>
            </a:endParaRPr>
          </a:p>
          <a:p>
            <a:pPr algn="r">
              <a:buNone/>
            </a:pPr>
            <a:r>
              <a:rPr lang="it-IT" dirty="0" smtClean="0">
                <a:solidFill>
                  <a:srgbClr val="EB8B2D"/>
                </a:solidFill>
              </a:rPr>
              <a:t>Vantaggio competitivo</a:t>
            </a:r>
            <a:r>
              <a:rPr lang="it-IT" dirty="0" smtClean="0">
                <a:solidFill>
                  <a:srgbClr val="898989"/>
                </a:solidFill>
              </a:rPr>
              <a:t>: L’impresa ottiene in maniera continuativa una redditività superiore (o ha la possibilità di conseguirla)</a:t>
            </a:r>
          </a:p>
          <a:p>
            <a:endParaRPr lang="it-IT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39184" y="1382262"/>
            <a:ext cx="9160933" cy="828675"/>
          </a:xfrm>
        </p:spPr>
        <p:txBody>
          <a:bodyPr/>
          <a:lstStyle/>
          <a:p>
            <a:r>
              <a:rPr lang="it-IT" dirty="0"/>
              <a:t>Analisi concorrenza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9184" y="2552131"/>
            <a:ext cx="11089216" cy="3657600"/>
          </a:xfrm>
        </p:spPr>
        <p:txBody>
          <a:bodyPr/>
          <a:lstStyle/>
          <a:p>
            <a:r>
              <a:rPr lang="it-IT" sz="2800" dirty="0">
                <a:solidFill>
                  <a:srgbClr val="898989"/>
                </a:solidFill>
              </a:rPr>
              <a:t>Identificazione dei concorrenti dell'impresa</a:t>
            </a:r>
          </a:p>
          <a:p>
            <a:r>
              <a:rPr lang="it-IT" sz="2800" dirty="0">
                <a:solidFill>
                  <a:srgbClr val="898989"/>
                </a:solidFill>
              </a:rPr>
              <a:t>Identificazione delle strategie dei concorrenti</a:t>
            </a:r>
          </a:p>
          <a:p>
            <a:r>
              <a:rPr lang="it-IT" sz="2800" dirty="0">
                <a:solidFill>
                  <a:srgbClr val="898989"/>
                </a:solidFill>
              </a:rPr>
              <a:t>Identificazione degli obiettivi dei concorrenti</a:t>
            </a:r>
          </a:p>
          <a:p>
            <a:r>
              <a:rPr lang="it-IT" sz="2800" dirty="0">
                <a:solidFill>
                  <a:srgbClr val="898989"/>
                </a:solidFill>
              </a:rPr>
              <a:t>Valutazione dei punti di forza e debolezza dei concorrenti</a:t>
            </a:r>
          </a:p>
          <a:p>
            <a:r>
              <a:rPr lang="it-IT" sz="2800" dirty="0">
                <a:solidFill>
                  <a:srgbClr val="898989"/>
                </a:solidFill>
              </a:rPr>
              <a:t>Valutazione della capacità di reazione dei concorrenti</a:t>
            </a:r>
          </a:p>
          <a:p>
            <a:pPr>
              <a:buFontTx/>
              <a:buNone/>
            </a:pPr>
            <a:endParaRPr lang="it-IT" sz="28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60925" y="767023"/>
            <a:ext cx="74168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524296" y="1235945"/>
            <a:ext cx="4962099" cy="1125118"/>
          </a:xfrm>
        </p:spPr>
        <p:txBody>
          <a:bodyPr/>
          <a:lstStyle/>
          <a:p>
            <a:r>
              <a:rPr lang="it-IT" dirty="0" smtClean="0"/>
              <a:t>Integrazione </a:t>
            </a:r>
            <a:endParaRPr lang="fr-FR" dirty="0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39184" y="1173707"/>
            <a:ext cx="11328400" cy="1123950"/>
          </a:xfrm>
        </p:spPr>
        <p:txBody>
          <a:bodyPr/>
          <a:lstStyle/>
          <a:p>
            <a:pPr algn="l"/>
            <a:r>
              <a:rPr lang="it-IT" sz="4000" b="1" dirty="0"/>
              <a:t>Identificazione dei concorrenti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4433" y="2579427"/>
            <a:ext cx="11042651" cy="3657600"/>
          </a:xfrm>
        </p:spPr>
        <p:txBody>
          <a:bodyPr/>
          <a:lstStyle/>
          <a:p>
            <a:r>
              <a:rPr lang="it-IT" u="sng" dirty="0">
                <a:solidFill>
                  <a:srgbClr val="EB8B2D"/>
                </a:solidFill>
              </a:rPr>
              <a:t>Concorrenza a livello di settore</a:t>
            </a:r>
            <a:r>
              <a:rPr lang="it-IT" dirty="0">
                <a:solidFill>
                  <a:srgbClr val="898989"/>
                </a:solidFill>
              </a:rPr>
              <a:t> (Modello delle cinque forze di Porter)</a:t>
            </a:r>
          </a:p>
          <a:p>
            <a:r>
              <a:rPr lang="it-IT" u="sng" dirty="0">
                <a:solidFill>
                  <a:srgbClr val="EB8B2D"/>
                </a:solidFill>
              </a:rPr>
              <a:t>Concorrenza a livello di mercato</a:t>
            </a:r>
          </a:p>
          <a:p>
            <a:pPr>
              <a:buFontTx/>
              <a:buNone/>
            </a:pPr>
            <a:r>
              <a:rPr lang="it-IT" dirty="0">
                <a:solidFill>
                  <a:srgbClr val="898989"/>
                </a:solidFill>
              </a:rPr>
              <a:t>		- varie forme di concorrenza</a:t>
            </a:r>
          </a:p>
          <a:p>
            <a:pPr>
              <a:buFontTx/>
              <a:buNone/>
            </a:pPr>
            <a:r>
              <a:rPr lang="it-IT" dirty="0">
                <a:solidFill>
                  <a:srgbClr val="898989"/>
                </a:solidFill>
              </a:rPr>
              <a:t>		- valutazione della forza e debolezza dei concorrenti in funzione del valore percepito dal cliente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54841" y="1196976"/>
            <a:ext cx="9160933" cy="1044575"/>
          </a:xfrm>
        </p:spPr>
        <p:txBody>
          <a:bodyPr/>
          <a:lstStyle/>
          <a:p>
            <a:pPr algn="l"/>
            <a:r>
              <a:rPr lang="it-IT" dirty="0"/>
              <a:t>Settore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838734"/>
            <a:ext cx="10522424" cy="3316406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Insieme di imprese che offrono al mercato un prodotto o una classe di prodotti caratterizzati da un elevato grado di </a:t>
            </a:r>
            <a:r>
              <a:rPr lang="it-IT" dirty="0" smtClean="0">
                <a:solidFill>
                  <a:srgbClr val="898989"/>
                </a:solidFill>
              </a:rPr>
              <a:t>sostituibilità</a:t>
            </a:r>
          </a:p>
          <a:p>
            <a:pPr>
              <a:buNone/>
            </a:pPr>
            <a:endParaRPr lang="it-IT" dirty="0">
              <a:solidFill>
                <a:srgbClr val="898989"/>
              </a:solidFill>
            </a:endParaRPr>
          </a:p>
          <a:p>
            <a:pPr lvl="2"/>
            <a:r>
              <a:rPr lang="it-IT" sz="2800" dirty="0">
                <a:solidFill>
                  <a:srgbClr val="EB8B2D"/>
                </a:solidFill>
              </a:rPr>
              <a:t>Insieme di imprese che riforniscono un mercato</a:t>
            </a:r>
          </a:p>
          <a:p>
            <a:pPr lvl="2"/>
            <a:r>
              <a:rPr lang="it-IT" sz="2800" dirty="0">
                <a:solidFill>
                  <a:srgbClr val="EB8B2D"/>
                </a:solidFill>
              </a:rPr>
              <a:t>Confine di settore: sostituibilità</a:t>
            </a:r>
          </a:p>
        </p:txBody>
      </p:sp>
      <p:sp>
        <p:nvSpPr>
          <p:cNvPr id="4" name="Flèche vers le bas 3"/>
          <p:cNvSpPr/>
          <p:nvPr/>
        </p:nvSpPr>
        <p:spPr>
          <a:xfrm>
            <a:off x="5404513" y="3875967"/>
            <a:ext cx="709684" cy="573206"/>
          </a:xfrm>
          <a:prstGeom prst="downArrow">
            <a:avLst/>
          </a:prstGeom>
          <a:solidFill>
            <a:srgbClr val="EB8B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5937" y="1679146"/>
            <a:ext cx="10515600" cy="869924"/>
          </a:xfrm>
        </p:spPr>
        <p:txBody>
          <a:bodyPr/>
          <a:lstStyle/>
          <a:p>
            <a:r>
              <a:rPr lang="it-IT" dirty="0"/>
              <a:t>Caratteristiche strutturali del settore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4917" y="2715904"/>
            <a:ext cx="10261600" cy="2590800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Concentrazione</a:t>
            </a:r>
          </a:p>
          <a:p>
            <a:r>
              <a:rPr lang="it-IT" dirty="0">
                <a:solidFill>
                  <a:srgbClr val="898989"/>
                </a:solidFill>
              </a:rPr>
              <a:t>Barriere all’entrata e all’uscita</a:t>
            </a:r>
          </a:p>
          <a:p>
            <a:r>
              <a:rPr lang="it-IT" dirty="0">
                <a:solidFill>
                  <a:srgbClr val="898989"/>
                </a:solidFill>
              </a:rPr>
              <a:t>Differenziazione del prodotto</a:t>
            </a:r>
          </a:p>
          <a:p>
            <a:r>
              <a:rPr lang="it-IT" dirty="0">
                <a:solidFill>
                  <a:srgbClr val="898989"/>
                </a:solidFill>
              </a:rPr>
              <a:t>Informazione 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64067" y="1234696"/>
            <a:ext cx="9160933" cy="771525"/>
          </a:xfrm>
        </p:spPr>
        <p:txBody>
          <a:bodyPr/>
          <a:lstStyle/>
          <a:p>
            <a:r>
              <a:rPr lang="it-IT" dirty="0"/>
              <a:t>Il modello delle 5 forze</a:t>
            </a:r>
          </a:p>
        </p:txBody>
      </p:sp>
      <p:sp>
        <p:nvSpPr>
          <p:cNvPr id="147460" name="Text Box 4"/>
          <p:cNvSpPr txBox="1">
            <a:spLocks noChangeArrowheads="1"/>
          </p:cNvSpPr>
          <p:nvPr/>
        </p:nvSpPr>
        <p:spPr bwMode="auto">
          <a:xfrm>
            <a:off x="4944534" y="3738339"/>
            <a:ext cx="2307167" cy="650875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CC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/>
              <a:t>Concorrenti nel settore</a:t>
            </a:r>
          </a:p>
        </p:txBody>
      </p:sp>
      <p:sp>
        <p:nvSpPr>
          <p:cNvPr id="147461" name="Text Box 5"/>
          <p:cNvSpPr txBox="1">
            <a:spLocks noChangeArrowheads="1"/>
          </p:cNvSpPr>
          <p:nvPr/>
        </p:nvSpPr>
        <p:spPr bwMode="auto">
          <a:xfrm>
            <a:off x="4888111" y="2444458"/>
            <a:ext cx="2307167" cy="376237"/>
          </a:xfrm>
          <a:prstGeom prst="rect">
            <a:avLst/>
          </a:prstGeom>
          <a:solidFill>
            <a:srgbClr val="FF3300"/>
          </a:solidFill>
          <a:ln w="9525">
            <a:solidFill>
              <a:srgbClr val="0000CC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it-IT">
                <a:solidFill>
                  <a:schemeClr val="bg1"/>
                </a:solidFill>
              </a:rPr>
              <a:t>Fornitori</a:t>
            </a:r>
          </a:p>
        </p:txBody>
      </p:sp>
      <p:sp>
        <p:nvSpPr>
          <p:cNvPr id="147462" name="Text Box 6"/>
          <p:cNvSpPr txBox="1">
            <a:spLocks noChangeArrowheads="1"/>
          </p:cNvSpPr>
          <p:nvPr/>
        </p:nvSpPr>
        <p:spPr bwMode="auto">
          <a:xfrm>
            <a:off x="8208434" y="3887541"/>
            <a:ext cx="2307167" cy="369332"/>
          </a:xfrm>
          <a:prstGeom prst="rect">
            <a:avLst/>
          </a:prstGeom>
          <a:solidFill>
            <a:schemeClr val="bg2"/>
          </a:solidFill>
          <a:ln w="9525">
            <a:solidFill>
              <a:srgbClr val="0000CC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dirty="0"/>
              <a:t>Prodotti sostitutivi </a:t>
            </a:r>
          </a:p>
        </p:txBody>
      </p:sp>
      <p:sp>
        <p:nvSpPr>
          <p:cNvPr id="147463" name="Text Box 7"/>
          <p:cNvSpPr txBox="1">
            <a:spLocks noChangeArrowheads="1"/>
          </p:cNvSpPr>
          <p:nvPr/>
        </p:nvSpPr>
        <p:spPr bwMode="auto">
          <a:xfrm>
            <a:off x="4889942" y="5425233"/>
            <a:ext cx="2307167" cy="376238"/>
          </a:xfrm>
          <a:prstGeom prst="rect">
            <a:avLst/>
          </a:prstGeom>
          <a:solidFill>
            <a:srgbClr val="33CC33"/>
          </a:solidFill>
          <a:ln w="9525">
            <a:solidFill>
              <a:srgbClr val="0000CC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dirty="0">
                <a:solidFill>
                  <a:schemeClr val="bg1"/>
                </a:solidFill>
              </a:rPr>
              <a:t>Acquirenti </a:t>
            </a:r>
          </a:p>
        </p:txBody>
      </p:sp>
      <p:sp>
        <p:nvSpPr>
          <p:cNvPr id="147464" name="Text Box 8"/>
          <p:cNvSpPr txBox="1">
            <a:spLocks noChangeArrowheads="1"/>
          </p:cNvSpPr>
          <p:nvPr/>
        </p:nvSpPr>
        <p:spPr bwMode="auto">
          <a:xfrm>
            <a:off x="1678518" y="3824064"/>
            <a:ext cx="2307167" cy="369332"/>
          </a:xfrm>
          <a:prstGeom prst="rect">
            <a:avLst/>
          </a:prstGeom>
          <a:solidFill>
            <a:srgbClr val="CC0099"/>
          </a:solidFill>
          <a:ln w="9525">
            <a:solidFill>
              <a:srgbClr val="0000CC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>
                <a:solidFill>
                  <a:schemeClr val="bg1"/>
                </a:solidFill>
              </a:rPr>
              <a:t>Potenziali entranti</a:t>
            </a:r>
          </a:p>
        </p:txBody>
      </p:sp>
      <p:sp>
        <p:nvSpPr>
          <p:cNvPr id="147465" name="Line 9"/>
          <p:cNvSpPr>
            <a:spLocks noChangeShapeType="1"/>
          </p:cNvSpPr>
          <p:nvPr/>
        </p:nvSpPr>
        <p:spPr bwMode="auto">
          <a:xfrm>
            <a:off x="6049433" y="3043014"/>
            <a:ext cx="0" cy="611187"/>
          </a:xfrm>
          <a:prstGeom prst="line">
            <a:avLst/>
          </a:prstGeom>
          <a:noFill/>
          <a:ln w="57150">
            <a:solidFill>
              <a:srgbClr val="0000C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147466" name="Line 10"/>
          <p:cNvSpPr>
            <a:spLocks noChangeShapeType="1"/>
          </p:cNvSpPr>
          <p:nvPr/>
        </p:nvSpPr>
        <p:spPr bwMode="auto">
          <a:xfrm>
            <a:off x="4142318" y="4041595"/>
            <a:ext cx="702733" cy="0"/>
          </a:xfrm>
          <a:prstGeom prst="line">
            <a:avLst/>
          </a:prstGeom>
          <a:noFill/>
          <a:ln w="57150">
            <a:solidFill>
              <a:srgbClr val="0000C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147467" name="Line 11"/>
          <p:cNvSpPr>
            <a:spLocks noChangeShapeType="1"/>
          </p:cNvSpPr>
          <p:nvPr/>
        </p:nvSpPr>
        <p:spPr bwMode="auto">
          <a:xfrm flipV="1">
            <a:off x="6049433" y="4616226"/>
            <a:ext cx="0" cy="612775"/>
          </a:xfrm>
          <a:prstGeom prst="line">
            <a:avLst/>
          </a:prstGeom>
          <a:noFill/>
          <a:ln w="57150">
            <a:solidFill>
              <a:srgbClr val="0000C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147468" name="Line 12"/>
          <p:cNvSpPr>
            <a:spLocks noChangeShapeType="1"/>
          </p:cNvSpPr>
          <p:nvPr/>
        </p:nvSpPr>
        <p:spPr bwMode="auto">
          <a:xfrm flipH="1">
            <a:off x="7351185" y="4068891"/>
            <a:ext cx="605367" cy="0"/>
          </a:xfrm>
          <a:prstGeom prst="line">
            <a:avLst/>
          </a:prstGeom>
          <a:noFill/>
          <a:ln w="57150">
            <a:solidFill>
              <a:srgbClr val="0000C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Rivalità fra concorrenti esistenti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3206" y="2579427"/>
            <a:ext cx="10261600" cy="3548418"/>
          </a:xfrm>
        </p:spPr>
        <p:txBody>
          <a:bodyPr>
            <a:normAutofit fontScale="92500" lnSpcReduction="10000"/>
          </a:bodyPr>
          <a:lstStyle/>
          <a:p>
            <a:r>
              <a:rPr lang="it-IT" b="1" dirty="0" smtClean="0">
                <a:solidFill>
                  <a:srgbClr val="898989"/>
                </a:solidFill>
              </a:rPr>
              <a:t>Concentrazione</a:t>
            </a:r>
            <a:r>
              <a:rPr lang="it-IT" dirty="0" smtClean="0">
                <a:solidFill>
                  <a:srgbClr val="898989"/>
                </a:solidFill>
              </a:rPr>
              <a:t>:</a:t>
            </a:r>
          </a:p>
          <a:p>
            <a:pPr lvl="1"/>
            <a:r>
              <a:rPr lang="it-IT" dirty="0" smtClean="0">
                <a:solidFill>
                  <a:srgbClr val="EB8B2D"/>
                </a:solidFill>
              </a:rPr>
              <a:t>Assoluta</a:t>
            </a:r>
            <a:r>
              <a:rPr lang="it-IT" dirty="0" smtClean="0">
                <a:solidFill>
                  <a:srgbClr val="898989"/>
                </a:solidFill>
              </a:rPr>
              <a:t>: distribuzione del paramento di misurazione</a:t>
            </a:r>
          </a:p>
          <a:p>
            <a:pPr lvl="1"/>
            <a:r>
              <a:rPr lang="it-IT" dirty="0" smtClean="0">
                <a:solidFill>
                  <a:srgbClr val="EB8B2D"/>
                </a:solidFill>
              </a:rPr>
              <a:t>Relativa</a:t>
            </a:r>
            <a:r>
              <a:rPr lang="it-IT" dirty="0" smtClean="0">
                <a:solidFill>
                  <a:srgbClr val="898989"/>
                </a:solidFill>
              </a:rPr>
              <a:t>: distribuzione del paramentro rispetto al valore medio</a:t>
            </a:r>
          </a:p>
          <a:p>
            <a:pPr lvl="1"/>
            <a:r>
              <a:rPr lang="it-IT" dirty="0" smtClean="0">
                <a:solidFill>
                  <a:srgbClr val="EB8B2D"/>
                </a:solidFill>
              </a:rPr>
              <a:t>Indice Hirschman-Herfindal</a:t>
            </a:r>
            <a:r>
              <a:rPr lang="it-IT" dirty="0" smtClean="0">
                <a:solidFill>
                  <a:srgbClr val="898989"/>
                </a:solidFill>
              </a:rPr>
              <a:t>: somma del quadrato della quota di mercato delle imprese del settore; più alto è il valore più alta è la concentrazione</a:t>
            </a:r>
            <a:endParaRPr lang="it-IT" dirty="0">
              <a:solidFill>
                <a:srgbClr val="898989"/>
              </a:solidFill>
            </a:endParaRPr>
          </a:p>
          <a:p>
            <a:r>
              <a:rPr lang="it-IT" b="1" dirty="0">
                <a:solidFill>
                  <a:srgbClr val="898989"/>
                </a:solidFill>
              </a:rPr>
              <a:t>Differenziazione prodotto</a:t>
            </a:r>
          </a:p>
          <a:p>
            <a:r>
              <a:rPr lang="it-IT" b="1" dirty="0">
                <a:solidFill>
                  <a:srgbClr val="898989"/>
                </a:solidFill>
              </a:rPr>
              <a:t>Capacità in </a:t>
            </a:r>
            <a:r>
              <a:rPr lang="it-IT" b="1" dirty="0" smtClean="0">
                <a:solidFill>
                  <a:srgbClr val="898989"/>
                </a:solidFill>
              </a:rPr>
              <a:t>eccesso </a:t>
            </a:r>
          </a:p>
          <a:p>
            <a:r>
              <a:rPr lang="it-IT" b="1" dirty="0" smtClean="0">
                <a:solidFill>
                  <a:srgbClr val="898989"/>
                </a:solidFill>
              </a:rPr>
              <a:t>Barriere all’uscita</a:t>
            </a:r>
            <a:endParaRPr lang="it-IT" b="1" dirty="0">
              <a:solidFill>
                <a:srgbClr val="898989"/>
              </a:solidFill>
            </a:endParaRPr>
          </a:p>
          <a:p>
            <a:r>
              <a:rPr lang="it-IT" b="1" dirty="0" smtClean="0">
                <a:solidFill>
                  <a:srgbClr val="898989"/>
                </a:solidFill>
              </a:rPr>
              <a:t>Struttura dei costi</a:t>
            </a:r>
            <a:endParaRPr lang="it-IT" b="1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2956" y="1251447"/>
            <a:ext cx="11150220" cy="973138"/>
          </a:xfrm>
        </p:spPr>
        <p:txBody>
          <a:bodyPr/>
          <a:lstStyle/>
          <a:p>
            <a:r>
              <a:rPr lang="it-IT" dirty="0"/>
              <a:t>Minaccia di nuove </a:t>
            </a:r>
            <a:r>
              <a:rPr lang="it-IT" dirty="0" smtClean="0"/>
              <a:t>entrate. Le barriere</a:t>
            </a:r>
            <a:endParaRPr lang="it-IT" dirty="0"/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7051" y="2456596"/>
            <a:ext cx="10261600" cy="3971499"/>
          </a:xfrm>
        </p:spPr>
        <p:txBody>
          <a:bodyPr>
            <a:normAutofit lnSpcReduction="10000"/>
          </a:bodyPr>
          <a:lstStyle/>
          <a:p>
            <a:r>
              <a:rPr lang="it-IT" sz="2800" dirty="0" smtClean="0">
                <a:solidFill>
                  <a:srgbClr val="898989"/>
                </a:solidFill>
              </a:rPr>
              <a:t>Economie </a:t>
            </a:r>
            <a:r>
              <a:rPr lang="it-IT" sz="2800" dirty="0">
                <a:solidFill>
                  <a:srgbClr val="898989"/>
                </a:solidFill>
              </a:rPr>
              <a:t>di </a:t>
            </a:r>
            <a:r>
              <a:rPr lang="it-IT" sz="2800" dirty="0" smtClean="0">
                <a:solidFill>
                  <a:srgbClr val="898989"/>
                </a:solidFill>
              </a:rPr>
              <a:t>scala, di esperienza, di scopo</a:t>
            </a:r>
            <a:endParaRPr lang="it-IT" sz="2800" dirty="0">
              <a:solidFill>
                <a:srgbClr val="898989"/>
              </a:solidFill>
            </a:endParaRPr>
          </a:p>
          <a:p>
            <a:r>
              <a:rPr lang="it-IT" sz="2800" dirty="0">
                <a:solidFill>
                  <a:srgbClr val="898989"/>
                </a:solidFill>
              </a:rPr>
              <a:t>Vantaggi assoluti di costo</a:t>
            </a:r>
          </a:p>
          <a:p>
            <a:r>
              <a:rPr lang="it-IT" sz="2800" dirty="0">
                <a:solidFill>
                  <a:srgbClr val="898989"/>
                </a:solidFill>
              </a:rPr>
              <a:t>Fabbisogno di capitale</a:t>
            </a:r>
          </a:p>
          <a:p>
            <a:r>
              <a:rPr lang="it-IT" sz="2800" dirty="0">
                <a:solidFill>
                  <a:srgbClr val="898989"/>
                </a:solidFill>
              </a:rPr>
              <a:t>Differenziazione del prodotto</a:t>
            </a:r>
          </a:p>
          <a:p>
            <a:r>
              <a:rPr lang="it-IT" sz="2800" dirty="0">
                <a:solidFill>
                  <a:srgbClr val="898989"/>
                </a:solidFill>
              </a:rPr>
              <a:t>Accesso ai canali di distribuzione</a:t>
            </a:r>
          </a:p>
          <a:p>
            <a:r>
              <a:rPr lang="it-IT" sz="2800" dirty="0">
                <a:solidFill>
                  <a:srgbClr val="898989"/>
                </a:solidFill>
              </a:rPr>
              <a:t>Barriere istituzionali o legali</a:t>
            </a:r>
          </a:p>
          <a:p>
            <a:r>
              <a:rPr lang="it-IT" sz="2800" dirty="0">
                <a:solidFill>
                  <a:srgbClr val="898989"/>
                </a:solidFill>
              </a:rPr>
              <a:t>Reazione imprese </a:t>
            </a:r>
            <a:r>
              <a:rPr lang="it-IT" sz="2800" dirty="0" smtClean="0">
                <a:solidFill>
                  <a:srgbClr val="898989"/>
                </a:solidFill>
              </a:rPr>
              <a:t>esistenti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Innovazione </a:t>
            </a:r>
            <a:endParaRPr lang="it-IT" sz="28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2956" y="1251447"/>
            <a:ext cx="9160933" cy="973138"/>
          </a:xfrm>
        </p:spPr>
        <p:txBody>
          <a:bodyPr/>
          <a:lstStyle/>
          <a:p>
            <a:r>
              <a:rPr lang="it-IT" dirty="0" smtClean="0"/>
              <a:t>Prodotti sostitutivi</a:t>
            </a:r>
            <a:endParaRPr lang="it-IT" dirty="0"/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7051" y="2456597"/>
            <a:ext cx="10261600" cy="3657600"/>
          </a:xfrm>
        </p:spPr>
        <p:txBody>
          <a:bodyPr/>
          <a:lstStyle/>
          <a:p>
            <a:r>
              <a:rPr lang="it-IT" sz="2800" dirty="0" smtClean="0">
                <a:solidFill>
                  <a:srgbClr val="898989"/>
                </a:solidFill>
              </a:rPr>
              <a:t>Prodotti che sono ritenuti dal consumatore capaci di soddisfare lo stesso bisogno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Hanno elasticità incrociata positiva</a:t>
            </a:r>
            <a:endParaRPr lang="it-IT" sz="28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2956" y="1251447"/>
            <a:ext cx="9160933" cy="973138"/>
          </a:xfrm>
        </p:spPr>
        <p:txBody>
          <a:bodyPr/>
          <a:lstStyle/>
          <a:p>
            <a:r>
              <a:rPr lang="it-IT" dirty="0" smtClean="0"/>
              <a:t>Fornitori e Acquirenti</a:t>
            </a:r>
            <a:endParaRPr lang="it-IT" dirty="0"/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7051" y="2006222"/>
            <a:ext cx="10261600" cy="4367280"/>
          </a:xfrm>
        </p:spPr>
        <p:txBody>
          <a:bodyPr>
            <a:normAutofit fontScale="77500" lnSpcReduction="20000"/>
          </a:bodyPr>
          <a:lstStyle/>
          <a:p>
            <a:r>
              <a:rPr lang="it-IT" sz="2800" smtClean="0">
                <a:solidFill>
                  <a:srgbClr val="898989"/>
                </a:solidFill>
              </a:rPr>
              <a:t>Potere contrattuale</a:t>
            </a:r>
          </a:p>
          <a:p>
            <a:r>
              <a:rPr lang="it-IT" sz="2800" dirty="0" smtClean="0">
                <a:solidFill>
                  <a:srgbClr val="898989"/>
                </a:solidFill>
              </a:rPr>
              <a:t>I </a:t>
            </a:r>
            <a:r>
              <a:rPr lang="it-IT" sz="2800" dirty="0" smtClean="0">
                <a:solidFill>
                  <a:srgbClr val="EB8B2D"/>
                </a:solidFill>
              </a:rPr>
              <a:t>fornitori</a:t>
            </a:r>
            <a:r>
              <a:rPr lang="it-IT" sz="2800" dirty="0" smtClean="0">
                <a:solidFill>
                  <a:srgbClr val="898989"/>
                </a:solidFill>
              </a:rPr>
              <a:t> possono decidere di integrarsi a valle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Economie di scala o di scopo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Vantaggi assoluti di costo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Relazioni compromesse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Aumento del valore erogato ottenuto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Maggiori dimensioni acquisibili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Strategie di diversificazione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Gli </a:t>
            </a:r>
            <a:r>
              <a:rPr lang="it-IT" dirty="0" smtClean="0">
                <a:solidFill>
                  <a:srgbClr val="EB8B2D"/>
                </a:solidFill>
              </a:rPr>
              <a:t>acquirenti</a:t>
            </a:r>
            <a:r>
              <a:rPr lang="it-IT" dirty="0" smtClean="0">
                <a:solidFill>
                  <a:srgbClr val="898989"/>
                </a:solidFill>
              </a:rPr>
              <a:t> possono decidere di integrarsi a monte</a:t>
            </a:r>
          </a:p>
          <a:p>
            <a:pPr lvl="1"/>
            <a:r>
              <a:rPr lang="it-IT" sz="2400" dirty="0" smtClean="0">
                <a:solidFill>
                  <a:srgbClr val="898989"/>
                </a:solidFill>
              </a:rPr>
              <a:t>Relazioni compromesse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Maggiore vantaggio sul mercato</a:t>
            </a:r>
          </a:p>
          <a:p>
            <a:pPr lvl="1"/>
            <a:r>
              <a:rPr lang="it-IT" sz="2400" dirty="0" smtClean="0">
                <a:solidFill>
                  <a:srgbClr val="898989"/>
                </a:solidFill>
              </a:rPr>
              <a:t>Maggiore controllo sul valore erogato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Migliore relazione con il cliente</a:t>
            </a:r>
          </a:p>
          <a:p>
            <a:pPr lvl="1"/>
            <a:r>
              <a:rPr lang="it-IT" sz="2400" dirty="0" smtClean="0">
                <a:solidFill>
                  <a:srgbClr val="898989"/>
                </a:solidFill>
              </a:rPr>
              <a:t>Maggiori dimensioni acquisibili</a:t>
            </a:r>
          </a:p>
          <a:p>
            <a:pPr lvl="1"/>
            <a:r>
              <a:rPr lang="it-IT" dirty="0" smtClean="0">
                <a:solidFill>
                  <a:srgbClr val="898989"/>
                </a:solidFill>
              </a:rPr>
              <a:t>Economie di costo o di scopo</a:t>
            </a:r>
            <a:endParaRPr lang="it-IT" sz="2400" dirty="0" smtClean="0">
              <a:solidFill>
                <a:srgbClr val="898989"/>
              </a:solidFill>
            </a:endParaRPr>
          </a:p>
          <a:p>
            <a:pPr lvl="1"/>
            <a:endParaRPr lang="it-IT" sz="24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09950" y="1376364"/>
            <a:ext cx="10766567" cy="875518"/>
          </a:xfrm>
        </p:spPr>
        <p:txBody>
          <a:bodyPr/>
          <a:lstStyle/>
          <a:p>
            <a:r>
              <a:rPr lang="it-IT" sz="4000" dirty="0"/>
              <a:t>Presupposti del modello e sue debolezze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9950" y="3125337"/>
            <a:ext cx="10261600" cy="2032000"/>
          </a:xfrm>
        </p:spPr>
        <p:txBody>
          <a:bodyPr/>
          <a:lstStyle/>
          <a:p>
            <a:r>
              <a:rPr lang="it-IT" dirty="0">
                <a:solidFill>
                  <a:srgbClr val="898989"/>
                </a:solidFill>
              </a:rPr>
              <a:t>Fondamento teorico: </a:t>
            </a:r>
            <a:r>
              <a:rPr lang="it-IT" dirty="0" smtClean="0">
                <a:solidFill>
                  <a:srgbClr val="898989"/>
                </a:solidFill>
              </a:rPr>
              <a:t>struttura/comportamento/risultato</a:t>
            </a:r>
          </a:p>
          <a:p>
            <a:r>
              <a:rPr lang="it-IT" dirty="0" smtClean="0">
                <a:solidFill>
                  <a:srgbClr val="898989"/>
                </a:solidFill>
              </a:rPr>
              <a:t>Relazioni sono solo conflittuali</a:t>
            </a:r>
            <a:endParaRPr lang="it-IT" dirty="0">
              <a:solidFill>
                <a:srgbClr val="898989"/>
              </a:solidFill>
            </a:endParaRPr>
          </a:p>
          <a:p>
            <a:r>
              <a:rPr lang="it-IT" dirty="0">
                <a:solidFill>
                  <a:srgbClr val="898989"/>
                </a:solidFill>
              </a:rPr>
              <a:t>Struttura resta </a:t>
            </a:r>
            <a:r>
              <a:rPr lang="it-IT" dirty="0" smtClean="0">
                <a:solidFill>
                  <a:srgbClr val="898989"/>
                </a:solidFill>
              </a:rPr>
              <a:t>stabile: analisi statica</a:t>
            </a:r>
            <a:endParaRPr lang="it-IT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78368" y="1248344"/>
            <a:ext cx="9160933" cy="771525"/>
          </a:xfrm>
        </p:spPr>
        <p:txBody>
          <a:bodyPr/>
          <a:lstStyle/>
          <a:p>
            <a:r>
              <a:rPr lang="it-IT" b="1" dirty="0">
                <a:cs typeface="Times New Roman" pitchFamily="18" charset="0"/>
              </a:rPr>
              <a:t>Vari tipi di concorrenza</a:t>
            </a: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8368" y="2205039"/>
            <a:ext cx="10261600" cy="3657600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sz="2800" b="1" dirty="0">
                <a:solidFill>
                  <a:srgbClr val="EB8B2D"/>
                </a:solidFill>
                <a:cs typeface="Times New Roman" pitchFamily="18" charset="0"/>
              </a:rPr>
              <a:t>concorrenza sul piano dei desideri</a:t>
            </a:r>
            <a:r>
              <a:rPr lang="it-IT" sz="2800" b="1" dirty="0">
                <a:cs typeface="Times New Roman" pitchFamily="18" charset="0"/>
              </a:rPr>
              <a:t>,</a:t>
            </a:r>
            <a:r>
              <a:rPr lang="it-IT" sz="2800" dirty="0">
                <a:cs typeface="Times New Roman" pitchFamily="18" charset="0"/>
              </a:rPr>
              <a:t> legata alla scelta del desiderio da soddisfare</a:t>
            </a:r>
            <a:r>
              <a:rPr lang="it-IT" sz="2800" b="1" dirty="0">
                <a:solidFill>
                  <a:srgbClr val="008000"/>
                </a:solidFill>
                <a:cs typeface="Times New Roman" pitchFamily="18" charset="0"/>
              </a:rPr>
              <a:t> </a:t>
            </a:r>
            <a:endParaRPr lang="it-IT" sz="2800" dirty="0">
              <a:cs typeface="Times New Roman" pitchFamily="18" charset="0"/>
            </a:endParaRPr>
          </a:p>
          <a:p>
            <a:pPr algn="just"/>
            <a:r>
              <a:rPr lang="it-IT" sz="2800" b="1" dirty="0">
                <a:solidFill>
                  <a:srgbClr val="EB8B2D"/>
                </a:solidFill>
                <a:cs typeface="Times New Roman" pitchFamily="18" charset="0"/>
              </a:rPr>
              <a:t>concorrenza generica</a:t>
            </a:r>
            <a:r>
              <a:rPr lang="it-IT" sz="2800" dirty="0">
                <a:cs typeface="Times New Roman" pitchFamily="18" charset="0"/>
              </a:rPr>
              <a:t>, legata alla scelta della categoria di prodotti</a:t>
            </a:r>
          </a:p>
          <a:p>
            <a:pPr algn="just"/>
            <a:r>
              <a:rPr lang="it-IT" sz="2800" b="1" dirty="0">
                <a:solidFill>
                  <a:srgbClr val="EB8B2D"/>
                </a:solidFill>
                <a:cs typeface="Times New Roman" pitchFamily="18" charset="0"/>
              </a:rPr>
              <a:t>concorrenza di prodotto</a:t>
            </a:r>
            <a:r>
              <a:rPr lang="it-IT" sz="2800" dirty="0">
                <a:cs typeface="Times New Roman" pitchFamily="18" charset="0"/>
              </a:rPr>
              <a:t>,</a:t>
            </a:r>
            <a:r>
              <a:rPr lang="it-IT" sz="2800" b="1" dirty="0">
                <a:cs typeface="Times New Roman" pitchFamily="18" charset="0"/>
              </a:rPr>
              <a:t> </a:t>
            </a:r>
            <a:r>
              <a:rPr lang="it-IT" sz="2800" dirty="0">
                <a:cs typeface="Times New Roman" pitchFamily="18" charset="0"/>
              </a:rPr>
              <a:t>legata alla scelta del prodotto specifico</a:t>
            </a:r>
          </a:p>
          <a:p>
            <a:r>
              <a:rPr lang="it-IT" sz="2800" b="1" dirty="0">
                <a:solidFill>
                  <a:srgbClr val="EB8B2D"/>
                </a:solidFill>
                <a:cs typeface="Times New Roman" pitchFamily="18" charset="0"/>
              </a:rPr>
              <a:t>concorrenza di marca, </a:t>
            </a:r>
          </a:p>
          <a:p>
            <a:pPr>
              <a:buFontTx/>
              <a:buNone/>
            </a:pPr>
            <a:r>
              <a:rPr lang="it-IT" sz="2800" dirty="0">
                <a:cs typeface="Times New Roman" pitchFamily="18" charset="0"/>
              </a:rPr>
              <a:t>	legata alla scelta della marca</a:t>
            </a:r>
            <a:r>
              <a:rPr lang="it-IT" sz="2800" dirty="0"/>
              <a:t> 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8763001" y="4308472"/>
            <a:ext cx="3113617" cy="1927223"/>
            <a:chOff x="3696" y="2251"/>
            <a:chExt cx="1915" cy="1677"/>
          </a:xfrm>
        </p:grpSpPr>
        <p:sp>
          <p:nvSpPr>
            <p:cNvPr id="161797" name="Puzzle2"/>
            <p:cNvSpPr>
              <a:spLocks noEditPoints="1" noChangeArrowheads="1"/>
            </p:cNvSpPr>
            <p:nvPr/>
          </p:nvSpPr>
          <p:spPr bwMode="auto">
            <a:xfrm rot="5198535">
              <a:off x="4208" y="2945"/>
              <a:ext cx="1074" cy="892"/>
            </a:xfrm>
            <a:custGeom>
              <a:avLst/>
              <a:gdLst>
                <a:gd name="T0" fmla="*/ 11 w 21600"/>
                <a:gd name="T1" fmla="*/ 13386 h 21600"/>
                <a:gd name="T2" fmla="*/ 4202 w 21600"/>
                <a:gd name="T3" fmla="*/ 21161 h 21600"/>
                <a:gd name="T4" fmla="*/ 10400 w 21600"/>
                <a:gd name="T5" fmla="*/ 13909 h 21600"/>
                <a:gd name="T6" fmla="*/ 16821 w 21600"/>
                <a:gd name="T7" fmla="*/ 21190 h 21600"/>
                <a:gd name="T8" fmla="*/ 21600 w 21600"/>
                <a:gd name="T9" fmla="*/ 15083 h 21600"/>
                <a:gd name="T10" fmla="*/ 16889 w 21600"/>
                <a:gd name="T11" fmla="*/ 5739 h 21600"/>
                <a:gd name="T12" fmla="*/ 10800 w 21600"/>
                <a:gd name="T13" fmla="*/ 28 h 21600"/>
                <a:gd name="T14" fmla="*/ 4202 w 21600"/>
                <a:gd name="T15" fmla="*/ 5894 h 21600"/>
                <a:gd name="T16" fmla="*/ 5388 w 21600"/>
                <a:gd name="T17" fmla="*/ 6742 h 21600"/>
                <a:gd name="T18" fmla="*/ 16177 w 21600"/>
                <a:gd name="T19" fmla="*/ 20441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chemeClr val="hlink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61798" name="Puzzle3"/>
            <p:cNvSpPr>
              <a:spLocks noEditPoints="1" noChangeArrowheads="1"/>
            </p:cNvSpPr>
            <p:nvPr/>
          </p:nvSpPr>
          <p:spPr bwMode="auto">
            <a:xfrm>
              <a:off x="3696" y="2251"/>
              <a:ext cx="700" cy="864"/>
            </a:xfrm>
            <a:custGeom>
              <a:avLst/>
              <a:gdLst>
                <a:gd name="T0" fmla="*/ 10391 w 21600"/>
                <a:gd name="T1" fmla="*/ 15806 h 21600"/>
                <a:gd name="T2" fmla="*/ 20551 w 21600"/>
                <a:gd name="T3" fmla="*/ 21088 h 21600"/>
                <a:gd name="T4" fmla="*/ 13180 w 21600"/>
                <a:gd name="T5" fmla="*/ 13801 h 21600"/>
                <a:gd name="T6" fmla="*/ 20551 w 21600"/>
                <a:gd name="T7" fmla="*/ 7025 h 21600"/>
                <a:gd name="T8" fmla="*/ 10500 w 21600"/>
                <a:gd name="T9" fmla="*/ 52 h 21600"/>
                <a:gd name="T10" fmla="*/ 692 w 21600"/>
                <a:gd name="T11" fmla="*/ 6802 h 21600"/>
                <a:gd name="T12" fmla="*/ 8064 w 21600"/>
                <a:gd name="T13" fmla="*/ 13526 h 21600"/>
                <a:gd name="T14" fmla="*/ 692 w 21600"/>
                <a:gd name="T15" fmla="*/ 21088 h 21600"/>
                <a:gd name="T16" fmla="*/ 2273 w 21600"/>
                <a:gd name="T17" fmla="*/ 7719 h 21600"/>
                <a:gd name="T18" fmla="*/ 19149 w 21600"/>
                <a:gd name="T19" fmla="*/ 202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solidFill>
              <a:schemeClr val="tx2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61799" name="Puzzle4"/>
            <p:cNvSpPr>
              <a:spLocks noEditPoints="1" noChangeArrowheads="1"/>
            </p:cNvSpPr>
            <p:nvPr/>
          </p:nvSpPr>
          <p:spPr bwMode="auto">
            <a:xfrm>
              <a:off x="4941" y="2705"/>
              <a:ext cx="670" cy="1176"/>
            </a:xfrm>
            <a:custGeom>
              <a:avLst/>
              <a:gdLst>
                <a:gd name="T0" fmla="*/ 8307 w 21600"/>
                <a:gd name="T1" fmla="*/ 11593 h 21600"/>
                <a:gd name="T2" fmla="*/ 453 w 21600"/>
                <a:gd name="T3" fmla="*/ 16938 h 21600"/>
                <a:gd name="T4" fmla="*/ 11500 w 21600"/>
                <a:gd name="T5" fmla="*/ 21600 h 21600"/>
                <a:gd name="T6" fmla="*/ 20920 w 21600"/>
                <a:gd name="T7" fmla="*/ 16751 h 21600"/>
                <a:gd name="T8" fmla="*/ 13972 w 21600"/>
                <a:gd name="T9" fmla="*/ 10888 h 21600"/>
                <a:gd name="T10" fmla="*/ 21033 w 21600"/>
                <a:gd name="T11" fmla="*/ 4716 h 21600"/>
                <a:gd name="T12" fmla="*/ 11102 w 21600"/>
                <a:gd name="T13" fmla="*/ 11 h 21600"/>
                <a:gd name="T14" fmla="*/ 453 w 21600"/>
                <a:gd name="T15" fmla="*/ 4716 h 21600"/>
                <a:gd name="T16" fmla="*/ 2076 w 21600"/>
                <a:gd name="T17" fmla="*/ 5664 h 21600"/>
                <a:gd name="T18" fmla="*/ 20203 w 21600"/>
                <a:gd name="T19" fmla="*/ 1598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chemeClr val="bg2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161800" name="Puzzle1"/>
            <p:cNvSpPr>
              <a:spLocks noEditPoints="1" noChangeArrowheads="1"/>
            </p:cNvSpPr>
            <p:nvPr/>
          </p:nvSpPr>
          <p:spPr bwMode="auto">
            <a:xfrm>
              <a:off x="4140" y="2412"/>
              <a:ext cx="934" cy="743"/>
            </a:xfrm>
            <a:custGeom>
              <a:avLst/>
              <a:gdLst>
                <a:gd name="T0" fmla="*/ 16740 w 21600"/>
                <a:gd name="T1" fmla="*/ 21078 h 21600"/>
                <a:gd name="T2" fmla="*/ 16976 w 21600"/>
                <a:gd name="T3" fmla="*/ 521 h 21600"/>
                <a:gd name="T4" fmla="*/ 4725 w 21600"/>
                <a:gd name="T5" fmla="*/ 856 h 21600"/>
                <a:gd name="T6" fmla="*/ 5040 w 21600"/>
                <a:gd name="T7" fmla="*/ 21004 h 21600"/>
                <a:gd name="T8" fmla="*/ 10811 w 21600"/>
                <a:gd name="T9" fmla="*/ 12885 h 21600"/>
                <a:gd name="T10" fmla="*/ 10845 w 21600"/>
                <a:gd name="T11" fmla="*/ 8714 h 21600"/>
                <a:gd name="T12" fmla="*/ 21600 w 21600"/>
                <a:gd name="T13" fmla="*/ 10000 h 21600"/>
                <a:gd name="T14" fmla="*/ 56 w 21600"/>
                <a:gd name="T15" fmla="*/ 10000 h 21600"/>
                <a:gd name="T16" fmla="*/ 6086 w 21600"/>
                <a:gd name="T17" fmla="*/ 2569 h 21600"/>
                <a:gd name="T18" fmla="*/ 16132 w 21600"/>
                <a:gd name="T19" fmla="*/ 1955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solidFill>
              <a:schemeClr val="folHlink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  <a:p>
              <a:endParaRPr lang="it-IT"/>
            </a:p>
          </p:txBody>
        </p:sp>
        <p:sp>
          <p:nvSpPr>
            <p:cNvPr id="161801" name="Text Box 9"/>
            <p:cNvSpPr txBox="1">
              <a:spLocks noChangeArrowheads="1"/>
            </p:cNvSpPr>
            <p:nvPr/>
          </p:nvSpPr>
          <p:spPr bwMode="auto">
            <a:xfrm>
              <a:off x="3792" y="2493"/>
              <a:ext cx="626" cy="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it-IT" sz="1200" b="1" dirty="0" smtClean="0">
                  <a:solidFill>
                    <a:schemeClr val="bg1"/>
                  </a:solidFill>
                </a:rPr>
                <a:t>DESIDERI</a:t>
              </a:r>
              <a:endParaRPr lang="it-IT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61802" name="Text Box 10"/>
            <p:cNvSpPr txBox="1">
              <a:spLocks noChangeArrowheads="1"/>
            </p:cNvSpPr>
            <p:nvPr/>
          </p:nvSpPr>
          <p:spPr bwMode="auto">
            <a:xfrm>
              <a:off x="4357" y="2658"/>
              <a:ext cx="66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it-IT" sz="1200" b="1" dirty="0">
                  <a:solidFill>
                    <a:schemeClr val="bg1"/>
                  </a:solidFill>
                </a:rPr>
                <a:t>GENERICA</a:t>
              </a:r>
            </a:p>
          </p:txBody>
        </p:sp>
        <p:sp>
          <p:nvSpPr>
            <p:cNvPr id="161803" name="Text Box 11"/>
            <p:cNvSpPr txBox="1">
              <a:spLocks noChangeArrowheads="1"/>
            </p:cNvSpPr>
            <p:nvPr/>
          </p:nvSpPr>
          <p:spPr bwMode="auto">
            <a:xfrm>
              <a:off x="4462" y="3113"/>
              <a:ext cx="430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sz="1200" b="1" dirty="0">
                  <a:solidFill>
                    <a:schemeClr val="bg1"/>
                  </a:solidFill>
                </a:rPr>
                <a:t>PRODOTTO</a:t>
              </a:r>
            </a:p>
          </p:txBody>
        </p:sp>
      </p:grpSp>
      <p:sp>
        <p:nvSpPr>
          <p:cNvPr id="13" name="ZoneTexte 12"/>
          <p:cNvSpPr txBox="1"/>
          <p:nvPr/>
        </p:nvSpPr>
        <p:spPr>
          <a:xfrm>
            <a:off x="10976209" y="5116727"/>
            <a:ext cx="762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cap="small" dirty="0" smtClean="0"/>
              <a:t>marca</a:t>
            </a:r>
            <a:endParaRPr lang="fr-FR" cap="sm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Gradazioni di grigio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2905</TotalTime>
  <Words>9200</Words>
  <Application>Microsoft Office PowerPoint</Application>
  <PresentationFormat>Personnalisé</PresentationFormat>
  <Paragraphs>1446</Paragraphs>
  <Slides>200</Slides>
  <Notes>44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200</vt:i4>
      </vt:variant>
    </vt:vector>
  </HeadingPairs>
  <TitlesOfParts>
    <vt:vector size="203" baseType="lpstr">
      <vt:lpstr>Tema di Office</vt:lpstr>
      <vt:lpstr>Photo Editor Photo</vt:lpstr>
      <vt:lpstr>Immagine</vt:lpstr>
      <vt:lpstr>Economia e Diritto</vt:lpstr>
      <vt:lpstr>Impresa sostenibile nella Green Economy</vt:lpstr>
      <vt:lpstr>Sostenibilità</vt:lpstr>
      <vt:lpstr>Perchè sviluppo sostenibile</vt:lpstr>
      <vt:lpstr>Le 3 prospettive</vt:lpstr>
      <vt:lpstr>Triple Botton Line</vt:lpstr>
      <vt:lpstr>Bioeconomy Model</vt:lpstr>
      <vt:lpstr>Interazione e  pari dignità  </vt:lpstr>
      <vt:lpstr>Integrazione </vt:lpstr>
      <vt:lpstr>Economia Circolare</vt:lpstr>
      <vt:lpstr>Green Economy</vt:lpstr>
      <vt:lpstr>Green Economy</vt:lpstr>
      <vt:lpstr>Conseguenze della Green Economy</vt:lpstr>
      <vt:lpstr>Impresa sostenibile nella Green Economy</vt:lpstr>
      <vt:lpstr>Imprenditore</vt:lpstr>
      <vt:lpstr>Studi sull’Imprenditore (1)</vt:lpstr>
      <vt:lpstr>Studi sull’Imprenditore (2)</vt:lpstr>
      <vt:lpstr>Imprenditore</vt:lpstr>
      <vt:lpstr>Impresa</vt:lpstr>
      <vt:lpstr>Impresa</vt:lpstr>
      <vt:lpstr>Impresa</vt:lpstr>
      <vt:lpstr>Finalità dell’impresa</vt:lpstr>
      <vt:lpstr>Teoria dell’agenzia</vt:lpstr>
      <vt:lpstr>Teoria dell’amministrazione</vt:lpstr>
      <vt:lpstr>Stakeholders Theory</vt:lpstr>
      <vt:lpstr>Chi sono gli stakeholders</vt:lpstr>
      <vt:lpstr>Come gestire i diversi interessi</vt:lpstr>
      <vt:lpstr>Impresa sostenibile nella Green Economy</vt:lpstr>
      <vt:lpstr>Impresa sostenibile</vt:lpstr>
      <vt:lpstr>Dalla filantropia alla sostenibilità (1)</vt:lpstr>
      <vt:lpstr>Dalla filantropia alla sostenibilità (2)</vt:lpstr>
      <vt:lpstr>Gestione orientata alla sostenibilità</vt:lpstr>
      <vt:lpstr>Impresa sostenibile nella Green Economy</vt:lpstr>
      <vt:lpstr>Etica (1) </vt:lpstr>
      <vt:lpstr>Etica (2) </vt:lpstr>
      <vt:lpstr>Etica (3) </vt:lpstr>
      <vt:lpstr>Etica (4) </vt:lpstr>
      <vt:lpstr>Etica (5). Conclusioni </vt:lpstr>
      <vt:lpstr>Responsabilità sociale ed etica nell’impresa</vt:lpstr>
      <vt:lpstr>Etica nell’impresa </vt:lpstr>
      <vt:lpstr>Il ruolo dell’etica nell’impresa </vt:lpstr>
      <vt:lpstr>Impresa sostenibile nella Green Economy</vt:lpstr>
      <vt:lpstr>Impresa: Resources Based</vt:lpstr>
      <vt:lpstr>Risorse materiali e immateriali</vt:lpstr>
      <vt:lpstr>Capitale intellettuale</vt:lpstr>
      <vt:lpstr>Conoscenza e Fiducia </vt:lpstr>
      <vt:lpstr>Capitale di reputazione</vt:lpstr>
      <vt:lpstr>Competenze distintive (1)</vt:lpstr>
      <vt:lpstr>Competenze distintive (2)</vt:lpstr>
      <vt:lpstr>Peculiarità delle competenze distintive</vt:lpstr>
      <vt:lpstr>Cosa influenza la durabilità</vt:lpstr>
      <vt:lpstr>Competenze dinamiche</vt:lpstr>
      <vt:lpstr>Path dependence</vt:lpstr>
      <vt:lpstr>Impresa sostenibile nella Green Economy</vt:lpstr>
      <vt:lpstr>Strategia </vt:lpstr>
      <vt:lpstr>Strategia</vt:lpstr>
      <vt:lpstr>Strategia</vt:lpstr>
      <vt:lpstr>Strategia </vt:lpstr>
      <vt:lpstr>Strategia </vt:lpstr>
      <vt:lpstr>Domande chiave</vt:lpstr>
      <vt:lpstr>Strategia </vt:lpstr>
      <vt:lpstr>Le decisioni strategiche:</vt:lpstr>
      <vt:lpstr>Ruoli della strategia</vt:lpstr>
      <vt:lpstr>Strategia deliberata e emergente</vt:lpstr>
      <vt:lpstr>Scuola razionalista  (strategia deliberata)</vt:lpstr>
      <vt:lpstr>Scuola comportamentista (strategia emergente) </vt:lpstr>
      <vt:lpstr>Strategia e tattica</vt:lpstr>
      <vt:lpstr>Strategia di gruppo e di business</vt:lpstr>
      <vt:lpstr>Politica aziendale</vt:lpstr>
      <vt:lpstr>Obiettivi dell’impresa sostenibile</vt:lpstr>
      <vt:lpstr>Strategia dell’impresa sostenibile</vt:lpstr>
      <vt:lpstr>Si possono indicare a priori delle strategie?</vt:lpstr>
      <vt:lpstr>Impresa sostenibile nella Green Economy</vt:lpstr>
      <vt:lpstr>L’ambiente può essere definito come</vt:lpstr>
      <vt:lpstr>Diapositive 75</vt:lpstr>
      <vt:lpstr>Macroambiente e Microambiente</vt:lpstr>
      <vt:lpstr>Il macroambiente comprende:</vt:lpstr>
      <vt:lpstr>L’ambiente demografico</vt:lpstr>
      <vt:lpstr>Lo studio sull’ambiente demografico</vt:lpstr>
      <vt:lpstr>L’ambiente economico</vt:lpstr>
      <vt:lpstr>L’ambiente fisico</vt:lpstr>
      <vt:lpstr>L'ambiente tecnologico</vt:lpstr>
      <vt:lpstr>L’ambiente politico-istituzionale</vt:lpstr>
      <vt:lpstr>L’ambiente culturale</vt:lpstr>
      <vt:lpstr>Il microambiente comprende:</vt:lpstr>
      <vt:lpstr>I pubblici interni</vt:lpstr>
      <vt:lpstr>Fornitori  e Intermediari Commerciali </vt:lpstr>
      <vt:lpstr>Concorrenza</vt:lpstr>
      <vt:lpstr>Analisi concorrenza</vt:lpstr>
      <vt:lpstr>Identificazione dei concorrenti</vt:lpstr>
      <vt:lpstr>Settore</vt:lpstr>
      <vt:lpstr>Caratteristiche strutturali del settore</vt:lpstr>
      <vt:lpstr>Il modello delle 5 forze</vt:lpstr>
      <vt:lpstr>Rivalità fra concorrenti esistenti</vt:lpstr>
      <vt:lpstr>Minaccia di nuove entrate. Le barriere</vt:lpstr>
      <vt:lpstr>Prodotti sostitutivi</vt:lpstr>
      <vt:lpstr>Fornitori e Acquirenti</vt:lpstr>
      <vt:lpstr>Presupposti del modello e sue debolezze</vt:lpstr>
      <vt:lpstr>Vari tipi di concorrenza</vt:lpstr>
      <vt:lpstr>Valutazione della forza e debolezza dei concorrenti in funzione del valore percepito dal cliente</vt:lpstr>
      <vt:lpstr>Gli altri pubblici</vt:lpstr>
      <vt:lpstr>Si distingue fra</vt:lpstr>
      <vt:lpstr>Impresa sostenibile nella Green Economy</vt:lpstr>
      <vt:lpstr>Audit strategico</vt:lpstr>
      <vt:lpstr>Analisi Interna</vt:lpstr>
      <vt:lpstr>Vision </vt:lpstr>
      <vt:lpstr>Mission</vt:lpstr>
      <vt:lpstr>I tre interrogativi della mission</vt:lpstr>
      <vt:lpstr>I tre fattori di una buona mission</vt:lpstr>
      <vt:lpstr>Mission</vt:lpstr>
      <vt:lpstr>Diapositive 111</vt:lpstr>
      <vt:lpstr>Diapositive 112</vt:lpstr>
      <vt:lpstr>Analisi ambientale: metodologia</vt:lpstr>
      <vt:lpstr>Analisi ambientale</vt:lpstr>
      <vt:lpstr>Le previsioni di breve e medio termine</vt:lpstr>
      <vt:lpstr>Le previsioni di lungo termine</vt:lpstr>
      <vt:lpstr>SWOT ANALYSIS</vt:lpstr>
      <vt:lpstr>SWOT ANALYSIS: processo</vt:lpstr>
      <vt:lpstr>Precisazioni</vt:lpstr>
      <vt:lpstr>Strategia </vt:lpstr>
      <vt:lpstr>Analisi dati secondari</vt:lpstr>
      <vt:lpstr>Analisi di portafoglio</vt:lpstr>
      <vt:lpstr>Identificazione delle SBU</vt:lpstr>
      <vt:lpstr>Valutazione delle SBU</vt:lpstr>
      <vt:lpstr>Matrice BCG</vt:lpstr>
      <vt:lpstr>Piano strategico</vt:lpstr>
      <vt:lpstr>Impresa sostenibile nella Green Economy</vt:lpstr>
      <vt:lpstr>Vantaggio competitivo</vt:lpstr>
      <vt:lpstr>Vantaggio competitivo (2)</vt:lpstr>
      <vt:lpstr>Determinanti del vantaggio competitivo </vt:lpstr>
      <vt:lpstr>Le alternative</vt:lpstr>
      <vt:lpstr>Le alternative</vt:lpstr>
      <vt:lpstr>Determinanti del vantaggio di costo (1)</vt:lpstr>
      <vt:lpstr>Determinanti del vantaggio di costo (2)</vt:lpstr>
      <vt:lpstr>Value Chain</vt:lpstr>
      <vt:lpstr>Vantaggio di differenziazione</vt:lpstr>
      <vt:lpstr>Elementi di differenziazione</vt:lpstr>
      <vt:lpstr>Fattori di segnalazione</vt:lpstr>
      <vt:lpstr>Vantaggio di differenziazione: precisazioni</vt:lpstr>
      <vt:lpstr>Processo di consumo</vt:lpstr>
      <vt:lpstr>Vantaggi e rischi della focalizzazione</vt:lpstr>
      <vt:lpstr>Impresa sostenibile nella Green Economy</vt:lpstr>
      <vt:lpstr>Organizzazione</vt:lpstr>
      <vt:lpstr>Organizzazione</vt:lpstr>
      <vt:lpstr>Coordinamento</vt:lpstr>
      <vt:lpstr>Struttura gerarchica</vt:lpstr>
      <vt:lpstr>Struttura funzionale</vt:lpstr>
      <vt:lpstr>Struttura Funzionale</vt:lpstr>
      <vt:lpstr>Struttura Divisionale</vt:lpstr>
      <vt:lpstr>Struttura Divisionale</vt:lpstr>
      <vt:lpstr>Struttura a matrice</vt:lpstr>
      <vt:lpstr>Struttura</vt:lpstr>
      <vt:lpstr>Divisione e definizione dei centri di potere</vt:lpstr>
      <vt:lpstr>   Modo di organizzare la divisione del lavoro   </vt:lpstr>
      <vt:lpstr>Impresa sostenibile nella Green Economy</vt:lpstr>
      <vt:lpstr>Impresa sostenibile nella Green Economy</vt:lpstr>
      <vt:lpstr>Definizione di marketing</vt:lpstr>
      <vt:lpstr>Atteggiamento </vt:lpstr>
      <vt:lpstr>Approccio tradizionale e approccio di marketing</vt:lpstr>
      <vt:lpstr>Modello del processo di marketing</vt:lpstr>
      <vt:lpstr>Diapositive 161</vt:lpstr>
      <vt:lpstr>Il concetto di scambio</vt:lpstr>
      <vt:lpstr>Condizioni per lo scambio</vt:lpstr>
      <vt:lpstr>Prodotto</vt:lpstr>
      <vt:lpstr>Valore</vt:lpstr>
      <vt:lpstr>Il valore per il cliente</vt:lpstr>
      <vt:lpstr>Bisogno</vt:lpstr>
      <vt:lpstr>Desiderio </vt:lpstr>
      <vt:lpstr>Impresa sostenibile nella Green Economy</vt:lpstr>
      <vt:lpstr>Segmentazione, targeting, posizionamento</vt:lpstr>
      <vt:lpstr>SEGMENTAZIONE</vt:lpstr>
      <vt:lpstr>TARGETING</vt:lpstr>
      <vt:lpstr>POSIZIONAMENTO</vt:lpstr>
      <vt:lpstr>Sono tre fasi:</vt:lpstr>
      <vt:lpstr>Segmentazione</vt:lpstr>
      <vt:lpstr>Segmentare significa:</vt:lpstr>
      <vt:lpstr>Momenti della segmentazione</vt:lpstr>
      <vt:lpstr>Definizione delle variabili</vt:lpstr>
      <vt:lpstr>Definizione delle variabili</vt:lpstr>
      <vt:lpstr>Verifica del valore delle variabili</vt:lpstr>
      <vt:lpstr>REQUISITI DEI SEGMENTI </vt:lpstr>
      <vt:lpstr>Targeting: la scelta del segmento</vt:lpstr>
      <vt:lpstr>Scelta dei segmenti: i due criteri di base</vt:lpstr>
      <vt:lpstr>Strategie</vt:lpstr>
      <vt:lpstr>Marketing indifferenziato</vt:lpstr>
      <vt:lpstr>Marketing differenziato</vt:lpstr>
      <vt:lpstr>Marketing concentrato</vt:lpstr>
      <vt:lpstr>Come avviene la scelta?</vt:lpstr>
      <vt:lpstr>Fattori da valutare</vt:lpstr>
      <vt:lpstr>Posizionamento </vt:lpstr>
      <vt:lpstr>Posizionamento</vt:lpstr>
      <vt:lpstr>Diapositive 192</vt:lpstr>
      <vt:lpstr>Il Posizionamento individua contemporaneamente</vt:lpstr>
      <vt:lpstr>I due concetti sono connessi</vt:lpstr>
      <vt:lpstr>Il processo di posizionamento consta dunque di due fasi:</vt:lpstr>
      <vt:lpstr>Il posizionamento completa la segmentazione</vt:lpstr>
      <vt:lpstr>Il posizionamento è espressione dell’orientamento al marketing perché</vt:lpstr>
      <vt:lpstr>MARKETING MIX</vt:lpstr>
      <vt:lpstr>Il  modello</vt:lpstr>
      <vt:lpstr>La logica del controllo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coopi</cp:lastModifiedBy>
  <cp:revision>161</cp:revision>
  <cp:lastPrinted>2020-06-01T07:39:58Z</cp:lastPrinted>
  <dcterms:created xsi:type="dcterms:W3CDTF">2020-04-25T16:23:21Z</dcterms:created>
  <dcterms:modified xsi:type="dcterms:W3CDTF">2022-04-21T07:46:59Z</dcterms:modified>
</cp:coreProperties>
</file>