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8"/>
  </p:notesMasterIdLst>
  <p:handoutMasterIdLst>
    <p:handoutMasterId r:id="rId189"/>
  </p:handoutMasterIdLst>
  <p:sldIdLst>
    <p:sldId id="256" r:id="rId2"/>
    <p:sldId id="615" r:id="rId3"/>
    <p:sldId id="258" r:id="rId4"/>
    <p:sldId id="593" r:id="rId5"/>
    <p:sldId id="729" r:id="rId6"/>
    <p:sldId id="730" r:id="rId7"/>
    <p:sldId id="616" r:id="rId8"/>
    <p:sldId id="620" r:id="rId9"/>
    <p:sldId id="621" r:id="rId10"/>
    <p:sldId id="622" r:id="rId11"/>
    <p:sldId id="623" r:id="rId12"/>
    <p:sldId id="624" r:id="rId13"/>
    <p:sldId id="625" r:id="rId14"/>
    <p:sldId id="656" r:id="rId15"/>
    <p:sldId id="657" r:id="rId16"/>
    <p:sldId id="659" r:id="rId17"/>
    <p:sldId id="660" r:id="rId18"/>
    <p:sldId id="661" r:id="rId19"/>
    <p:sldId id="662" r:id="rId20"/>
    <p:sldId id="728" r:id="rId21"/>
    <p:sldId id="663" r:id="rId22"/>
    <p:sldId id="727" r:id="rId23"/>
    <p:sldId id="722" r:id="rId24"/>
    <p:sldId id="723" r:id="rId25"/>
    <p:sldId id="724" r:id="rId26"/>
    <p:sldId id="726" r:id="rId27"/>
    <p:sldId id="1029" r:id="rId28"/>
    <p:sldId id="1030" r:id="rId29"/>
    <p:sldId id="1031" r:id="rId30"/>
    <p:sldId id="664" r:id="rId31"/>
    <p:sldId id="712" r:id="rId32"/>
    <p:sldId id="719" r:id="rId33"/>
    <p:sldId id="718" r:id="rId34"/>
    <p:sldId id="680" r:id="rId35"/>
    <p:sldId id="681" r:id="rId36"/>
    <p:sldId id="682" r:id="rId37"/>
    <p:sldId id="683" r:id="rId38"/>
    <p:sldId id="684" r:id="rId39"/>
    <p:sldId id="685" r:id="rId40"/>
    <p:sldId id="686" r:id="rId41"/>
    <p:sldId id="687" r:id="rId42"/>
    <p:sldId id="714" r:id="rId43"/>
    <p:sldId id="692" r:id="rId44"/>
    <p:sldId id="720" r:id="rId45"/>
    <p:sldId id="694" r:id="rId46"/>
    <p:sldId id="716" r:id="rId47"/>
    <p:sldId id="717" r:id="rId48"/>
    <p:sldId id="696" r:id="rId49"/>
    <p:sldId id="697" r:id="rId50"/>
    <p:sldId id="698" r:id="rId51"/>
    <p:sldId id="715" r:id="rId52"/>
    <p:sldId id="705" r:id="rId53"/>
    <p:sldId id="706" r:id="rId54"/>
    <p:sldId id="707" r:id="rId55"/>
    <p:sldId id="708" r:id="rId56"/>
    <p:sldId id="709" r:id="rId57"/>
    <p:sldId id="721" r:id="rId58"/>
    <p:sldId id="710" r:id="rId59"/>
    <p:sldId id="711" r:id="rId60"/>
    <p:sldId id="669" r:id="rId61"/>
    <p:sldId id="670" r:id="rId62"/>
    <p:sldId id="671" r:id="rId63"/>
    <p:sldId id="767" r:id="rId64"/>
    <p:sldId id="768" r:id="rId65"/>
    <p:sldId id="629" r:id="rId66"/>
    <p:sldId id="769" r:id="rId67"/>
    <p:sldId id="630" r:id="rId68"/>
    <p:sldId id="631" r:id="rId69"/>
    <p:sldId id="632" r:id="rId70"/>
    <p:sldId id="770" r:id="rId71"/>
    <p:sldId id="771" r:id="rId72"/>
    <p:sldId id="772" r:id="rId73"/>
    <p:sldId id="773" r:id="rId74"/>
    <p:sldId id="774" r:id="rId75"/>
    <p:sldId id="776" r:id="rId76"/>
    <p:sldId id="777" r:id="rId77"/>
    <p:sldId id="778" r:id="rId78"/>
    <p:sldId id="779" r:id="rId79"/>
    <p:sldId id="780" r:id="rId80"/>
    <p:sldId id="781" r:id="rId81"/>
    <p:sldId id="782" r:id="rId82"/>
    <p:sldId id="783" r:id="rId83"/>
    <p:sldId id="784" r:id="rId84"/>
    <p:sldId id="785" r:id="rId85"/>
    <p:sldId id="786" r:id="rId86"/>
    <p:sldId id="787" r:id="rId87"/>
    <p:sldId id="788" r:id="rId88"/>
    <p:sldId id="789" r:id="rId89"/>
    <p:sldId id="796" r:id="rId90"/>
    <p:sldId id="790" r:id="rId91"/>
    <p:sldId id="791" r:id="rId92"/>
    <p:sldId id="792" r:id="rId93"/>
    <p:sldId id="793" r:id="rId94"/>
    <p:sldId id="794" r:id="rId95"/>
    <p:sldId id="795" r:id="rId96"/>
    <p:sldId id="633" r:id="rId97"/>
    <p:sldId id="634" r:id="rId98"/>
    <p:sldId id="635" r:id="rId99"/>
    <p:sldId id="636" r:id="rId100"/>
    <p:sldId id="672" r:id="rId101"/>
    <p:sldId id="639" r:id="rId102"/>
    <p:sldId id="640" r:id="rId103"/>
    <p:sldId id="806" r:id="rId104"/>
    <p:sldId id="798" r:id="rId105"/>
    <p:sldId id="799" r:id="rId106"/>
    <p:sldId id="800" r:id="rId107"/>
    <p:sldId id="801" r:id="rId108"/>
    <p:sldId id="802" r:id="rId109"/>
    <p:sldId id="803" r:id="rId110"/>
    <p:sldId id="804" r:id="rId111"/>
    <p:sldId id="641" r:id="rId112"/>
    <p:sldId id="805" r:id="rId113"/>
    <p:sldId id="617" r:id="rId114"/>
    <p:sldId id="953" r:id="rId115"/>
    <p:sldId id="954" r:id="rId116"/>
    <p:sldId id="955" r:id="rId117"/>
    <p:sldId id="956" r:id="rId118"/>
    <p:sldId id="957" r:id="rId119"/>
    <p:sldId id="595" r:id="rId120"/>
    <p:sldId id="958" r:id="rId121"/>
    <p:sldId id="988" r:id="rId122"/>
    <p:sldId id="989" r:id="rId123"/>
    <p:sldId id="990" r:id="rId124"/>
    <p:sldId id="991" r:id="rId125"/>
    <p:sldId id="972" r:id="rId126"/>
    <p:sldId id="973" r:id="rId127"/>
    <p:sldId id="1003" r:id="rId128"/>
    <p:sldId id="993" r:id="rId129"/>
    <p:sldId id="994" r:id="rId130"/>
    <p:sldId id="959" r:id="rId131"/>
    <p:sldId id="996" r:id="rId132"/>
    <p:sldId id="997" r:id="rId133"/>
    <p:sldId id="998" r:id="rId134"/>
    <p:sldId id="999" r:id="rId135"/>
    <p:sldId id="987" r:id="rId136"/>
    <p:sldId id="960" r:id="rId137"/>
    <p:sldId id="970" r:id="rId138"/>
    <p:sldId id="827" r:id="rId139"/>
    <p:sldId id="828" r:id="rId140"/>
    <p:sldId id="596" r:id="rId141"/>
    <p:sldId id="830" r:id="rId142"/>
    <p:sldId id="1004" r:id="rId143"/>
    <p:sldId id="833" r:id="rId144"/>
    <p:sldId id="834" r:id="rId145"/>
    <p:sldId id="835" r:id="rId146"/>
    <p:sldId id="1005" r:id="rId147"/>
    <p:sldId id="1006" r:id="rId148"/>
    <p:sldId id="1007" r:id="rId149"/>
    <p:sldId id="840" r:id="rId150"/>
    <p:sldId id="841" r:id="rId151"/>
    <p:sldId id="845" r:id="rId152"/>
    <p:sldId id="846" r:id="rId153"/>
    <p:sldId id="847" r:id="rId154"/>
    <p:sldId id="851" r:id="rId155"/>
    <p:sldId id="848" r:id="rId156"/>
    <p:sldId id="852" r:id="rId157"/>
    <p:sldId id="853" r:id="rId158"/>
    <p:sldId id="854" r:id="rId159"/>
    <p:sldId id="855" r:id="rId160"/>
    <p:sldId id="856" r:id="rId161"/>
    <p:sldId id="857" r:id="rId162"/>
    <p:sldId id="859" r:id="rId163"/>
    <p:sldId id="860" r:id="rId164"/>
    <p:sldId id="861" r:id="rId165"/>
    <p:sldId id="862" r:id="rId166"/>
    <p:sldId id="1008" r:id="rId167"/>
    <p:sldId id="1009" r:id="rId168"/>
    <p:sldId id="1010" r:id="rId169"/>
    <p:sldId id="1011" r:id="rId170"/>
    <p:sldId id="1012" r:id="rId171"/>
    <p:sldId id="1013" r:id="rId172"/>
    <p:sldId id="1017" r:id="rId173"/>
    <p:sldId id="1018" r:id="rId174"/>
    <p:sldId id="1015" r:id="rId175"/>
    <p:sldId id="1014" r:id="rId176"/>
    <p:sldId id="1019" r:id="rId177"/>
    <p:sldId id="1020" r:id="rId178"/>
    <p:sldId id="1021" r:id="rId179"/>
    <p:sldId id="1022" r:id="rId180"/>
    <p:sldId id="1023" r:id="rId181"/>
    <p:sldId id="1024" r:id="rId182"/>
    <p:sldId id="1025" r:id="rId183"/>
    <p:sldId id="1028" r:id="rId184"/>
    <p:sldId id="1026" r:id="rId185"/>
    <p:sldId id="1027" r:id="rId186"/>
    <p:sldId id="1016" r:id="rId18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B2D"/>
    <a:srgbClr val="898989"/>
    <a:srgbClr val="F6B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4" autoAdjust="0"/>
    <p:restoredTop sz="94718" autoAdjust="0"/>
  </p:normalViewPr>
  <p:slideViewPr>
    <p:cSldViewPr snapToGrid="0" snapToObjects="1">
      <p:cViewPr varScale="1">
        <p:scale>
          <a:sx n="75" d="100"/>
          <a:sy n="75" d="100"/>
        </p:scale>
        <p:origin x="-53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B0C7-A400-45D4-9EB6-F4E692C448E3}" type="datetimeFigureOut">
              <a:rPr lang="en-GB" smtClean="0"/>
              <a:pPr/>
              <a:t>27/05/2022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2B3A4-1C51-4D09-90F1-A0D97996E89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47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CC72-8DDD-4EB3-A91F-A094B9385502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F70-CEB0-448E-AE21-09C9674786E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763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5321-B2CC-483D-9550-886007678FCE}" type="slidenum">
              <a:rPr lang="it-IT"/>
              <a:pPr/>
              <a:t>20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20EBA-3FDC-4DF7-B156-297DD8533074}" type="slidenum">
              <a:rPr lang="it-IT"/>
              <a:pPr/>
              <a:t>42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D551A-0479-4DFD-8874-79A27A41F5EC}" type="slidenum">
              <a:rPr lang="it-IT"/>
              <a:pPr/>
              <a:t>43</a:t>
            </a:fld>
            <a:endParaRPr lang="it-IT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91468-1651-4C87-B1DC-62BBBAB83F6A}" type="slidenum">
              <a:rPr lang="it-IT"/>
              <a:pPr/>
              <a:t>46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06E8B-4859-46A5-AD3C-EA55B05773C7}" type="slidenum">
              <a:rPr lang="it-IT"/>
              <a:pPr/>
              <a:t>47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5F413-5BD6-49B1-A010-3462B5AD03F6}" type="slidenum">
              <a:rPr lang="it-IT"/>
              <a:pPr/>
              <a:t>48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C736A-6ADE-4084-BE7F-C357D7C242D5}" type="slidenum">
              <a:rPr lang="it-IT"/>
              <a:pPr/>
              <a:t>49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D5C6A-E026-461F-BE20-DE00404CE9BD}" type="slidenum">
              <a:rPr lang="it-IT"/>
              <a:pPr/>
              <a:t>50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2D630-6DDD-49A1-A31A-AF0140688C96}" type="slidenum">
              <a:rPr lang="it-IT"/>
              <a:pPr/>
              <a:t>51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3A9A-56A8-47EA-8D11-968222413E3C}" type="slidenum">
              <a:rPr lang="it-IT"/>
              <a:pPr/>
              <a:t>52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3BA3-B719-486F-BF38-DBDD23792D7B}" type="slidenum">
              <a:rPr lang="it-IT"/>
              <a:pPr/>
              <a:t>53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A6E2D-E375-4019-A748-22BD2C001524}" type="slidenum">
              <a:rPr lang="it-IT"/>
              <a:pPr/>
              <a:t>22</a:t>
            </a:fld>
            <a:endParaRPr lang="it-IT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E6C7C-7AB5-44F1-AB1B-03DC6BB5AB0D}" type="slidenum">
              <a:rPr lang="it-IT"/>
              <a:pPr/>
              <a:t>54</a:t>
            </a:fld>
            <a:endParaRPr lang="it-I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3966-AF51-4B4F-9713-9346C6A9713F}" type="slidenum">
              <a:rPr lang="it-IT"/>
              <a:pPr/>
              <a:t>55</a:t>
            </a:fld>
            <a:endParaRPr 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D2901-0071-4764-A168-4E7096981A9E}" type="slidenum">
              <a:rPr lang="it-IT"/>
              <a:pPr/>
              <a:t>56</a:t>
            </a:fld>
            <a:endParaRPr lang="it-I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D0D9F-6309-4234-A7A6-A1F0E6B61025}" type="slidenum">
              <a:rPr lang="it-IT"/>
              <a:pPr/>
              <a:t>58</a:t>
            </a:fld>
            <a:endParaRPr 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38A00-EAB6-40F9-821F-ED2C5979BCC9}" type="slidenum">
              <a:rPr lang="it-IT"/>
              <a:pPr/>
              <a:t>59</a:t>
            </a:fld>
            <a:endParaRPr lang="it-IT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00D9B-140A-4E22-8058-1C43119F5248}" type="slidenum">
              <a:rPr lang="it-IT"/>
              <a:pPr/>
              <a:t>119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1769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24A-18C8-4D99-B2FF-1859014F54DB}" type="slidenum">
              <a:rPr lang="it-IT"/>
              <a:pPr/>
              <a:t>127</a:t>
            </a:fld>
            <a:endParaRPr lang="it-IT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750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F324A-18C8-4D99-B2FF-1859014F54DB}" type="slidenum">
              <a:rPr lang="it-IT"/>
              <a:pPr/>
              <a:t>128</a:t>
            </a:fld>
            <a:endParaRPr lang="it-IT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A18A1-6059-465A-9168-41C74B682545}" type="slidenum">
              <a:rPr lang="it-IT"/>
              <a:pPr/>
              <a:t>129</a:t>
            </a:fld>
            <a:endParaRPr lang="it-IT"/>
          </a:p>
        </p:txBody>
      </p:sp>
      <p:sp>
        <p:nvSpPr>
          <p:cNvPr id="1047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7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D0702-55F9-4C41-A834-E9D0067D2AAE}" type="slidenum">
              <a:rPr lang="it-IT"/>
              <a:pPr/>
              <a:t>132</a:t>
            </a:fld>
            <a:endParaRPr lang="it-IT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992A8-29DA-4A6D-AA0B-66CC1548CCF3}" type="slidenum">
              <a:rPr lang="it-IT"/>
              <a:pPr/>
              <a:t>23</a:t>
            </a:fld>
            <a:endParaRPr 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FE5A4-395A-422A-AEB9-C362DC63210A}" type="slidenum">
              <a:rPr lang="it-IT"/>
              <a:pPr/>
              <a:t>133</a:t>
            </a:fld>
            <a:endParaRPr lang="it-IT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8049F-8AED-4ED2-894D-A9B1527F5EA4}" type="slidenum">
              <a:rPr lang="it-IT"/>
              <a:pPr/>
              <a:t>134</a:t>
            </a:fld>
            <a:endParaRPr lang="it-IT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F266D-F989-421E-998C-DDDE1D8D620C}" type="slidenum">
              <a:rPr lang="it-IT"/>
              <a:pPr/>
              <a:t>135</a:t>
            </a:fld>
            <a:endParaRPr lang="it-IT"/>
          </a:p>
        </p:txBody>
      </p:sp>
      <p:sp>
        <p:nvSpPr>
          <p:cNvPr id="949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C92EF-110B-495F-A73C-861B93CA6A32}" type="slidenum">
              <a:rPr lang="it-IT"/>
              <a:pPr/>
              <a:t>155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32C83-AEEA-4678-8FF9-0EC763D250F7}" type="slidenum">
              <a:rPr lang="it-IT"/>
              <a:pPr/>
              <a:t>24</a:t>
            </a:fld>
            <a:endParaRPr lang="it-IT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D54B5-2786-473C-9738-8F4ABFE0725A}" type="slidenum">
              <a:rPr lang="it-IT"/>
              <a:pPr/>
              <a:t>25</a:t>
            </a:fld>
            <a:endParaRPr lang="it-I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ABD67-37C0-4E9B-A96C-AD8CF6C82B74}" type="slidenum">
              <a:rPr lang="it-IT"/>
              <a:pPr/>
              <a:t>36</a:t>
            </a:fld>
            <a:endParaRPr lang="it-IT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C2374-EE91-4EBE-A3BE-EE0AC04203C9}" type="slidenum">
              <a:rPr lang="it-IT"/>
              <a:pPr/>
              <a:t>38</a:t>
            </a:fld>
            <a:endParaRPr 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9886C-64B4-4610-A1A6-C7FAE6273C21}" type="slidenum">
              <a:rPr lang="it-IT"/>
              <a:pPr/>
              <a:t>40</a:t>
            </a:fld>
            <a:endParaRPr 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27442-BA92-458D-973F-5C393541E1E8}" type="slidenum">
              <a:rPr lang="it-IT"/>
              <a:pPr/>
              <a:t>41</a:t>
            </a:fld>
            <a:endParaRPr 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4A80-A2FD-4EAA-AB2D-7A1793B41814}" type="slidenum">
              <a:rPr lang="it-IT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784" y="260350"/>
            <a:ext cx="10369549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24417" y="1600201"/>
            <a:ext cx="104648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503085" y="6245225"/>
            <a:ext cx="5674783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Grazia Li Pomi – grazia_lipomi@virgilio.it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801352" y="6237289"/>
            <a:ext cx="781049" cy="339725"/>
          </a:xfrm>
        </p:spPr>
        <p:txBody>
          <a:bodyPr/>
          <a:lstStyle>
            <a:lvl1pPr>
              <a:defRPr/>
            </a:lvl1pPr>
          </a:lstStyle>
          <a:p>
            <a:fld id="{5C95ABCE-D9F4-4146-8D14-B1337DB63279}" type="slidenum">
              <a:rPr lang="it-IT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Grazia Li Pomi – grazia_lipomi@virgilio.it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2782D-C7DB-4984-B586-56F73B4C497B}" type="slidenum">
              <a:rPr lang="it-IT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>
                <a:solidFill>
                  <a:srgbClr val="EB8B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pPr/>
              <a:t>27/05/2022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27/05/2022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B8B2D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slide" Target="slide10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CORSI DI LAUREA TRIENNALE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Economia e Diritto</a:t>
            </a:r>
          </a:p>
        </p:txBody>
      </p:sp>
    </p:spTree>
    <p:extLst>
      <p:ext uri="{BB962C8B-B14F-4D97-AF65-F5344CB8AC3E}">
        <p14:creationId xmlns=""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Gli elementi del prodotto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14107"/>
            <a:ext cx="11815233" cy="41946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  <a:latin typeface="Raleway"/>
              </a:rPr>
              <a:t>search qualities</a:t>
            </a:r>
            <a:r>
              <a:rPr lang="it-IT" sz="2400" dirty="0">
                <a:latin typeface="Raleway"/>
              </a:rPr>
              <a:t>: </a:t>
            </a:r>
            <a:r>
              <a:rPr lang="it-IT" sz="2400" dirty="0">
                <a:solidFill>
                  <a:srgbClr val="898989"/>
                </a:solidFill>
                <a:latin typeface="Raleway"/>
              </a:rPr>
              <a:t>elementi che è possibile valutare prima dell’esperienza di consumo; il processo di scelta risulta così facilitato, ci si può rifare ad esperienze precedenti o fare confronti;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  <a:latin typeface="Raleway"/>
              </a:rPr>
              <a:t>experience qualities</a:t>
            </a:r>
            <a:r>
              <a:rPr lang="it-IT" sz="2400" dirty="0">
                <a:latin typeface="Raleway"/>
              </a:rPr>
              <a:t>: </a:t>
            </a:r>
            <a:r>
              <a:rPr lang="it-IT" sz="2400" dirty="0">
                <a:solidFill>
                  <a:srgbClr val="898989"/>
                </a:solidFill>
                <a:latin typeface="Raleway"/>
              </a:rPr>
              <a:t>elementi che non è possibile valutare a priori, ma solo durante o dopo l’esperienza di consumo, dopo aver “sperimentato”; ancora, non sarà possibile compiere paragoni con altre offerte simili, o rifarsi all’esperienza passata;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  <a:latin typeface="Raleway"/>
              </a:rPr>
              <a:t>credence qualities</a:t>
            </a:r>
            <a:r>
              <a:rPr lang="it-IT" sz="2400" dirty="0">
                <a:latin typeface="Raleway"/>
              </a:rPr>
              <a:t>: </a:t>
            </a:r>
            <a:r>
              <a:rPr lang="it-IT" sz="2400" dirty="0">
                <a:solidFill>
                  <a:srgbClr val="898989"/>
                </a:solidFill>
                <a:latin typeface="Raleway"/>
              </a:rPr>
              <a:t>sono costituite da elementi che è difficile o addirittura non è possibile valutare neanche dopo l’esperienza di consumo, che devono essere “creduti” e implicano un "atto di fiducia". 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Punti di vendita e distribuzione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3934" y="1859513"/>
            <a:ext cx="5568951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1400" b="1" dirty="0"/>
              <a:t>A. RAPPORTO PRODUTTORE/ACQUIRENTE </a:t>
            </a:r>
            <a:r>
              <a:rPr lang="it-IT" sz="1400" b="1" dirty="0">
                <a:solidFill>
                  <a:srgbClr val="FF3300"/>
                </a:solidFill>
              </a:rPr>
              <a:t>SENZA</a:t>
            </a:r>
            <a:r>
              <a:rPr lang="it-IT" sz="1400" b="1" dirty="0"/>
              <a:t> INTERMEDIARI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08134" y="1859513"/>
            <a:ext cx="5568951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1500"/>
              <a:t>B. </a:t>
            </a:r>
            <a:r>
              <a:rPr lang="it-IT" sz="1400" b="1"/>
              <a:t>RAPPORTO PRODUTTORE/ACQUIRENTE </a:t>
            </a:r>
            <a:r>
              <a:rPr lang="it-IT" sz="1400" b="1">
                <a:solidFill>
                  <a:srgbClr val="FF3300"/>
                </a:solidFill>
              </a:rPr>
              <a:t>CON</a:t>
            </a:r>
            <a:r>
              <a:rPr lang="it-IT" sz="1400" b="1"/>
              <a:t> INTERMEDIARI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433" y="2608812"/>
            <a:ext cx="5088467" cy="3138086"/>
            <a:chOff x="1247" y="1525"/>
            <a:chExt cx="2857" cy="2108"/>
          </a:xfrm>
        </p:grpSpPr>
        <p:sp>
          <p:nvSpPr>
            <p:cNvPr id="286725" name="Text Box 5"/>
            <p:cNvSpPr txBox="1">
              <a:spLocks noChangeArrowheads="1"/>
            </p:cNvSpPr>
            <p:nvPr/>
          </p:nvSpPr>
          <p:spPr bwMode="auto">
            <a:xfrm>
              <a:off x="1247" y="1525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P1</a:t>
              </a:r>
            </a:p>
          </p:txBody>
        </p:sp>
        <p:sp>
          <p:nvSpPr>
            <p:cNvPr id="286726" name="Text Box 6"/>
            <p:cNvSpPr txBox="1">
              <a:spLocks noChangeArrowheads="1"/>
            </p:cNvSpPr>
            <p:nvPr/>
          </p:nvSpPr>
          <p:spPr bwMode="auto">
            <a:xfrm>
              <a:off x="1247" y="2144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P2</a:t>
              </a:r>
            </a:p>
          </p:txBody>
        </p:sp>
        <p:sp>
          <p:nvSpPr>
            <p:cNvPr id="286727" name="Text Box 7"/>
            <p:cNvSpPr txBox="1">
              <a:spLocks noChangeArrowheads="1"/>
            </p:cNvSpPr>
            <p:nvPr/>
          </p:nvSpPr>
          <p:spPr bwMode="auto">
            <a:xfrm>
              <a:off x="1247" y="2704"/>
              <a:ext cx="454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P3</a:t>
              </a:r>
            </a:p>
          </p:txBody>
        </p:sp>
        <p:sp>
          <p:nvSpPr>
            <p:cNvPr id="286728" name="Text Box 8"/>
            <p:cNvSpPr txBox="1">
              <a:spLocks noChangeArrowheads="1"/>
            </p:cNvSpPr>
            <p:nvPr/>
          </p:nvSpPr>
          <p:spPr bwMode="auto">
            <a:xfrm>
              <a:off x="1247" y="3385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P4</a:t>
              </a:r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3606" y="1525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A1</a:t>
              </a:r>
            </a:p>
          </p:txBody>
        </p:sp>
        <p:sp>
          <p:nvSpPr>
            <p:cNvPr id="286730" name="Text Box 10"/>
            <p:cNvSpPr txBox="1">
              <a:spLocks noChangeArrowheads="1"/>
            </p:cNvSpPr>
            <p:nvPr/>
          </p:nvSpPr>
          <p:spPr bwMode="auto">
            <a:xfrm>
              <a:off x="3650" y="3385"/>
              <a:ext cx="454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A4</a:t>
              </a:r>
            </a:p>
          </p:txBody>
        </p:sp>
        <p:sp>
          <p:nvSpPr>
            <p:cNvPr id="286731" name="Text Box 11"/>
            <p:cNvSpPr txBox="1">
              <a:spLocks noChangeArrowheads="1"/>
            </p:cNvSpPr>
            <p:nvPr/>
          </p:nvSpPr>
          <p:spPr bwMode="auto">
            <a:xfrm>
              <a:off x="3651" y="2704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A3</a:t>
              </a:r>
            </a:p>
          </p:txBody>
        </p:sp>
        <p:sp>
          <p:nvSpPr>
            <p:cNvPr id="286732" name="Text Box 12"/>
            <p:cNvSpPr txBox="1">
              <a:spLocks noChangeArrowheads="1"/>
            </p:cNvSpPr>
            <p:nvPr/>
          </p:nvSpPr>
          <p:spPr bwMode="auto">
            <a:xfrm>
              <a:off x="3606" y="2115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A2</a:t>
              </a: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>
              <a:off x="1701" y="1616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>
              <a:off x="1701" y="1661"/>
              <a:ext cx="190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>
              <a:off x="1701" y="1706"/>
              <a:ext cx="195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1701" y="1752"/>
              <a:ext cx="1950" cy="17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 flipV="1">
              <a:off x="1701" y="1616"/>
              <a:ext cx="1905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8" name="Line 18"/>
            <p:cNvSpPr>
              <a:spLocks noChangeShapeType="1"/>
            </p:cNvSpPr>
            <p:nvPr/>
          </p:nvSpPr>
          <p:spPr bwMode="auto">
            <a:xfrm>
              <a:off x="1701" y="2251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>
              <a:off x="1701" y="2296"/>
              <a:ext cx="195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>
              <a:off x="1701" y="2341"/>
              <a:ext cx="195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 flipV="1">
              <a:off x="1701" y="1661"/>
              <a:ext cx="1905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2" name="Line 22"/>
            <p:cNvSpPr>
              <a:spLocks noChangeShapeType="1"/>
            </p:cNvSpPr>
            <p:nvPr/>
          </p:nvSpPr>
          <p:spPr bwMode="auto">
            <a:xfrm flipV="1">
              <a:off x="1701" y="2296"/>
              <a:ext cx="190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3" name="Line 23"/>
            <p:cNvSpPr>
              <a:spLocks noChangeShapeType="1"/>
            </p:cNvSpPr>
            <p:nvPr/>
          </p:nvSpPr>
          <p:spPr bwMode="auto">
            <a:xfrm>
              <a:off x="1701" y="2795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4" name="Line 24"/>
            <p:cNvSpPr>
              <a:spLocks noChangeShapeType="1"/>
            </p:cNvSpPr>
            <p:nvPr/>
          </p:nvSpPr>
          <p:spPr bwMode="auto">
            <a:xfrm>
              <a:off x="1701" y="2886"/>
              <a:ext cx="195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5" name="Line 25"/>
            <p:cNvSpPr>
              <a:spLocks noChangeShapeType="1"/>
            </p:cNvSpPr>
            <p:nvPr/>
          </p:nvSpPr>
          <p:spPr bwMode="auto">
            <a:xfrm flipV="1">
              <a:off x="1701" y="1706"/>
              <a:ext cx="1905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6" name="Line 26"/>
            <p:cNvSpPr>
              <a:spLocks noChangeShapeType="1"/>
            </p:cNvSpPr>
            <p:nvPr/>
          </p:nvSpPr>
          <p:spPr bwMode="auto">
            <a:xfrm flipV="1">
              <a:off x="1701" y="2296"/>
              <a:ext cx="1905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7" name="Line 27"/>
            <p:cNvSpPr>
              <a:spLocks noChangeShapeType="1"/>
            </p:cNvSpPr>
            <p:nvPr/>
          </p:nvSpPr>
          <p:spPr bwMode="auto">
            <a:xfrm flipV="1">
              <a:off x="1701" y="2840"/>
              <a:ext cx="195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48" name="Line 28"/>
            <p:cNvSpPr>
              <a:spLocks noChangeShapeType="1"/>
            </p:cNvSpPr>
            <p:nvPr/>
          </p:nvSpPr>
          <p:spPr bwMode="auto">
            <a:xfrm>
              <a:off x="1701" y="356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624417" y="5920338"/>
            <a:ext cx="3045706" cy="369332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NUMERO CONTATTI: 4 x 4 = 16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00751" y="2608812"/>
            <a:ext cx="5183716" cy="3142726"/>
            <a:chOff x="1247" y="1525"/>
            <a:chExt cx="2857" cy="2108"/>
          </a:xfrm>
        </p:grpSpPr>
        <p:sp>
          <p:nvSpPr>
            <p:cNvPr id="286751" name="Text Box 31"/>
            <p:cNvSpPr txBox="1">
              <a:spLocks noChangeArrowheads="1"/>
            </p:cNvSpPr>
            <p:nvPr/>
          </p:nvSpPr>
          <p:spPr bwMode="auto">
            <a:xfrm>
              <a:off x="1247" y="1525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P1</a:t>
              </a:r>
            </a:p>
          </p:txBody>
        </p:sp>
        <p:sp>
          <p:nvSpPr>
            <p:cNvPr id="286752" name="Text Box 32"/>
            <p:cNvSpPr txBox="1">
              <a:spLocks noChangeArrowheads="1"/>
            </p:cNvSpPr>
            <p:nvPr/>
          </p:nvSpPr>
          <p:spPr bwMode="auto">
            <a:xfrm>
              <a:off x="1247" y="2144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P2</a:t>
              </a:r>
            </a:p>
          </p:txBody>
        </p:sp>
        <p:sp>
          <p:nvSpPr>
            <p:cNvPr id="286753" name="Text Box 33"/>
            <p:cNvSpPr txBox="1">
              <a:spLocks noChangeArrowheads="1"/>
            </p:cNvSpPr>
            <p:nvPr/>
          </p:nvSpPr>
          <p:spPr bwMode="auto">
            <a:xfrm>
              <a:off x="1247" y="2704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P3</a:t>
              </a:r>
            </a:p>
          </p:txBody>
        </p:sp>
        <p:sp>
          <p:nvSpPr>
            <p:cNvPr id="286754" name="Text Box 34"/>
            <p:cNvSpPr txBox="1">
              <a:spLocks noChangeArrowheads="1"/>
            </p:cNvSpPr>
            <p:nvPr/>
          </p:nvSpPr>
          <p:spPr bwMode="auto">
            <a:xfrm>
              <a:off x="1247" y="3385"/>
              <a:ext cx="453" cy="248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P4</a:t>
              </a:r>
            </a:p>
          </p:txBody>
        </p:sp>
        <p:sp>
          <p:nvSpPr>
            <p:cNvPr id="286755" name="Text Box 35"/>
            <p:cNvSpPr txBox="1">
              <a:spLocks noChangeArrowheads="1"/>
            </p:cNvSpPr>
            <p:nvPr/>
          </p:nvSpPr>
          <p:spPr bwMode="auto">
            <a:xfrm>
              <a:off x="3606" y="1525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A1</a:t>
              </a:r>
            </a:p>
          </p:txBody>
        </p:sp>
        <p:sp>
          <p:nvSpPr>
            <p:cNvPr id="286756" name="Text Box 36"/>
            <p:cNvSpPr txBox="1">
              <a:spLocks noChangeArrowheads="1"/>
            </p:cNvSpPr>
            <p:nvPr/>
          </p:nvSpPr>
          <p:spPr bwMode="auto">
            <a:xfrm>
              <a:off x="3651" y="3385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A4</a:t>
              </a:r>
            </a:p>
          </p:txBody>
        </p:sp>
        <p:sp>
          <p:nvSpPr>
            <p:cNvPr id="286757" name="Text Box 37"/>
            <p:cNvSpPr txBox="1">
              <a:spLocks noChangeArrowheads="1"/>
            </p:cNvSpPr>
            <p:nvPr/>
          </p:nvSpPr>
          <p:spPr bwMode="auto">
            <a:xfrm>
              <a:off x="3651" y="2704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A3</a:t>
              </a:r>
            </a:p>
          </p:txBody>
        </p:sp>
        <p:sp>
          <p:nvSpPr>
            <p:cNvPr id="286758" name="Text Box 38"/>
            <p:cNvSpPr txBox="1">
              <a:spLocks noChangeArrowheads="1"/>
            </p:cNvSpPr>
            <p:nvPr/>
          </p:nvSpPr>
          <p:spPr bwMode="auto">
            <a:xfrm>
              <a:off x="3606" y="2116"/>
              <a:ext cx="453" cy="24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/>
                <a:t>A2</a:t>
              </a:r>
            </a:p>
          </p:txBody>
        </p:sp>
        <p:sp>
          <p:nvSpPr>
            <p:cNvPr id="286759" name="Text Box 39"/>
            <p:cNvSpPr txBox="1">
              <a:spLocks noChangeArrowheads="1"/>
            </p:cNvSpPr>
            <p:nvPr/>
          </p:nvSpPr>
          <p:spPr bwMode="auto">
            <a:xfrm>
              <a:off x="2335" y="2160"/>
              <a:ext cx="681" cy="62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5400" b="1"/>
                <a:t>I</a:t>
              </a:r>
            </a:p>
          </p:txBody>
        </p:sp>
        <p:sp>
          <p:nvSpPr>
            <p:cNvPr id="286760" name="Line 40"/>
            <p:cNvSpPr>
              <a:spLocks noChangeShapeType="1"/>
            </p:cNvSpPr>
            <p:nvPr/>
          </p:nvSpPr>
          <p:spPr bwMode="auto">
            <a:xfrm>
              <a:off x="1701" y="1616"/>
              <a:ext cx="635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1" name="Line 41"/>
            <p:cNvSpPr>
              <a:spLocks noChangeShapeType="1"/>
            </p:cNvSpPr>
            <p:nvPr/>
          </p:nvSpPr>
          <p:spPr bwMode="auto">
            <a:xfrm>
              <a:off x="1701" y="2251"/>
              <a:ext cx="63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2" name="Line 42"/>
            <p:cNvSpPr>
              <a:spLocks noChangeShapeType="1"/>
            </p:cNvSpPr>
            <p:nvPr/>
          </p:nvSpPr>
          <p:spPr bwMode="auto">
            <a:xfrm flipV="1">
              <a:off x="1701" y="2478"/>
              <a:ext cx="635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3" name="Line 43"/>
            <p:cNvSpPr>
              <a:spLocks noChangeShapeType="1"/>
            </p:cNvSpPr>
            <p:nvPr/>
          </p:nvSpPr>
          <p:spPr bwMode="auto">
            <a:xfrm flipV="1">
              <a:off x="1701" y="2659"/>
              <a:ext cx="635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4" name="Line 44"/>
            <p:cNvSpPr>
              <a:spLocks noChangeShapeType="1"/>
            </p:cNvSpPr>
            <p:nvPr/>
          </p:nvSpPr>
          <p:spPr bwMode="auto">
            <a:xfrm flipV="1">
              <a:off x="3016" y="1661"/>
              <a:ext cx="59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5" name="Line 45"/>
            <p:cNvSpPr>
              <a:spLocks noChangeShapeType="1"/>
            </p:cNvSpPr>
            <p:nvPr/>
          </p:nvSpPr>
          <p:spPr bwMode="auto">
            <a:xfrm flipV="1">
              <a:off x="3016" y="2296"/>
              <a:ext cx="5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6" name="Line 46"/>
            <p:cNvSpPr>
              <a:spLocks noChangeShapeType="1"/>
            </p:cNvSpPr>
            <p:nvPr/>
          </p:nvSpPr>
          <p:spPr bwMode="auto">
            <a:xfrm>
              <a:off x="3016" y="2523"/>
              <a:ext cx="63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767" name="Line 47"/>
            <p:cNvSpPr>
              <a:spLocks noChangeShapeType="1"/>
            </p:cNvSpPr>
            <p:nvPr/>
          </p:nvSpPr>
          <p:spPr bwMode="auto">
            <a:xfrm>
              <a:off x="3016" y="2659"/>
              <a:ext cx="635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8" name="Text Box 48"/>
          <p:cNvSpPr txBox="1">
            <a:spLocks noChangeArrowheads="1"/>
          </p:cNvSpPr>
          <p:nvPr/>
        </p:nvSpPr>
        <p:spPr bwMode="auto">
          <a:xfrm>
            <a:off x="6316133" y="5920338"/>
            <a:ext cx="2944717" cy="369332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NUMERO CONTATTI: 4 + 4 = 8</a:t>
            </a:r>
          </a:p>
        </p:txBody>
      </p:sp>
      <p:sp>
        <p:nvSpPr>
          <p:cNvPr id="286769" name="Rectangle 49"/>
          <p:cNvSpPr>
            <a:spLocks noGrp="1" noChangeArrowheads="1"/>
          </p:cNvSpPr>
          <p:nvPr>
            <p:ph type="title"/>
          </p:nvPr>
        </p:nvSpPr>
        <p:spPr>
          <a:xfrm>
            <a:off x="143934" y="1067350"/>
            <a:ext cx="11328400" cy="792163"/>
          </a:xfrm>
          <a:noFill/>
          <a:ln/>
        </p:spPr>
        <p:txBody>
          <a:bodyPr anchor="t"/>
          <a:lstStyle/>
          <a:p>
            <a:r>
              <a:rPr lang="it-IT" sz="3800" dirty="0"/>
              <a:t>Schema logico dell’intermediazione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67" y="1122411"/>
            <a:ext cx="10515600" cy="869924"/>
          </a:xfrm>
        </p:spPr>
        <p:txBody>
          <a:bodyPr/>
          <a:lstStyle/>
          <a:p>
            <a:r>
              <a:rPr lang="it-IT" sz="3600" dirty="0"/>
              <a:t>I flussi di un canale di distribuzione </a:t>
            </a:r>
            <a:endParaRPr lang="it-IT" sz="3600" b="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7051" y="2060575"/>
            <a:ext cx="10016066" cy="369888"/>
            <a:chOff x="249" y="1298"/>
            <a:chExt cx="4732" cy="233"/>
          </a:xfrm>
        </p:grpSpPr>
        <p:sp>
          <p:nvSpPr>
            <p:cNvPr id="287748" name="Text Box 4"/>
            <p:cNvSpPr txBox="1">
              <a:spLocks noChangeArrowheads="1"/>
            </p:cNvSpPr>
            <p:nvPr/>
          </p:nvSpPr>
          <p:spPr bwMode="auto">
            <a:xfrm>
              <a:off x="249" y="1298"/>
              <a:ext cx="573" cy="233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FORNITORI</a:t>
              </a:r>
            </a:p>
          </p:txBody>
        </p:sp>
        <p:sp>
          <p:nvSpPr>
            <p:cNvPr id="287749" name="Text Box 5"/>
            <p:cNvSpPr txBox="1">
              <a:spLocks noChangeArrowheads="1"/>
            </p:cNvSpPr>
            <p:nvPr/>
          </p:nvSpPr>
          <p:spPr bwMode="auto">
            <a:xfrm>
              <a:off x="1534" y="1298"/>
              <a:ext cx="673" cy="23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PRODUTTORI</a:t>
              </a:r>
            </a:p>
          </p:txBody>
        </p:sp>
        <p:sp>
          <p:nvSpPr>
            <p:cNvPr id="287750" name="Text Box 6"/>
            <p:cNvSpPr txBox="1">
              <a:spLocks noChangeArrowheads="1"/>
            </p:cNvSpPr>
            <p:nvPr/>
          </p:nvSpPr>
          <p:spPr bwMode="auto">
            <a:xfrm>
              <a:off x="2971" y="1298"/>
              <a:ext cx="740" cy="233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INTERMEDIARI</a:t>
              </a:r>
            </a:p>
          </p:txBody>
        </p:sp>
        <p:sp>
          <p:nvSpPr>
            <p:cNvPr id="287751" name="Text Box 7"/>
            <p:cNvSpPr txBox="1">
              <a:spLocks noChangeArrowheads="1"/>
            </p:cNvSpPr>
            <p:nvPr/>
          </p:nvSpPr>
          <p:spPr bwMode="auto">
            <a:xfrm>
              <a:off x="4558" y="1298"/>
              <a:ext cx="423" cy="23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CLIENTI</a:t>
              </a:r>
            </a:p>
          </p:txBody>
        </p:sp>
        <p:sp>
          <p:nvSpPr>
            <p:cNvPr id="287752" name="Line 8"/>
            <p:cNvSpPr>
              <a:spLocks noChangeShapeType="1"/>
            </p:cNvSpPr>
            <p:nvPr/>
          </p:nvSpPr>
          <p:spPr bwMode="auto">
            <a:xfrm>
              <a:off x="1156" y="138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53" name="Line 9"/>
            <p:cNvSpPr>
              <a:spLocks noChangeShapeType="1"/>
            </p:cNvSpPr>
            <p:nvPr/>
          </p:nvSpPr>
          <p:spPr bwMode="auto">
            <a:xfrm>
              <a:off x="2608" y="138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54" name="Line 10"/>
            <p:cNvSpPr>
              <a:spLocks noChangeShapeType="1"/>
            </p:cNvSpPr>
            <p:nvPr/>
          </p:nvSpPr>
          <p:spPr bwMode="auto">
            <a:xfrm>
              <a:off x="4105" y="138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7051" y="3141664"/>
            <a:ext cx="10016066" cy="369887"/>
            <a:chOff x="249" y="1298"/>
            <a:chExt cx="4732" cy="233"/>
          </a:xfrm>
        </p:grpSpPr>
        <p:sp>
          <p:nvSpPr>
            <p:cNvPr id="287756" name="Text Box 12"/>
            <p:cNvSpPr txBox="1">
              <a:spLocks noChangeArrowheads="1"/>
            </p:cNvSpPr>
            <p:nvPr/>
          </p:nvSpPr>
          <p:spPr bwMode="auto">
            <a:xfrm>
              <a:off x="249" y="1298"/>
              <a:ext cx="573" cy="233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FORNITORI</a:t>
              </a:r>
            </a:p>
          </p:txBody>
        </p:sp>
        <p:sp>
          <p:nvSpPr>
            <p:cNvPr id="287757" name="Text Box 13"/>
            <p:cNvSpPr txBox="1">
              <a:spLocks noChangeArrowheads="1"/>
            </p:cNvSpPr>
            <p:nvPr/>
          </p:nvSpPr>
          <p:spPr bwMode="auto">
            <a:xfrm>
              <a:off x="1534" y="1298"/>
              <a:ext cx="673" cy="23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PRODUTTORI</a:t>
              </a:r>
            </a:p>
          </p:txBody>
        </p:sp>
        <p:sp>
          <p:nvSpPr>
            <p:cNvPr id="287758" name="Text Box 14"/>
            <p:cNvSpPr txBox="1">
              <a:spLocks noChangeArrowheads="1"/>
            </p:cNvSpPr>
            <p:nvPr/>
          </p:nvSpPr>
          <p:spPr bwMode="auto">
            <a:xfrm>
              <a:off x="2971" y="1298"/>
              <a:ext cx="740" cy="233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INTERMEDIARI</a:t>
              </a:r>
            </a:p>
          </p:txBody>
        </p:sp>
        <p:sp>
          <p:nvSpPr>
            <p:cNvPr id="287759" name="Text Box 15"/>
            <p:cNvSpPr txBox="1">
              <a:spLocks noChangeArrowheads="1"/>
            </p:cNvSpPr>
            <p:nvPr/>
          </p:nvSpPr>
          <p:spPr bwMode="auto">
            <a:xfrm>
              <a:off x="4558" y="1298"/>
              <a:ext cx="423" cy="23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CLIENTI</a:t>
              </a:r>
            </a:p>
          </p:txBody>
        </p:sp>
        <p:sp>
          <p:nvSpPr>
            <p:cNvPr id="287760" name="Line 16"/>
            <p:cNvSpPr>
              <a:spLocks noChangeShapeType="1"/>
            </p:cNvSpPr>
            <p:nvPr/>
          </p:nvSpPr>
          <p:spPr bwMode="auto">
            <a:xfrm>
              <a:off x="1156" y="138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61" name="Line 17"/>
            <p:cNvSpPr>
              <a:spLocks noChangeShapeType="1"/>
            </p:cNvSpPr>
            <p:nvPr/>
          </p:nvSpPr>
          <p:spPr bwMode="auto">
            <a:xfrm>
              <a:off x="2608" y="138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62" name="Line 18"/>
            <p:cNvSpPr>
              <a:spLocks noChangeShapeType="1"/>
            </p:cNvSpPr>
            <p:nvPr/>
          </p:nvSpPr>
          <p:spPr bwMode="auto">
            <a:xfrm>
              <a:off x="4105" y="138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7763" name="Text Box 19"/>
          <p:cNvSpPr txBox="1">
            <a:spLocks noChangeArrowheads="1"/>
          </p:cNvSpPr>
          <p:nvPr/>
        </p:nvSpPr>
        <p:spPr bwMode="auto">
          <a:xfrm>
            <a:off x="4716998" y="2420938"/>
            <a:ext cx="1775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/>
              <a:t>1. FLUSSO FISICO</a:t>
            </a:r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2916767" y="3494088"/>
            <a:ext cx="3237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2. FLUSSO TITOLO DI PROPRIETA’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7051" y="4221164"/>
            <a:ext cx="10016066" cy="369887"/>
            <a:chOff x="249" y="2568"/>
            <a:chExt cx="4732" cy="233"/>
          </a:xfrm>
        </p:grpSpPr>
        <p:sp>
          <p:nvSpPr>
            <p:cNvPr id="287766" name="Text Box 22"/>
            <p:cNvSpPr txBox="1">
              <a:spLocks noChangeArrowheads="1"/>
            </p:cNvSpPr>
            <p:nvPr/>
          </p:nvSpPr>
          <p:spPr bwMode="auto">
            <a:xfrm>
              <a:off x="249" y="2568"/>
              <a:ext cx="573" cy="233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FORNITORI</a:t>
              </a:r>
            </a:p>
          </p:txBody>
        </p:sp>
        <p:sp>
          <p:nvSpPr>
            <p:cNvPr id="287767" name="Text Box 23"/>
            <p:cNvSpPr txBox="1">
              <a:spLocks noChangeArrowheads="1"/>
            </p:cNvSpPr>
            <p:nvPr/>
          </p:nvSpPr>
          <p:spPr bwMode="auto">
            <a:xfrm>
              <a:off x="1534" y="2568"/>
              <a:ext cx="673" cy="23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PRODUTTORI</a:t>
              </a:r>
            </a:p>
          </p:txBody>
        </p:sp>
        <p:sp>
          <p:nvSpPr>
            <p:cNvPr id="287768" name="Text Box 24"/>
            <p:cNvSpPr txBox="1">
              <a:spLocks noChangeArrowheads="1"/>
            </p:cNvSpPr>
            <p:nvPr/>
          </p:nvSpPr>
          <p:spPr bwMode="auto">
            <a:xfrm>
              <a:off x="2971" y="2568"/>
              <a:ext cx="740" cy="233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INTERMEDIARI</a:t>
              </a:r>
            </a:p>
          </p:txBody>
        </p:sp>
        <p:sp>
          <p:nvSpPr>
            <p:cNvPr id="287769" name="Text Box 25"/>
            <p:cNvSpPr txBox="1">
              <a:spLocks noChangeArrowheads="1"/>
            </p:cNvSpPr>
            <p:nvPr/>
          </p:nvSpPr>
          <p:spPr bwMode="auto">
            <a:xfrm>
              <a:off x="4558" y="2568"/>
              <a:ext cx="423" cy="23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CLIENTI</a:t>
              </a:r>
            </a:p>
          </p:txBody>
        </p:sp>
        <p:sp>
          <p:nvSpPr>
            <p:cNvPr id="287770" name="Line 26"/>
            <p:cNvSpPr>
              <a:spLocks noChangeShapeType="1"/>
            </p:cNvSpPr>
            <p:nvPr/>
          </p:nvSpPr>
          <p:spPr bwMode="auto">
            <a:xfrm>
              <a:off x="1156" y="265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71" name="Line 27"/>
            <p:cNvSpPr>
              <a:spLocks noChangeShapeType="1"/>
            </p:cNvSpPr>
            <p:nvPr/>
          </p:nvSpPr>
          <p:spPr bwMode="auto">
            <a:xfrm>
              <a:off x="2608" y="265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72" name="Line 28"/>
            <p:cNvSpPr>
              <a:spLocks noChangeShapeType="1"/>
            </p:cNvSpPr>
            <p:nvPr/>
          </p:nvSpPr>
          <p:spPr bwMode="auto">
            <a:xfrm>
              <a:off x="4105" y="265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73" name="Line 29"/>
            <p:cNvSpPr>
              <a:spLocks noChangeShapeType="1"/>
            </p:cNvSpPr>
            <p:nvPr/>
          </p:nvSpPr>
          <p:spPr bwMode="auto">
            <a:xfrm flipH="1">
              <a:off x="4195" y="2750"/>
              <a:ext cx="36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74" name="Line 30"/>
            <p:cNvSpPr>
              <a:spLocks noChangeShapeType="1"/>
            </p:cNvSpPr>
            <p:nvPr/>
          </p:nvSpPr>
          <p:spPr bwMode="auto">
            <a:xfrm flipH="1">
              <a:off x="2653" y="2750"/>
              <a:ext cx="31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75" name="Line 31"/>
            <p:cNvSpPr>
              <a:spLocks noChangeShapeType="1"/>
            </p:cNvSpPr>
            <p:nvPr/>
          </p:nvSpPr>
          <p:spPr bwMode="auto">
            <a:xfrm flipH="1">
              <a:off x="1156" y="2750"/>
              <a:ext cx="36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3312584" y="4581526"/>
            <a:ext cx="280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3. FLUSSO DEL PAGAMENTO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auto">
          <a:xfrm>
            <a:off x="3526367" y="5726113"/>
            <a:ext cx="2617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4. FLUSSO INFORMAZIONI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27051" y="5357814"/>
            <a:ext cx="10016066" cy="369887"/>
            <a:chOff x="249" y="2568"/>
            <a:chExt cx="4732" cy="233"/>
          </a:xfrm>
        </p:grpSpPr>
        <p:sp>
          <p:nvSpPr>
            <p:cNvPr id="287779" name="Text Box 35"/>
            <p:cNvSpPr txBox="1">
              <a:spLocks noChangeArrowheads="1"/>
            </p:cNvSpPr>
            <p:nvPr/>
          </p:nvSpPr>
          <p:spPr bwMode="auto">
            <a:xfrm>
              <a:off x="249" y="2568"/>
              <a:ext cx="573" cy="233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FORNITORI</a:t>
              </a:r>
            </a:p>
          </p:txBody>
        </p:sp>
        <p:sp>
          <p:nvSpPr>
            <p:cNvPr id="287780" name="Text Box 36"/>
            <p:cNvSpPr txBox="1">
              <a:spLocks noChangeArrowheads="1"/>
            </p:cNvSpPr>
            <p:nvPr/>
          </p:nvSpPr>
          <p:spPr bwMode="auto">
            <a:xfrm>
              <a:off x="1534" y="2568"/>
              <a:ext cx="673" cy="23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PRODUTTORI</a:t>
              </a:r>
            </a:p>
          </p:txBody>
        </p:sp>
        <p:sp>
          <p:nvSpPr>
            <p:cNvPr id="287781" name="Text Box 37"/>
            <p:cNvSpPr txBox="1">
              <a:spLocks noChangeArrowheads="1"/>
            </p:cNvSpPr>
            <p:nvPr/>
          </p:nvSpPr>
          <p:spPr bwMode="auto">
            <a:xfrm>
              <a:off x="2971" y="2568"/>
              <a:ext cx="740" cy="233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INTERMEDIARI</a:t>
              </a:r>
            </a:p>
          </p:txBody>
        </p:sp>
        <p:sp>
          <p:nvSpPr>
            <p:cNvPr id="287782" name="Text Box 38"/>
            <p:cNvSpPr txBox="1">
              <a:spLocks noChangeArrowheads="1"/>
            </p:cNvSpPr>
            <p:nvPr/>
          </p:nvSpPr>
          <p:spPr bwMode="auto">
            <a:xfrm>
              <a:off x="4558" y="2568"/>
              <a:ext cx="423" cy="23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bg1"/>
                  </a:solidFill>
                </a:rPr>
                <a:t>CLIENTI</a:t>
              </a:r>
            </a:p>
          </p:txBody>
        </p:sp>
        <p:sp>
          <p:nvSpPr>
            <p:cNvPr id="287783" name="Line 39"/>
            <p:cNvSpPr>
              <a:spLocks noChangeShapeType="1"/>
            </p:cNvSpPr>
            <p:nvPr/>
          </p:nvSpPr>
          <p:spPr bwMode="auto">
            <a:xfrm>
              <a:off x="1156" y="265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84" name="Line 40"/>
            <p:cNvSpPr>
              <a:spLocks noChangeShapeType="1"/>
            </p:cNvSpPr>
            <p:nvPr/>
          </p:nvSpPr>
          <p:spPr bwMode="auto">
            <a:xfrm>
              <a:off x="2608" y="2659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85" name="Line 41"/>
            <p:cNvSpPr>
              <a:spLocks noChangeShapeType="1"/>
            </p:cNvSpPr>
            <p:nvPr/>
          </p:nvSpPr>
          <p:spPr bwMode="auto">
            <a:xfrm>
              <a:off x="4105" y="2659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86" name="Line 42"/>
            <p:cNvSpPr>
              <a:spLocks noChangeShapeType="1"/>
            </p:cNvSpPr>
            <p:nvPr/>
          </p:nvSpPr>
          <p:spPr bwMode="auto">
            <a:xfrm flipH="1">
              <a:off x="4195" y="2750"/>
              <a:ext cx="36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87" name="Line 43"/>
            <p:cNvSpPr>
              <a:spLocks noChangeShapeType="1"/>
            </p:cNvSpPr>
            <p:nvPr/>
          </p:nvSpPr>
          <p:spPr bwMode="auto">
            <a:xfrm flipH="1">
              <a:off x="2653" y="2750"/>
              <a:ext cx="31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7788" name="Line 44"/>
            <p:cNvSpPr>
              <a:spLocks noChangeShapeType="1"/>
            </p:cNvSpPr>
            <p:nvPr/>
          </p:nvSpPr>
          <p:spPr bwMode="auto">
            <a:xfrm flipH="1">
              <a:off x="1156" y="2750"/>
              <a:ext cx="36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4" y="1268414"/>
            <a:ext cx="10369549" cy="1008063"/>
          </a:xfrm>
        </p:spPr>
        <p:txBody>
          <a:bodyPr/>
          <a:lstStyle/>
          <a:p>
            <a:r>
              <a:rPr lang="it-IT" dirty="0"/>
              <a:t>I canali di distribuzione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2497540"/>
            <a:ext cx="5473700" cy="3628624"/>
          </a:xfrm>
          <a:ln w="19050">
            <a:solidFill>
              <a:srgbClr val="EB8B2D"/>
            </a:solidFill>
          </a:ln>
        </p:spPr>
        <p:txBody>
          <a:bodyPr/>
          <a:lstStyle/>
          <a:p>
            <a:pPr marL="87313" indent="-87313">
              <a:buFontTx/>
              <a:buNone/>
            </a:pPr>
            <a:r>
              <a:rPr lang="it-IT" b="1" u="sng" dirty="0">
                <a:solidFill>
                  <a:srgbClr val="898989"/>
                </a:solidFill>
              </a:rPr>
              <a:t>Funzioni</a:t>
            </a:r>
          </a:p>
          <a:p>
            <a:pPr marL="87313" indent="-87313"/>
            <a:r>
              <a:rPr lang="it-IT" dirty="0">
                <a:solidFill>
                  <a:srgbClr val="898989"/>
                </a:solidFill>
              </a:rPr>
              <a:t>Trasferimento dei beni e servizi</a:t>
            </a:r>
          </a:p>
          <a:p>
            <a:pPr marL="87313" indent="-87313"/>
            <a:r>
              <a:rPr lang="it-IT" dirty="0">
                <a:solidFill>
                  <a:srgbClr val="898989"/>
                </a:solidFill>
              </a:rPr>
              <a:t>Trasferimenti dei mezzi di pagamento, titoli di proprietà, garanzie, ecc.</a:t>
            </a:r>
          </a:p>
          <a:p>
            <a:pPr marL="87313" indent="-87313"/>
            <a:r>
              <a:rPr lang="it-IT" dirty="0">
                <a:solidFill>
                  <a:srgbClr val="898989"/>
                </a:solidFill>
              </a:rPr>
              <a:t>Trasferimento delle informazioni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1" y="2497540"/>
            <a:ext cx="5790915" cy="3628624"/>
          </a:xfrm>
          <a:noFill/>
          <a:ln w="19050">
            <a:solidFill>
              <a:srgbClr val="EB8B2D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it-IT" b="1" u="sng">
                <a:solidFill>
                  <a:srgbClr val="898989"/>
                </a:solidFill>
              </a:rPr>
              <a:t>Utilità creata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luogo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tempo</a:t>
            </a:r>
            <a:r>
              <a:rPr lang="it-IT">
                <a:solidFill>
                  <a:srgbClr val="898989"/>
                </a:solidFill>
              </a:rPr>
              <a:t> 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</a:t>
            </a:r>
            <a:r>
              <a:rPr lang="it-IT">
                <a:solidFill>
                  <a:srgbClr val="898989"/>
                </a:solidFill>
              </a:rPr>
              <a:t> 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quantità</a:t>
            </a:r>
            <a:r>
              <a:rPr lang="it-IT">
                <a:solidFill>
                  <a:srgbClr val="898989"/>
                </a:solidFill>
              </a:rPr>
              <a:t> 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assortimento</a:t>
            </a:r>
            <a:r>
              <a:rPr lang="it-IT">
                <a:solidFill>
                  <a:srgbClr val="898989"/>
                </a:solidFill>
              </a:rPr>
              <a:t> </a:t>
            </a:r>
          </a:p>
          <a:p>
            <a:r>
              <a:rPr lang="it-IT">
                <a:solidFill>
                  <a:srgbClr val="898989"/>
                </a:solidFill>
              </a:rPr>
              <a:t>Utilità di </a:t>
            </a:r>
            <a:r>
              <a:rPr lang="it-IT" u="sng">
                <a:solidFill>
                  <a:srgbClr val="89898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pagamento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276"/>
            <a:ext cx="10515600" cy="717524"/>
          </a:xfrm>
        </p:spPr>
        <p:txBody>
          <a:bodyPr/>
          <a:lstStyle/>
          <a:p>
            <a:r>
              <a:rPr lang="it-IT" dirty="0"/>
              <a:t>Canali di distribuzione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1905000"/>
            <a:ext cx="2336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Impresa di </a:t>
            </a:r>
          </a:p>
          <a:p>
            <a:pPr algn="ctr"/>
            <a:r>
              <a:rPr lang="it-IT"/>
              <a:t>produzione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9550400" y="5257800"/>
            <a:ext cx="24384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Consumatore</a:t>
            </a:r>
          </a:p>
          <a:p>
            <a:pPr algn="ctr"/>
            <a:r>
              <a:rPr lang="it-IT"/>
              <a:t>finale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04800" y="3657600"/>
            <a:ext cx="2336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Impresa di </a:t>
            </a:r>
          </a:p>
          <a:p>
            <a:pPr algn="ctr"/>
            <a:r>
              <a:rPr lang="it-IT"/>
              <a:t>produzione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04800" y="5410200"/>
            <a:ext cx="23368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Impresa di </a:t>
            </a:r>
          </a:p>
          <a:p>
            <a:pPr algn="ctr"/>
            <a:r>
              <a:rPr lang="it-IT"/>
              <a:t>produzione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9448800" y="3505200"/>
            <a:ext cx="24384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Consumatore</a:t>
            </a:r>
          </a:p>
          <a:p>
            <a:pPr algn="ctr"/>
            <a:r>
              <a:rPr lang="it-IT"/>
              <a:t>finale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9448800" y="1828800"/>
            <a:ext cx="2438400" cy="990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Consumatore</a:t>
            </a:r>
          </a:p>
          <a:p>
            <a:pPr algn="ctr"/>
            <a:r>
              <a:rPr lang="it-IT"/>
              <a:t>finale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657600" y="1981200"/>
            <a:ext cx="1930400" cy="685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Grossista 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502400" y="1981200"/>
            <a:ext cx="21336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Dettagliante 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775200" y="3733800"/>
            <a:ext cx="21336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Dettagliante 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2844800" y="2286000"/>
            <a:ext cx="71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5791200" y="2286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8839200" y="2286000"/>
            <a:ext cx="508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251200" y="4038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7213600" y="4038600"/>
            <a:ext cx="203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51200" y="5791200"/>
            <a:ext cx="6096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812800" y="2819400"/>
            <a:ext cx="87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LUNGO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91634" y="4613275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MEDIO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90034" y="6213475"/>
            <a:ext cx="839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CORTO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60" y="861570"/>
            <a:ext cx="11516784" cy="1431925"/>
          </a:xfrm>
        </p:spPr>
        <p:txBody>
          <a:bodyPr/>
          <a:lstStyle/>
          <a:p>
            <a:r>
              <a:rPr lang="it-IT" dirty="0"/>
              <a:t>Importanza dei canali di distribuzione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Principale legame fra impresa e cliente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È lenta da costruire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Può essere fonte di vantaggio competitivo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Può richiedere forti capitali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È un'immobilizzazione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È il risultato della strategia e delle scelte di segmentazione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Può condizionare strategie e scelte di segmentazione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10713492" y="5243477"/>
            <a:ext cx="858672" cy="62232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147851" y="59922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EB8B2D"/>
                </a:solidFill>
                <a:latin typeface="Raleway"/>
              </a:rPr>
              <a:t>Interna o esterna</a:t>
            </a:r>
            <a:endParaRPr lang="fr-FR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Scelta canali di distribuzione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Strategia dell'impresa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Natura del prodotto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Struttura della distribuzione locale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Efficienza/efficacia degli intermediari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Comportamento d'acquisto dei compratori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Concentrazione della domanda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Distribuzione goegrafica della domanda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Costi dei canali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Rischi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Segmentazione del mercato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Evoluzione canali di distribuzione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>
                <a:solidFill>
                  <a:srgbClr val="898989"/>
                </a:solidFill>
              </a:rPr>
              <a:t>Costi crescenti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Integrazione fra le varie forme di distribuzione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Polarizzazione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Elisione delle differenze fra i mercati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Evoluzione della legislazione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Consumerismo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Importanza crescente dei </a:t>
            </a:r>
            <a:r>
              <a:rPr lang="it-IT" sz="2800">
                <a:solidFill>
                  <a:srgbClr val="898989"/>
                </a:solidFill>
              </a:rPr>
              <a:t>servizi post-vendita (d</a:t>
            </a:r>
            <a:r>
              <a:rPr lang="it-IT">
                <a:solidFill>
                  <a:srgbClr val="898989"/>
                </a:solidFill>
              </a:rPr>
              <a:t>al </a:t>
            </a:r>
            <a:r>
              <a:rPr lang="it-IT" dirty="0">
                <a:solidFill>
                  <a:srgbClr val="898989"/>
                </a:solidFill>
              </a:rPr>
              <a:t>bene </a:t>
            </a:r>
            <a:r>
              <a:rPr lang="it-IT">
                <a:solidFill>
                  <a:srgbClr val="898989"/>
                </a:solidFill>
              </a:rPr>
              <a:t>al prodotto)</a:t>
            </a:r>
            <a:endParaRPr lang="it-IT" sz="2800" dirty="0">
              <a:solidFill>
                <a:srgbClr val="898989"/>
              </a:solidFill>
            </a:endParaRPr>
          </a:p>
          <a:p>
            <a:r>
              <a:rPr lang="it-IT" sz="2800" dirty="0">
                <a:solidFill>
                  <a:srgbClr val="898989"/>
                </a:solidFill>
              </a:rPr>
              <a:t>Nuove forme di distribuzione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cambiamenti con le nuove tecnologie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2114108"/>
            <a:ext cx="10850033" cy="4040631"/>
          </a:xfrm>
        </p:spPr>
        <p:txBody>
          <a:bodyPr/>
          <a:lstStyle/>
          <a:p>
            <a:r>
              <a:rPr lang="it-IT" sz="2800" dirty="0">
                <a:solidFill>
                  <a:srgbClr val="898989"/>
                </a:solidFill>
              </a:rPr>
              <a:t>Disintermediazione o complessità?</a:t>
            </a:r>
            <a:endParaRPr lang="it-IT" sz="900" dirty="0">
              <a:solidFill>
                <a:srgbClr val="898989"/>
              </a:solidFill>
            </a:endParaRPr>
          </a:p>
          <a:p>
            <a:r>
              <a:rPr lang="it-IT" sz="2800" dirty="0">
                <a:solidFill>
                  <a:srgbClr val="898989"/>
                </a:solidFill>
              </a:rPr>
              <a:t>Confusione fra canali di comunicazione e di distribuzione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Nuove figure di intermediazione </a:t>
            </a:r>
            <a:endParaRPr lang="it-IT" sz="900" dirty="0">
              <a:solidFill>
                <a:srgbClr val="898989"/>
              </a:solidFill>
            </a:endParaRPr>
          </a:p>
          <a:p>
            <a:r>
              <a:rPr lang="it-IT" sz="2800" dirty="0">
                <a:solidFill>
                  <a:srgbClr val="898989"/>
                </a:solidFill>
              </a:rPr>
              <a:t>Il valore è creato da chi detiene e rielabora i dati sui consumatori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Il valore è creato da chi risponde a famiglie di bisogni e aggrega soluzioni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Non esistono modelli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324"/>
            <a:ext cx="10369549" cy="998537"/>
          </a:xfrm>
        </p:spPr>
        <p:txBody>
          <a:bodyPr/>
          <a:lstStyle/>
          <a:p>
            <a:r>
              <a:rPr lang="it-IT" sz="3600" dirty="0"/>
              <a:t>Impatto sulla struttura del canale</a:t>
            </a:r>
          </a:p>
        </p:txBody>
      </p:sp>
      <p:graphicFrame>
        <p:nvGraphicFramePr>
          <p:cNvPr id="299045" name="Group 37"/>
          <p:cNvGraphicFramePr>
            <a:graphicFrameLocks noGrp="1"/>
          </p:cNvGraphicFramePr>
          <p:nvPr>
            <p:ph idx="1"/>
          </p:nvPr>
        </p:nvGraphicFramePr>
        <p:xfrm>
          <a:off x="2351618" y="1773238"/>
          <a:ext cx="7296149" cy="3629026"/>
        </p:xfrm>
        <a:graphic>
          <a:graphicData uri="http://schemas.openxmlformats.org/drawingml/2006/table">
            <a:tbl>
              <a:tblPr/>
              <a:tblGrid>
                <a:gridCol w="3649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7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1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8B2D"/>
                          </a:solidFill>
                          <a:effectLst/>
                          <a:latin typeface="Raleway"/>
                        </a:rPr>
                        <a:t>Consolidamento del brand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La Rete è utilizzata per il consolidamento dei marchi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8B2D"/>
                          </a:solidFill>
                          <a:effectLst/>
                          <a:latin typeface="Raleway"/>
                        </a:rPr>
                        <a:t>Arricchimento del canale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Integrazione fra i servizi in line e offline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8B2D"/>
                          </a:solidFill>
                          <a:effectLst/>
                          <a:latin typeface="Raleway"/>
                        </a:rPr>
                        <a:t>Moltiplicazione dei canali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Coesistenza fra nuovi e vecchi canali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B8B2D"/>
                          </a:solidFill>
                          <a:effectLst/>
                          <a:latin typeface="Raleway"/>
                        </a:rPr>
                        <a:t>Decostruzione dei canali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Moltiplicazione operatori specializzati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024" name="Text Box 16"/>
          <p:cNvSpPr txBox="1">
            <a:spLocks noChangeArrowheads="1"/>
          </p:cNvSpPr>
          <p:nvPr/>
        </p:nvSpPr>
        <p:spPr bwMode="auto">
          <a:xfrm>
            <a:off x="3600451" y="536733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Raleway"/>
              </a:rPr>
              <a:t>bassa</a:t>
            </a:r>
          </a:p>
        </p:txBody>
      </p:sp>
      <p:sp>
        <p:nvSpPr>
          <p:cNvPr id="299025" name="Text Box 17"/>
          <p:cNvSpPr txBox="1">
            <a:spLocks noChangeArrowheads="1"/>
          </p:cNvSpPr>
          <p:nvPr/>
        </p:nvSpPr>
        <p:spPr bwMode="auto">
          <a:xfrm>
            <a:off x="1388534" y="4365626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Raleway"/>
              </a:rPr>
              <a:t>bassa</a:t>
            </a:r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7535333" y="5367338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Raleway"/>
              </a:rPr>
              <a:t>alta</a:t>
            </a:r>
          </a:p>
        </p:txBody>
      </p:sp>
      <p:sp>
        <p:nvSpPr>
          <p:cNvPr id="299027" name="Text Box 19"/>
          <p:cNvSpPr txBox="1">
            <a:spLocks noChangeArrowheads="1"/>
          </p:cNvSpPr>
          <p:nvPr/>
        </p:nvSpPr>
        <p:spPr bwMode="auto">
          <a:xfrm>
            <a:off x="1710267" y="2565401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latin typeface="Raleway"/>
              </a:rPr>
              <a:t>alta</a:t>
            </a:r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 rot="16200000">
            <a:off x="-565284" y="3226485"/>
            <a:ext cx="3441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Ricchezza dell’interazione fisica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nel processo di acquisto</a:t>
            </a:r>
          </a:p>
        </p:txBody>
      </p:sp>
      <p:sp>
        <p:nvSpPr>
          <p:cNvPr id="299029" name="Text Box 21"/>
          <p:cNvSpPr txBox="1">
            <a:spLocks noChangeArrowheads="1"/>
          </p:cNvSpPr>
          <p:nvPr/>
        </p:nvSpPr>
        <p:spPr bwMode="auto">
          <a:xfrm>
            <a:off x="2351618" y="5734051"/>
            <a:ext cx="5391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Intensità dell’informazione nel processo di acquisto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L’evoluzione del prodotto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361063"/>
            <a:ext cx="10464800" cy="373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700" b="1" dirty="0">
                <a:solidFill>
                  <a:srgbClr val="EB8B2D"/>
                </a:solidFill>
              </a:rPr>
              <a:t>commodity</a:t>
            </a:r>
            <a:r>
              <a:rPr lang="it-IT" sz="2700" i="1" dirty="0">
                <a:solidFill>
                  <a:schemeClr val="folHlink"/>
                </a:solidFill>
              </a:rPr>
              <a:t>:</a:t>
            </a:r>
            <a:r>
              <a:rPr lang="it-IT" sz="2700" i="1" dirty="0"/>
              <a:t> </a:t>
            </a:r>
            <a:r>
              <a:rPr lang="it-IT" sz="2700" dirty="0">
                <a:solidFill>
                  <a:srgbClr val="898989"/>
                </a:solidFill>
              </a:rPr>
              <a:t>dopo aver localizzato le risorse, le si estrae e le si vende sul mercato in forma grezza</a:t>
            </a:r>
            <a:endParaRPr lang="it-IT" sz="27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700" b="1" dirty="0">
                <a:solidFill>
                  <a:srgbClr val="EB8B2D"/>
                </a:solidFill>
              </a:rPr>
              <a:t>beni</a:t>
            </a:r>
            <a:r>
              <a:rPr lang="it-IT" sz="2700" i="1" dirty="0">
                <a:solidFill>
                  <a:schemeClr val="folHlink"/>
                </a:solidFill>
              </a:rPr>
              <a:t>:</a:t>
            </a:r>
            <a:r>
              <a:rPr lang="it-IT" sz="2700" i="1" dirty="0"/>
              <a:t> </a:t>
            </a:r>
            <a:r>
              <a:rPr lang="it-IT" sz="2700" dirty="0">
                <a:solidFill>
                  <a:srgbClr val="898989"/>
                </a:solidFill>
              </a:rPr>
              <a:t>le materie grezze sono aggregate in prodotti </a:t>
            </a:r>
            <a:endParaRPr lang="it-IT" sz="2700" b="1" dirty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700" b="1" dirty="0">
                <a:solidFill>
                  <a:srgbClr val="EB8B2D"/>
                </a:solidFill>
              </a:rPr>
              <a:t>servizi</a:t>
            </a:r>
            <a:r>
              <a:rPr lang="it-IT" sz="2700" i="1" dirty="0">
                <a:solidFill>
                  <a:schemeClr val="folHlink"/>
                </a:solidFill>
              </a:rPr>
              <a:t>: </a:t>
            </a:r>
            <a:r>
              <a:rPr lang="it-IT" sz="2700" dirty="0">
                <a:solidFill>
                  <a:srgbClr val="898989"/>
                </a:solidFill>
              </a:rPr>
              <a:t>ogni bene è associato un servizio (che è la vera fonte della differenziazione, più del prodotto stesso) fino a diventare esso stesso piattaforma per l’erogazione di servizi</a:t>
            </a:r>
          </a:p>
          <a:p>
            <a:pPr>
              <a:lnSpc>
                <a:spcPct val="80000"/>
              </a:lnSpc>
            </a:pPr>
            <a:r>
              <a:rPr lang="it-IT" sz="2700" b="1" dirty="0">
                <a:solidFill>
                  <a:srgbClr val="EB8B2D"/>
                </a:solidFill>
              </a:rPr>
              <a:t>esperienza</a:t>
            </a:r>
            <a:r>
              <a:rPr lang="it-IT" sz="2700" dirty="0">
                <a:solidFill>
                  <a:schemeClr val="folHlink"/>
                </a:solidFill>
              </a:rPr>
              <a:t>:</a:t>
            </a:r>
            <a:r>
              <a:rPr lang="it-IT" sz="2700" dirty="0"/>
              <a:t> </a:t>
            </a:r>
            <a:r>
              <a:rPr lang="it-IT" sz="2700" dirty="0">
                <a:solidFill>
                  <a:srgbClr val="898989"/>
                </a:solidFill>
              </a:rPr>
              <a:t>ai servizi si associano elementi in grado di emozionare, coinvolgere, affascinare il consumatore. </a:t>
            </a:r>
          </a:p>
          <a:p>
            <a:pPr>
              <a:lnSpc>
                <a:spcPct val="8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Nuove figure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114108"/>
            <a:ext cx="10752667" cy="3978718"/>
          </a:xfrm>
        </p:spPr>
        <p:txBody>
          <a:bodyPr>
            <a:normAutofit/>
          </a:bodyPr>
          <a:lstStyle/>
          <a:p>
            <a:pPr marL="174625" indent="-174625">
              <a:lnSpc>
                <a:spcPct val="80000"/>
              </a:lnSpc>
            </a:pPr>
            <a:r>
              <a:rPr lang="it-IT" sz="2400" dirty="0">
                <a:solidFill>
                  <a:srgbClr val="EB8B2D"/>
                </a:solidFill>
              </a:rPr>
              <a:t>Metamediar</a:t>
            </a:r>
            <a:r>
              <a:rPr lang="it-IT" sz="2400" dirty="0">
                <a:solidFill>
                  <a:srgbClr val="898989"/>
                </a:solidFill>
              </a:rPr>
              <a:t>i: collega acquirenti e fornitori fornendo in modo indipendente l’informazione ma avendo come obiettivo anche quello di fornire la soddisfazione qualitativa della transazione</a:t>
            </a:r>
          </a:p>
          <a:p>
            <a:pPr marL="174625" indent="-174625">
              <a:lnSpc>
                <a:spcPct val="80000"/>
              </a:lnSpc>
            </a:pPr>
            <a:r>
              <a:rPr lang="it-IT" sz="2400" dirty="0">
                <a:solidFill>
                  <a:srgbClr val="EB8B2D"/>
                </a:solidFill>
              </a:rPr>
              <a:t>Infomediari</a:t>
            </a:r>
            <a:r>
              <a:rPr lang="it-IT" sz="2400" dirty="0">
                <a:solidFill>
                  <a:srgbClr val="898989"/>
                </a:solidFill>
              </a:rPr>
              <a:t>: raccolta ed erogazione di dati sui consumatori e sulle loro abitudini di spesa, raccolta ed erogazione di informazioni attendibili sui siti</a:t>
            </a:r>
          </a:p>
          <a:p>
            <a:pPr marL="174625" indent="-174625">
              <a:lnSpc>
                <a:spcPct val="80000"/>
              </a:lnSpc>
            </a:pPr>
            <a:r>
              <a:rPr lang="it-IT" sz="2400" dirty="0">
                <a:solidFill>
                  <a:srgbClr val="EB8B2D"/>
                </a:solidFill>
              </a:rPr>
              <a:t>Mobilemediari</a:t>
            </a:r>
            <a:r>
              <a:rPr lang="it-IT" sz="2400" dirty="0">
                <a:solidFill>
                  <a:srgbClr val="898989"/>
                </a:solidFill>
              </a:rPr>
              <a:t>: inserimento in una preesistente relazione, rottura della catena del valore in una fase qualsiasi, raccolta informazioni e capacità di transazione con i consumatori che sono pronti all’acquisto, in ogni momento e in ogni luogo </a:t>
            </a:r>
          </a:p>
          <a:p>
            <a:pPr marL="174625" indent="-174625">
              <a:lnSpc>
                <a:spcPct val="80000"/>
              </a:lnSpc>
              <a:buFontTx/>
              <a:buNone/>
            </a:pPr>
            <a:r>
              <a:rPr lang="it-IT" sz="2400" dirty="0">
                <a:solidFill>
                  <a:srgbClr val="898989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1" y="1050878"/>
            <a:ext cx="10515600" cy="869924"/>
          </a:xfrm>
        </p:spPr>
        <p:txBody>
          <a:bodyPr/>
          <a:lstStyle/>
          <a:p>
            <a:r>
              <a:rPr lang="it-IT" dirty="0"/>
              <a:t>Nuovi modelli di intermediazione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1" y="2114109"/>
            <a:ext cx="11377083" cy="4194616"/>
          </a:xfrm>
        </p:spPr>
        <p:txBody>
          <a:bodyPr>
            <a:normAutofit/>
          </a:bodyPr>
          <a:lstStyle/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Brokeraggio</a:t>
            </a:r>
            <a:r>
              <a:rPr lang="it-IT" sz="2300" dirty="0">
                <a:solidFill>
                  <a:srgbClr val="898989"/>
                </a:solidFill>
              </a:rPr>
              <a:t> (esecutori di ordini di compravendita, market exchange, comunità verticali, aggregatori di acquisto, distributori, mall, metamediari, aste, annunci, agenti di ricerca, ricerca a ricompensa) 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Advertising</a:t>
            </a:r>
            <a:r>
              <a:rPr lang="it-IT" sz="2300" dirty="0">
                <a:solidFill>
                  <a:srgbClr val="898989"/>
                </a:solidFill>
              </a:rPr>
              <a:t> erogazione di contenuti e servizi in cambio della presenza di pubblicità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Infomediari 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Vendita:</a:t>
            </a:r>
            <a:r>
              <a:rPr lang="it-IT" sz="2300" dirty="0">
                <a:solidFill>
                  <a:srgbClr val="898989"/>
                </a:solidFill>
              </a:rPr>
              <a:t> negozio virtuale, su catalogo, surf-and-turf, di bit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Produttori:</a:t>
            </a:r>
            <a:r>
              <a:rPr lang="it-IT" sz="2300" dirty="0">
                <a:solidFill>
                  <a:srgbClr val="898989"/>
                </a:solidFill>
              </a:rPr>
              <a:t> disintermediazione propri canali distributivi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Affiliati:</a:t>
            </a:r>
            <a:r>
              <a:rPr lang="it-IT" sz="2300" dirty="0">
                <a:solidFill>
                  <a:srgbClr val="898989"/>
                </a:solidFill>
              </a:rPr>
              <a:t> connettono l’utente ai siti dove effettuare la transazione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Comunità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Abbonamenti</a:t>
            </a:r>
          </a:p>
          <a:p>
            <a:pPr marL="174625" indent="-174625">
              <a:lnSpc>
                <a:spcPct val="80000"/>
              </a:lnSpc>
            </a:pPr>
            <a:r>
              <a:rPr lang="it-IT" sz="2300" dirty="0">
                <a:solidFill>
                  <a:srgbClr val="EB8B2D"/>
                </a:solidFill>
              </a:rPr>
              <a:t>Utility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33" y="1173707"/>
            <a:ext cx="10515600" cy="869924"/>
          </a:xfrm>
        </p:spPr>
        <p:txBody>
          <a:bodyPr/>
          <a:lstStyle/>
          <a:p>
            <a:r>
              <a:rPr lang="it-IT" dirty="0"/>
              <a:t>Sito 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433" y="2524836"/>
            <a:ext cx="5130800" cy="3629903"/>
          </a:xfrm>
          <a:ln w="28575">
            <a:solidFill>
              <a:srgbClr val="EB8B2D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COSA E’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Erogatore di contenuti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Luogo di incontro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Strumento di rilevazione e analisi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Strumento di intermediazione 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Strumento di relazione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524836"/>
            <a:ext cx="5181600" cy="3652127"/>
          </a:xfrm>
          <a:ln w="28575"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>
                <a:solidFill>
                  <a:srgbClr val="898989"/>
                </a:solidFill>
              </a:rPr>
              <a:t>COME FARE</a:t>
            </a:r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898989"/>
                </a:solidFill>
              </a:rPr>
              <a:t>Strutturazione in funzione degli utenti e degli obiettivi</a:t>
            </a:r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898989"/>
                </a:solidFill>
              </a:rPr>
              <a:t>Dimensioni di fruibilità</a:t>
            </a:r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898989"/>
                </a:solidFill>
              </a:rPr>
              <a:t>Aree di attenzione</a:t>
            </a:r>
          </a:p>
          <a:p>
            <a:pPr>
              <a:lnSpc>
                <a:spcPct val="90000"/>
              </a:lnSpc>
            </a:pPr>
            <a:endParaRPr 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Marketing Mix e sostenibilità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1" y="1050878"/>
            <a:ext cx="10515600" cy="869924"/>
          </a:xfrm>
        </p:spPr>
        <p:txBody>
          <a:bodyPr/>
          <a:lstStyle/>
          <a:p>
            <a:r>
              <a:rPr lang="it-IT" dirty="0"/>
              <a:t>Impatto della sostenibilità sul prodotto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1" y="1920802"/>
            <a:ext cx="11377083" cy="463239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IT" dirty="0">
                <a:solidFill>
                  <a:srgbClr val="898989"/>
                </a:solidFill>
              </a:rPr>
              <a:t>Caratteristiche del prodotto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Modificare le caratteristiche fisiche del prodotto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Rivisitazione dell’uso del prodotto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Dal prodotto al servizio (prodotto diventa un tramite per l’erogazione di un servizio, si passa dalla proprietà al possesso, il possesso del bene implica meno rifiuti, dismissioni, </a:t>
            </a:r>
            <a:endParaRPr lang="fr-FR" dirty="0" smtClean="0">
              <a:solidFill>
                <a:srgbClr val="898989"/>
              </a:solidFill>
            </a:endParaRP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Dal </a:t>
            </a:r>
            <a:r>
              <a:rPr lang="it-IT" dirty="0">
                <a:solidFill>
                  <a:srgbClr val="898989"/>
                </a:solidFill>
              </a:rPr>
              <a:t>prodotto al servizio </a:t>
            </a:r>
            <a:r>
              <a:rPr lang="it-IT" dirty="0" smtClean="0">
                <a:solidFill>
                  <a:srgbClr val="898989"/>
                </a:solidFill>
              </a:rPr>
              <a:t>(l’accesso solo a «dosi del bene» - ossia dall’auto al viaggio in auto – diminuisce impatto ambientale e aumenta impatto </a:t>
            </a:r>
            <a:r>
              <a:rPr lang="it-IT" dirty="0" smtClean="0">
                <a:solidFill>
                  <a:srgbClr val="898989"/>
                </a:solidFill>
              </a:rPr>
              <a:t>sociale, fornisce maggiore </a:t>
            </a:r>
            <a:r>
              <a:rPr lang="it-IT" dirty="0">
                <a:solidFill>
                  <a:srgbClr val="898989"/>
                </a:solidFill>
              </a:rPr>
              <a:t>accessibilità in termini fisici e allargamento dell’utenza perché è possibile ottenere dosi del bene</a:t>
            </a:r>
            <a:endParaRPr lang="fr-FR" dirty="0">
              <a:solidFill>
                <a:srgbClr val="898989"/>
              </a:solidFill>
            </a:endParaRPr>
          </a:p>
          <a:p>
            <a:pPr lvl="0"/>
            <a:r>
              <a:rPr lang="it-IT" dirty="0">
                <a:solidFill>
                  <a:srgbClr val="898989"/>
                </a:solidFill>
              </a:rPr>
              <a:t>Allungare vita del prodotto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Maggiore qualità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Riuso o nuovo uso in altri ambiti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Assistenza e riparazione</a:t>
            </a:r>
            <a:endParaRPr lang="fr-FR" dirty="0">
              <a:solidFill>
                <a:srgbClr val="898989"/>
              </a:solidFill>
            </a:endParaRPr>
          </a:p>
          <a:p>
            <a:pPr lvl="0"/>
            <a:r>
              <a:rPr lang="it-IT" dirty="0" smtClean="0">
                <a:solidFill>
                  <a:srgbClr val="898989"/>
                </a:solidFill>
              </a:rPr>
              <a:t>Ampliamento </a:t>
            </a:r>
            <a:r>
              <a:rPr lang="it-IT" dirty="0">
                <a:solidFill>
                  <a:srgbClr val="898989"/>
                </a:solidFill>
              </a:rPr>
              <a:t>del prodotto con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Nuovi servizi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Nuove modalità d’uso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Innovazione per migliorare efficacia ed efficienza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Ridefinizione del processo produttivo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maggiore efficienza nell’impiego delle risorse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risorse rinnovabili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r>
              <a:rPr lang="it-IT" dirty="0">
                <a:solidFill>
                  <a:srgbClr val="898989"/>
                </a:solidFill>
              </a:rPr>
              <a:t>economia circolare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Accesso alle risorse rispettando l’impatto sociale e di distribuzione delle risorse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050878"/>
            <a:ext cx="11928427" cy="869924"/>
          </a:xfrm>
        </p:spPr>
        <p:txBody>
          <a:bodyPr/>
          <a:lstStyle/>
          <a:p>
            <a:r>
              <a:rPr lang="it-IT" dirty="0"/>
              <a:t>Impatto della sostenibilità sulla comunicazione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1" y="2114109"/>
            <a:ext cx="11377083" cy="41946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>
                <a:solidFill>
                  <a:srgbClr val="898989"/>
                </a:solidFill>
              </a:rPr>
              <a:t>Formazione/informazione per valutare le caratteristiche di differenziazione e far percepire la sostenibilità come valore (per il prodotto)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La comunicazione può diventare elemento di valore per il suo apporto alla comprensione o all’ampliamento di esperienza e valori</a:t>
            </a:r>
          </a:p>
          <a:p>
            <a:r>
              <a:rPr lang="it-IT" dirty="0">
                <a:solidFill>
                  <a:srgbClr val="898989"/>
                </a:solidFill>
              </a:rPr>
              <a:t>La comunicazione deve tenere conto dell’impatto sui diversi stakeholders per cui il piano di comunicazione deve essere declinato considerando il target principale e gli effetti sui pubblici secondario o sui comportamenti collettivi</a:t>
            </a:r>
          </a:p>
          <a:p>
            <a:r>
              <a:rPr lang="it-IT" dirty="0">
                <a:solidFill>
                  <a:srgbClr val="898989"/>
                </a:solidFill>
              </a:rPr>
              <a:t>La comunicazione deve rispettare i valori e gli interessi di tutti gli stakeholders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La comunicazione deve essere mirata a supportare l’approccio sostenibile di gestione e a farne comprendere i contenuti, le implicazioni e l’immagine che ne deriva per l’impresa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Le nuove tecnologie possono favorire la formazione, il passaggio di valori e l’affezione grazie ai valori</a:t>
            </a:r>
            <a:endParaRPr lang="fr-FR" dirty="0">
              <a:solidFill>
                <a:srgbClr val="898989"/>
              </a:solidFill>
            </a:endParaRPr>
          </a:p>
          <a:p>
            <a:pPr lvl="1"/>
            <a:endParaRPr lang="it-IT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050878"/>
            <a:ext cx="11928427" cy="869924"/>
          </a:xfrm>
        </p:spPr>
        <p:txBody>
          <a:bodyPr/>
          <a:lstStyle/>
          <a:p>
            <a:r>
              <a:rPr lang="it-IT" dirty="0"/>
              <a:t>Impatto della sostenibilità sul prezzo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1" y="2114109"/>
            <a:ext cx="11377083" cy="4194616"/>
          </a:xfrm>
        </p:spPr>
        <p:txBody>
          <a:bodyPr>
            <a:normAutofit/>
          </a:bodyPr>
          <a:lstStyle/>
          <a:p>
            <a:pPr lvl="0"/>
            <a:r>
              <a:rPr lang="it-IT" dirty="0">
                <a:solidFill>
                  <a:srgbClr val="898989"/>
                </a:solidFill>
              </a:rPr>
              <a:t>Discriminazione del prezzo in funzione della sostenibilità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Diminuzione del prezzo per favorire la diffusione</a:t>
            </a:r>
          </a:p>
          <a:p>
            <a:pPr lvl="1"/>
            <a:r>
              <a:rPr lang="it-IT" dirty="0">
                <a:solidFill>
                  <a:srgbClr val="898989"/>
                </a:solidFill>
              </a:rPr>
              <a:t>Aumento del prezzo in funzione dell’incremento di valore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Definizione del prezzo considerando l’impatto anche sugli interessi dei diversi stakeholders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Definizione del prezzo per dosi del bene (piccole quantità o singolo servizio erogato dal bene fisico) al fine di aumentare la convenienza e quindi la diffusione a più utenti</a:t>
            </a:r>
          </a:p>
          <a:p>
            <a:pPr lvl="1"/>
            <a:endParaRPr lang="fr-FR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050878"/>
            <a:ext cx="11928427" cy="869924"/>
          </a:xfrm>
        </p:spPr>
        <p:txBody>
          <a:bodyPr/>
          <a:lstStyle/>
          <a:p>
            <a:r>
              <a:rPr lang="it-IT" dirty="0"/>
              <a:t>Impatto della sostenibilità sulla distribuzione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1" y="2114109"/>
            <a:ext cx="11377083" cy="4194616"/>
          </a:xfrm>
        </p:spPr>
        <p:txBody>
          <a:bodyPr>
            <a:normAutofit/>
          </a:bodyPr>
          <a:lstStyle/>
          <a:p>
            <a:pPr lvl="0"/>
            <a:r>
              <a:rPr lang="it-IT" dirty="0">
                <a:solidFill>
                  <a:srgbClr val="898989"/>
                </a:solidFill>
              </a:rPr>
              <a:t>Impatto sull’ambiente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Impatto sulla percezione di sostenibilità in base a quanto ottenuto dal punto vendita</a:t>
            </a:r>
          </a:p>
          <a:p>
            <a:pPr lvl="0"/>
            <a:r>
              <a:rPr lang="it-IT" dirty="0">
                <a:solidFill>
                  <a:srgbClr val="898989"/>
                </a:solidFill>
              </a:rPr>
              <a:t>Coerenza fra i valori e l’approccio gestionale dei distributori e dell’impresa </a:t>
            </a:r>
            <a:endParaRPr lang="fr-FR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  <a:p>
            <a:pPr marL="174625" indent="-174625">
              <a:lnSpc>
                <a:spcPct val="80000"/>
              </a:lnSpc>
            </a:pPr>
            <a:endParaRPr lang="it-IT" sz="23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Consumo e Customer Satisfaction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49" y="1485900"/>
            <a:ext cx="10363200" cy="820572"/>
          </a:xfrm>
        </p:spPr>
        <p:txBody>
          <a:bodyPr/>
          <a:lstStyle/>
          <a:p>
            <a:r>
              <a:rPr lang="it-IT" dirty="0">
                <a:latin typeface="Tahoma" pitchFamily="34" charset="0"/>
              </a:rPr>
              <a:t>Processo di consumo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12801" y="6124575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4364568" y="4016376"/>
            <a:ext cx="214841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4159251" y="4454525"/>
            <a:ext cx="398568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4273551" y="4500563"/>
            <a:ext cx="413173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7156452" y="454025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3539067" y="5203825"/>
            <a:ext cx="82973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5911850" y="5691189"/>
            <a:ext cx="335068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6026151" y="5740401"/>
            <a:ext cx="345651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8424334" y="5780088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10234084" y="5476875"/>
            <a:ext cx="140546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10348384" y="5522913"/>
            <a:ext cx="1403349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11252201" y="556260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11241618" y="582136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9237133" y="4508501"/>
            <a:ext cx="1864784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9347201" y="4556126"/>
            <a:ext cx="14033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10251018" y="459581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9347201" y="4814889"/>
            <a:ext cx="18944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10606618" y="4854575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24" name="Rectangle 120"/>
          <p:cNvSpPr>
            <a:spLocks noChangeArrowheads="1"/>
          </p:cNvSpPr>
          <p:nvPr/>
        </p:nvSpPr>
        <p:spPr bwMode="auto">
          <a:xfrm>
            <a:off x="1022351" y="5529263"/>
            <a:ext cx="131021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25" name="Rectangle 121"/>
          <p:cNvSpPr>
            <a:spLocks noChangeArrowheads="1"/>
          </p:cNvSpPr>
          <p:nvPr/>
        </p:nvSpPr>
        <p:spPr bwMode="auto">
          <a:xfrm>
            <a:off x="1132418" y="5578476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27" name="Rectangle 123"/>
          <p:cNvSpPr>
            <a:spLocks noChangeArrowheads="1"/>
          </p:cNvSpPr>
          <p:nvPr/>
        </p:nvSpPr>
        <p:spPr bwMode="auto">
          <a:xfrm>
            <a:off x="1966385" y="561816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1132417" y="5834063"/>
            <a:ext cx="11578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1856318" y="5873750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3354918" y="5581651"/>
            <a:ext cx="130598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4188885" y="5621338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3354918" y="5838826"/>
            <a:ext cx="161078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4406901" y="5878513"/>
            <a:ext cx="400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503766" y="2705100"/>
            <a:ext cx="10816167" cy="2698750"/>
            <a:chOff x="387" y="1009"/>
            <a:chExt cx="5110" cy="1700"/>
          </a:xfrm>
        </p:grpSpPr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483" y="1246"/>
              <a:ext cx="1656" cy="1084"/>
            </a:xfrm>
            <a:custGeom>
              <a:avLst/>
              <a:gdLst/>
              <a:ahLst/>
              <a:cxnLst>
                <a:cxn ang="0">
                  <a:pos x="1242" y="0"/>
                </a:cxn>
                <a:cxn ang="0">
                  <a:pos x="0" y="0"/>
                </a:cxn>
                <a:cxn ang="0">
                  <a:pos x="0" y="1084"/>
                </a:cxn>
                <a:cxn ang="0">
                  <a:pos x="1242" y="1084"/>
                </a:cxn>
                <a:cxn ang="0">
                  <a:pos x="1656" y="542"/>
                </a:cxn>
                <a:cxn ang="0">
                  <a:pos x="1242" y="0"/>
                </a:cxn>
              </a:cxnLst>
              <a:rect l="0" t="0" r="r" b="b"/>
              <a:pathLst>
                <a:path w="1656" h="1084">
                  <a:moveTo>
                    <a:pt x="1242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242" y="1084"/>
                  </a:lnTo>
                  <a:lnTo>
                    <a:pt x="1656" y="542"/>
                  </a:lnTo>
                  <a:lnTo>
                    <a:pt x="1242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538" y="1310"/>
              <a:ext cx="134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538" y="1314"/>
              <a:ext cx="59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 dirty="0">
                  <a:solidFill>
                    <a:srgbClr val="000000"/>
                  </a:solidFill>
                </a:rPr>
                <a:t>PREACQUISTO</a:t>
              </a:r>
              <a:endParaRPr lang="it-IT" dirty="0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459" y="1335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538" y="1473"/>
              <a:ext cx="79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538" y="1477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582" y="1477"/>
              <a:ext cx="35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Bisogno</a:t>
              </a:r>
              <a:endParaRPr lang="it-IT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061" y="1498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538" y="1635"/>
              <a:ext cx="111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538" y="1639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582" y="1639"/>
              <a:ext cx="54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Motivazione</a:t>
              </a:r>
              <a:endParaRPr lang="it-IT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1294" y="1660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538" y="1798"/>
              <a:ext cx="11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538" y="1802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582" y="1802"/>
              <a:ext cx="5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Informazione</a:t>
              </a:r>
              <a:endParaRPr lang="it-IT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334" y="1823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538" y="1961"/>
              <a:ext cx="12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538" y="1965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582" y="1965"/>
              <a:ext cx="64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Atteggiamento</a:t>
              </a:r>
              <a:endParaRPr lang="it-IT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09" y="1986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538" y="2122"/>
              <a:ext cx="92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538" y="2126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582" y="2126"/>
              <a:ext cx="44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 Immagine</a:t>
              </a:r>
              <a:endParaRPr lang="it-IT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154" y="214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1834" y="1246"/>
              <a:ext cx="1744" cy="1084"/>
            </a:xfrm>
            <a:custGeom>
              <a:avLst/>
              <a:gdLst/>
              <a:ahLst/>
              <a:cxnLst>
                <a:cxn ang="0">
                  <a:pos x="1309" y="0"/>
                </a:cxn>
                <a:cxn ang="0">
                  <a:pos x="0" y="0"/>
                </a:cxn>
                <a:cxn ang="0">
                  <a:pos x="437" y="542"/>
                </a:cxn>
                <a:cxn ang="0">
                  <a:pos x="0" y="1084"/>
                </a:cxn>
                <a:cxn ang="0">
                  <a:pos x="1309" y="1084"/>
                </a:cxn>
                <a:cxn ang="0">
                  <a:pos x="1744" y="542"/>
                </a:cxn>
                <a:cxn ang="0">
                  <a:pos x="1309" y="0"/>
                </a:cxn>
              </a:cxnLst>
              <a:rect l="0" t="0" r="r" b="b"/>
              <a:pathLst>
                <a:path w="1744" h="1084">
                  <a:moveTo>
                    <a:pt x="1309" y="0"/>
                  </a:moveTo>
                  <a:lnTo>
                    <a:pt x="0" y="0"/>
                  </a:lnTo>
                  <a:lnTo>
                    <a:pt x="437" y="542"/>
                  </a:lnTo>
                  <a:lnTo>
                    <a:pt x="0" y="1084"/>
                  </a:lnTo>
                  <a:lnTo>
                    <a:pt x="1309" y="1084"/>
                  </a:lnTo>
                  <a:lnTo>
                    <a:pt x="1744" y="542"/>
                  </a:lnTo>
                  <a:lnTo>
                    <a:pt x="1309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2387" y="1392"/>
              <a:ext cx="106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2387" y="1396"/>
              <a:ext cx="46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ACQUISTO:</a:t>
              </a:r>
              <a:endParaRPr lang="it-IT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099" y="141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2752" y="1554"/>
              <a:ext cx="67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2752" y="1558"/>
              <a:ext cx="2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Arrivo </a:t>
              </a:r>
              <a:endParaRPr lang="it-IT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3142" y="1558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3186" y="1579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2366" y="1717"/>
              <a:ext cx="32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2366" y="1721"/>
              <a:ext cx="1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Pre</a:t>
              </a:r>
              <a:endParaRPr lang="it-IT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2544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599" y="1717"/>
              <a:ext cx="83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2599" y="1721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2643" y="1721"/>
              <a:ext cx="37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contatto </a:t>
              </a:r>
              <a:endParaRPr lang="it-IT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3108" y="1721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3152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2618" y="1880"/>
              <a:ext cx="8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2618" y="1882"/>
              <a:ext cx="39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Contatto </a:t>
              </a:r>
              <a:endParaRPr lang="it-IT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3113" y="1882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3158" y="190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2482" y="2041"/>
              <a:ext cx="95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2482" y="2045"/>
              <a:ext cx="4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Commiato </a:t>
              </a:r>
              <a:endParaRPr lang="it-IT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3083" y="2045"/>
              <a:ext cx="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-</a:t>
              </a:r>
              <a:endParaRPr lang="it-IT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3127" y="2067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57" name="Freeform 53"/>
            <p:cNvSpPr>
              <a:spLocks/>
            </p:cNvSpPr>
            <p:nvPr/>
          </p:nvSpPr>
          <p:spPr bwMode="auto">
            <a:xfrm>
              <a:off x="3273" y="1246"/>
              <a:ext cx="2224" cy="1084"/>
            </a:xfrm>
            <a:custGeom>
              <a:avLst/>
              <a:gdLst/>
              <a:ahLst/>
              <a:cxnLst>
                <a:cxn ang="0">
                  <a:pos x="1668" y="0"/>
                </a:cxn>
                <a:cxn ang="0">
                  <a:pos x="0" y="0"/>
                </a:cxn>
                <a:cxn ang="0">
                  <a:pos x="556" y="542"/>
                </a:cxn>
                <a:cxn ang="0">
                  <a:pos x="0" y="1084"/>
                </a:cxn>
                <a:cxn ang="0">
                  <a:pos x="1668" y="1084"/>
                </a:cxn>
                <a:cxn ang="0">
                  <a:pos x="2224" y="542"/>
                </a:cxn>
                <a:cxn ang="0">
                  <a:pos x="1668" y="0"/>
                </a:cxn>
              </a:cxnLst>
              <a:rect l="0" t="0" r="r" b="b"/>
              <a:pathLst>
                <a:path w="2224" h="1084">
                  <a:moveTo>
                    <a:pt x="1668" y="0"/>
                  </a:moveTo>
                  <a:lnTo>
                    <a:pt x="0" y="0"/>
                  </a:lnTo>
                  <a:lnTo>
                    <a:pt x="556" y="542"/>
                  </a:lnTo>
                  <a:lnTo>
                    <a:pt x="0" y="1084"/>
                  </a:lnTo>
                  <a:lnTo>
                    <a:pt x="1668" y="1084"/>
                  </a:lnTo>
                  <a:lnTo>
                    <a:pt x="2224" y="542"/>
                  </a:lnTo>
                  <a:lnTo>
                    <a:pt x="1668" y="0"/>
                  </a:lnTo>
                  <a:close/>
                </a:path>
              </a:pathLst>
            </a:custGeom>
            <a:noFill/>
            <a:ln w="7938">
              <a:solidFill>
                <a:srgbClr val="CC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3820" y="1554"/>
              <a:ext cx="151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3820" y="1558"/>
              <a:ext cx="6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POSTACQUISTO:</a:t>
              </a:r>
              <a:endParaRPr lang="it-IT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4859" y="1579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4080" y="1717"/>
              <a:ext cx="123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4080" y="1721"/>
              <a:ext cx="6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Valutazione CS</a:t>
              </a:r>
              <a:endParaRPr lang="it-IT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4925" y="1742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3781" y="1880"/>
              <a:ext cx="155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781" y="1882"/>
              <a:ext cx="30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Valutaz</a:t>
              </a:r>
              <a:endParaRPr lang="it-IT"/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4197" y="1882"/>
              <a:ext cx="5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ione Qualità</a:t>
              </a:r>
              <a:endParaRPr lang="it-IT"/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4855" y="190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657" y="2514"/>
              <a:ext cx="91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1267" y="2540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572" name="Rectangle 68"/>
            <p:cNvSpPr>
              <a:spLocks noChangeArrowheads="1"/>
            </p:cNvSpPr>
            <p:nvPr/>
          </p:nvSpPr>
          <p:spPr bwMode="auto">
            <a:xfrm>
              <a:off x="2009" y="2500"/>
              <a:ext cx="99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75" name="Rectangle 71"/>
            <p:cNvSpPr>
              <a:spLocks noChangeArrowheads="1"/>
            </p:cNvSpPr>
            <p:nvPr/>
          </p:nvSpPr>
          <p:spPr bwMode="auto">
            <a:xfrm>
              <a:off x="2744" y="2556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  <p:sp>
          <p:nvSpPr>
            <p:cNvPr id="21649" name="Rectangle 145"/>
            <p:cNvSpPr>
              <a:spLocks noChangeArrowheads="1"/>
            </p:cNvSpPr>
            <p:nvPr/>
          </p:nvSpPr>
          <p:spPr bwMode="auto">
            <a:xfrm>
              <a:off x="387" y="1077"/>
              <a:ext cx="17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0" name="Rectangle 146"/>
            <p:cNvSpPr>
              <a:spLocks noChangeArrowheads="1"/>
            </p:cNvSpPr>
            <p:nvPr/>
          </p:nvSpPr>
          <p:spPr bwMode="auto">
            <a:xfrm>
              <a:off x="396" y="1070"/>
              <a:ext cx="4883" cy="14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1" name="Rectangle 147"/>
            <p:cNvSpPr>
              <a:spLocks noChangeArrowheads="1"/>
            </p:cNvSpPr>
            <p:nvPr/>
          </p:nvSpPr>
          <p:spPr bwMode="auto">
            <a:xfrm>
              <a:off x="5269" y="1077"/>
              <a:ext cx="19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2" name="Rectangle 148"/>
            <p:cNvSpPr>
              <a:spLocks noChangeArrowheads="1"/>
            </p:cNvSpPr>
            <p:nvPr/>
          </p:nvSpPr>
          <p:spPr bwMode="auto">
            <a:xfrm>
              <a:off x="2358" y="1009"/>
              <a:ext cx="579" cy="203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3" name="Rectangle 149"/>
            <p:cNvSpPr>
              <a:spLocks noChangeArrowheads="1"/>
            </p:cNvSpPr>
            <p:nvPr/>
          </p:nvSpPr>
          <p:spPr bwMode="auto">
            <a:xfrm>
              <a:off x="2411" y="1038"/>
              <a:ext cx="57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654" name="Rectangle 150"/>
            <p:cNvSpPr>
              <a:spLocks noChangeArrowheads="1"/>
            </p:cNvSpPr>
            <p:nvPr/>
          </p:nvSpPr>
          <p:spPr bwMode="auto">
            <a:xfrm>
              <a:off x="2411" y="1042"/>
              <a:ext cx="26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700">
                  <a:solidFill>
                    <a:srgbClr val="000000"/>
                  </a:solidFill>
                </a:rPr>
                <a:t>Valore</a:t>
              </a:r>
              <a:endParaRPr lang="it-IT"/>
            </a:p>
          </p:txBody>
        </p:sp>
        <p:sp>
          <p:nvSpPr>
            <p:cNvPr id="21655" name="Rectangle 151"/>
            <p:cNvSpPr>
              <a:spLocks noChangeArrowheads="1"/>
            </p:cNvSpPr>
            <p:nvPr/>
          </p:nvSpPr>
          <p:spPr bwMode="auto">
            <a:xfrm>
              <a:off x="2774" y="1064"/>
              <a:ext cx="1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rgbClr val="000000"/>
                  </a:solidFill>
                </a:rPr>
                <a:t> </a:t>
              </a:r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2681269275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cambiamenti con Internet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898989"/>
                </a:solidFill>
              </a:rPr>
              <a:t>La possibilità di raccogliere informazioni dal mercato in tempo reale favorisce e facilita il processo di creazione dei nuovi prodotti e ne accorcia il tempo di realizzazione</a:t>
            </a:r>
          </a:p>
          <a:p>
            <a:r>
              <a:rPr lang="it-IT" sz="2800" dirty="0">
                <a:solidFill>
                  <a:srgbClr val="898989"/>
                </a:solidFill>
              </a:rPr>
              <a:t>una maggiore enfasi degli attributi legati al bene stesso </a:t>
            </a:r>
          </a:p>
          <a:p>
            <a:r>
              <a:rPr lang="it-IT" sz="2800" dirty="0">
                <a:solidFill>
                  <a:srgbClr val="898989"/>
                </a:solidFill>
              </a:rPr>
              <a:t>digitalizzazione di alcuni beni</a:t>
            </a:r>
          </a:p>
          <a:p>
            <a:r>
              <a:rPr lang="it-IT" sz="2800" dirty="0">
                <a:solidFill>
                  <a:srgbClr val="898989"/>
                </a:solidFill>
              </a:rPr>
              <a:t>Importanza esperienza e allargamento dell’offerta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28" y="954114"/>
            <a:ext cx="10515600" cy="869924"/>
          </a:xfrm>
        </p:spPr>
        <p:txBody>
          <a:bodyPr/>
          <a:lstStyle/>
          <a:p>
            <a:r>
              <a:rPr lang="it-IT" dirty="0"/>
              <a:t>Processo di consumo</a:t>
            </a:r>
          </a:p>
        </p:txBody>
      </p:sp>
      <p:graphicFrame>
        <p:nvGraphicFramePr>
          <p:cNvPr id="131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27051" y="1824038"/>
          <a:ext cx="10657416" cy="4484687"/>
        </p:xfrm>
        <a:graphic>
          <a:graphicData uri="http://schemas.openxmlformats.org/presentationml/2006/ole">
            <p:oleObj spid="_x0000_s613391" name="Immagine" r:id="rId3" imgW="18249900" imgH="10239375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consumo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i vantaggi non sono legati solo all’</a:t>
            </a:r>
            <a:r>
              <a:rPr lang="it-IT" sz="2000" b="1" dirty="0">
                <a:solidFill>
                  <a:srgbClr val="898989"/>
                </a:solidFill>
              </a:rPr>
              <a:t>efficienza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alcune inefficienze del consumo sono di per sé valore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ogni azione di consumo può essere attivata, o essere attivata in un certo modo, per soddisfare più bisogni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l’azione di consumo tende ad essere di routine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il </a:t>
            </a:r>
            <a:r>
              <a:rPr lang="it-IT" sz="2100" b="1" dirty="0">
                <a:solidFill>
                  <a:srgbClr val="898989"/>
                </a:solidFill>
              </a:rPr>
              <a:t>processo di consumo</a:t>
            </a:r>
            <a:r>
              <a:rPr lang="it-IT" sz="2100" dirty="0">
                <a:solidFill>
                  <a:srgbClr val="898989"/>
                </a:solidFill>
              </a:rPr>
              <a:t> in sé può generare valore indipendentemente dall’effettivo consumo (maggiore conoscenza, maggiore esperienza, ecc)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si può delineare un approccio razionale o un approccio emotivo, soprattutto nei consumi in cui prevalgono le credence qualities; con il diminuire delle credence qualities, il consumo diventa più di routine e più finalizzato ad obiettivi e contenuti (che diventa possibile definire e valutare in anticipo)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cambiamenti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cambia il modo di impostare le relazioni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aumentano le relazioni stesse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cambia il linguaggio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si sviluppa un nuovo modo di fare comunità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cambia la percezione dei beni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cambiamento dei valori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passaggio dal possesso all’accesso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898989"/>
                </a:solidFill>
              </a:rPr>
              <a:t>le dimensioni esperenziali del consumo acquistano per i singoli sempre più valore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1329"/>
            <a:ext cx="10369549" cy="998537"/>
          </a:xfrm>
        </p:spPr>
        <p:txBody>
          <a:bodyPr/>
          <a:lstStyle/>
          <a:p>
            <a:r>
              <a:rPr lang="it-IT" dirty="0"/>
              <a:t>I cambiamenti (2)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2129050"/>
            <a:ext cx="11040533" cy="402609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Coinvolgimento: il consumo su Internet è meno solito e può essere più vario, di conseguenza, anche se può essere percepito come più rischioso, può risultare più coinvolgente; 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Informazioni: le informazioni sono maggiori e migliore il modo di elaborarle, di conseguenza sono più elevate le conoscenze ottenibili e può essere valorizzato l’aspetto culturale del consumo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Esperienza; </a:t>
            </a:r>
          </a:p>
          <a:p>
            <a:pPr lvl="1">
              <a:lnSpc>
                <a:spcPct val="80000"/>
              </a:lnSpc>
            </a:pPr>
            <a:r>
              <a:rPr lang="it-IT" sz="1700" dirty="0">
                <a:solidFill>
                  <a:srgbClr val="898989"/>
                </a:solidFill>
              </a:rPr>
              <a:t>gli aspetti spettacolari ed emozionali possono essere diffusi a costi minori, e il sito può consentire di riprendere e continuare le emozioni trasmesse nel punto vendita; </a:t>
            </a:r>
          </a:p>
          <a:p>
            <a:pPr lvl="1">
              <a:lnSpc>
                <a:spcPct val="80000"/>
              </a:lnSpc>
            </a:pPr>
            <a:r>
              <a:rPr lang="it-IT" sz="1700" dirty="0">
                <a:solidFill>
                  <a:srgbClr val="898989"/>
                </a:solidFill>
              </a:rPr>
              <a:t>alcune esperienze ed emozioni possono essere trasmesse solo dalla Rete e provate solo attraverso la Rete 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Relazione attiva: l’essere parte attiva della relazione con l’impresa, e poter incidere nella produzione della propria offerta, sicuramente rende il consumo più coinvolgente, anche se più rischioso, e lo arricchisce di nuovi significati esperenziali.</a:t>
            </a:r>
          </a:p>
          <a:p>
            <a:pPr>
              <a:lnSpc>
                <a:spcPct val="80000"/>
              </a:lnSpc>
            </a:pPr>
            <a:r>
              <a:rPr lang="it-IT" sz="2100" dirty="0">
                <a:solidFill>
                  <a:srgbClr val="898989"/>
                </a:solidFill>
              </a:rPr>
              <a:t>Bisogni: La scelta può avvenire per aggregati di bisogni o per aggregato di soluzioni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Attenzione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114109"/>
            <a:ext cx="11042651" cy="401205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Non sempre il consumatore ha competenze e capacità per definire soluzioni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Non esiste dicotomizzazione fra consumatore on line e off line: il singolo accorpa dimensioni on e off line, creando la soluzione a lui più consona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Con l’aumento della popolazione Internet le differenze fra online e offline si elidono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Aumenta nel singolo la percezione delle differenze, ma anche del rischio, perché l’aumento delle differenze percepite genera nell’individuo maggior coinvolgimento e maggiore percezione del rischio.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Le vere motivazioni non sempre sono evidenti ed espresse, soprattutto per le innovazioni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it-IT" sz="1800" dirty="0">
                <a:solidFill>
                  <a:srgbClr val="898989"/>
                </a:solidFill>
              </a:rPr>
              <a:t>Si modifica la funzione del valore, il modo di comparare le scelte e di effettuare le valutazioni: il numero di offerte inserite nell’insieme da selezionare aumenta; gli ambiti di valutazione si ampliano e si modificano, e includono dimensioni nuove prima non inserite perché non conosciute.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>
                <a:latin typeface="Tahoma" pitchFamily="34" charset="0"/>
              </a:rPr>
              <a:t>Qualità</a:t>
            </a:r>
          </a:p>
        </p:txBody>
      </p:sp>
      <p:sp>
        <p:nvSpPr>
          <p:cNvPr id="1243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1200" y="2464904"/>
            <a:ext cx="11176000" cy="2869096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Eccellenza innata associata ad un prodotto (Kasper ed altri, 2001)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Conformità del prodotto a certi requisiti, che determina l’eccellenza, stabiliti alla luce dell’esperienza del singolo, o di una esperienza di utilizzo del bene secondo criteri predeterminati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9" name="Oval 5"/>
          <p:cNvSpPr>
            <a:spLocks noChangeArrowheads="1"/>
          </p:cNvSpPr>
          <p:nvPr/>
        </p:nvSpPr>
        <p:spPr bwMode="auto">
          <a:xfrm>
            <a:off x="4267200" y="1028954"/>
            <a:ext cx="3251200" cy="1066800"/>
          </a:xfrm>
          <a:prstGeom prst="ellipse">
            <a:avLst/>
          </a:prstGeom>
          <a:solidFill>
            <a:srgbClr val="F6BB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4673600" y="1221489"/>
            <a:ext cx="2438400" cy="701675"/>
          </a:xfrm>
          <a:prstGeom prst="rect">
            <a:avLst/>
          </a:prstGeom>
          <a:solidFill>
            <a:srgbClr val="F6BB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chemeClr val="tx2"/>
                </a:solidFill>
              </a:rPr>
              <a:t>QUALITA’ Sperimentata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9600" y="1428877"/>
            <a:ext cx="10871200" cy="4876800"/>
            <a:chOff x="288" y="816"/>
            <a:chExt cx="5136" cy="3072"/>
          </a:xfrm>
          <a:solidFill>
            <a:srgbClr val="F6BB00"/>
          </a:solidFill>
        </p:grpSpPr>
        <p:sp>
          <p:nvSpPr>
            <p:cNvPr id="1142786" name="AutoShape 2"/>
            <p:cNvSpPr>
              <a:spLocks noChangeArrowheads="1"/>
            </p:cNvSpPr>
            <p:nvPr/>
          </p:nvSpPr>
          <p:spPr bwMode="auto">
            <a:xfrm rot="-7649153">
              <a:off x="2494" y="1826"/>
              <a:ext cx="2400" cy="380"/>
            </a:xfrm>
            <a:prstGeom prst="rightArrow">
              <a:avLst>
                <a:gd name="adj1" fmla="val 50000"/>
                <a:gd name="adj2" fmla="val 15789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787" name="AutoShape 3"/>
            <p:cNvSpPr>
              <a:spLocks noChangeArrowheads="1"/>
            </p:cNvSpPr>
            <p:nvPr/>
          </p:nvSpPr>
          <p:spPr bwMode="auto">
            <a:xfrm rot="-3489688">
              <a:off x="934" y="1802"/>
              <a:ext cx="2256" cy="380"/>
            </a:xfrm>
            <a:prstGeom prst="rightArrow">
              <a:avLst>
                <a:gd name="adj1" fmla="val 50000"/>
                <a:gd name="adj2" fmla="val 14842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792" name="Text Box 8"/>
            <p:cNvSpPr txBox="1">
              <a:spLocks noChangeArrowheads="1"/>
            </p:cNvSpPr>
            <p:nvPr/>
          </p:nvSpPr>
          <p:spPr bwMode="auto">
            <a:xfrm>
              <a:off x="2112" y="1627"/>
              <a:ext cx="1440" cy="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dirty="0">
                  <a:solidFill>
                    <a:schemeClr val="tx2"/>
                  </a:solidFill>
                </a:rPr>
                <a:t>IMMAGINE</a:t>
              </a:r>
            </a:p>
            <a:p>
              <a:pPr algn="ctr">
                <a:spcBef>
                  <a:spcPct val="50000"/>
                </a:spcBef>
              </a:pPr>
              <a:r>
                <a:rPr lang="it-IT" sz="2000" dirty="0">
                  <a:solidFill>
                    <a:schemeClr val="tx2"/>
                  </a:solidFill>
                </a:rPr>
                <a:t>ATTEGGIAMENTO</a:t>
              </a:r>
            </a:p>
          </p:txBody>
        </p:sp>
        <p:sp>
          <p:nvSpPr>
            <p:cNvPr id="1142793" name="Oval 9"/>
            <p:cNvSpPr>
              <a:spLocks noChangeArrowheads="1"/>
            </p:cNvSpPr>
            <p:nvPr/>
          </p:nvSpPr>
          <p:spPr bwMode="auto">
            <a:xfrm>
              <a:off x="288" y="2832"/>
              <a:ext cx="1968" cy="105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794" name="Text Box 10"/>
            <p:cNvSpPr txBox="1">
              <a:spLocks noChangeArrowheads="1"/>
            </p:cNvSpPr>
            <p:nvPr/>
          </p:nvSpPr>
          <p:spPr bwMode="auto">
            <a:xfrm>
              <a:off x="576" y="2976"/>
              <a:ext cx="1344" cy="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>
                  <a:solidFill>
                    <a:schemeClr val="tx2"/>
                  </a:solidFill>
                </a:rPr>
                <a:t>QUALITA’ TECNICA</a:t>
              </a:r>
              <a:endParaRPr lang="it-IT" sz="2000">
                <a:solidFill>
                  <a:schemeClr val="tx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it-IT" sz="2000">
                  <a:solidFill>
                    <a:schemeClr val="tx2"/>
                  </a:solidFill>
                </a:rPr>
                <a:t>del risultato “cosa“</a:t>
              </a:r>
            </a:p>
          </p:txBody>
        </p:sp>
        <p:sp>
          <p:nvSpPr>
            <p:cNvPr id="1142795" name="Oval 11"/>
            <p:cNvSpPr>
              <a:spLocks noChangeArrowheads="1"/>
            </p:cNvSpPr>
            <p:nvPr/>
          </p:nvSpPr>
          <p:spPr bwMode="auto">
            <a:xfrm>
              <a:off x="3456" y="2784"/>
              <a:ext cx="1968" cy="110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797" name="Text Box 13"/>
            <p:cNvSpPr txBox="1">
              <a:spLocks noChangeArrowheads="1"/>
            </p:cNvSpPr>
            <p:nvPr/>
          </p:nvSpPr>
          <p:spPr bwMode="auto">
            <a:xfrm>
              <a:off x="3792" y="3084"/>
              <a:ext cx="1344" cy="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 dirty="0">
                  <a:solidFill>
                    <a:schemeClr val="tx2"/>
                  </a:solidFill>
                </a:rPr>
                <a:t>QUALITA’ FUNZIONALE</a:t>
              </a:r>
            </a:p>
            <a:p>
              <a:pPr algn="ctr">
                <a:spcBef>
                  <a:spcPct val="50000"/>
                </a:spcBef>
              </a:pPr>
              <a:r>
                <a:rPr lang="it-IT" sz="2000" dirty="0">
                  <a:solidFill>
                    <a:schemeClr val="tx2"/>
                  </a:solidFill>
                </a:rPr>
                <a:t>del processo “come “</a:t>
              </a:r>
            </a:p>
          </p:txBody>
        </p:sp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1359658"/>
            <a:ext cx="10363200" cy="747216"/>
          </a:xfrm>
        </p:spPr>
        <p:txBody>
          <a:bodyPr/>
          <a:lstStyle/>
          <a:p>
            <a:r>
              <a:rPr lang="it-IT" dirty="0">
                <a:latin typeface="Tahoma" pitchFamily="34" charset="0"/>
                <a:cs typeface="Arial" pitchFamily="34" charset="0"/>
              </a:rPr>
              <a:t>Qualità sperimentata</a:t>
            </a:r>
            <a:r>
              <a:rPr lang="it-IT" dirty="0">
                <a:latin typeface="Tahoma" pitchFamily="34" charset="0"/>
                <a:cs typeface="Times New Roman" pitchFamily="18" charset="0"/>
              </a:rPr>
              <a:t/>
            </a:r>
            <a:br>
              <a:rPr lang="it-IT" dirty="0">
                <a:latin typeface="Tahoma" pitchFamily="34" charset="0"/>
                <a:cs typeface="Times New Roman" pitchFamily="18" charset="0"/>
              </a:rPr>
            </a:br>
            <a:endParaRPr lang="it-IT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444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2129050"/>
            <a:ext cx="11582400" cy="4195549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Qualità percepita in funzione di due dimensioni</a:t>
            </a:r>
          </a:p>
          <a:p>
            <a:pPr lvl="1" algn="just"/>
            <a:r>
              <a:rPr lang="it-IT" sz="28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Qualità tecnica</a:t>
            </a:r>
          </a:p>
          <a:p>
            <a:pPr lvl="1" algn="just"/>
            <a:r>
              <a:rPr lang="it-IT" sz="28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Qualità funzionale</a:t>
            </a:r>
          </a:p>
          <a:p>
            <a:pPr marL="457200" lvl="1" indent="0" algn="just">
              <a:buNone/>
            </a:pPr>
            <a:endParaRPr lang="it-IT" sz="2800" dirty="0">
              <a:solidFill>
                <a:srgbClr val="898989"/>
              </a:solidFill>
              <a:latin typeface="Tahoma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it-IT" sz="28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Sulla percezione intervengono gli atteggiamenti e l’immagine.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it-IT" sz="2400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632147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1359658"/>
            <a:ext cx="10363200" cy="747216"/>
          </a:xfrm>
        </p:spPr>
        <p:txBody>
          <a:bodyPr/>
          <a:lstStyle/>
          <a:p>
            <a:r>
              <a:rPr lang="it-IT" dirty="0">
                <a:latin typeface="Tahoma" pitchFamily="34" charset="0"/>
                <a:cs typeface="Arial" pitchFamily="34" charset="0"/>
              </a:rPr>
              <a:t>Atteggiamento</a:t>
            </a:r>
            <a:r>
              <a:rPr lang="it-IT" dirty="0">
                <a:latin typeface="Tahoma" pitchFamily="34" charset="0"/>
                <a:cs typeface="Times New Roman" pitchFamily="18" charset="0"/>
              </a:rPr>
              <a:t/>
            </a:r>
            <a:br>
              <a:rPr lang="it-IT" dirty="0">
                <a:latin typeface="Tahoma" pitchFamily="34" charset="0"/>
                <a:cs typeface="Times New Roman" pitchFamily="18" charset="0"/>
              </a:rPr>
            </a:br>
            <a:endParaRPr lang="it-IT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444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2129050"/>
            <a:ext cx="11582400" cy="419554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predisposizione appresa a rispondere a una stimolo in modo favorevole o sfavorevole</a:t>
            </a: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it-IT" sz="2400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Allora: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1) È una </a:t>
            </a:r>
            <a:r>
              <a:rPr lang="it-IT" sz="2400" u="sng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pre-disposizione</a:t>
            </a: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, ossia si definisce prima di un comportamento;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2) È </a:t>
            </a:r>
            <a:r>
              <a:rPr lang="it-IT" sz="2400" u="sng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appresa</a:t>
            </a: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, ossia dipende da esperienze e precedenti interazioni;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3) È </a:t>
            </a:r>
            <a:r>
              <a:rPr lang="it-IT" sz="2400" u="sng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connessa a un comportamento</a:t>
            </a:r>
            <a:r>
              <a:rPr lang="it-IT" sz="2400" dirty="0">
                <a:solidFill>
                  <a:srgbClr val="898989"/>
                </a:solidFill>
                <a:latin typeface="Tahoma" pitchFamily="34" charset="0"/>
                <a:cs typeface="Arial" pitchFamily="34" charset="0"/>
              </a:rPr>
              <a:t>, ossia lo predispone e lo prepara.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 pitchFamily="34" charset="0"/>
                <a:cs typeface="Times New Roman" pitchFamily="18" charset="0"/>
              </a:rPr>
              <a:t>Immagine</a:t>
            </a:r>
            <a:r>
              <a:rPr lang="it-IT">
                <a:latin typeface="Tahoma" pitchFamily="34" charset="0"/>
              </a:rPr>
              <a:t> 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11582400" cy="2438400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rappresentazione mentale della realtà posseduta da un individuo, che sintetizza il modo di vedere del soggetto e ne guida l'azione verso l'oggetto. </a:t>
            </a:r>
            <a:endParaRPr lang="it-IT" dirty="0">
              <a:solidFill>
                <a:srgbClr val="898989"/>
              </a:solidFill>
              <a:latin typeface="Tahoma" pitchFamily="34" charset="0"/>
              <a:cs typeface="Courier New" pitchFamily="49" charset="0"/>
            </a:endParaRPr>
          </a:p>
          <a:p>
            <a:endParaRPr lang="it-IT" dirty="0">
              <a:solidFill>
                <a:srgbClr val="89898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Esperienza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105026"/>
            <a:ext cx="11042651" cy="384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L’esperienza rappresenta un esistente ma non ancora articolato output economico, che deriva dal generare nel soggetto una impressione indelebile e coinvolgente, in grado di emozionarlo e di incidere nel profondo.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</a:rPr>
              <a:t>“Le esperienze forniscono valori sensoriali, emozionali, cognitivi, comportamentali e relazionali” </a:t>
            </a:r>
            <a:r>
              <a:rPr lang="it-IT" sz="1400" dirty="0">
                <a:solidFill>
                  <a:srgbClr val="EB8B2D"/>
                </a:solidFill>
              </a:rPr>
              <a:t>(B. Schmitt, Experential marketing, The Free Press, 1999, New York).</a:t>
            </a:r>
            <a:r>
              <a:rPr lang="it-IT" sz="2400" dirty="0">
                <a:solidFill>
                  <a:srgbClr val="EB8B2D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Ogni esperienza, quindi,  implica una trasformazione dell’individuo, la cui forza è direttamente collegata al valore e al coinvolgimento dell’esperienza stessa. 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165239"/>
            <a:ext cx="10515600" cy="869924"/>
          </a:xfrm>
        </p:spPr>
        <p:txBody>
          <a:bodyPr/>
          <a:lstStyle/>
          <a:p>
            <a:r>
              <a:rPr lang="it-IT" dirty="0"/>
              <a:t>Customer Satisfaction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185" y="2206626"/>
            <a:ext cx="5761567" cy="3919538"/>
          </a:xfrm>
          <a:solidFill>
            <a:srgbClr val="FFCC00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it-IT" sz="2000" dirty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output di un processo valutativo relativo ad una transazione</a:t>
            </a:r>
          </a:p>
          <a:p>
            <a:pPr marL="0" indent="0">
              <a:lnSpc>
                <a:spcPct val="80000"/>
              </a:lnSpc>
            </a:pPr>
            <a:endParaRPr lang="it-IT" sz="2400" dirty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it-IT" sz="2400" dirty="0">
                <a:solidFill>
                  <a:srgbClr val="898989"/>
                </a:solidFill>
              </a:rPr>
              <a:t>esito di una comparazione fra due entità, una precedente alla transazione e una successiva: </a:t>
            </a:r>
          </a:p>
          <a:p>
            <a:pPr marL="358775" lvl="2" indent="0">
              <a:lnSpc>
                <a:spcPct val="80000"/>
              </a:lnSpc>
            </a:pPr>
            <a:r>
              <a:rPr lang="it-IT" sz="1800" b="1" dirty="0">
                <a:solidFill>
                  <a:srgbClr val="898989"/>
                </a:solidFill>
              </a:rPr>
              <a:t>valore atteso</a:t>
            </a:r>
            <a:r>
              <a:rPr lang="it-IT" sz="1800" dirty="0">
                <a:solidFill>
                  <a:srgbClr val="898989"/>
                </a:solidFill>
              </a:rPr>
              <a:t>: valore che il soggetto si aspetta dalla transazione</a:t>
            </a:r>
          </a:p>
          <a:p>
            <a:pPr marL="358775" lvl="2" indent="0">
              <a:lnSpc>
                <a:spcPct val="80000"/>
              </a:lnSpc>
            </a:pPr>
            <a:r>
              <a:rPr lang="it-IT" sz="1800" b="1" dirty="0">
                <a:solidFill>
                  <a:srgbClr val="898989"/>
                </a:solidFill>
              </a:rPr>
              <a:t>valore percepito: </a:t>
            </a:r>
            <a:r>
              <a:rPr lang="it-IT" sz="1800" dirty="0">
                <a:solidFill>
                  <a:srgbClr val="898989"/>
                </a:solidFill>
              </a:rPr>
              <a:t>valore che il soggetto attribuisce alla transazione alla fine del processo.</a:t>
            </a:r>
            <a:r>
              <a:rPr lang="it-IT" sz="1600" dirty="0">
                <a:solidFill>
                  <a:srgbClr val="898989"/>
                </a:solidFill>
              </a:rPr>
              <a:t>  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64351" y="2206626"/>
            <a:ext cx="4415367" cy="3527425"/>
          </a:xfrm>
          <a:solidFill>
            <a:schemeClr val="hlink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it-IT" sz="2000" dirty="0">
                <a:solidFill>
                  <a:srgbClr val="F6BB00"/>
                </a:solidFill>
              </a:rPr>
              <a:t>Confronto fra valori (dimensione relativa)</a:t>
            </a:r>
          </a:p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  <a:p>
            <a:pPr marL="92075" indent="-92075">
              <a:lnSpc>
                <a:spcPct val="80000"/>
              </a:lnSpc>
            </a:pPr>
            <a:r>
              <a:rPr lang="it-IT" sz="2000" dirty="0">
                <a:solidFill>
                  <a:srgbClr val="F6BB00"/>
                </a:solidFill>
              </a:rPr>
              <a:t>Rapportato all’ESPERIENZA del consumatore (valutazione relativa a più fattori e dilatata nel tempo)</a:t>
            </a:r>
          </a:p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  <a:p>
            <a:pPr marL="92075" indent="-92075">
              <a:lnSpc>
                <a:spcPct val="80000"/>
              </a:lnSpc>
            </a:pPr>
            <a:endParaRPr lang="it-IT" sz="2000" dirty="0">
              <a:solidFill>
                <a:srgbClr val="F6BB00"/>
              </a:solidFill>
            </a:endParaRP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6026217" y="3716338"/>
            <a:ext cx="865716" cy="574675"/>
          </a:xfrm>
          <a:prstGeom prst="rightArrow">
            <a:avLst>
              <a:gd name="adj1" fmla="val 50000"/>
              <a:gd name="adj2" fmla="val 282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3295"/>
            <a:ext cx="11277600" cy="1600200"/>
          </a:xfrm>
        </p:spPr>
        <p:txBody>
          <a:bodyPr/>
          <a:lstStyle/>
          <a:p>
            <a:r>
              <a:rPr lang="it-IT" dirty="0">
                <a:latin typeface="Tahoma" pitchFamily="34" charset="0"/>
              </a:rPr>
              <a:t>Gli aspetti che incidono sulla CS</a:t>
            </a:r>
          </a:p>
        </p:txBody>
      </p:sp>
      <p:sp>
        <p:nvSpPr>
          <p:cNvPr id="128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ahoma" pitchFamily="34" charset="0"/>
              </a:rPr>
              <a:t>Come si formano le aspettative (e come si modificano)</a:t>
            </a:r>
          </a:p>
          <a:p>
            <a:r>
              <a:rPr lang="it-IT" dirty="0">
                <a:latin typeface="Tahoma" pitchFamily="34" charset="0"/>
              </a:rPr>
              <a:t>Cosa influenza le percezioni</a:t>
            </a:r>
          </a:p>
          <a:p>
            <a:r>
              <a:rPr lang="it-IT" dirty="0">
                <a:latin typeface="Tahoma" pitchFamily="34" charset="0"/>
              </a:rPr>
              <a:t>Quali sono le dimensioni che il consumatore rileva e valuta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876300"/>
            <a:ext cx="10363200" cy="1143000"/>
          </a:xfrm>
        </p:spPr>
        <p:txBody>
          <a:bodyPr/>
          <a:lstStyle/>
          <a:p>
            <a:r>
              <a:rPr lang="it-IT" dirty="0">
                <a:latin typeface="Tahoma" pitchFamily="34" charset="0"/>
              </a:rPr>
              <a:t>Le aspettative</a:t>
            </a:r>
          </a:p>
        </p:txBody>
      </p:sp>
      <p:sp>
        <p:nvSpPr>
          <p:cNvPr id="946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06400" y="2006221"/>
            <a:ext cx="10871200" cy="45720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Sono legate ad aspetti precedenti all’erogazione del servizio e dipendono da : </a:t>
            </a:r>
          </a:p>
          <a:p>
            <a:pPr marL="758825" lvl="1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atteggiamento del soggetto verso il servizio, verso l’ente che lo eroga, verso chi lo eroga etc; </a:t>
            </a:r>
          </a:p>
          <a:p>
            <a:pPr marL="758825" lvl="1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immagine che il soggetto ha del servizio, dell’ente in generale, dell’ente specifico etc; </a:t>
            </a:r>
          </a:p>
          <a:p>
            <a:pPr marL="758825" lvl="1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esperienze precedenti relative all’ottenimento della transazione; </a:t>
            </a:r>
          </a:p>
          <a:p>
            <a:pPr marL="758825" lvl="1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informazioni ottenute;</a:t>
            </a:r>
          </a:p>
          <a:p>
            <a:pPr marL="758825" lvl="1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rischio attribuito alla transazione</a:t>
            </a:r>
            <a:endParaRPr lang="it-IT" dirty="0">
              <a:solidFill>
                <a:srgbClr val="898989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 pitchFamily="34" charset="0"/>
              </a:rPr>
              <a:t>Valore</a:t>
            </a:r>
          </a:p>
        </p:txBody>
      </p:sp>
      <p:sp>
        <p:nvSpPr>
          <p:cNvPr id="940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2800" y="1905000"/>
            <a:ext cx="10363200" cy="4114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Rapporto fra: </a:t>
            </a:r>
          </a:p>
          <a:p>
            <a:pPr marL="0" indent="0" algn="just"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  <a:p>
            <a:pPr marL="0" indent="0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la percezione dei benefici ottenuti (beneficio totale)</a:t>
            </a:r>
          </a:p>
          <a:p>
            <a:pPr marL="0" indent="0" algn="just"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  <a:p>
            <a:pPr marL="0" indent="0"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 i sacrifici sostenuti per ottenerli (costo totale) </a:t>
            </a:r>
          </a:p>
          <a:p>
            <a:pPr marL="0" indent="0" algn="just">
              <a:buFont typeface="Wingdings" pitchFamily="2" charset="2"/>
              <a:buNone/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						</a:t>
            </a:r>
          </a:p>
          <a:p>
            <a:pPr marL="0" indent="0" algn="just">
              <a:buFont typeface="Wingdings" pitchFamily="2" charset="2"/>
              <a:buNone/>
            </a:pPr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					(Zeithalm, 1988). </a:t>
            </a:r>
          </a:p>
          <a:p>
            <a:pPr marL="0" indent="0"/>
            <a:endParaRPr lang="it-IT" dirty="0">
              <a:solidFill>
                <a:srgbClr val="898989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 pitchFamily="34" charset="0"/>
              </a:rPr>
              <a:t>I costi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579426"/>
            <a:ext cx="10972800" cy="3440373"/>
          </a:xfrm>
        </p:spPr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it-IT" sz="2000" b="1" dirty="0">
                <a:solidFill>
                  <a:srgbClr val="898989"/>
                </a:solidFill>
                <a:latin typeface="Tahoma" pitchFamily="34" charset="0"/>
              </a:rPr>
              <a:t>tempo speso: </a:t>
            </a:r>
            <a:r>
              <a:rPr lang="it-IT" sz="2000" dirty="0">
                <a:solidFill>
                  <a:srgbClr val="898989"/>
                </a:solidFill>
                <a:latin typeface="Tahoma" pitchFamily="34" charset="0"/>
              </a:rPr>
              <a:t>il tempo che il consumatore impiega nel processo di erogazione del servizio</a:t>
            </a:r>
          </a:p>
          <a:p>
            <a:pPr marL="609600" indent="-609600" algn="just">
              <a:buFontTx/>
              <a:buAutoNum type="arabicPeriod"/>
            </a:pPr>
            <a:r>
              <a:rPr lang="it-IT" sz="2000" b="1" dirty="0">
                <a:solidFill>
                  <a:srgbClr val="898989"/>
                </a:solidFill>
                <a:latin typeface="Tahoma" pitchFamily="34" charset="0"/>
              </a:rPr>
              <a:t>sforzo fisico: </a:t>
            </a:r>
            <a:r>
              <a:rPr lang="it-IT" sz="2000" dirty="0">
                <a:solidFill>
                  <a:srgbClr val="898989"/>
                </a:solidFill>
                <a:latin typeface="Tahoma" pitchFamily="34" charset="0"/>
              </a:rPr>
              <a:t>fatiche e disagi che il soggetto deve sostenere, soprattutto se l’erogazione del servizio implica uno spostamento del consumatore verso il punto di vendita</a:t>
            </a:r>
          </a:p>
          <a:p>
            <a:pPr marL="609600" indent="-609600" algn="just">
              <a:buFontTx/>
              <a:buAutoNum type="arabicPeriod"/>
            </a:pPr>
            <a:r>
              <a:rPr lang="it-IT" sz="2000" b="1" dirty="0">
                <a:solidFill>
                  <a:srgbClr val="898989"/>
                </a:solidFill>
                <a:latin typeface="Tahoma" pitchFamily="34" charset="0"/>
              </a:rPr>
              <a:t>sforzo psicologico:</a:t>
            </a:r>
            <a:r>
              <a:rPr lang="it-IT" sz="2000" dirty="0">
                <a:solidFill>
                  <a:srgbClr val="898989"/>
                </a:solidFill>
                <a:latin typeface="Tahoma" pitchFamily="34" charset="0"/>
              </a:rPr>
              <a:t> relativo agli sforzi mentali, ai sentimenti di inedaguatezza, alle paure legate al maggior rischio connesso alla scelta dei servizi </a:t>
            </a:r>
          </a:p>
          <a:p>
            <a:pPr marL="609600" indent="-609600" algn="just">
              <a:buFontTx/>
              <a:buAutoNum type="arabicPeriod"/>
            </a:pPr>
            <a:r>
              <a:rPr lang="it-IT" sz="2000" b="1" dirty="0">
                <a:solidFill>
                  <a:srgbClr val="898989"/>
                </a:solidFill>
                <a:latin typeface="Tahoma" pitchFamily="34" charset="0"/>
              </a:rPr>
              <a:t>fatiche sensoriali:</a:t>
            </a:r>
            <a:r>
              <a:rPr lang="it-IT" sz="2000" dirty="0">
                <a:solidFill>
                  <a:srgbClr val="898989"/>
                </a:solidFill>
                <a:latin typeface="Tahoma" pitchFamily="34" charset="0"/>
              </a:rPr>
              <a:t> relative alle sensazioni spiacevoli (caldo, freddo, cattivi odori, rumori) che sono spesso legate alla vendita del servizio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 pitchFamily="34" charset="0"/>
              </a:rPr>
              <a:t>Valore – C.S. - Qualità</a:t>
            </a:r>
          </a:p>
        </p:txBody>
      </p:sp>
      <p:sp>
        <p:nvSpPr>
          <p:cNvPr id="948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Valore: relazione fra benefici </a:t>
            </a:r>
            <a:r>
              <a:rPr lang="it-IT" u="sng" dirty="0">
                <a:solidFill>
                  <a:srgbClr val="898989"/>
                </a:solidFill>
                <a:latin typeface="Tahoma" pitchFamily="34" charset="0"/>
              </a:rPr>
              <a:t>percepiti</a:t>
            </a:r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 e sacrifici sostenuti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C.S.: differenza fra la percezione della performance dopo l'uso e le aspettative legate alla performance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Aspettative e percezione delle performance sono legate alla </a:t>
            </a:r>
            <a:r>
              <a:rPr lang="it-IT" u="sng" dirty="0">
                <a:solidFill>
                  <a:srgbClr val="898989"/>
                </a:solidFill>
                <a:latin typeface="Tahoma" pitchFamily="34" charset="0"/>
              </a:rPr>
              <a:t>qualità sperimentata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4051" y="858865"/>
            <a:ext cx="10515600" cy="869924"/>
          </a:xfrm>
        </p:spPr>
        <p:txBody>
          <a:bodyPr/>
          <a:lstStyle/>
          <a:p>
            <a:r>
              <a:rPr lang="it-IT" dirty="0"/>
              <a:t>La griglia del valore</a:t>
            </a:r>
          </a:p>
        </p:txBody>
      </p:sp>
      <p:graphicFrame>
        <p:nvGraphicFramePr>
          <p:cNvPr id="1597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60060" y="1833957"/>
          <a:ext cx="10119658" cy="4258869"/>
        </p:xfrm>
        <a:graphic>
          <a:graphicData uri="http://schemas.openxmlformats.org/presentationml/2006/ole">
            <p:oleObj spid="_x0000_s614415" name="Immagine" r:id="rId3" imgW="18259425" imgH="10239375" progId="Word.Picture.8">
              <p:embed/>
            </p:oleObj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" y="6237288"/>
            <a:ext cx="3790951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800">
                <a:hlinkClick r:id="rId4" action="ppaction://hlinksldjump"/>
              </a:rPr>
              <a:t>Il processo di consumo come griglia per la costruzione d...</a:t>
            </a:r>
            <a:endParaRPr lang="it-IT" sz="8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Supply Chain, Value Chain SCM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Logistica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Gestione dei flussi di approvvigionamento, movimentazione e stoccaggio delle risorse (e del relativo flusso di informazioni) che si creano fra l’organizzazione e il mercato al fine di massimizzare i profitti correnti e futuri 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Logistica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10363200" cy="16764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Cerca di attuare una singola pianificazione per il flusso di risorse e informazioni di un business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689600" y="1905000"/>
            <a:ext cx="1219200" cy="10668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A38B-759C-40C4-8E33-FC992C4EB9BD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065238"/>
            <a:ext cx="10515600" cy="869924"/>
          </a:xfrm>
        </p:spPr>
        <p:txBody>
          <a:bodyPr/>
          <a:lstStyle/>
          <a:p>
            <a:r>
              <a:rPr lang="it-IT" dirty="0"/>
              <a:t>Il ciclo di vita del prodotto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9184" y="1935162"/>
          <a:ext cx="11328400" cy="4421188"/>
        </p:xfrm>
        <a:graphic>
          <a:graphicData uri="http://schemas.openxmlformats.org/presentationml/2006/ole">
            <p:oleObj spid="_x0000_s265231" name="Fotografia Photo Editor" r:id="rId3" imgW="5433531" imgH="2606266" progId="">
              <p:embed/>
            </p:oleObj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93" y="1174845"/>
            <a:ext cx="10363200" cy="806355"/>
          </a:xfrm>
        </p:spPr>
        <p:txBody>
          <a:bodyPr/>
          <a:lstStyle/>
          <a:p>
            <a:r>
              <a:rPr lang="it-IT" dirty="0"/>
              <a:t>Value Chain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35509" y="1981200"/>
            <a:ext cx="10646892" cy="4446670"/>
            <a:chOff x="89" y="1776"/>
            <a:chExt cx="4279" cy="2303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 rot="5400000" flipV="1">
              <a:off x="216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 rot="5400000" flipV="1">
              <a:off x="888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 rot="5400000" flipV="1">
              <a:off x="2904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 rot="5400000" flipV="1">
              <a:off x="1560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 rot="5400000" flipV="1">
              <a:off x="2232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  <a:p>
              <a:pPr algn="ctr"/>
              <a:r>
                <a:rPr lang="it-IT"/>
                <a:t>e Vendite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32" y="249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32" y="177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432" y="201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32" y="225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/>
                <a:t>Sviluppo della Tecnologia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 rot="16200000">
              <a:off x="3753" y="2799"/>
              <a:ext cx="5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3792" y="1776"/>
              <a:ext cx="576" cy="2064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 rot="16200000">
              <a:off x="-85" y="2177"/>
              <a:ext cx="6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1584" y="3888"/>
              <a:ext cx="7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primarie</a:t>
              </a:r>
            </a:p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Gestione delle relazioni con i fornitori di risorse e con i consumatori al fine di sviluppare un maggior valore per il cliente e dei minori costi per il sistema di produzione del valore considerato nel suo complesso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Supply Chain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22524"/>
            <a:ext cx="10363200" cy="1568476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Cerca di costruire dei legami coordinati fra i processi di produzioni dei differenti stakeholders e quello dell’organizzazione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300712" y="4927006"/>
            <a:ext cx="667201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898989"/>
                </a:solidFill>
                <a:latin typeface="Raleway" panose="020B0503030101060003"/>
              </a:rPr>
              <a:t>Attuazione di una cooperazione fra differenti parti produttive </a:t>
            </a:r>
          </a:p>
          <a:p>
            <a:r>
              <a:rPr lang="it-IT">
                <a:solidFill>
                  <a:srgbClr val="898989"/>
                </a:solidFill>
                <a:latin typeface="Raleway" panose="020B0503030101060003"/>
              </a:rPr>
              <a:t>al fine di generare un sistema in grado di </a:t>
            </a:r>
            <a:r>
              <a:rPr lang="it-IT" b="1">
                <a:solidFill>
                  <a:srgbClr val="898989"/>
                </a:solidFill>
                <a:latin typeface="Raleway" panose="020B0503030101060003"/>
              </a:rPr>
              <a:t>generare un valore </a:t>
            </a:r>
          </a:p>
          <a:p>
            <a:r>
              <a:rPr lang="it-IT" b="1">
                <a:solidFill>
                  <a:srgbClr val="898989"/>
                </a:solidFill>
                <a:latin typeface="Raleway" panose="020B0503030101060003"/>
              </a:rPr>
              <a:t>superiore alla somma dei valori generati dalle singole parti</a:t>
            </a:r>
            <a:endParaRPr lang="it-IT">
              <a:solidFill>
                <a:srgbClr val="898989"/>
              </a:solidFill>
              <a:latin typeface="Raleway" panose="020B0503030101060003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804452" y="1987821"/>
            <a:ext cx="914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791200" y="388620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696152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vantaggio competitivo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Nasce dal valore che un’azienda è in grado di creare per i suoi clienti, che fornisca risultati superiori alla spesa sostenuta dall’impresa per crearlo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3225800" y="3985591"/>
            <a:ext cx="1320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999359" y="4104861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32001" y="5791201"/>
            <a:ext cx="9345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Di costo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10401" y="5791201"/>
            <a:ext cx="19289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Di differenziazione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Porter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La comprensione del vantaggio competitivo richiede la necessità di guardare all’impresa come un insieme di attività, ognuna delle quali produce costi e vantaggi e rappresentare una possibile base di differenziazione. </a:t>
            </a:r>
          </a:p>
          <a:p>
            <a:r>
              <a:rPr lang="it-IT" dirty="0">
                <a:solidFill>
                  <a:srgbClr val="898989"/>
                </a:solidFill>
              </a:rPr>
              <a:t>Disaggregare il valore generato dall’impresa nelle sue attività strategicamente rilevanti permette di meglio comprendere l’andamento e la struttura dei costi e l’esistenza di potenziali fonti di differenziazione</a:t>
            </a:r>
          </a:p>
          <a:p>
            <a:pPr marL="0" indent="0">
              <a:buNone/>
            </a:pP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Porter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Un’impresa costruisce il suo vantaggio competitivo dalle performance delle sue attività strategiche, che possono essere condotte in modo più efficace o più efficiente dei concorrenti</a:t>
            </a:r>
          </a:p>
          <a:p>
            <a:r>
              <a:rPr lang="it-IT" dirty="0">
                <a:solidFill>
                  <a:srgbClr val="898989"/>
                </a:solidFill>
              </a:rPr>
              <a:t>Vantaggio di costo e vantaggio di differenziazione sono mutuamente esclusivi</a:t>
            </a:r>
          </a:p>
          <a:p>
            <a:endParaRPr lang="it-IT" dirty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Value Chain </a:t>
            </a:r>
            <a:r>
              <a:rPr lang="it-IT" dirty="0" smtClean="0"/>
              <a:t>nell’impresa sostenibile</a:t>
            </a:r>
            <a:endParaRPr lang="it-IT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003300"/>
            <a:ext cx="11836400" cy="812800"/>
          </a:xfrm>
        </p:spPr>
        <p:txBody>
          <a:bodyPr/>
          <a:lstStyle/>
          <a:p>
            <a:r>
              <a:rPr lang="it-IT" dirty="0"/>
              <a:t>Value Chain </a:t>
            </a:r>
            <a:r>
              <a:rPr lang="it-IT" dirty="0" smtClean="0"/>
              <a:t>nell’impresa orientata al marketing</a:t>
            </a:r>
            <a:endParaRPr lang="it-IT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0900" y="1968500"/>
            <a:ext cx="10837333" cy="4318000"/>
            <a:chOff x="240" y="1008"/>
            <a:chExt cx="5120" cy="27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5400000" flipV="1">
              <a:off x="1249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5400000" flipV="1">
              <a:off x="1728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5400000" flipV="1">
              <a:off x="3240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5400000" flipV="1">
              <a:off x="2208" y="211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5400000" flipV="1">
              <a:off x="2712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Vendite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64" y="1728"/>
              <a:ext cx="3072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64" y="1011"/>
              <a:ext cx="3072" cy="23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64" y="1248"/>
              <a:ext cx="3072" cy="26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64" y="1488"/>
              <a:ext cx="3072" cy="2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 rot="16200000">
              <a:off x="3818" y="1763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936" y="1008"/>
              <a:ext cx="480" cy="1776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 rot="16200000">
              <a:off x="225" y="1308"/>
              <a:ext cx="739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5400000" flipV="1">
              <a:off x="720" y="2064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0" y="3264"/>
              <a:ext cx="96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Leggere il mercato</a:t>
              </a: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248" y="3264"/>
              <a:ext cx="445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Sentire </a:t>
              </a:r>
            </a:p>
            <a:p>
              <a:r>
                <a:rPr lang="it-IT" dirty="0"/>
                <a:t>i segnali</a:t>
              </a: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60" y="3264"/>
              <a:ext cx="583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Ricercare </a:t>
              </a:r>
            </a:p>
            <a:p>
              <a:r>
                <a:rPr lang="it-IT"/>
                <a:t>le soluzioni</a:t>
              </a: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240" y="2784"/>
              <a:ext cx="6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536" y="2832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1488" y="2832"/>
              <a:ext cx="67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3168" y="2832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936" y="100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936" y="19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800" y="10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264" y="1488"/>
              <a:ext cx="2096" cy="224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2064" y="864"/>
                </a:cxn>
                <a:cxn ang="0">
                  <a:pos x="1344" y="2016"/>
                </a:cxn>
                <a:cxn ang="0">
                  <a:pos x="0" y="2208"/>
                </a:cxn>
              </a:cxnLst>
              <a:rect l="0" t="0" r="r" b="b"/>
              <a:pathLst>
                <a:path w="2096" h="2240">
                  <a:moveTo>
                    <a:pt x="1536" y="0"/>
                  </a:moveTo>
                  <a:cubicBezTo>
                    <a:pt x="1816" y="264"/>
                    <a:pt x="2096" y="528"/>
                    <a:pt x="2064" y="864"/>
                  </a:cubicBezTo>
                  <a:cubicBezTo>
                    <a:pt x="2032" y="1200"/>
                    <a:pt x="1688" y="1792"/>
                    <a:pt x="1344" y="2016"/>
                  </a:cubicBezTo>
                  <a:cubicBezTo>
                    <a:pt x="1000" y="2240"/>
                    <a:pt x="224" y="2176"/>
                    <a:pt x="0" y="220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003300"/>
            <a:ext cx="11836400" cy="812800"/>
          </a:xfrm>
        </p:spPr>
        <p:txBody>
          <a:bodyPr/>
          <a:lstStyle/>
          <a:p>
            <a:r>
              <a:rPr lang="it-IT" dirty="0"/>
              <a:t>Value Chain </a:t>
            </a:r>
            <a:r>
              <a:rPr lang="it-IT" dirty="0" smtClean="0"/>
              <a:t>nell’impresa sostenibile</a:t>
            </a:r>
            <a:endParaRPr lang="it-IT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0900" y="1968500"/>
            <a:ext cx="10837333" cy="4318000"/>
            <a:chOff x="240" y="1008"/>
            <a:chExt cx="5120" cy="27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5400000" flipV="1">
              <a:off x="1249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5400000" flipV="1">
              <a:off x="1728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5400000" flipV="1">
              <a:off x="3240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5400000" flipV="1">
              <a:off x="2208" y="211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5400000" flipV="1">
              <a:off x="2712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Vendite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64" y="1728"/>
              <a:ext cx="3072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64" y="1011"/>
              <a:ext cx="3072" cy="23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64" y="1248"/>
              <a:ext cx="3072" cy="26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64" y="1488"/>
              <a:ext cx="3072" cy="2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 rot="16200000">
              <a:off x="3818" y="1763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936" y="1008"/>
              <a:ext cx="480" cy="1776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 rot="16200000">
              <a:off x="225" y="1308"/>
              <a:ext cx="739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5400000" flipV="1">
              <a:off x="720" y="2064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smtClean="0"/>
                <a:t>Analisi SH </a:t>
              </a:r>
            </a:p>
            <a:p>
              <a:pPr algn="ctr"/>
              <a:r>
                <a:rPr lang="it-IT" dirty="0" smtClean="0"/>
                <a:t>per </a:t>
              </a:r>
            </a:p>
            <a:p>
              <a:pPr algn="ctr"/>
              <a:r>
                <a:rPr lang="it-IT" dirty="0" smtClean="0"/>
                <a:t>sostenibilità</a:t>
              </a:r>
              <a:endParaRPr lang="it-IT" dirty="0"/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0" y="3264"/>
              <a:ext cx="960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smtClean="0"/>
                <a:t>Come applicare le 3 dimensioni</a:t>
              </a:r>
              <a:endParaRPr lang="it-IT" dirty="0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248" y="3264"/>
              <a:ext cx="824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Massimizzare </a:t>
              </a:r>
            </a:p>
            <a:p>
              <a:r>
                <a:rPr lang="it-IT" dirty="0" smtClean="0"/>
                <a:t>Valore Condiviso</a:t>
              </a:r>
              <a:endParaRPr lang="it-IT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60" y="3264"/>
              <a:ext cx="87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Ricercare </a:t>
              </a:r>
            </a:p>
            <a:p>
              <a:r>
                <a:rPr lang="it-IT" dirty="0" smtClean="0"/>
                <a:t>Soluzioni coerenti</a:t>
              </a:r>
              <a:endParaRPr lang="it-IT" dirty="0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240" y="2784"/>
              <a:ext cx="6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536" y="2832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1488" y="2832"/>
              <a:ext cx="67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3168" y="2832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936" y="100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936" y="19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800" y="10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264" y="1488"/>
              <a:ext cx="2096" cy="224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2064" y="864"/>
                </a:cxn>
                <a:cxn ang="0">
                  <a:pos x="1344" y="2016"/>
                </a:cxn>
                <a:cxn ang="0">
                  <a:pos x="0" y="2208"/>
                </a:cxn>
              </a:cxnLst>
              <a:rect l="0" t="0" r="r" b="b"/>
              <a:pathLst>
                <a:path w="2096" h="2240">
                  <a:moveTo>
                    <a:pt x="1536" y="0"/>
                  </a:moveTo>
                  <a:cubicBezTo>
                    <a:pt x="1816" y="264"/>
                    <a:pt x="2096" y="528"/>
                    <a:pt x="2064" y="864"/>
                  </a:cubicBezTo>
                  <a:cubicBezTo>
                    <a:pt x="2032" y="1200"/>
                    <a:pt x="1688" y="1792"/>
                    <a:pt x="1344" y="2016"/>
                  </a:cubicBezTo>
                  <a:cubicBezTo>
                    <a:pt x="1000" y="2240"/>
                    <a:pt x="224" y="2176"/>
                    <a:pt x="0" y="220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Value Chain ed efficienza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/>
          <a:p>
            <a:fld id="{D76AA1BD-A7ED-4A46-B2C5-6D4D614EBE09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10972800" cy="774700"/>
          </a:xfrm>
        </p:spPr>
        <p:txBody>
          <a:bodyPr/>
          <a:lstStyle/>
          <a:p>
            <a:r>
              <a:rPr lang="it-IT" sz="3600" dirty="0"/>
              <a:t>Le strategie di marketing nelle fasi del CVP</a:t>
            </a:r>
          </a:p>
        </p:txBody>
      </p:sp>
      <p:graphicFrame>
        <p:nvGraphicFramePr>
          <p:cNvPr id="70695" name="Group 39"/>
          <p:cNvGraphicFramePr>
            <a:graphicFrameLocks noGrp="1"/>
          </p:cNvGraphicFramePr>
          <p:nvPr>
            <p:ph idx="1"/>
          </p:nvPr>
        </p:nvGraphicFramePr>
        <p:xfrm>
          <a:off x="1910696" y="1736694"/>
          <a:ext cx="8470709" cy="4602480"/>
        </p:xfrm>
        <a:graphic>
          <a:graphicData uri="http://schemas.openxmlformats.org/drawingml/2006/table">
            <a:tbl>
              <a:tblPr/>
              <a:tblGrid>
                <a:gridCol w="2233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7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/>
                        </a:rPr>
                        <a:t>Fasi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8B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/>
                        </a:rPr>
                        <a:t>Strategie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8B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3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Raleway"/>
                        </a:rPr>
                        <a:t>Introduzione, lancio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Comunicazione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Presenza sul P.V.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Supporto logistico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Valutazione acquirenti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4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Raleway"/>
                        </a:rPr>
                        <a:t>Sviluppo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Miglioramento del prodotto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Sviluppo linea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Miglioramento strutture di vendita e assistenza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Modifica prezzi e ricarichi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Monitoraggio clienti, rivenditori, concorrenti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Raleway"/>
                        </a:rPr>
                        <a:t>Maturità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Modifiche prodotto, prezzi, canali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Eventuale riposizionamento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Raleway"/>
                        </a:rPr>
                        <a:t>Declino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Rilancio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Disinvestimento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“Stare a vedere”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Efficienza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1066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Migliore relazione fra costi e ricavi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08174" y="4108174"/>
            <a:ext cx="329712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un’impresa è tanto più efficiente </a:t>
            </a:r>
          </a:p>
          <a:p>
            <a:r>
              <a:rPr lang="it-IT" dirty="0"/>
              <a:t>quanto </a:t>
            </a:r>
            <a:r>
              <a:rPr lang="it-IT" dirty="0">
                <a:latin typeface="Raleway" panose="020B0503030101060003"/>
              </a:rPr>
              <a:t>più</a:t>
            </a:r>
            <a:r>
              <a:rPr lang="it-IT" dirty="0"/>
              <a:t> ottimizza </a:t>
            </a:r>
          </a:p>
          <a:p>
            <a:r>
              <a:rPr lang="it-IT" dirty="0"/>
              <a:t>la relazione costi ricavi</a:t>
            </a:r>
          </a:p>
          <a:p>
            <a:endParaRPr lang="it-IT" dirty="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080000" y="2819400"/>
            <a:ext cx="11176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vantaggio di costo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si basa sull’esame dei fattori che determinano un certo livello dei costi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90" y="891595"/>
            <a:ext cx="10363200" cy="1143000"/>
          </a:xfrm>
        </p:spPr>
        <p:txBody>
          <a:bodyPr/>
          <a:lstStyle/>
          <a:p>
            <a:r>
              <a:rPr lang="it-IT" dirty="0"/>
              <a:t>Value Chain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5509" y="1981200"/>
            <a:ext cx="10646892" cy="4446670"/>
            <a:chOff x="89" y="1776"/>
            <a:chExt cx="4279" cy="2303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 rot="5400000" flipV="1">
              <a:off x="216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 rot="5400000" flipV="1">
              <a:off x="888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 rot="5400000" flipV="1">
              <a:off x="2904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 rot="5400000" flipV="1">
              <a:off x="1560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 rot="5400000" flipV="1">
              <a:off x="2232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  <a:p>
              <a:pPr algn="ctr"/>
              <a:r>
                <a:rPr lang="it-IT"/>
                <a:t>e Vendite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432" y="249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432" y="177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32" y="201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32" y="225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 rot="16200000">
              <a:off x="3753" y="2799"/>
              <a:ext cx="5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2542" name="AutoShape 14"/>
            <p:cNvSpPr>
              <a:spLocks noChangeArrowheads="1"/>
            </p:cNvSpPr>
            <p:nvPr/>
          </p:nvSpPr>
          <p:spPr bwMode="auto">
            <a:xfrm>
              <a:off x="3792" y="1776"/>
              <a:ext cx="576" cy="2064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 rot="16200000">
              <a:off x="-85" y="2177"/>
              <a:ext cx="6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584" y="3888"/>
              <a:ext cx="7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primarie</a:t>
              </a:r>
            </a:p>
          </p:txBody>
        </p:sp>
      </p:grp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Value Chain, efficacia e differenziazione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Efficacia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44722"/>
            <a:ext cx="10363200" cy="850878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Misura il raggiungimento degli obiettivi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50366" y="3882888"/>
            <a:ext cx="399577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Un’impresa è tanto più efficace</a:t>
            </a:r>
          </a:p>
          <a:p>
            <a:r>
              <a:rPr lang="it-IT" dirty="0"/>
              <a:t>quanto più raggiunge gli obiettivi prefissi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494253" y="2914646"/>
            <a:ext cx="508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 pitchFamily="34" charset="0"/>
              </a:rPr>
              <a:t>Differenziazione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209800"/>
            <a:ext cx="11277600" cy="4114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creare differenze significative nell'offerta rispetto ai concorrenti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l’ipotesi è che il cliente apprezzi queste differenze e sia disposto a pagare per esse un prezzo maggiore, o a preferire (a parità di prezzo) l’offerta dell’impresa a quella dei concorrenti.</a:t>
            </a:r>
          </a:p>
          <a:p>
            <a:endParaRPr lang="it-IT" dirty="0">
              <a:solidFill>
                <a:srgbClr val="89898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90" y="1256718"/>
            <a:ext cx="10363200" cy="556205"/>
          </a:xfrm>
        </p:spPr>
        <p:txBody>
          <a:bodyPr/>
          <a:lstStyle/>
          <a:p>
            <a:r>
              <a:rPr lang="it-IT" dirty="0"/>
              <a:t>Value Chain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5509" y="1981200"/>
            <a:ext cx="10646892" cy="4446670"/>
            <a:chOff x="89" y="1776"/>
            <a:chExt cx="4279" cy="2303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 rot="5400000" flipV="1">
              <a:off x="216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 rot="5400000" flipV="1">
              <a:off x="888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 rot="5400000" flipV="1">
              <a:off x="2904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 rot="5400000" flipV="1">
              <a:off x="1560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 rot="5400000" flipV="1">
              <a:off x="2232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  <a:p>
              <a:pPr algn="ctr"/>
              <a:r>
                <a:rPr lang="it-IT"/>
                <a:t>e Vendite</a:t>
              </a: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432" y="249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432" y="177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432" y="201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432" y="225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 rot="16200000">
              <a:off x="3753" y="2799"/>
              <a:ext cx="5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3566" name="AutoShape 14"/>
            <p:cNvSpPr>
              <a:spLocks noChangeArrowheads="1"/>
            </p:cNvSpPr>
            <p:nvPr/>
          </p:nvSpPr>
          <p:spPr bwMode="auto">
            <a:xfrm>
              <a:off x="3792" y="1776"/>
              <a:ext cx="576" cy="2064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 rot="16200000">
              <a:off x="-85" y="2177"/>
              <a:ext cx="6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584" y="3888"/>
              <a:ext cx="7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primarie</a:t>
              </a:r>
            </a:p>
          </p:txBody>
        </p:sp>
      </p:grp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L’utilizzo della Value Chain per la creazione di nuovi prodotti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90" y="1286105"/>
            <a:ext cx="10363200" cy="463397"/>
          </a:xfrm>
        </p:spPr>
        <p:txBody>
          <a:bodyPr/>
          <a:lstStyle/>
          <a:p>
            <a:r>
              <a:rPr lang="it-IT" dirty="0"/>
              <a:t>Value Chain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5509" y="1981200"/>
            <a:ext cx="10646892" cy="4446670"/>
            <a:chOff x="89" y="1776"/>
            <a:chExt cx="4279" cy="2303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 rot="5400000" flipV="1">
              <a:off x="216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 rot="5400000" flipV="1">
              <a:off x="888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 rot="5400000" flipV="1">
              <a:off x="2904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 rot="5400000" flipV="1">
              <a:off x="1560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 rot="5400000" flipV="1">
              <a:off x="2232" y="2952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  <a:p>
              <a:pPr algn="ctr"/>
              <a:r>
                <a:rPr lang="it-IT"/>
                <a:t>e Vendite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32" y="249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432" y="177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432" y="201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432" y="2256"/>
              <a:ext cx="336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 rot="16200000">
              <a:off x="3753" y="2799"/>
              <a:ext cx="5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>
              <a:off x="3792" y="1776"/>
              <a:ext cx="576" cy="2064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 rot="16200000">
              <a:off x="-85" y="2177"/>
              <a:ext cx="6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1584" y="3888"/>
              <a:ext cx="7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primarie</a:t>
              </a:r>
            </a:p>
          </p:txBody>
        </p:sp>
      </p:grp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876300"/>
            <a:ext cx="10363200" cy="1143000"/>
          </a:xfrm>
        </p:spPr>
        <p:txBody>
          <a:bodyPr/>
          <a:lstStyle/>
          <a:p>
            <a:r>
              <a:rPr lang="it-IT" dirty="0"/>
              <a:t>Value Chain e creazione nuovi prodotti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914400" y="1905000"/>
            <a:ext cx="10837333" cy="4318000"/>
            <a:chOff x="240" y="1008"/>
            <a:chExt cx="5120" cy="27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5400000" flipV="1">
              <a:off x="1249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5400000" flipV="1">
              <a:off x="1728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5400000" flipV="1">
              <a:off x="3240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5400000" flipV="1">
              <a:off x="2208" y="211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5400000" flipV="1">
              <a:off x="2712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Vendite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64" y="1728"/>
              <a:ext cx="3072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64" y="1011"/>
              <a:ext cx="3072" cy="23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64" y="1248"/>
              <a:ext cx="3072" cy="26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64" y="1488"/>
              <a:ext cx="3072" cy="2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 rot="16200000">
              <a:off x="3818" y="1763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936" y="1008"/>
              <a:ext cx="480" cy="1776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 rot="16200000">
              <a:off x="225" y="1308"/>
              <a:ext cx="739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5400000" flipV="1">
              <a:off x="720" y="2064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Marketing</a:t>
              </a: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0" y="3264"/>
              <a:ext cx="96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Leggere il mercato</a:t>
              </a: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248" y="3264"/>
              <a:ext cx="445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Sentire </a:t>
              </a:r>
            </a:p>
            <a:p>
              <a:r>
                <a:rPr lang="it-IT" dirty="0"/>
                <a:t>i segnali</a:t>
              </a: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60" y="3264"/>
              <a:ext cx="583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Ricercare </a:t>
              </a:r>
            </a:p>
            <a:p>
              <a:r>
                <a:rPr lang="it-IT"/>
                <a:t>le soluzioni</a:t>
              </a: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240" y="2784"/>
              <a:ext cx="6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536" y="2832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1488" y="2832"/>
              <a:ext cx="67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3168" y="2832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936" y="100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936" y="19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800" y="10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264" y="1488"/>
              <a:ext cx="2096" cy="224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2064" y="864"/>
                </a:cxn>
                <a:cxn ang="0">
                  <a:pos x="1344" y="2016"/>
                </a:cxn>
                <a:cxn ang="0">
                  <a:pos x="0" y="2208"/>
                </a:cxn>
              </a:cxnLst>
              <a:rect l="0" t="0" r="r" b="b"/>
              <a:pathLst>
                <a:path w="2096" h="2240">
                  <a:moveTo>
                    <a:pt x="1536" y="0"/>
                  </a:moveTo>
                  <a:cubicBezTo>
                    <a:pt x="1816" y="264"/>
                    <a:pt x="2096" y="528"/>
                    <a:pt x="2064" y="864"/>
                  </a:cubicBezTo>
                  <a:cubicBezTo>
                    <a:pt x="2032" y="1200"/>
                    <a:pt x="1688" y="1792"/>
                    <a:pt x="1344" y="2016"/>
                  </a:cubicBezTo>
                  <a:cubicBezTo>
                    <a:pt x="1000" y="2240"/>
                    <a:pt x="224" y="2176"/>
                    <a:pt x="0" y="220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FF97-9B81-41DB-AB03-0BF16BE83C1A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SVILUPPO DEI PRODOTTI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63800"/>
            <a:ext cx="10972800" cy="3557588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Modifica dei prodotti esistenti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Acquisizione dei prodotti da terzi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Creazione di nuovi prodotti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/>
              <a:t>Nella creazione di un nuovo prodotto la Value Chain: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04660"/>
            <a:ext cx="10363200" cy="3591339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Diventa la griglia/guida dei differenti steps di creazione di valore del nuovo prodotto</a:t>
            </a:r>
          </a:p>
          <a:p>
            <a:r>
              <a:rPr lang="it-IT" dirty="0">
                <a:solidFill>
                  <a:srgbClr val="898989"/>
                </a:solidFill>
              </a:rPr>
              <a:t>consente di meglio discriminare e meglio individuare le basi di differenziazione, in rapporto alle richieste del consumatore</a:t>
            </a:r>
          </a:p>
          <a:p>
            <a:r>
              <a:rPr lang="it-IT" dirty="0">
                <a:solidFill>
                  <a:srgbClr val="898989"/>
                </a:solidFill>
              </a:rPr>
              <a:t>va riconsiderata al fine di porre il marketing come elemento guida di tutto il processo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Outsoursing, </a:t>
            </a:r>
            <a:r>
              <a:rPr lang="it-IT" dirty="0" smtClean="0"/>
              <a:t>globalizzazione</a:t>
            </a:r>
            <a:endParaRPr lang="it-IT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nuove tecnologie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13716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Permettono la gestione dei processi a distanza in tempo reale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79063" y="4909067"/>
            <a:ext cx="443903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98989"/>
                </a:solidFill>
                <a:latin typeface="Raleway" panose="020B0503030101060003"/>
              </a:rPr>
              <a:t>Abbattimento dei costi di coordinamento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588000" y="3276600"/>
            <a:ext cx="1422400" cy="1143000"/>
          </a:xfrm>
          <a:prstGeom prst="downArrow">
            <a:avLst>
              <a:gd name="adj1" fmla="val 50000"/>
              <a:gd name="adj2" fmla="val 26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nuove tecnologie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1524000"/>
          </a:xfrm>
        </p:spPr>
        <p:txBody>
          <a:bodyPr/>
          <a:lstStyle/>
          <a:p>
            <a:r>
              <a:rPr lang="it-IT"/>
              <a:t>Favoriscono  lo sviluppo di economie di scopo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84800" y="3352800"/>
            <a:ext cx="15240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84601" y="4876800"/>
            <a:ext cx="4785541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Si supera la mutua esclusività fra </a:t>
            </a:r>
          </a:p>
          <a:p>
            <a:r>
              <a:rPr lang="it-IT"/>
              <a:t>vantaggio di costo e vantaggio di differenziazione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Tutto ciò favorisce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22600"/>
            <a:ext cx="10363200" cy="13208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Outsourcing</a:t>
            </a:r>
          </a:p>
          <a:p>
            <a:r>
              <a:rPr lang="it-IT" dirty="0">
                <a:solidFill>
                  <a:srgbClr val="898989"/>
                </a:solidFill>
              </a:rPr>
              <a:t>globalizzazione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Diventa però necessario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27432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Riconsiderare le dimensioni di valutazione dei concetti di efficienza ed efficacia che dalla singola impresa devono necessariamente passare al sistema di produzione dell’intero valore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486400" y="3492500"/>
            <a:ext cx="1219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59301" y="4355068"/>
            <a:ext cx="3352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898989"/>
                </a:solidFill>
                <a:latin typeface="Raleway"/>
              </a:rPr>
              <a:t>VCM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assume un ruolo cardine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5093732"/>
            <a:ext cx="10515600" cy="126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Il VCM diventa la coordinazione delle differenti catene del valore delle organizzazioni che partecipano al processo produttivo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Value Chain e sostenibilità</a:t>
            </a:r>
            <a:endParaRPr lang="it-IT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003300"/>
            <a:ext cx="11836400" cy="812800"/>
          </a:xfrm>
        </p:spPr>
        <p:txBody>
          <a:bodyPr/>
          <a:lstStyle/>
          <a:p>
            <a:r>
              <a:rPr lang="it-IT" dirty="0"/>
              <a:t>Value Chain </a:t>
            </a:r>
            <a:r>
              <a:rPr lang="it-IT" dirty="0" smtClean="0"/>
              <a:t>nell’impresa sostenibile</a:t>
            </a:r>
            <a:endParaRPr lang="it-IT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0900" y="1968500"/>
            <a:ext cx="10837333" cy="4318000"/>
            <a:chOff x="240" y="1008"/>
            <a:chExt cx="5120" cy="27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5400000" flipV="1">
              <a:off x="1249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5400000" flipV="1">
              <a:off x="1728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5400000" flipV="1">
              <a:off x="3240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5400000" flipV="1">
              <a:off x="2208" y="211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5400000" flipV="1">
              <a:off x="2712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Vendite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64" y="1728"/>
              <a:ext cx="3072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64" y="1011"/>
              <a:ext cx="3072" cy="23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64" y="1248"/>
              <a:ext cx="3072" cy="26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64" y="1488"/>
              <a:ext cx="3072" cy="2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 rot="16200000">
              <a:off x="3818" y="1763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936" y="1008"/>
              <a:ext cx="480" cy="1776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 rot="16200000">
              <a:off x="225" y="1308"/>
              <a:ext cx="739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5400000" flipV="1">
              <a:off x="720" y="2064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smtClean="0"/>
                <a:t>Analisi SH </a:t>
              </a:r>
            </a:p>
            <a:p>
              <a:pPr algn="ctr"/>
              <a:r>
                <a:rPr lang="it-IT" dirty="0" smtClean="0"/>
                <a:t>per </a:t>
              </a:r>
            </a:p>
            <a:p>
              <a:pPr algn="ctr"/>
              <a:r>
                <a:rPr lang="it-IT" dirty="0" smtClean="0"/>
                <a:t>sostenibilità</a:t>
              </a:r>
              <a:endParaRPr lang="it-IT" dirty="0"/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0" y="3264"/>
              <a:ext cx="960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smtClean="0"/>
                <a:t>Come applicare le 3 dimensioni</a:t>
              </a:r>
              <a:endParaRPr lang="it-IT" dirty="0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248" y="3264"/>
              <a:ext cx="824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Massimizzare </a:t>
              </a:r>
            </a:p>
            <a:p>
              <a:r>
                <a:rPr lang="it-IT" dirty="0" smtClean="0"/>
                <a:t>Valore Condiviso</a:t>
              </a:r>
              <a:endParaRPr lang="it-IT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60" y="3264"/>
              <a:ext cx="87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Ricercare </a:t>
              </a:r>
            </a:p>
            <a:p>
              <a:r>
                <a:rPr lang="it-IT" dirty="0" smtClean="0"/>
                <a:t>Soluzioni coerenti</a:t>
              </a:r>
              <a:endParaRPr lang="it-IT" dirty="0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240" y="2784"/>
              <a:ext cx="6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536" y="2832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1488" y="2832"/>
              <a:ext cx="67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3168" y="2832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936" y="100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936" y="19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800" y="10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264" y="1488"/>
              <a:ext cx="2096" cy="224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2064" y="864"/>
                </a:cxn>
                <a:cxn ang="0">
                  <a:pos x="1344" y="2016"/>
                </a:cxn>
                <a:cxn ang="0">
                  <a:pos x="0" y="2208"/>
                </a:cxn>
              </a:cxnLst>
              <a:rect l="0" t="0" r="r" b="b"/>
              <a:pathLst>
                <a:path w="2096" h="2240">
                  <a:moveTo>
                    <a:pt x="1536" y="0"/>
                  </a:moveTo>
                  <a:cubicBezTo>
                    <a:pt x="1816" y="264"/>
                    <a:pt x="2096" y="528"/>
                    <a:pt x="2064" y="864"/>
                  </a:cubicBezTo>
                  <a:cubicBezTo>
                    <a:pt x="2032" y="1200"/>
                    <a:pt x="1688" y="1792"/>
                    <a:pt x="1344" y="2016"/>
                  </a:cubicBezTo>
                  <a:cubicBezTo>
                    <a:pt x="1000" y="2240"/>
                    <a:pt x="224" y="2176"/>
                    <a:pt x="0" y="220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La Value Chain: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04660"/>
            <a:ext cx="10363200" cy="3591339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Va riconsiderata al fine di porre la comprensione e modulazione degli interessi dei diversi stakeholders, letti in funzione della sostenibilità,come elemento guida di tutto il processo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Diventa </a:t>
            </a:r>
            <a:r>
              <a:rPr lang="it-IT" dirty="0">
                <a:solidFill>
                  <a:srgbClr val="898989"/>
                </a:solidFill>
              </a:rPr>
              <a:t>la griglia/guida dei differenti steps di </a:t>
            </a:r>
            <a:r>
              <a:rPr lang="it-IT" dirty="0" smtClean="0">
                <a:solidFill>
                  <a:srgbClr val="898989"/>
                </a:solidFill>
              </a:rPr>
              <a:t>implementazione della strategia sostenibile</a:t>
            </a: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C</a:t>
            </a:r>
            <a:r>
              <a:rPr lang="it-IT" dirty="0" smtClean="0">
                <a:solidFill>
                  <a:srgbClr val="898989"/>
                </a:solidFill>
              </a:rPr>
              <a:t>onsente </a:t>
            </a:r>
            <a:r>
              <a:rPr lang="it-IT" dirty="0">
                <a:solidFill>
                  <a:srgbClr val="898989"/>
                </a:solidFill>
              </a:rPr>
              <a:t>di meglio discriminare e meglio individuare le basi di </a:t>
            </a:r>
            <a:r>
              <a:rPr lang="it-IT" dirty="0" smtClean="0">
                <a:solidFill>
                  <a:srgbClr val="898989"/>
                </a:solidFill>
              </a:rPr>
              <a:t>per impostare un approccio sostenibile alla gestione, con l’obiettivo di incrementare il valore condiviso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Strategia e implementazione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F54D-8A49-4850-963F-4737933F1F68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40" y="1302959"/>
            <a:ext cx="11343217" cy="703262"/>
          </a:xfrm>
        </p:spPr>
        <p:txBody>
          <a:bodyPr/>
          <a:lstStyle/>
          <a:p>
            <a:r>
              <a:rPr lang="it-IT" sz="3600" dirty="0"/>
              <a:t>MODIFICA DEI PRODOTTI ESISTENTI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Introduzione di nuove funzioni/prestazioni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Modifica delle caratteristiche estetiche e del design (restyling)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Sviluppo dei servizi congiunti al prodotto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Riposizionamento dell’immagine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091784"/>
            <a:ext cx="11847443" cy="673516"/>
          </a:xfrm>
        </p:spPr>
        <p:txBody>
          <a:bodyPr/>
          <a:lstStyle/>
          <a:p>
            <a:r>
              <a:rPr lang="it-IT" sz="3600" dirty="0" smtClean="0"/>
              <a:t>Implementazione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1758508"/>
            <a:ext cx="11687313" cy="4553392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Traduzione della strategia in attività coerenti al raggiungimento degli obiettivi prefissati e di tutti gli ambiti della strategia (politiche, valori, etc)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L’implementazione riguarda ogni settore aziendale e ogni attività posta in essere all’interno dell’impresa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Al fine dell’implementazione gli obiettivi strategici vanno tradotti in obietti specifici, che devono essere quantificabili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quantificazione permette il controllo delle attività poste in essere al fine di poter calcolare eventuali scostamenti fra quanto realizzato e quanto previsto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Gli scostamenti possono essere dovuti a: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Attività non coerente con la strategia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Strategia non coerente con le reali dinamiche ambientali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A seguito della valutazione degli scostamenti, l’impresa metterà in atto le relative azioni correttive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Per l’impresa sostenibile, l’implementazione è il momento in cui si mette in pratica questo approccio gestionale. Questo significa che le attività messe in atto devono essere coerenti, oltre che con l’impostazione strategica (già sostenibile) almeno con i criteri della sostenibilità fino ad arrivare ad un sistema aziendale impostato per essere “automaticamente” sostenibile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Pianificazione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052313" cy="398189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Individuazione di una serie di attività, definito in modo sequenziale, al fine di raggiungere certi obiettivi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sequenzialità può essere collegata ad una serie di scadenze, entro le quali le attività devono essere svolte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È possibile che i risultati della fase precedente abbiano effetti sulla fase successiva, o siano determinanti per impostare la fase successiva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pianificazione facilita: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 la coerenza delle attività in funzione degli obiettivi 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la loro messa in atto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l’attività di controllo 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Passaggi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898989"/>
                </a:solidFill>
              </a:rPr>
              <a:t>Strategia (corporate e business)</a:t>
            </a:r>
          </a:p>
          <a:p>
            <a:pPr algn="ctr"/>
            <a:r>
              <a:rPr lang="it-IT" dirty="0" smtClean="0">
                <a:solidFill>
                  <a:srgbClr val="898989"/>
                </a:solidFill>
              </a:rPr>
              <a:t>Marketing strategico</a:t>
            </a:r>
          </a:p>
          <a:p>
            <a:pPr algn="ctr"/>
            <a:r>
              <a:rPr lang="it-IT" dirty="0" smtClean="0">
                <a:solidFill>
                  <a:srgbClr val="898989"/>
                </a:solidFill>
              </a:rPr>
              <a:t>Marketing Mix</a:t>
            </a:r>
          </a:p>
          <a:p>
            <a:pPr algn="ctr"/>
            <a:r>
              <a:rPr lang="it-IT" dirty="0" smtClean="0">
                <a:solidFill>
                  <a:srgbClr val="898989"/>
                </a:solidFill>
              </a:rPr>
              <a:t>Implementazione</a:t>
            </a:r>
          </a:p>
          <a:p>
            <a:pPr algn="ctr"/>
            <a:r>
              <a:rPr lang="it-IT" dirty="0" smtClean="0">
                <a:solidFill>
                  <a:srgbClr val="898989"/>
                </a:solidFill>
              </a:rPr>
              <a:t>Controllo </a:t>
            </a:r>
          </a:p>
          <a:p>
            <a:pPr algn="ctr"/>
            <a:r>
              <a:rPr lang="it-IT" dirty="0" smtClean="0">
                <a:solidFill>
                  <a:srgbClr val="898989"/>
                </a:solidFill>
              </a:rPr>
              <a:t>Attività di revisione</a:t>
            </a:r>
          </a:p>
          <a:p>
            <a:pPr algn="ctr"/>
            <a:endParaRPr lang="fr-FR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Implementazione del MM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98989"/>
                </a:solidFill>
              </a:rPr>
              <a:t>Definire le specifiche del prodotto e i criteri di produzione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Definire il piano di comunicazione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Definire i criteri di distribuzione e di vendita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Definire il sistema dei prezzi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Definire la logistica</a:t>
            </a:r>
            <a:endParaRPr lang="fr-FR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Operation  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052313" cy="398189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Riguarda le attività produttive, ossia la trasformazione di un imput in un output al fine di soddisfare le esigenze del mercato obiettivo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trasformazione può riguardare: aspetti materiali, ambiti immateriali o modifiche nel tempo o nello spazio.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Le decisioni relative alla produzione non sono solo di implementazione ma anche strategiche.</a:t>
            </a:r>
          </a:p>
          <a:p>
            <a:endParaRPr lang="it-IT" dirty="0" smtClean="0">
              <a:solidFill>
                <a:srgbClr val="898989"/>
              </a:solidFill>
            </a:endParaRPr>
          </a:p>
          <a:p>
            <a:r>
              <a:rPr lang="it-IT" dirty="0" smtClean="0">
                <a:solidFill>
                  <a:srgbClr val="898989"/>
                </a:solidFill>
              </a:rPr>
              <a:t>La sua implementazione è legata: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agli obiettivi strategici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alle caratteristiche dell’impresa in termini di conoscenze, risorse e competenze, caratteristiche strutturali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alle impostazioni del MM</a:t>
            </a:r>
          </a:p>
          <a:p>
            <a:pPr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Logistica 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Acquisizione delle risorse per garantire la fluidità del’’attività produttiva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Logistica interna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Distribuzione al mercato finale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Integrazione di questi ambiti, come un filo che unisce fornitori, produttori, ditributori e clienti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L’aspetto logistico ha una rilevanza strategica e poi una implementazione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L’implementazione: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dipende dall’impostazione del MM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deve rispettare i criteri di valori richiesti dal mercato obiettivo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deve essere coerente con gli obiettivi produttivi, finanziari e distributivi e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003300"/>
            <a:ext cx="11836400" cy="812800"/>
          </a:xfrm>
        </p:spPr>
        <p:txBody>
          <a:bodyPr/>
          <a:lstStyle/>
          <a:p>
            <a:r>
              <a:rPr lang="it-IT" dirty="0"/>
              <a:t>Value Chain </a:t>
            </a:r>
            <a:r>
              <a:rPr lang="it-IT" dirty="0" smtClean="0"/>
              <a:t>e implementazione</a:t>
            </a:r>
            <a:endParaRPr lang="it-IT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0900" y="1968500"/>
            <a:ext cx="10837333" cy="4318000"/>
            <a:chOff x="240" y="1008"/>
            <a:chExt cx="5120" cy="272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 rot="5400000" flipV="1">
              <a:off x="1249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entrata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 rot="5400000" flipV="1">
              <a:off x="1728" y="2111"/>
              <a:ext cx="864" cy="4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</a:t>
              </a:r>
            </a:p>
            <a:p>
              <a:pPr algn="ctr"/>
              <a:r>
                <a:rPr lang="it-IT"/>
                <a:t>operative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rot="5400000" flipV="1">
              <a:off x="3240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Servizi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rot="5400000" flipV="1">
              <a:off x="2208" y="2112"/>
              <a:ext cx="86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Logistica </a:t>
              </a:r>
            </a:p>
            <a:p>
              <a:pPr algn="ctr"/>
              <a:r>
                <a:rPr lang="it-IT"/>
                <a:t>in uscita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rot="5400000" flipV="1">
              <a:off x="2712" y="2088"/>
              <a:ext cx="86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Vendite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864" y="1728"/>
              <a:ext cx="3072" cy="19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Approvvigionamento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864" y="1011"/>
              <a:ext cx="3072" cy="23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Attività infrastrutturali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64" y="1248"/>
              <a:ext cx="3072" cy="26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Gestione delle risorse umane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864" y="1488"/>
              <a:ext cx="3072" cy="24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Sviluppo della Tecnologia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 rot="16200000">
              <a:off x="3818" y="1763"/>
              <a:ext cx="6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Margine</a:t>
              </a:r>
              <a:endParaRPr lang="it-IT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936" y="1008"/>
              <a:ext cx="480" cy="1776"/>
            </a:xfrm>
            <a:prstGeom prst="homePlat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 rot="16200000">
              <a:off x="225" y="1308"/>
              <a:ext cx="739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/>
                <a:t>Attività di </a:t>
              </a:r>
            </a:p>
            <a:p>
              <a:r>
                <a:rPr lang="it-IT" b="1"/>
                <a:t>supporto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rot="5400000" flipV="1">
              <a:off x="720" y="2064"/>
              <a:ext cx="86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smtClean="0"/>
                <a:t>Analisi SH </a:t>
              </a:r>
            </a:p>
            <a:p>
              <a:pPr algn="ctr"/>
              <a:r>
                <a:rPr lang="it-IT" dirty="0" smtClean="0"/>
                <a:t>per </a:t>
              </a:r>
            </a:p>
            <a:p>
              <a:pPr algn="ctr"/>
              <a:r>
                <a:rPr lang="it-IT" dirty="0" smtClean="0"/>
                <a:t>sostenibilità</a:t>
              </a:r>
              <a:endParaRPr lang="it-IT" dirty="0"/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0" y="3264"/>
              <a:ext cx="960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 smtClean="0"/>
                <a:t>Come applicare le 3 dimensioni</a:t>
              </a:r>
              <a:endParaRPr lang="it-IT" dirty="0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248" y="3264"/>
              <a:ext cx="824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smtClean="0"/>
                <a:t>Massimizzare </a:t>
              </a:r>
            </a:p>
            <a:p>
              <a:r>
                <a:rPr lang="it-IT" dirty="0" smtClean="0"/>
                <a:t>Valore Condiviso</a:t>
              </a:r>
              <a:endParaRPr lang="it-IT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160" y="3264"/>
              <a:ext cx="87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/>
                <a:t>Ricercare </a:t>
              </a:r>
            </a:p>
            <a:p>
              <a:r>
                <a:rPr lang="it-IT" dirty="0" smtClean="0"/>
                <a:t>Soluzioni coerenti</a:t>
              </a:r>
              <a:endParaRPr lang="it-IT" dirty="0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240" y="2784"/>
              <a:ext cx="6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536" y="2832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 flipV="1">
              <a:off x="1488" y="2832"/>
              <a:ext cx="67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3168" y="2832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936" y="100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3936" y="192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800" y="10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264" y="1488"/>
              <a:ext cx="2096" cy="224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2064" y="864"/>
                </a:cxn>
                <a:cxn ang="0">
                  <a:pos x="1344" y="2016"/>
                </a:cxn>
                <a:cxn ang="0">
                  <a:pos x="0" y="2208"/>
                </a:cxn>
              </a:cxnLst>
              <a:rect l="0" t="0" r="r" b="b"/>
              <a:pathLst>
                <a:path w="2096" h="2240">
                  <a:moveTo>
                    <a:pt x="1536" y="0"/>
                  </a:moveTo>
                  <a:cubicBezTo>
                    <a:pt x="1816" y="264"/>
                    <a:pt x="2096" y="528"/>
                    <a:pt x="2064" y="864"/>
                  </a:cubicBezTo>
                  <a:cubicBezTo>
                    <a:pt x="2032" y="1200"/>
                    <a:pt x="1688" y="1792"/>
                    <a:pt x="1344" y="2016"/>
                  </a:cubicBezTo>
                  <a:cubicBezTo>
                    <a:pt x="1000" y="2240"/>
                    <a:pt x="224" y="2176"/>
                    <a:pt x="0" y="220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La qualità nei processi produttivi 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Modelli che definisco i criteri da rispettare e le modalità per rispettare tali criteri.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Partono tutti da alcuni principi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Rispetto delle esigenze del cliente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Miglioramento continuo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Zero difetti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Si distingue fra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TQM (Total Quality Management)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Lean production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Digital lean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Six sigma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WCM (World Class Manufacturing)	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TQM (Total Quality Management)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Ricerca della CS attraverso un sistema integrato di strumenti, tecniche e formazione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Eccellenza in tutte le dimensioni di prodotto e servizio importanti per il cliente obiettivo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Investimento nel capitale umano considerato elemento fondamentale del sistema aziendale </a:t>
            </a:r>
          </a:p>
          <a:p>
            <a:pPr lvl="1">
              <a:buNone/>
            </a:pPr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Lean production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Sostituisce il paradigma tradizionale PRODURRE-CONSEGNARE- VENDERE con una nuova modalità: VENDERE-PRODURRE-CONSEGNARE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Il consumatore presenta le richieste qualitative che gli interessano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complessità è un costo, quindi il processo produttiva va definito secondo modalità il più semplici e flessibili possibile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Questo permette un utilizzo ottimale degli impianti, minori giacenza e minori errori perchè un flusso semplice facilita l’analisi dei risultati e degli aggiustamenti	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A064-D371-4C13-8F27-5650DB225AFC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4184"/>
            <a:ext cx="11353800" cy="869924"/>
          </a:xfrm>
        </p:spPr>
        <p:txBody>
          <a:bodyPr/>
          <a:lstStyle/>
          <a:p>
            <a:r>
              <a:rPr lang="it-IT" sz="3600" dirty="0"/>
              <a:t>ACQUISIZIONE DI PRODOTTI DA ALTRE IMPRESE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65388"/>
            <a:ext cx="10972800" cy="35560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Acquisizione di licenze di produzione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Acquisizione di licenze di vendita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898989"/>
              </a:solidFill>
            </a:endParaRPr>
          </a:p>
          <a:p>
            <a:r>
              <a:rPr lang="it-IT" dirty="0">
                <a:solidFill>
                  <a:srgbClr val="898989"/>
                </a:solidFill>
              </a:rPr>
              <a:t>Costituzione di gruppi commerciali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Lean production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All’approccio precedente si applicano le nuove tecnologie che permettono: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di esternalizzare le fasi produttive non determinanti e meglio realizzabili all’esterno in termini di efficienza ed efficacia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un miglioramento dell’analisi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Six sigma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Ha come obiettivo l’eliminazione dei difetti e degli sprechi 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Occorre raggiungere il controllo del processo al fine di minimizzare: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Difetti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Sprechi 	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Viene spesso utilizzato in connessione con la lean production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WCM (World Class Manufacturing)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Obiettivi 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Eliminazione degli sprechi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Flessibilità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Eliminazione dei difetti definiti in funzione delle esigenze del cliente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priorità è definita in funzione della loro incidenza economica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Il bilancio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Il controllo della sostenibilità: il TBL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Sistema per misurare le performance delle organizzazioni in ambito di sostenibilità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Individua una serie di iindicatori (KPI Keys Performance Indicator) per ognuna delle 3 dimensioni di sostenibilità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Economica: Quality, Efficiency, responsiveness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Ambientale: Emissions, Naturale resouces utilization, Waste and Recycling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Sociale: Responsability, Health and Safety, Employees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Sostenibilità e nuove tecnologie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6492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Obiettivi 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Eliminazione degli sprechi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Flessibilità</a:t>
            </a:r>
          </a:p>
          <a:p>
            <a:pPr lvl="1"/>
            <a:r>
              <a:rPr lang="it-IT" dirty="0" smtClean="0">
                <a:solidFill>
                  <a:srgbClr val="898989"/>
                </a:solidFill>
              </a:rPr>
              <a:t>Eliminazione dei difetti definiti in funzione delle esigenze del cliente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La priorità è definita in funzione della loro incidenza economica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87" y="1244184"/>
            <a:ext cx="11847443" cy="869924"/>
          </a:xfrm>
        </p:spPr>
        <p:txBody>
          <a:bodyPr/>
          <a:lstStyle/>
          <a:p>
            <a:r>
              <a:rPr lang="it-IT" sz="3600" dirty="0" smtClean="0"/>
              <a:t>Non fare</a:t>
            </a:r>
            <a:endParaRPr lang="it-IT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87" y="2114108"/>
            <a:ext cx="11052313" cy="39818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98989"/>
                </a:solidFill>
              </a:rPr>
              <a:t>Paragrafo 10.1.3.1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Paragrafo 10.1.4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Paragrafo 10.2.3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10.3.5</a:t>
            </a:r>
          </a:p>
          <a:p>
            <a:r>
              <a:rPr lang="it-IT" dirty="0" smtClean="0">
                <a:solidFill>
                  <a:srgbClr val="898989"/>
                </a:solidFill>
              </a:rPr>
              <a:t>10.5.3, 10.5.4, 10.5.5</a:t>
            </a: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pPr lvl="1"/>
            <a:endParaRPr lang="it-IT" dirty="0" smtClean="0">
              <a:solidFill>
                <a:srgbClr val="898989"/>
              </a:solidFill>
            </a:endParaRPr>
          </a:p>
          <a:p>
            <a:endParaRPr lang="it-IT" dirty="0" smtClean="0">
              <a:solidFill>
                <a:srgbClr val="898989"/>
              </a:solidFill>
            </a:endParaRP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FD92-E5C7-4804-BB07-05C188ED692C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33" y="920750"/>
            <a:ext cx="11247967" cy="1139825"/>
          </a:xfrm>
        </p:spPr>
        <p:txBody>
          <a:bodyPr/>
          <a:lstStyle/>
          <a:p>
            <a:r>
              <a:rPr lang="it-IT" sz="3800" b="1" dirty="0"/>
              <a:t>CREAZIONE DI NUOVI PRODOTTI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33" y="2060575"/>
            <a:ext cx="11476567" cy="4032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898989"/>
                </a:solidFill>
              </a:rPr>
              <a:t>Ricerca e sviluppo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32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898989"/>
                </a:solidFill>
              </a:rPr>
              <a:t>Rilevazione bisogni/esigenze/opinioni della clientela attuale o potenziale</a:t>
            </a:r>
          </a:p>
          <a:p>
            <a:pPr>
              <a:lnSpc>
                <a:spcPct val="90000"/>
              </a:lnSpc>
            </a:pPr>
            <a:endParaRPr lang="it-IT" sz="32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898989"/>
                </a:solidFill>
              </a:rPr>
              <a:t>Imitazione concorrenti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3200" dirty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898989"/>
                </a:solidFill>
              </a:rPr>
              <a:t>Valutazione macrotendenze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</a:p>
          <a:p>
            <a:r>
              <a:rPr lang="it-IT" dirty="0"/>
              <a:t>MODULO B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Economia e Diritto</a:t>
            </a:r>
          </a:p>
        </p:txBody>
      </p:sp>
    </p:spTree>
    <p:extLst>
      <p:ext uri="{BB962C8B-B14F-4D97-AF65-F5344CB8AC3E}">
        <p14:creationId xmlns="" xmlns:p14="http://schemas.microsoft.com/office/powerpoint/2010/main" val="41259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3634" y="2197286"/>
            <a:ext cx="11603567" cy="318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de-CH" sz="2400" dirty="0">
                <a:solidFill>
                  <a:srgbClr val="898989"/>
                </a:solidFill>
                <a:latin typeface="Raleway"/>
              </a:rPr>
              <a:t>Il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processo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adozione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nuovo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5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stadi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 marL="457200" indent="-457200" eaLnBrk="1" hangingPunct="1"/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coscienza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interesse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valutazione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prova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adozione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3634" y="5599331"/>
            <a:ext cx="11400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de-CH" sz="2000" dirty="0">
                <a:solidFill>
                  <a:srgbClr val="898989"/>
                </a:solidFill>
                <a:latin typeface="Raleway"/>
              </a:rPr>
              <a:t>Studi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empirici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hanno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mostrato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individui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reagiscono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diversamente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alle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innovazioni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rappresentato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nella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curva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distribuzione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consumatori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 per tempo di </a:t>
            </a:r>
            <a:r>
              <a:rPr lang="de-CH" sz="2000" dirty="0" err="1">
                <a:solidFill>
                  <a:srgbClr val="898989"/>
                </a:solidFill>
                <a:latin typeface="Raleway"/>
              </a:rPr>
              <a:t>adozione</a:t>
            </a:r>
            <a:r>
              <a:rPr lang="de-CH" sz="2000" dirty="0">
                <a:solidFill>
                  <a:srgbClr val="898989"/>
                </a:solidFill>
                <a:latin typeface="Raleway"/>
              </a:rPr>
              <a:t>.</a:t>
            </a:r>
            <a:endParaRPr lang="it-IT" sz="20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3634" y="1244184"/>
            <a:ext cx="11421534" cy="86992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Processo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adozione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un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nuovo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prodotto</a:t>
            </a:r>
            <a:endParaRPr kumimoji="0" lang="it-IT" sz="3800" b="1" i="0" u="none" strike="noStrike" kern="1200" cap="none" spc="0" normalizeH="0" baseline="0" noProof="0" dirty="0">
              <a:ln>
                <a:noFill/>
              </a:ln>
              <a:solidFill>
                <a:srgbClr val="EB8B2D"/>
              </a:solidFill>
              <a:effectLst/>
              <a:uLnTx/>
              <a:uFillTx/>
              <a:latin typeface="Raleway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FF3C-EB2E-43E4-BFEF-3DC4B068BFBE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dirty="0"/>
              <a:t>L’adozione dei nuovi prodotti</a:t>
            </a:r>
            <a:br>
              <a:rPr lang="it-IT" sz="3800" dirty="0"/>
            </a:br>
            <a:r>
              <a:rPr lang="it-IT" sz="3800" dirty="0"/>
              <a:t>(curva di Rogers)</a:t>
            </a:r>
          </a:p>
        </p:txBody>
      </p:sp>
      <p:graphicFrame>
        <p:nvGraphicFramePr>
          <p:cNvPr id="819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9685" y="2620962"/>
          <a:ext cx="11330516" cy="3735388"/>
        </p:xfrm>
        <a:graphic>
          <a:graphicData uri="http://schemas.openxmlformats.org/presentationml/2006/ole">
            <p:oleObj spid="_x0000_s266255" name="Fotografia Photo Editor" r:id="rId3" imgW="5601185" imgH="2461473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1" y="1216725"/>
            <a:ext cx="11501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Linea</a:t>
            </a:r>
            <a:r>
              <a:rPr lang="de-CH" sz="32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prodotti</a:t>
            </a:r>
            <a:r>
              <a:rPr lang="de-CH" sz="3200" b="1" dirty="0">
                <a:solidFill>
                  <a:srgbClr val="EB8B2D"/>
                </a:solidFill>
                <a:latin typeface="Raleway"/>
              </a:rPr>
              <a:t>, </a:t>
            </a:r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gamma</a:t>
            </a:r>
            <a:r>
              <a:rPr lang="de-CH" sz="3200" b="1" dirty="0">
                <a:solidFill>
                  <a:srgbClr val="EB8B2D"/>
                </a:solidFill>
                <a:latin typeface="Raleway"/>
              </a:rPr>
              <a:t> e </a:t>
            </a:r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assortimento</a:t>
            </a:r>
            <a:endParaRPr lang="it-IT" sz="32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897036"/>
            <a:ext cx="120100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Per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linea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gruppo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aventi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determinate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comuni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 es.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attitudine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soddisfare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certa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categoria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bisogni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comune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tecnologia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produttiva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collocamento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mediante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stessi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canali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distributivi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</a:t>
            </a:r>
          </a:p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Per </a:t>
            </a:r>
            <a:r>
              <a:rPr lang="de-CH" sz="2400" dirty="0" err="1">
                <a:solidFill>
                  <a:srgbClr val="EB8B2D"/>
                </a:solidFill>
                <a:latin typeface="Raleway"/>
              </a:rPr>
              <a:t>gamma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linee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/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Per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assortimento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complesso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tutti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l‘azienda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sul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ampio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profondo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 </a:t>
            </a:r>
          </a:p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L‘ampiezza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definita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linee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compongono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l‘assortimento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	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profondità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invece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funzione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medio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compongono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linee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0857" y="1369774"/>
            <a:ext cx="1171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Assortimento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gestione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della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gamma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prodotti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5234" y="2471739"/>
            <a:ext cx="115019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decisioni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riguardanti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numerosità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composizione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dell‘assortimento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centrale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politica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Con esse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l‘impresa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misura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seguire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eterogenee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esigenze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contemporaneamente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ricondurre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quantità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economicamente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gestibili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varietà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variabilità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nel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1685" y="2456596"/>
            <a:ext cx="115019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de-CH" sz="24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vantaggi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derivanti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dalla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numerosità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 marL="457200" indent="-457200"/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migliora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sfruttamento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fissi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produttivi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soddisfare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più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segmenti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favorisce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razionalizzazione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capacità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commerciali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permette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regolarizzare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andamenti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periodici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   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vendite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favorisce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migliore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sfruttamento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notorietà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dell‘immagine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marca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riduce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rischi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obsolescenza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0857" y="1046609"/>
            <a:ext cx="10965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 err="1">
                <a:solidFill>
                  <a:srgbClr val="EB8B2D"/>
                </a:solidFill>
              </a:rPr>
              <a:t>Assortimento</a:t>
            </a:r>
            <a:r>
              <a:rPr lang="de-CH" sz="3600" b="1" dirty="0">
                <a:solidFill>
                  <a:srgbClr val="EB8B2D"/>
                </a:solidFill>
              </a:rPr>
              <a:t> e </a:t>
            </a:r>
            <a:r>
              <a:rPr lang="de-CH" sz="3600" b="1" dirty="0" err="1">
                <a:solidFill>
                  <a:srgbClr val="EB8B2D"/>
                </a:solidFill>
              </a:rPr>
              <a:t>gestione</a:t>
            </a:r>
            <a:r>
              <a:rPr lang="de-CH" sz="3600" b="1" dirty="0">
                <a:solidFill>
                  <a:srgbClr val="EB8B2D"/>
                </a:solidFill>
              </a:rPr>
              <a:t> della </a:t>
            </a:r>
            <a:r>
              <a:rPr lang="de-CH" sz="3600" b="1" dirty="0" err="1">
                <a:solidFill>
                  <a:srgbClr val="EB8B2D"/>
                </a:solidFill>
              </a:rPr>
              <a:t>gamma</a:t>
            </a:r>
            <a:r>
              <a:rPr lang="de-CH" sz="3600" b="1" dirty="0">
                <a:solidFill>
                  <a:srgbClr val="EB8B2D"/>
                </a:solidFill>
              </a:rPr>
              <a:t> </a:t>
            </a:r>
            <a:r>
              <a:rPr lang="de-CH" sz="3600" b="1" dirty="0" err="1">
                <a:solidFill>
                  <a:srgbClr val="EB8B2D"/>
                </a:solidFill>
              </a:rPr>
              <a:t>dei</a:t>
            </a:r>
            <a:r>
              <a:rPr lang="de-CH" sz="3600" b="1" dirty="0">
                <a:solidFill>
                  <a:srgbClr val="EB8B2D"/>
                </a:solidFill>
              </a:rPr>
              <a:t> </a:t>
            </a:r>
            <a:r>
              <a:rPr lang="de-CH" sz="3600" b="1" dirty="0" err="1">
                <a:solidFill>
                  <a:srgbClr val="EB8B2D"/>
                </a:solidFill>
              </a:rPr>
              <a:t>prodotti</a:t>
            </a:r>
            <a:r>
              <a:rPr lang="de-CH" sz="3600" b="1" dirty="0">
                <a:solidFill>
                  <a:srgbClr val="EB8B2D"/>
                </a:solidFill>
              </a:rPr>
              <a:t> (2)</a:t>
            </a:r>
            <a:endParaRPr lang="it-IT" sz="3600" b="1" dirty="0">
              <a:solidFill>
                <a:srgbClr val="EB8B2D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6401" y="2451100"/>
            <a:ext cx="115019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de-CH" sz="24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svantaggi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derivanti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dalla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numerosità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 marL="457200" indent="-457200"/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comporta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produzioni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limitate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tipo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quindi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unitari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maggiori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reca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seri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aggravi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amministrativi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riduce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velocità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rigiro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scorte</a:t>
            </a: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costringe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disperdere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molti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sforzi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promozionali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rende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necessaria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conservazione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negli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assortimenti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 poco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convenienti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 marL="457200" indent="-457200">
              <a:buFontTx/>
              <a:buAutoNum type="arabicPeriod"/>
            </a:pPr>
            <a:r>
              <a:rPr lang="de-CH" sz="24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produrre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fenomeni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cannibalizzazione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027" y="1232679"/>
            <a:ext cx="11951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Assortimento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gestione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della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gamma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prodotti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(3)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203200" y="1264789"/>
            <a:ext cx="1165670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3200" b="1" dirty="0">
                <a:solidFill>
                  <a:srgbClr val="EB8B2D"/>
                </a:solidFill>
                <a:latin typeface="Raleway"/>
              </a:rPr>
              <a:t>PROBLEMI CRITICI DI PRODUCT-MANAGEMENT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03200" y="2333768"/>
            <a:ext cx="1076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2200" dirty="0">
                <a:solidFill>
                  <a:srgbClr val="898989"/>
                </a:solidFill>
                <a:latin typeface="Raleway"/>
              </a:rPr>
              <a:t>Al crescere della varietà offerta (micro-segmentazione) e delle dinamiche di differenziazione devono essere gestite le problematiche relative a: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it-IT" sz="2200" dirty="0">
                <a:latin typeface="Raleway"/>
              </a:rPr>
              <a:t> </a:t>
            </a:r>
            <a:r>
              <a:rPr lang="it-IT" sz="2200" dirty="0">
                <a:solidFill>
                  <a:srgbClr val="EB8B2D"/>
                </a:solidFill>
                <a:latin typeface="Raleway"/>
              </a:rPr>
              <a:t>ALLUNGAMENTO DELLE LINEE</a:t>
            </a:r>
            <a:r>
              <a:rPr lang="it-IT" sz="2200" dirty="0">
                <a:latin typeface="Raleway"/>
              </a:rPr>
              <a:t>: </a:t>
            </a:r>
            <a:r>
              <a:rPr lang="it-IT" sz="2200" dirty="0">
                <a:solidFill>
                  <a:srgbClr val="898989"/>
                </a:solidFill>
                <a:latin typeface="Raleway"/>
              </a:rPr>
              <a:t>profondità e numero di referenze per marca 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it-IT" sz="2200" dirty="0">
                <a:latin typeface="Raleway"/>
              </a:rPr>
              <a:t> </a:t>
            </a:r>
            <a:r>
              <a:rPr lang="it-IT" sz="2200" dirty="0">
                <a:solidFill>
                  <a:srgbClr val="EB8B2D"/>
                </a:solidFill>
                <a:latin typeface="Raleway"/>
              </a:rPr>
              <a:t>AMPLIAMENTO DELLA GAMMA</a:t>
            </a:r>
            <a:r>
              <a:rPr lang="it-IT" sz="2200" dirty="0">
                <a:latin typeface="Raleway"/>
              </a:rPr>
              <a:t>: </a:t>
            </a:r>
            <a:r>
              <a:rPr lang="it-IT" sz="2200" dirty="0">
                <a:solidFill>
                  <a:srgbClr val="898989"/>
                </a:solidFill>
                <a:latin typeface="Raleway"/>
              </a:rPr>
              <a:t>ampiezza e numero di linee in assortimento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it-IT" sz="2200" dirty="0">
                <a:latin typeface="Raleway"/>
              </a:rPr>
              <a:t> </a:t>
            </a:r>
            <a:r>
              <a:rPr lang="it-IT" sz="2200" dirty="0">
                <a:solidFill>
                  <a:srgbClr val="EB8B2D"/>
                </a:solidFill>
                <a:latin typeface="Raleway"/>
              </a:rPr>
              <a:t>ESTENSIONE DELLA MARCA</a:t>
            </a:r>
            <a:r>
              <a:rPr lang="it-IT" sz="2200" dirty="0">
                <a:latin typeface="Raleway"/>
              </a:rPr>
              <a:t>: </a:t>
            </a:r>
            <a:r>
              <a:rPr lang="it-IT" sz="2200" dirty="0">
                <a:solidFill>
                  <a:srgbClr val="898989"/>
                </a:solidFill>
                <a:latin typeface="Raleway"/>
              </a:rPr>
              <a:t>coerenza con i core-values (famiglie di prodotti, ossia con consumi attigui o affini)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it-IT" sz="2200" dirty="0">
                <a:solidFill>
                  <a:srgbClr val="EB8B2D"/>
                </a:solidFill>
                <a:latin typeface="Raleway"/>
              </a:rPr>
              <a:t>ALLUNGAMENTO DELLA MARCA</a:t>
            </a:r>
            <a:r>
              <a:rPr lang="it-IT" sz="2200" dirty="0">
                <a:latin typeface="Raleway"/>
              </a:rPr>
              <a:t>: </a:t>
            </a:r>
            <a:r>
              <a:rPr lang="it-IT" sz="2200" dirty="0">
                <a:solidFill>
                  <a:srgbClr val="898989"/>
                </a:solidFill>
                <a:latin typeface="Raleway"/>
              </a:rPr>
              <a:t>brand stretching (prodotti diversi)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it-IT" sz="2200" dirty="0">
                <a:latin typeface="Raleway"/>
              </a:rPr>
              <a:t> </a:t>
            </a:r>
            <a:r>
              <a:rPr lang="it-IT" sz="2200" dirty="0">
                <a:solidFill>
                  <a:srgbClr val="EB8B2D"/>
                </a:solidFill>
                <a:latin typeface="Raleway"/>
              </a:rPr>
              <a:t>LANCIO DI NUOVE MARCHE</a:t>
            </a:r>
            <a:endParaRPr lang="it-IT" sz="2200" dirty="0">
              <a:solidFill>
                <a:srgbClr val="898989"/>
              </a:solidFill>
              <a:latin typeface="Raleway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it-IT" sz="2200" dirty="0">
              <a:latin typeface="Raleway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9335068" y="5204741"/>
            <a:ext cx="914400" cy="472728"/>
          </a:xfrm>
          <a:prstGeom prst="downArrow">
            <a:avLst/>
          </a:prstGeom>
          <a:solidFill>
            <a:srgbClr val="EB8B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707274" y="591936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EB8B2D"/>
                </a:solidFill>
                <a:latin typeface="Raleway"/>
              </a:rPr>
              <a:t>Sostenibilità?</a:t>
            </a:r>
            <a:endParaRPr lang="fr-FR" sz="24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Marca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293495"/>
            <a:ext cx="11074400" cy="38834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La marca è il nome o il simbolo che distingue un bene o un servizio, o un insieme di beni e servizi, prodotto da un’impresa da quelli prodotti da altre.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Essa raccoglie e sintetizza l’evoluzione qualitativa della prestazione, i miglioramenti realizzati, l’esperienza del consumatore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È la memoria del prodotto e, in quanto tale, rappresenta un impegno di qualità e una responsabilità. 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La marca racchiude in sé un valore aggiunto, una differenza che l’impresa fornisce al cliente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3E12-9AD5-45F0-94C4-6D9B4FB4C975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sei livelli di significato di una marca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ATTRIBUTI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BENEFICI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VALORI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CULTURA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PERSONALITA’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UTENTE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marca on line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349500"/>
            <a:ext cx="10464800" cy="2841625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Centralità risorse di fiducia</a:t>
            </a:r>
          </a:p>
          <a:p>
            <a:r>
              <a:rPr lang="it-IT" dirty="0">
                <a:solidFill>
                  <a:srgbClr val="898989"/>
                </a:solidFill>
              </a:rPr>
              <a:t>Semplificatore</a:t>
            </a:r>
          </a:p>
          <a:p>
            <a:r>
              <a:rPr lang="it-IT" dirty="0">
                <a:solidFill>
                  <a:srgbClr val="898989"/>
                </a:solidFill>
              </a:rPr>
              <a:t>Creatore e focalizzatore di esperienze</a:t>
            </a:r>
          </a:p>
          <a:p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Marketing Mix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Prezzo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CONCETTO DI PREZZO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615" y="5322626"/>
            <a:ext cx="11081982" cy="698761"/>
          </a:xfrm>
          <a:solidFill>
            <a:srgbClr val="EB8B2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Il prezzo è il livello al quale le parti convengono di eguagliare i valori scambiati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711200" y="2327337"/>
            <a:ext cx="1527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B8B2D"/>
                </a:solidFill>
                <a:latin typeface="Raleway"/>
              </a:rPr>
              <a:t>VENDITORE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9116484" y="3479862"/>
            <a:ext cx="171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98989"/>
                </a:solidFill>
                <a:latin typeface="Raleway"/>
              </a:rPr>
              <a:t>ACQUIRENTE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871133" y="2838512"/>
            <a:ext cx="2839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B8B2D"/>
                </a:solidFill>
                <a:latin typeface="Raleway"/>
              </a:rPr>
              <a:t>Valore del bene venduto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7247467" y="4070411"/>
            <a:ext cx="3018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98989"/>
                </a:solidFill>
                <a:latin typeface="Raleway"/>
              </a:rPr>
              <a:t>Valore dato in cambio </a:t>
            </a:r>
          </a:p>
          <a:p>
            <a:r>
              <a:rPr lang="it-IT" b="1" dirty="0">
                <a:solidFill>
                  <a:srgbClr val="898989"/>
                </a:solidFill>
                <a:latin typeface="Raleway"/>
              </a:rPr>
              <a:t>(denaro, lavoro, altri beni)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734733" y="3270311"/>
            <a:ext cx="4800600" cy="0"/>
          </a:xfrm>
          <a:prstGeom prst="line">
            <a:avLst/>
          </a:prstGeom>
          <a:noFill/>
          <a:ln w="5715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EB8B2D"/>
              </a:solidFill>
            </a:endParaRPr>
          </a:p>
        </p:txBody>
      </p:sp>
      <p:sp>
        <p:nvSpPr>
          <p:cNvPr id="291849" name="Line 9"/>
          <p:cNvSpPr>
            <a:spLocks noChangeShapeType="1"/>
          </p:cNvSpPr>
          <p:nvPr/>
        </p:nvSpPr>
        <p:spPr bwMode="auto">
          <a:xfrm flipH="1">
            <a:off x="5135034" y="4062474"/>
            <a:ext cx="4129617" cy="0"/>
          </a:xfrm>
          <a:prstGeom prst="line">
            <a:avLst/>
          </a:prstGeom>
          <a:noFill/>
          <a:ln w="57150">
            <a:solidFill>
              <a:srgbClr val="89898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3790951" y="3506849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latin typeface="Raleway"/>
              </a:rPr>
              <a:t>SCAMBIO O TRANSAZIONE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9CB0-0BD3-4F6C-8ED4-F29B9241AC0D}" type="slidenum">
              <a:rPr lang="it-IT" altLang="en-US"/>
              <a:pPr/>
              <a:t>32</a:t>
            </a:fld>
            <a:endParaRPr lang="it-IT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84" y="1635126"/>
            <a:ext cx="5755216" cy="4530725"/>
          </a:xfrm>
          <a:ln w="28575">
            <a:solidFill>
              <a:srgbClr val="6600FF"/>
            </a:solidFill>
          </a:ln>
        </p:spPr>
        <p:txBody>
          <a:bodyPr/>
          <a:lstStyle/>
          <a:p>
            <a:r>
              <a:rPr lang="it-IT" sz="2600" b="1" dirty="0">
                <a:solidFill>
                  <a:srgbClr val="6600FF"/>
                </a:solidFill>
              </a:rPr>
              <a:t>Domanda semirigida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1667" y="2243138"/>
            <a:ext cx="5384801" cy="3684588"/>
            <a:chOff x="100" y="1413"/>
            <a:chExt cx="2544" cy="2321"/>
          </a:xfrm>
        </p:grpSpPr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 flipV="1">
              <a:off x="476" y="1525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>
              <a:off x="476" y="3566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476" y="2069"/>
              <a:ext cx="13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476" y="2568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1837" y="2069"/>
              <a:ext cx="0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2109" y="2568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1655" y="1706"/>
              <a:ext cx="771" cy="1407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80" name="Text Box 12"/>
            <p:cNvSpPr txBox="1">
              <a:spLocks noChangeArrowheads="1"/>
            </p:cNvSpPr>
            <p:nvPr/>
          </p:nvSpPr>
          <p:spPr bwMode="auto">
            <a:xfrm>
              <a:off x="100" y="1933"/>
              <a:ext cx="2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€ 15</a:t>
              </a:r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113" y="2432"/>
              <a:ext cx="2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€ 10</a:t>
              </a:r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 rot="16200000">
              <a:off x="180" y="1551"/>
              <a:ext cx="4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prezzo</a:t>
              </a:r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2223" y="3374"/>
              <a:ext cx="4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domanda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1644" y="3521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100</a:t>
              </a:r>
            </a:p>
          </p:txBody>
        </p:sp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1973" y="3521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110</a:t>
              </a:r>
            </a:p>
          </p:txBody>
        </p:sp>
      </p:grp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6191251" y="1635126"/>
            <a:ext cx="5755216" cy="4530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it-IT" sz="2600" b="1" dirty="0">
                <a:solidFill>
                  <a:srgbClr val="FF3300"/>
                </a:solidFill>
              </a:rPr>
              <a:t>Domanda elastica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63734" y="2387600"/>
            <a:ext cx="5384801" cy="3684588"/>
            <a:chOff x="2912" y="1504"/>
            <a:chExt cx="2544" cy="2321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V="1">
              <a:off x="3288" y="1616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3288" y="3657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3288" y="2160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3288" y="2659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4150" y="2160"/>
              <a:ext cx="0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4921" y="2659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>
              <a:off x="4014" y="2069"/>
              <a:ext cx="1270" cy="81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995" name="Text Box 27"/>
            <p:cNvSpPr txBox="1">
              <a:spLocks noChangeArrowheads="1"/>
            </p:cNvSpPr>
            <p:nvPr/>
          </p:nvSpPr>
          <p:spPr bwMode="auto">
            <a:xfrm>
              <a:off x="2912" y="2024"/>
              <a:ext cx="2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€ 15</a:t>
              </a:r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2925" y="2523"/>
              <a:ext cx="2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€ 10</a:t>
              </a:r>
            </a:p>
          </p:txBody>
        </p:sp>
        <p:sp>
          <p:nvSpPr>
            <p:cNvPr id="83997" name="Text Box 29"/>
            <p:cNvSpPr txBox="1">
              <a:spLocks noChangeArrowheads="1"/>
            </p:cNvSpPr>
            <p:nvPr/>
          </p:nvSpPr>
          <p:spPr bwMode="auto">
            <a:xfrm rot="16200000">
              <a:off x="2992" y="1642"/>
              <a:ext cx="4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prezzo</a:t>
              </a:r>
            </a:p>
          </p:txBody>
        </p:sp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5035" y="3465"/>
              <a:ext cx="4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domanda</a:t>
              </a:r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969" y="3612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100</a:t>
              </a:r>
            </a:p>
          </p:txBody>
        </p:sp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4785" y="3612"/>
              <a:ext cx="2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/>
                <a:t>150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Fattori che agiscono sulla sensibilità del prezzo alla domanda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2325688"/>
            <a:ext cx="11233151" cy="32639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Grado di differenziazione del prodotto</a:t>
            </a:r>
          </a:p>
          <a:p>
            <a:r>
              <a:rPr lang="it-IT" dirty="0">
                <a:solidFill>
                  <a:srgbClr val="898989"/>
                </a:solidFill>
              </a:rPr>
              <a:t>Informazioni a disposizione del compratore</a:t>
            </a:r>
          </a:p>
          <a:p>
            <a:r>
              <a:rPr lang="it-IT" dirty="0">
                <a:solidFill>
                  <a:srgbClr val="898989"/>
                </a:solidFill>
              </a:rPr>
              <a:t>Disponibilità finanziarie del compratore</a:t>
            </a:r>
          </a:p>
          <a:p>
            <a:r>
              <a:rPr lang="it-IT" dirty="0">
                <a:solidFill>
                  <a:srgbClr val="898989"/>
                </a:solidFill>
              </a:rPr>
              <a:t>Prezzo dei prodotti concorrenti</a:t>
            </a:r>
          </a:p>
          <a:p>
            <a:r>
              <a:rPr lang="it-IT" dirty="0">
                <a:solidFill>
                  <a:srgbClr val="898989"/>
                </a:solidFill>
              </a:rPr>
              <a:t>Tendenze dell’economia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9222-4752-45B1-9E69-48612C04632B}" type="slidenum">
              <a:rPr lang="it-IT"/>
              <a:pPr/>
              <a:t>34</a:t>
            </a:fld>
            <a:endParaRPr lang="it-IT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prezzo è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898989"/>
                </a:solidFill>
                <a:cs typeface="Times New Roman" pitchFamily="18" charset="0"/>
              </a:rPr>
              <a:t>il corrispettivo monetario sborsato da un soggetto per l’ottenimento di un certo valore da parte dell’organizzazione</a:t>
            </a: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: esso rappresenta il sacrifico economico che il soggetto deve sostenere per accedere all’offerta.</a:t>
            </a:r>
            <a:r>
              <a:rPr lang="it-IT" sz="2800" dirty="0">
                <a:solidFill>
                  <a:srgbClr val="898989"/>
                </a:solidFill>
              </a:rPr>
              <a:t> </a:t>
            </a:r>
          </a:p>
          <a:p>
            <a:r>
              <a:rPr lang="it-IT" sz="2800" b="1" dirty="0">
                <a:solidFill>
                  <a:srgbClr val="898989"/>
                </a:solidFill>
                <a:cs typeface="Times New Roman" pitchFamily="18" charset="0"/>
              </a:rPr>
              <a:t>uno degli elementi dell’offerta</a:t>
            </a:r>
            <a:r>
              <a:rPr lang="it-IT" sz="2800" dirty="0">
                <a:solidFill>
                  <a:srgbClr val="898989"/>
                </a:solidFill>
                <a:cs typeface="Times New Roman" pitchFamily="18" charset="0"/>
              </a:rPr>
              <a:t>: esso viene valutato non solo come dimensione in sé ma anche come elemento di un insieme più ampio, nel quale rappresenta una delle dimensioni di valore.</a:t>
            </a:r>
            <a:r>
              <a:rPr lang="it-IT" sz="2800" dirty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31EA-47CE-4935-9BF2-0B97329CEC4B}" type="slidenum">
              <a:rPr lang="it-IT"/>
              <a:pPr/>
              <a:t>35</a:t>
            </a:fld>
            <a:endParaRPr lang="it-IT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cui il prezzo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024" y="3048000"/>
            <a:ext cx="5080000" cy="15240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Garantisce l'accesso all'offerta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3010472"/>
            <a:ext cx="5181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898989"/>
                </a:solidFill>
              </a:rPr>
              <a:t>È uno degli elementi di valore dell'offerta (come elemento in sé di posizionamento e come indicatore di qualità in alcune situazioni)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367128" y="2286000"/>
            <a:ext cx="812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8534400" y="2286000"/>
            <a:ext cx="812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41F4-B004-46C0-B739-33A2F4F1502E}" type="slidenum">
              <a:rPr lang="it-IT"/>
              <a:pPr/>
              <a:t>36</a:t>
            </a:fld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1470721"/>
            <a:ext cx="1172342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EB8B2D"/>
                </a:solidFill>
                <a:latin typeface="Raleway"/>
              </a:rPr>
              <a:t>La formazione del prezzo nella realtà aziendale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9859" y="2547939"/>
            <a:ext cx="11603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898989"/>
                </a:solidFill>
                <a:latin typeface="Raleway"/>
              </a:rPr>
              <a:t>I comportamenti delle aziende in merito alla formazione del prezzo si riassumono nei seguenti: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6526" y="3851410"/>
            <a:ext cx="9550400" cy="1338828"/>
          </a:xfrm>
          <a:prstGeom prst="rect">
            <a:avLst/>
          </a:prstGeom>
          <a:solidFill>
            <a:srgbClr val="EB8B2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Raleway"/>
              </a:rPr>
              <a:t> i prezzi orientati ai costi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Raleway"/>
              </a:rPr>
              <a:t>i prezzi orientati alla concorrenza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Raleway"/>
              </a:rPr>
              <a:t>i prezzi orientati alla domanda </a:t>
            </a:r>
            <a:endParaRPr lang="it-IT" dirty="0">
              <a:latin typeface="Ralew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18B0-6121-49EF-94A7-4B5C530B0C48}" type="slidenum">
              <a:rPr lang="it-IT"/>
              <a:pPr/>
              <a:t>37</a:t>
            </a:fld>
            <a:endParaRPr lang="it-IT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prezzi orientati ai costi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1" y="2293495"/>
            <a:ext cx="11053549" cy="3883468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il prezzo viene determinato in vario modo a partire dai costi sostenuti per realizzare una certa offerta; </a:t>
            </a:r>
          </a:p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il metodo del costo è apparentemente il metodo più semplice e logico </a:t>
            </a:r>
          </a:p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data la sua apparente semplicità è anche il metodo più usato.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0BCF-1650-435C-986A-D8F572094A46}" type="slidenum">
              <a:rPr lang="it-IT"/>
              <a:pPr/>
              <a:t>38</a:t>
            </a:fld>
            <a:endParaRPr lang="it-IT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14400" y="1219200"/>
            <a:ext cx="102616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CH" b="1">
              <a:solidFill>
                <a:srgbClr val="3399FF"/>
              </a:solidFill>
            </a:endParaRPr>
          </a:p>
          <a:p>
            <a:pPr>
              <a:lnSpc>
                <a:spcPct val="180000"/>
              </a:lnSpc>
            </a:pPr>
            <a:endParaRPr lang="de-CH"/>
          </a:p>
          <a:p>
            <a:pPr>
              <a:lnSpc>
                <a:spcPct val="180000"/>
              </a:lnSpc>
              <a:buFontTx/>
              <a:buChar char="•"/>
            </a:pPr>
            <a:endParaRPr 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68490" y="1244184"/>
            <a:ext cx="10985310" cy="869924"/>
          </a:xfrm>
        </p:spPr>
        <p:txBody>
          <a:bodyPr/>
          <a:lstStyle/>
          <a:p>
            <a:r>
              <a:rPr lang="de-CH" sz="3600" b="1" dirty="0">
                <a:latin typeface="Raleway"/>
              </a:rPr>
              <a:t>I </a:t>
            </a:r>
            <a:r>
              <a:rPr lang="de-CH" sz="3600" b="1" dirty="0" err="1">
                <a:latin typeface="Raleway"/>
              </a:rPr>
              <a:t>metodi</a:t>
            </a:r>
            <a:r>
              <a:rPr lang="de-CH" sz="3600" b="1" dirty="0">
                <a:latin typeface="Raleway"/>
              </a:rPr>
              <a:t> </a:t>
            </a:r>
            <a:r>
              <a:rPr lang="de-CH" sz="3600" b="1" dirty="0" err="1">
                <a:latin typeface="Raleway"/>
              </a:rPr>
              <a:t>utilizzati</a:t>
            </a:r>
            <a:r>
              <a:rPr lang="de-CH" sz="3600" b="1" dirty="0">
                <a:latin typeface="Raleway"/>
              </a:rPr>
              <a:t> per la </a:t>
            </a:r>
            <a:r>
              <a:rPr lang="de-CH" sz="3600" b="1" dirty="0" err="1">
                <a:latin typeface="Raleway"/>
              </a:rPr>
              <a:t>formazione</a:t>
            </a:r>
            <a:r>
              <a:rPr lang="de-CH" sz="3600" b="1" dirty="0">
                <a:latin typeface="Raleway"/>
              </a:rPr>
              <a:t> </a:t>
            </a:r>
            <a:r>
              <a:rPr lang="de-CH" sz="3600" b="1" dirty="0" err="1">
                <a:latin typeface="Raleway"/>
              </a:rPr>
              <a:t>dei</a:t>
            </a:r>
            <a:r>
              <a:rPr lang="de-CH" sz="3600" b="1" dirty="0">
                <a:latin typeface="Raleway"/>
              </a:rPr>
              <a:t> </a:t>
            </a:r>
            <a:r>
              <a:rPr lang="de-CH" sz="3600" b="1" dirty="0" err="1">
                <a:latin typeface="Raleway"/>
              </a:rPr>
              <a:t>prezzi</a:t>
            </a:r>
            <a:r>
              <a:rPr lang="de-CH" sz="3600" b="1" dirty="0">
                <a:latin typeface="Raleway"/>
              </a:rPr>
              <a:t>:</a:t>
            </a:r>
            <a:endParaRPr lang="it-IT" sz="3600" b="1" dirty="0">
              <a:latin typeface="Raleway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2415654"/>
            <a:ext cx="10363200" cy="3451746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cost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-plus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pricing</a:t>
            </a:r>
            <a:endParaRPr lang="de-CH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80000"/>
              </a:lnSpc>
              <a:spcBef>
                <a:spcPct val="0"/>
              </a:spcBef>
            </a:pP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scopi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commerciali</a:t>
            </a:r>
            <a:endParaRPr lang="de-CH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80000"/>
              </a:lnSpc>
              <a:spcBef>
                <a:spcPct val="0"/>
              </a:spcBef>
            </a:pP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diretti</a:t>
            </a:r>
            <a:endParaRPr lang="de-CH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E9A3-9AC3-4616-8AC1-FA233E8F8CF0}" type="slidenum">
              <a:rPr lang="it-IT"/>
              <a:pPr/>
              <a:t>39</a:t>
            </a:fld>
            <a:endParaRPr lang="it-IT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Raleway"/>
              </a:rPr>
              <a:t>IL COST-PLUS PRICING</a:t>
            </a:r>
            <a:endParaRPr lang="it-IT" b="1" dirty="0">
              <a:latin typeface="Raleway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2770497"/>
            <a:ext cx="10862481" cy="3406466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898989"/>
                </a:solidFill>
                <a:latin typeface="Raleway"/>
              </a:rPr>
              <a:t>per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giungere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applica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costo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produzione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maggiorazione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percentuale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(pari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all‘utile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dirty="0" err="1">
                <a:solidFill>
                  <a:srgbClr val="898989"/>
                </a:solidFill>
                <a:latin typeface="Raleway"/>
              </a:rPr>
              <a:t>sperato</a:t>
            </a:r>
            <a:r>
              <a:rPr lang="de-CH" dirty="0">
                <a:solidFill>
                  <a:srgbClr val="898989"/>
                </a:solidFill>
                <a:latin typeface="Raleway"/>
              </a:rPr>
              <a:t>).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68" y="1171305"/>
            <a:ext cx="9160933" cy="700088"/>
          </a:xfrm>
        </p:spPr>
        <p:txBody>
          <a:bodyPr/>
          <a:lstStyle/>
          <a:p>
            <a:r>
              <a:rPr lang="it-IT" sz="3600" dirty="0"/>
              <a:t>MARKETING MIX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087293"/>
            <a:ext cx="7391400" cy="4248150"/>
          </a:xfrm>
          <a:ln w="19050">
            <a:solidFill>
              <a:srgbClr val="EB8B2D"/>
            </a:solidFill>
          </a:ln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 dirty="0">
                <a:solidFill>
                  <a:srgbClr val="898989"/>
                </a:solidFill>
              </a:rPr>
              <a:t>PRODOTTO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 dirty="0">
              <a:solidFill>
                <a:srgbClr val="898989"/>
              </a:solidFill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PREZZO E CONDIZIONI DI PAGAMENTO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 dirty="0">
              <a:solidFill>
                <a:srgbClr val="898989"/>
              </a:solidFill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800" dirty="0">
                <a:solidFill>
                  <a:srgbClr val="898989"/>
                </a:solidFill>
              </a:rPr>
              <a:t>PROMOZIONE E COMUNICAZIONE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800" dirty="0">
              <a:solidFill>
                <a:srgbClr val="898989"/>
              </a:solidFill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dirty="0">
                <a:solidFill>
                  <a:srgbClr val="898989"/>
                </a:solidFill>
              </a:rPr>
              <a:t>PUNTI DI VENDITA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 rot="16200000">
            <a:off x="9194152" y="3683951"/>
            <a:ext cx="4456112" cy="830997"/>
          </a:xfrm>
          <a:prstGeom prst="rect">
            <a:avLst/>
          </a:prstGeom>
          <a:noFill/>
          <a:ln w="38100" algn="ctr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4800">
                <a:solidFill>
                  <a:srgbClr val="898989"/>
                </a:solidFill>
                <a:latin typeface="Arial" charset="0"/>
              </a:rPr>
              <a:t>MERCATO</a:t>
            </a: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7803259" y="2376218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7803259" y="3239818"/>
            <a:ext cx="2688167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7803259" y="4392343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7803259" y="5760768"/>
            <a:ext cx="2785533" cy="0"/>
          </a:xfrm>
          <a:prstGeom prst="line">
            <a:avLst/>
          </a:prstGeom>
          <a:noFill/>
          <a:ln w="38100">
            <a:solidFill>
              <a:srgbClr val="EB8B2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A0B0-3F3C-4901-AA54-AD1F3FB43A00}" type="slidenum">
              <a:rPr lang="it-IT"/>
              <a:pPr/>
              <a:t>40</a:t>
            </a:fld>
            <a:endParaRPr lang="it-IT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5234" y="1194375"/>
            <a:ext cx="72282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40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costi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per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scopi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commerciali</a:t>
            </a:r>
            <a:endParaRPr lang="it-IT" sz="40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5234" y="2423979"/>
            <a:ext cx="114003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800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questo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orientamento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devono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determinati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l‘attitudine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guadagno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singoli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cioè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tenendo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loro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„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capacità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contributiva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“ o „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capacità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fruttare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reddito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“.</a:t>
            </a:r>
          </a:p>
          <a:p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comuni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devono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cioè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distribuiti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singoli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modo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ne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siano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maggiormente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caricati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dotati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maggior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margine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BEF5-71B9-49E2-B656-A6E74711C9D9}" type="slidenum">
              <a:rPr lang="it-IT"/>
              <a:pPr/>
              <a:t>41</a:t>
            </a:fld>
            <a:endParaRPr lang="it-IT"/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5234" y="1462389"/>
            <a:ext cx="85404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costi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diretti</a:t>
            </a:r>
            <a:endParaRPr lang="it-IT" sz="40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5234" y="2715903"/>
            <a:ext cx="1140036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800" dirty="0" err="1">
                <a:solidFill>
                  <a:srgbClr val="898989"/>
                </a:solidFill>
                <a:latin typeface="Raleway"/>
              </a:rPr>
              <a:t>L‘utilizzo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diretti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base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per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fissazione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frequente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presenza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elevato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assortimento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attribuibili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ciascun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rappresentano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quota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importante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complessivo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Al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diretto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viene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aggiunta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certa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percentuale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ricarico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mark-up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)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tale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fornire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copertura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comuni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livello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adeguato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profitto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49B-A14C-4741-98D4-C0E1D910D812}" type="slidenum">
              <a:rPr lang="it-IT"/>
              <a:pPr/>
              <a:t>42</a:t>
            </a:fld>
            <a:endParaRPr lang="it-IT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1727" y="1229197"/>
            <a:ext cx="106118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Critiche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endParaRPr lang="it-IT" sz="40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59833" y="2045362"/>
            <a:ext cx="10993967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non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tiene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domanda</a:t>
            </a:r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tiene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concorrenza</a:t>
            </a:r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ammette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scontata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possibilità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esatto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calcolo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medi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complessivi</a:t>
            </a:r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tiene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dipendenza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reciproca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esistente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(i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influenzando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quindi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volumi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produzione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influenzano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indirettamente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anche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)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2A17-1E87-4D07-B2C9-4D56A971CE6C}" type="slidenum">
              <a:rPr lang="it-IT"/>
              <a:pPr/>
              <a:t>43</a:t>
            </a:fld>
            <a:endParaRPr lang="it-IT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5234" y="1338379"/>
            <a:ext cx="10232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giudizi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convenienza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sui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prezzi</a:t>
            </a:r>
            <a:endParaRPr lang="it-IT" sz="40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85234" y="2715903"/>
            <a:ext cx="114003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assumono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spesso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funzione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termine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paragone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l‘espressione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giudizi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convenienza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determinato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infatti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confrontabili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stabilire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questi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rispondano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condizioni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convenienza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l‘azienda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giudizi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convenienza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sui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espressi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utilizzando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variabili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margini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contribuzione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l‘analisi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redditività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4CC-E84B-47C9-9ADA-E8E0BEF92B17}" type="slidenum">
              <a:rPr lang="it-IT" altLang="en-US"/>
              <a:pPr/>
              <a:t>44</a:t>
            </a:fld>
            <a:endParaRPr lang="it-IT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62" y="847726"/>
            <a:ext cx="11343217" cy="1139825"/>
          </a:xfrm>
        </p:spPr>
        <p:txBody>
          <a:bodyPr/>
          <a:lstStyle/>
          <a:p>
            <a:r>
              <a:rPr lang="it-IT" sz="3600" dirty="0"/>
              <a:t>GRAFICO DEL PUNTO DI EQUILIBRIO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643873" y="2212563"/>
            <a:ext cx="9308945" cy="3910425"/>
            <a:chOff x="100" y="857"/>
            <a:chExt cx="4980" cy="3000"/>
          </a:xfrm>
        </p:grpSpPr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 flipV="1">
              <a:off x="431" y="890"/>
              <a:ext cx="0" cy="2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>
              <a:off x="431" y="3657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 flipV="1">
              <a:off x="431" y="1616"/>
              <a:ext cx="3764" cy="1179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 flipV="1">
              <a:off x="431" y="1117"/>
              <a:ext cx="3583" cy="25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>
              <a:off x="431" y="2795"/>
              <a:ext cx="385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3276" y="2445"/>
              <a:ext cx="4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Costi fissi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4110" y="1628"/>
              <a:ext cx="7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>
                  <a:solidFill>
                    <a:srgbClr val="6600FF"/>
                  </a:solidFill>
                </a:rPr>
                <a:t>Costi totali</a:t>
              </a:r>
            </a:p>
            <a:p>
              <a:pPr algn="ctr"/>
              <a:r>
                <a:rPr lang="it-IT">
                  <a:solidFill>
                    <a:srgbClr val="6600FF"/>
                  </a:solidFill>
                </a:rPr>
                <a:t>(fissi+variabili)</a:t>
              </a:r>
            </a:p>
          </p:txBody>
        </p:sp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3729" y="857"/>
              <a:ext cx="8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3300"/>
                  </a:solidFill>
                </a:rPr>
                <a:t>Ricavi di vendita</a:t>
              </a:r>
            </a:p>
          </p:txBody>
        </p:sp>
        <p:sp>
          <p:nvSpPr>
            <p:cNvPr id="117785" name="Freeform 25"/>
            <p:cNvSpPr>
              <a:spLocks/>
            </p:cNvSpPr>
            <p:nvPr/>
          </p:nvSpPr>
          <p:spPr bwMode="auto">
            <a:xfrm>
              <a:off x="473" y="2266"/>
              <a:ext cx="1863" cy="130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0" y="1300"/>
                </a:cxn>
                <a:cxn ang="0">
                  <a:pos x="1863" y="0"/>
                </a:cxn>
                <a:cxn ang="0">
                  <a:pos x="0" y="558"/>
                </a:cxn>
              </a:cxnLst>
              <a:rect l="0" t="0" r="r" b="b"/>
              <a:pathLst>
                <a:path w="1863" h="1300">
                  <a:moveTo>
                    <a:pt x="0" y="558"/>
                  </a:moveTo>
                  <a:cubicBezTo>
                    <a:pt x="0" y="805"/>
                    <a:pt x="0" y="1053"/>
                    <a:pt x="0" y="1300"/>
                  </a:cubicBezTo>
                  <a:lnTo>
                    <a:pt x="1863" y="0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CC00CC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88" name="Freeform 28"/>
            <p:cNvSpPr>
              <a:spLocks/>
            </p:cNvSpPr>
            <p:nvPr/>
          </p:nvSpPr>
          <p:spPr bwMode="auto">
            <a:xfrm>
              <a:off x="2880" y="1160"/>
              <a:ext cx="1208" cy="819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1168" y="418"/>
                </a:cxn>
                <a:cxn ang="0">
                  <a:pos x="0" y="819"/>
                </a:cxn>
                <a:cxn ang="0">
                  <a:pos x="1152" y="0"/>
                </a:cxn>
              </a:cxnLst>
              <a:rect l="0" t="0" r="r" b="b"/>
              <a:pathLst>
                <a:path w="1208" h="819">
                  <a:moveTo>
                    <a:pt x="1152" y="0"/>
                  </a:moveTo>
                  <a:cubicBezTo>
                    <a:pt x="1208" y="164"/>
                    <a:pt x="1168" y="30"/>
                    <a:pt x="1168" y="418"/>
                  </a:cubicBezTo>
                  <a:lnTo>
                    <a:pt x="0" y="819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89" name="Text Box 29"/>
            <p:cNvSpPr txBox="1">
              <a:spLocks noChangeArrowheads="1"/>
            </p:cNvSpPr>
            <p:nvPr/>
          </p:nvSpPr>
          <p:spPr bwMode="auto">
            <a:xfrm rot="16200000">
              <a:off x="-82" y="1195"/>
              <a:ext cx="67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Ricavi/Costi</a:t>
              </a:r>
            </a:p>
          </p:txBody>
        </p:sp>
        <p:sp>
          <p:nvSpPr>
            <p:cNvPr id="117790" name="Text Box 30"/>
            <p:cNvSpPr txBox="1">
              <a:spLocks noChangeArrowheads="1"/>
            </p:cNvSpPr>
            <p:nvPr/>
          </p:nvSpPr>
          <p:spPr bwMode="auto">
            <a:xfrm>
              <a:off x="4286" y="3657"/>
              <a:ext cx="7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/>
                <a:t>Produzione/Vendita</a:t>
              </a:r>
            </a:p>
          </p:txBody>
        </p:sp>
        <p:sp>
          <p:nvSpPr>
            <p:cNvPr id="117792" name="Line 32"/>
            <p:cNvSpPr>
              <a:spLocks noChangeShapeType="1"/>
            </p:cNvSpPr>
            <p:nvPr/>
          </p:nvSpPr>
          <p:spPr bwMode="auto">
            <a:xfrm flipH="1">
              <a:off x="431" y="2115"/>
              <a:ext cx="21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93" name="Line 33"/>
            <p:cNvSpPr>
              <a:spLocks noChangeShapeType="1"/>
            </p:cNvSpPr>
            <p:nvPr/>
          </p:nvSpPr>
          <p:spPr bwMode="auto">
            <a:xfrm>
              <a:off x="2608" y="2115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94" name="Text Box 34"/>
            <p:cNvSpPr txBox="1">
              <a:spLocks noChangeArrowheads="1"/>
            </p:cNvSpPr>
            <p:nvPr/>
          </p:nvSpPr>
          <p:spPr bwMode="auto">
            <a:xfrm>
              <a:off x="2200" y="1570"/>
              <a:ext cx="4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 i="1"/>
                <a:t>PUNTO DI</a:t>
              </a:r>
            </a:p>
            <a:p>
              <a:r>
                <a:rPr lang="it-IT" sz="1400" b="1" i="1"/>
                <a:t>EQUILIBRIO</a:t>
              </a:r>
            </a:p>
          </p:txBody>
        </p:sp>
        <p:sp>
          <p:nvSpPr>
            <p:cNvPr id="117795" name="Text Box 35"/>
            <p:cNvSpPr txBox="1">
              <a:spLocks noChangeArrowheads="1"/>
            </p:cNvSpPr>
            <p:nvPr/>
          </p:nvSpPr>
          <p:spPr bwMode="auto">
            <a:xfrm>
              <a:off x="657" y="2205"/>
              <a:ext cx="3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 i="1"/>
                <a:t>PERDITA</a:t>
              </a:r>
            </a:p>
          </p:txBody>
        </p:sp>
        <p:sp>
          <p:nvSpPr>
            <p:cNvPr id="117796" name="Text Box 36"/>
            <p:cNvSpPr txBox="1">
              <a:spLocks noChangeArrowheads="1"/>
            </p:cNvSpPr>
            <p:nvPr/>
          </p:nvSpPr>
          <p:spPr bwMode="auto">
            <a:xfrm>
              <a:off x="2835" y="1117"/>
              <a:ext cx="4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1" i="1"/>
                <a:t>PROFITTO</a:t>
              </a:r>
            </a:p>
          </p:txBody>
        </p:sp>
        <p:sp>
          <p:nvSpPr>
            <p:cNvPr id="117797" name="Line 37"/>
            <p:cNvSpPr>
              <a:spLocks noChangeShapeType="1"/>
            </p:cNvSpPr>
            <p:nvPr/>
          </p:nvSpPr>
          <p:spPr bwMode="auto">
            <a:xfrm>
              <a:off x="1156" y="2387"/>
              <a:ext cx="136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98" name="Line 38"/>
            <p:cNvSpPr>
              <a:spLocks noChangeShapeType="1"/>
            </p:cNvSpPr>
            <p:nvPr/>
          </p:nvSpPr>
          <p:spPr bwMode="auto">
            <a:xfrm>
              <a:off x="3288" y="1298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>
              <a:off x="2608" y="188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800" name="Oval 40"/>
            <p:cNvSpPr>
              <a:spLocks noChangeArrowheads="1"/>
            </p:cNvSpPr>
            <p:nvPr/>
          </p:nvSpPr>
          <p:spPr bwMode="auto">
            <a:xfrm>
              <a:off x="2562" y="2069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801" name="Text Box 41"/>
            <p:cNvSpPr txBox="1">
              <a:spLocks noChangeArrowheads="1"/>
            </p:cNvSpPr>
            <p:nvPr/>
          </p:nvSpPr>
          <p:spPr bwMode="auto">
            <a:xfrm>
              <a:off x="100" y="2659"/>
              <a:ext cx="2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500</a:t>
              </a:r>
            </a:p>
          </p:txBody>
        </p:sp>
        <p:sp>
          <p:nvSpPr>
            <p:cNvPr id="117802" name="Text Box 42"/>
            <p:cNvSpPr txBox="1">
              <a:spLocks noChangeArrowheads="1"/>
            </p:cNvSpPr>
            <p:nvPr/>
          </p:nvSpPr>
          <p:spPr bwMode="auto">
            <a:xfrm>
              <a:off x="113" y="1991"/>
              <a:ext cx="2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900</a:t>
              </a:r>
            </a:p>
          </p:txBody>
        </p:sp>
        <p:sp>
          <p:nvSpPr>
            <p:cNvPr id="117803" name="Text Box 43"/>
            <p:cNvSpPr txBox="1">
              <a:spLocks noChangeArrowheads="1"/>
            </p:cNvSpPr>
            <p:nvPr/>
          </p:nvSpPr>
          <p:spPr bwMode="auto">
            <a:xfrm>
              <a:off x="2459" y="3624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70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01A-7C09-4187-A2AF-A0375BE2A3FB}" type="slidenum">
              <a:rPr lang="it-IT"/>
              <a:pPr/>
              <a:t>45</a:t>
            </a:fld>
            <a:endParaRPr lang="it-IT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963080" y="1431361"/>
          <a:ext cx="8710304" cy="4751075"/>
        </p:xfrm>
        <a:graphic>
          <a:graphicData uri="http://schemas.openxmlformats.org/presentationml/2006/ole">
            <p:oleObj spid="_x0000_s342031" name="CorelPhotoPaint.Image.9" r:id="rId3" imgW="6171429" imgH="4076190" progId="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2C78-B3C1-4AFE-A2AC-5E9C340C0C64}" type="slidenum">
              <a:rPr lang="it-IT"/>
              <a:pPr/>
              <a:t>46</a:t>
            </a:fld>
            <a:endParaRPr lang="it-IT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5333" y="1467727"/>
            <a:ext cx="1087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orientati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alla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concorrenza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5333" y="2470245"/>
            <a:ext cx="115019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1) Nelle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situazioni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oligopolio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raramente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muovono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aspra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concorrenza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termini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spesso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limitano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controllare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vicendevolmente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loro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 err="1">
                <a:solidFill>
                  <a:srgbClr val="898989"/>
                </a:solidFill>
                <a:latin typeface="Raleway"/>
              </a:rPr>
              <a:t>Infatti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ogni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riduzione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spesso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seguita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concorrenti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risultato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ridurre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margini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profitto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arrivare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ad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guerra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livello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invece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differenziati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premium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price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).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E512-CC23-4E0B-89F7-CCA865CE03BB}" type="slidenum">
              <a:rPr lang="it-IT"/>
              <a:pPr/>
              <a:t>47</a:t>
            </a:fld>
            <a:endParaRPr lang="it-IT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5333" y="2770496"/>
            <a:ext cx="116035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2)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situazioni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elasticità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possono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decidere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autonomamente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livello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riferimento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diventa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essenziale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(es.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benzina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)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3) Per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venduti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margini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molto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consentiti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pro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tempore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)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l‘orientamento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superfluo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(es.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settore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lusso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)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5333" y="1467727"/>
            <a:ext cx="1087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orientati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alla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concorrenza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6136-51B3-468E-9B76-D951FD2E373C}" type="slidenum">
              <a:rPr lang="it-IT"/>
              <a:pPr/>
              <a:t>48</a:t>
            </a:fld>
            <a:endParaRPr lang="it-IT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86834" y="795338"/>
            <a:ext cx="11400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0824" y="1366851"/>
            <a:ext cx="10889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rgbClr val="EB8B2D"/>
                </a:solidFill>
                <a:latin typeface="Raleway"/>
              </a:rPr>
              <a:t>I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orientati</a:t>
            </a:r>
            <a:r>
              <a:rPr lang="de-CH" sz="4000" b="1" dirty="0">
                <a:solidFill>
                  <a:srgbClr val="EB8B2D"/>
                </a:solidFill>
                <a:latin typeface="Raleway"/>
              </a:rPr>
              <a:t> alla </a:t>
            </a:r>
            <a:r>
              <a:rPr lang="de-CH" sz="4000" b="1" dirty="0" err="1">
                <a:solidFill>
                  <a:srgbClr val="EB8B2D"/>
                </a:solidFill>
                <a:latin typeface="Raleway"/>
              </a:rPr>
              <a:t>domanda</a:t>
            </a:r>
            <a:endParaRPr lang="it-IT" sz="40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442943"/>
            <a:ext cx="12192000" cy="393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decisione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relativa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fonda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prevalentemente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considerazioni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circa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risposta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alcune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situazioni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tipiche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non ha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adeguate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informazioni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sulla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qualità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 </a:t>
            </a:r>
          </a:p>
          <a:p>
            <a:pPr>
              <a:lnSpc>
                <a:spcPct val="160000"/>
              </a:lnSpc>
              <a:buFontTx/>
              <a:buChar char="•"/>
            </a:pP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possiede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conoscenza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10000"/>
              </a:lnSpc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 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10000"/>
              </a:lnSpc>
              <a:buFontTx/>
              <a:buChar char="•"/>
            </a:pP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oppure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occasione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lancio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nuovo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3FA1-1ABC-436B-BED5-7FA253570D4A}" type="slidenum">
              <a:rPr lang="it-IT"/>
              <a:pPr/>
              <a:t>49</a:t>
            </a:fld>
            <a:endParaRPr lang="it-IT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1336636"/>
            <a:ext cx="1211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EB8B2D"/>
                </a:solidFill>
                <a:latin typeface="Raleway"/>
              </a:rPr>
              <a:t>1)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Quando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la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domanda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manca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adeguate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informazioni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sulla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qualità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del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prodotto</a:t>
            </a:r>
            <a:endParaRPr lang="it-IT" sz="24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5910" y="2057400"/>
            <a:ext cx="11646089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alcuni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consumatore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utilizza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indicatore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principale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qualità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 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particolare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qualità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non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chiaramente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percepibile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priori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esistono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notevoli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differenze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qualitative e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offerti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rischio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connesso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decisione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acquisto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elevato</a:t>
            </a:r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soddisfa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bisogno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sociale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status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Mercato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I</a:t>
            </a:r>
            <a:r>
              <a:rPr lang="it-IT" dirty="0" smtClean="0">
                <a:solidFill>
                  <a:srgbClr val="898989"/>
                </a:solidFill>
                <a:cs typeface="Times New Roman" pitchFamily="18" charset="0"/>
              </a:rPr>
              <a:t>nsieme 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di tutti gli acquirenti reali e potenziali di un prodotto. </a:t>
            </a:r>
            <a:endParaRPr lang="it-IT" dirty="0" smtClean="0">
              <a:solidFill>
                <a:srgbClr val="898989"/>
              </a:solidFill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it-IT" dirty="0" smtClean="0">
                <a:solidFill>
                  <a:srgbClr val="898989"/>
                </a:solidFill>
                <a:cs typeface="Times New Roman" pitchFamily="18" charset="0"/>
              </a:rPr>
              <a:t>Il 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numero di acquirenti che potrebbero esistere per una particolare offerta del mercato ne dà la </a:t>
            </a:r>
            <a:r>
              <a:rPr lang="it-IT" b="1" dirty="0">
                <a:solidFill>
                  <a:srgbClr val="898989"/>
                </a:solidFill>
                <a:cs typeface="Times New Roman" pitchFamily="18" charset="0"/>
              </a:rPr>
              <a:t>dimensione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. </a:t>
            </a:r>
            <a:endParaRPr lang="it-IT" dirty="0" smtClean="0">
              <a:solidFill>
                <a:srgbClr val="898989"/>
              </a:solidFill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it-IT" dirty="0" smtClean="0">
                <a:solidFill>
                  <a:srgbClr val="898989"/>
                </a:solidFill>
                <a:cs typeface="Times New Roman" pitchFamily="18" charset="0"/>
              </a:rPr>
              <a:t>Per </a:t>
            </a:r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appertenere ad un mercato gli acquirenti devono avere: </a:t>
            </a:r>
            <a:r>
              <a:rPr lang="it-IT" i="1" dirty="0">
                <a:solidFill>
                  <a:srgbClr val="898989"/>
                </a:solidFill>
                <a:cs typeface="Times New Roman" pitchFamily="18" charset="0"/>
              </a:rPr>
              <a:t>interesse, reddito, possibilità di accesso</a:t>
            </a:r>
            <a:endParaRPr lang="it-IT" dirty="0">
              <a:solidFill>
                <a:srgbClr val="898989"/>
              </a:solidFill>
              <a:cs typeface="Times New Roman" pitchFamily="18" charset="0"/>
            </a:endParaRPr>
          </a:p>
          <a:p>
            <a:pPr marL="0" indent="0"/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CE4C-A57E-4FE5-95F6-7B4AA49EE286}" type="slidenum">
              <a:rPr lang="it-IT"/>
              <a:pPr/>
              <a:t>50</a:t>
            </a:fld>
            <a:endParaRPr lang="it-IT"/>
          </a:p>
        </p:txBody>
      </p:sp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76200" y="1363934"/>
            <a:ext cx="1127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b="1" dirty="0">
                <a:solidFill>
                  <a:srgbClr val="EB8B2D"/>
                </a:solidFill>
                <a:latin typeface="Raleway"/>
              </a:rPr>
              <a:t>2)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Quando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la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domanda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possiede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un‘elevata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conoscenza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EB8B2D"/>
                </a:solidFill>
                <a:latin typeface="Raleway"/>
              </a:rPr>
              <a:t>prezzi</a:t>
            </a:r>
            <a:endParaRPr lang="it-IT" sz="24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406401" y="2057400"/>
            <a:ext cx="1150196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questi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casi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anche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minime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differenze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non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collegate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differenze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nella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qualità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oggettiva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percepita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hanno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grande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importanza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nelle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decisioni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consumatori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conseguenza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va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fissato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modo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coerente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aspettative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dato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certo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livello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qualitativo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Il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problema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principale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dell‘impresa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è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determinazione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valore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economico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cliente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F28-2687-4E2F-BA4D-848BC701ABA6}" type="slidenum">
              <a:rPr lang="it-IT"/>
              <a:pPr/>
              <a:t>51</a:t>
            </a:fld>
            <a:endParaRPr lang="it-IT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" y="1527707"/>
            <a:ext cx="1127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800" b="1" dirty="0">
                <a:solidFill>
                  <a:srgbClr val="EB8B2D"/>
                </a:solidFill>
                <a:latin typeface="Raleway"/>
              </a:rPr>
              <a:t>3) In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occasione</a:t>
            </a:r>
            <a:r>
              <a:rPr lang="de-CH" sz="2800" b="1" dirty="0">
                <a:solidFill>
                  <a:srgbClr val="EB8B2D"/>
                </a:solidFill>
                <a:latin typeface="Raleway"/>
              </a:rPr>
              <a:t> del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lancio</a:t>
            </a:r>
            <a:r>
              <a:rPr lang="de-CH" sz="28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un</a:t>
            </a:r>
            <a:r>
              <a:rPr lang="de-CH" sz="28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nuovo</a:t>
            </a:r>
            <a:r>
              <a:rPr lang="de-CH" sz="28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prodotto</a:t>
            </a:r>
            <a:endParaRPr lang="it-IT" sz="28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06401" y="2402006"/>
            <a:ext cx="1150196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occasione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lancio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nuovo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fissazione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deve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avere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punto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riferimento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domanda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 </a:t>
            </a:r>
          </a:p>
          <a:p>
            <a:pPr>
              <a:lnSpc>
                <a:spcPct val="150000"/>
              </a:lnSpc>
            </a:pPr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pPr>
              <a:lnSpc>
                <a:spcPct val="150000"/>
              </a:lnSpc>
            </a:pPr>
            <a:r>
              <a:rPr lang="de-CH" sz="28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particolare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nell‘orientare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scelta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l‘adozione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scrematura</a:t>
            </a:r>
            <a:r>
              <a:rPr lang="de-CH" sz="2800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o di </a:t>
            </a:r>
            <a:r>
              <a:rPr lang="de-CH" sz="2800" b="1" dirty="0" err="1">
                <a:solidFill>
                  <a:srgbClr val="EB8B2D"/>
                </a:solidFill>
                <a:latin typeface="Raleway"/>
              </a:rPr>
              <a:t>penetrazione</a:t>
            </a:r>
            <a:r>
              <a:rPr lang="de-CH" sz="2800" dirty="0">
                <a:latin typeface="Raleway"/>
              </a:rPr>
              <a:t> 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del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 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8CF05-61B4-4470-AF39-DF996D2C4C27}" type="slidenum">
              <a:rPr lang="it-IT"/>
              <a:pPr/>
              <a:t>52</a:t>
            </a:fld>
            <a:endParaRPr lang="it-IT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0621" y="1721697"/>
            <a:ext cx="10210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Produzione</a:t>
            </a:r>
            <a:r>
              <a:rPr lang="de-CH" sz="32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200" b="1" dirty="0" err="1">
                <a:solidFill>
                  <a:srgbClr val="EB8B2D"/>
                </a:solidFill>
                <a:latin typeface="Raleway"/>
              </a:rPr>
              <a:t>multipla</a:t>
            </a:r>
            <a:endParaRPr lang="it-IT" sz="32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870" y="3029803"/>
            <a:ext cx="114003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800" dirty="0">
                <a:solidFill>
                  <a:srgbClr val="898989"/>
                </a:solidFill>
                <a:latin typeface="Raleway"/>
              </a:rPr>
              <a:t>Nel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caso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produzione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multipla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fissato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se non si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tiene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situazione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degli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altri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800" dirty="0">
              <a:solidFill>
                <a:srgbClr val="898989"/>
              </a:solidFill>
              <a:latin typeface="Raleway"/>
            </a:endParaRPr>
          </a:p>
          <a:p>
            <a:r>
              <a:rPr lang="de-CH" sz="2800" dirty="0" err="1">
                <a:solidFill>
                  <a:srgbClr val="898989"/>
                </a:solidFill>
                <a:latin typeface="Raleway"/>
              </a:rPr>
              <a:t>Ciò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motivo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fissi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cui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grado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sfruttamento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dipende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l‘incidenza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unitaria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quindi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margine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netto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singoli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sia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800" dirty="0" err="1">
                <a:solidFill>
                  <a:srgbClr val="898989"/>
                </a:solidFill>
                <a:latin typeface="Raleway"/>
              </a:rPr>
              <a:t>complessivamente</a:t>
            </a:r>
            <a:r>
              <a:rPr lang="de-CH" sz="2800" dirty="0">
                <a:solidFill>
                  <a:srgbClr val="898989"/>
                </a:solidFill>
                <a:latin typeface="Raleway"/>
              </a:rPr>
              <a:t>.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466-3116-4031-A03D-092B6858E2AA}" type="slidenum">
              <a:rPr lang="it-IT"/>
              <a:pPr/>
              <a:t>53</a:t>
            </a:fld>
            <a:endParaRPr lang="it-IT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8000" y="1448741"/>
            <a:ext cx="9987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produzione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congiunta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8000" y="2306472"/>
            <a:ext cx="114003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err="1">
                <a:solidFill>
                  <a:srgbClr val="898989"/>
                </a:solidFill>
                <a:latin typeface="Raleway"/>
              </a:rPr>
              <a:t>Riguarda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insieme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ciascuno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indirizzato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ad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proprio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ottenuti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partendo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stesse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materie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prime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mediante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unico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indistinto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processo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trasformazione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tali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situazioni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bisogna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tener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mancanza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termine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riferimento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impone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all‘azienda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orientare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proprie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decisioni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materia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sulle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tal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modo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l‘azienda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stabilirà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più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congiunti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disposto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ad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assorbire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più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elevati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6E77-8C95-407D-8B16-70A542F25F31}" type="slidenum">
              <a:rPr lang="it-IT"/>
              <a:pPr/>
              <a:t>54</a:t>
            </a:fld>
            <a:endParaRPr lang="it-IT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6441" y="1435094"/>
            <a:ext cx="431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linea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di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prodotti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3634" y="2756848"/>
            <a:ext cx="115019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linea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gruppo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aventi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certe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comuni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solitamente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soddisfano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certa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categoria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bisogni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certo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tipo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gusto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tali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spesso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loro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legati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poiché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l‘obiettivo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dell‘azienda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massimizzazione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risultato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globale</a:t>
            </a:r>
          </a:p>
          <a:p>
            <a:pPr>
              <a:buFontTx/>
              <a:buChar char="•"/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possono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presentare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domande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collegate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e/o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comune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5AF8-DDD9-471B-85CA-0287A1892D82}" type="slidenum">
              <a:rPr lang="it-IT"/>
              <a:pPr/>
              <a:t>55</a:t>
            </a:fld>
            <a:endParaRPr lang="it-IT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8491" y="1598867"/>
            <a:ext cx="9608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discriminazione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000" y="2866030"/>
            <a:ext cx="11603567" cy="292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de-CH" sz="2400" dirty="0">
                <a:solidFill>
                  <a:srgbClr val="898989"/>
                </a:solidFill>
                <a:latin typeface="Raleway"/>
              </a:rPr>
              <a:t>Si ha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sistema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discriminazione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multipli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)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per uno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stesso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servizio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applicano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diversi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ovvero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servizi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differenziati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apparenti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imballaggio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colore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...) o per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modo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cui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venduti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(in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grandi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piccole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quantità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al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consumatore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finale o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intermediari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...) si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adottano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diversi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cui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differenze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però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giustificate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differenti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relativi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59C9-3B83-469C-A119-080ACA68CD8F}" type="slidenum">
              <a:rPr lang="it-IT"/>
              <a:pPr/>
              <a:t>56</a:t>
            </a:fld>
            <a:endParaRPr lang="it-IT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7660" y="1910864"/>
            <a:ext cx="108923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400" dirty="0" err="1">
                <a:solidFill>
                  <a:srgbClr val="898989"/>
                </a:solidFill>
                <a:latin typeface="Raleway"/>
              </a:rPr>
              <a:t>L‘adozione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politica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multipli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presuppone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classificazione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clienti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e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conseguenza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scelta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uno o più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elementi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assumere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criterio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composizione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classi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Le più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consuete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forme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applicazione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multipli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parte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seguenti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destinazione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prodotto</a:t>
            </a:r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commerciali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dell‘acquirente</a:t>
            </a:r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volumi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d‘acquisto</a:t>
            </a:r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modalità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pagamento</a:t>
            </a:r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libera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scelta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cliente</a:t>
            </a:r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pPr>
              <a:buFontTx/>
              <a:buChar char="•"/>
            </a:pP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secondo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zone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vendita</a:t>
            </a:r>
            <a:endParaRPr lang="it-IT" sz="2400" b="1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7660" y="1180165"/>
            <a:ext cx="9608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La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discriminazione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(2)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B54C-76C9-41EA-9F06-5D6AAA811305}" type="slidenum">
              <a:rPr lang="it-IT" altLang="en-US"/>
              <a:pPr/>
              <a:t>57</a:t>
            </a:fld>
            <a:endParaRPr lang="it-IT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manovra del prezzo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b="1">
                <a:solidFill>
                  <a:srgbClr val="898989"/>
                </a:solidFill>
              </a:rPr>
              <a:t>Prezzi differenziati</a:t>
            </a:r>
            <a:r>
              <a:rPr lang="it-IT" sz="2400">
                <a:solidFill>
                  <a:srgbClr val="898989"/>
                </a:solidFill>
              </a:rPr>
              <a:t>:</a:t>
            </a:r>
          </a:p>
          <a:p>
            <a:pPr lvl="4">
              <a:buFont typeface="Wingdings" pitchFamily="2" charset="2"/>
              <a:buChar char="Ø"/>
            </a:pPr>
            <a:r>
              <a:rPr lang="it-IT">
                <a:solidFill>
                  <a:srgbClr val="898989"/>
                </a:solidFill>
              </a:rPr>
              <a:t>Per clienti</a:t>
            </a:r>
          </a:p>
          <a:p>
            <a:pPr lvl="4">
              <a:buFont typeface="Wingdings" pitchFamily="2" charset="2"/>
              <a:buChar char="Ø"/>
            </a:pPr>
            <a:r>
              <a:rPr lang="it-IT">
                <a:solidFill>
                  <a:srgbClr val="898989"/>
                </a:solidFill>
              </a:rPr>
              <a:t>Per aree di vendita</a:t>
            </a:r>
          </a:p>
          <a:p>
            <a:pPr lvl="4">
              <a:buFont typeface="Wingdings" pitchFamily="2" charset="2"/>
              <a:buChar char="Ø"/>
            </a:pPr>
            <a:r>
              <a:rPr lang="it-IT">
                <a:solidFill>
                  <a:srgbClr val="898989"/>
                </a:solidFill>
              </a:rPr>
              <a:t>Per periodi</a:t>
            </a:r>
          </a:p>
          <a:p>
            <a:pPr lvl="4">
              <a:buFont typeface="Wingdings" pitchFamily="2" charset="2"/>
              <a:buChar char="Ø"/>
            </a:pPr>
            <a:r>
              <a:rPr lang="it-IT">
                <a:solidFill>
                  <a:srgbClr val="898989"/>
                </a:solidFill>
              </a:rPr>
              <a:t>Per canali di vendita</a:t>
            </a:r>
          </a:p>
          <a:p>
            <a:pPr lvl="4">
              <a:buFont typeface="Wingdings" pitchFamily="2" charset="2"/>
              <a:buChar char="Ø"/>
            </a:pPr>
            <a:r>
              <a:rPr lang="it-IT">
                <a:solidFill>
                  <a:srgbClr val="898989"/>
                </a:solidFill>
              </a:rPr>
              <a:t>Ecc.</a:t>
            </a:r>
          </a:p>
          <a:p>
            <a:r>
              <a:rPr lang="it-IT" sz="2400" b="1">
                <a:solidFill>
                  <a:srgbClr val="898989"/>
                </a:solidFill>
              </a:rPr>
              <a:t>Sconti e abbuoni</a:t>
            </a:r>
          </a:p>
          <a:p>
            <a:r>
              <a:rPr lang="it-IT" sz="2400" b="1">
                <a:solidFill>
                  <a:srgbClr val="898989"/>
                </a:solidFill>
              </a:rPr>
              <a:t>Prezzi promozionali</a:t>
            </a:r>
          </a:p>
          <a:p>
            <a:r>
              <a:rPr lang="it-IT" sz="2400" b="1">
                <a:solidFill>
                  <a:srgbClr val="898989"/>
                </a:solidFill>
              </a:rPr>
              <a:t>Prezzi di prodotti complementari, di consumo, ecc</a:t>
            </a:r>
          </a:p>
          <a:p>
            <a:r>
              <a:rPr lang="it-IT" sz="2400" b="1">
                <a:solidFill>
                  <a:srgbClr val="898989"/>
                </a:solidFill>
              </a:rPr>
              <a:t>Prezzi di liquidazione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FA8-7A18-48BD-9258-FAFE2F6A885E}" type="slidenum">
              <a:rPr lang="it-IT"/>
              <a:pPr/>
              <a:t>58</a:t>
            </a:fld>
            <a:endParaRPr lang="it-IT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979" y="1680753"/>
            <a:ext cx="11124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politiche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il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marketing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mix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979" y="2901918"/>
            <a:ext cx="114003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decisioni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ordine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ai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non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possono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assunte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dalle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senza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tener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dell‘intero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quadro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politica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marketing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delle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connessioni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altre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variabili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marketing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mix.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 err="1">
                <a:solidFill>
                  <a:srgbClr val="898989"/>
                </a:solidFill>
                <a:latin typeface="Raleway"/>
              </a:rPr>
              <a:t>Particolarmente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importante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connessione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politiche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e 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politiche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promozione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è volta 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promuovere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migliore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combinazione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prezzo-quantità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venduta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B22D-7B6B-4749-A5AE-93BC7F891303}" type="slidenum">
              <a:rPr lang="it-IT"/>
              <a:pPr/>
              <a:t>59</a:t>
            </a:fld>
            <a:endParaRPr lang="it-IT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979" y="2702257"/>
            <a:ext cx="111971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b="1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politiche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anche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strettamente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connesse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alle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politiche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b="1" dirty="0" err="1">
                <a:solidFill>
                  <a:srgbClr val="898989"/>
                </a:solidFill>
                <a:latin typeface="Raleway"/>
              </a:rPr>
              <a:t>distribuzione</a:t>
            </a:r>
            <a:r>
              <a:rPr lang="de-CH" sz="2400" b="1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b="1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>
                <a:solidFill>
                  <a:srgbClr val="898989"/>
                </a:solidFill>
                <a:latin typeface="Raleway"/>
              </a:rPr>
              <a:t>Non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raramente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le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aziende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presentando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complesse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organizzazioni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esigono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raggiungimento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adeguati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costanti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volumi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</a:p>
          <a:p>
            <a:endParaRPr lang="de-CH" sz="2400" dirty="0">
              <a:solidFill>
                <a:srgbClr val="898989"/>
              </a:solidFill>
              <a:latin typeface="Raleway"/>
            </a:endParaRPr>
          </a:p>
          <a:p>
            <a:r>
              <a:rPr lang="de-CH" sz="2400" dirty="0" err="1">
                <a:solidFill>
                  <a:srgbClr val="898989"/>
                </a:solidFill>
                <a:latin typeface="Raleway"/>
              </a:rPr>
              <a:t>Perciò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politiche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prezzo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avventate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spesso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evitate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nel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timore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incidere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negativamente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sulle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quote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 di </a:t>
            </a:r>
            <a:r>
              <a:rPr lang="de-CH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de-CH" sz="2400" dirty="0">
                <a:solidFill>
                  <a:srgbClr val="898989"/>
                </a:solidFill>
                <a:latin typeface="Raleway"/>
              </a:rPr>
              <a:t>.</a:t>
            </a:r>
            <a:endParaRPr lang="it-IT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979" y="1680753"/>
            <a:ext cx="11124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3600" b="1" dirty="0">
                <a:solidFill>
                  <a:srgbClr val="EB8B2D"/>
                </a:solidFill>
                <a:latin typeface="Raleway"/>
              </a:rPr>
              <a:t>Le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politiche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dei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prezzi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e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il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de-CH" sz="3600" b="1" dirty="0" err="1">
                <a:solidFill>
                  <a:srgbClr val="EB8B2D"/>
                </a:solidFill>
                <a:latin typeface="Raleway"/>
              </a:rPr>
              <a:t>marketing</a:t>
            </a:r>
            <a:r>
              <a:rPr lang="de-CH" sz="3600" b="1" dirty="0">
                <a:solidFill>
                  <a:srgbClr val="EB8B2D"/>
                </a:solidFill>
                <a:latin typeface="Raleway"/>
              </a:rPr>
              <a:t> mix (2)</a:t>
            </a:r>
            <a:endParaRPr lang="it-IT" sz="36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5" y="1212384"/>
            <a:ext cx="10363200" cy="457200"/>
          </a:xfrm>
        </p:spPr>
        <p:txBody>
          <a:bodyPr/>
          <a:lstStyle/>
          <a:p>
            <a:r>
              <a:rPr lang="it-IT" dirty="0"/>
              <a:t>Stima della domanda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955" y="1792416"/>
            <a:ext cx="11004645" cy="4717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mercato potenziale: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insieme di consumatori che dichiarano un qualche livello di interesse per l'azienda o l’offerta. 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mercato disponibile: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insieme dei consumatori che hanno </a:t>
            </a:r>
            <a:r>
              <a:rPr lang="it-IT" sz="2600" dirty="0" smtClean="0">
                <a:solidFill>
                  <a:srgbClr val="898989"/>
                </a:solidFill>
                <a:cs typeface="Times New Roman" pitchFamily="18" charset="0"/>
              </a:rPr>
              <a:t>interesse,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reddito e possibilità d'accesso ad una particolare offerta del mercato.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mercato disponibile qualificato: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insieme dei consumatori che hanno interesse, reddito, possibilità di accesso e requisiti per la particolare offerta del mercato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mercato servito: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parte del mercato disponibile qualificato a cui l'impresa decide di rivolgersi.</a:t>
            </a: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 </a:t>
            </a:r>
            <a:endParaRPr lang="it-IT" sz="2600" dirty="0">
              <a:solidFill>
                <a:srgbClr val="898989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rgbClr val="898989"/>
                </a:solidFill>
                <a:cs typeface="Times New Roman" pitchFamily="18" charset="0"/>
              </a:rPr>
              <a:t>mercato penetrato: </a:t>
            </a:r>
            <a:r>
              <a:rPr lang="it-IT" sz="2600" dirty="0">
                <a:solidFill>
                  <a:srgbClr val="898989"/>
                </a:solidFill>
                <a:cs typeface="Times New Roman" pitchFamily="18" charset="0"/>
              </a:rPr>
              <a:t>insieme dei consumatori che effettivamente acquistano il prodotto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98" y="1081706"/>
            <a:ext cx="10515600" cy="869924"/>
          </a:xfrm>
        </p:spPr>
        <p:txBody>
          <a:bodyPr/>
          <a:lstStyle/>
          <a:p>
            <a:r>
              <a:rPr lang="it-IT" dirty="0"/>
              <a:t>I cambiamenti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498" y="1951630"/>
            <a:ext cx="10464800" cy="420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Diminuzione costi di transazione e transizione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Maggiore confrontabilità e minori asimmetrie informative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Aumento concorrenza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Discriminazioni nel tempo e nello spazio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Discriminazione sugli utenti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Bundling e soluzione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Negoziazione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Last minute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898989"/>
                </a:solidFill>
              </a:rPr>
              <a:t>Proposta del prezzo da parte del consumatore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108" y="1433015"/>
            <a:ext cx="10515600" cy="869924"/>
          </a:xfrm>
        </p:spPr>
        <p:txBody>
          <a:bodyPr/>
          <a:lstStyle/>
          <a:p>
            <a:r>
              <a:rPr lang="it-IT" dirty="0"/>
              <a:t>I nuovi modelli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811439"/>
            <a:ext cx="10464800" cy="2849586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Prezzo determinato (revisione periodica e prezzo dinamico)</a:t>
            </a:r>
          </a:p>
          <a:p>
            <a:r>
              <a:rPr lang="it-IT" dirty="0">
                <a:solidFill>
                  <a:srgbClr val="898989"/>
                </a:solidFill>
              </a:rPr>
              <a:t>Prezzo negoziato</a:t>
            </a:r>
          </a:p>
          <a:p>
            <a:r>
              <a:rPr lang="it-IT" dirty="0">
                <a:solidFill>
                  <a:srgbClr val="898989"/>
                </a:solidFill>
              </a:rPr>
              <a:t>Aste digitali</a:t>
            </a:r>
          </a:p>
          <a:p>
            <a:r>
              <a:rPr lang="it-IT" dirty="0">
                <a:solidFill>
                  <a:srgbClr val="898989"/>
                </a:solidFill>
              </a:rPr>
              <a:t>E-market place (incontro dinamico fra domanda e offerta)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Comunicazione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47164"/>
            <a:ext cx="10363200" cy="4048836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Ogni organizzazione comunica con i propri pubblici per il solo fatto di fare o non fare delle azioni </a:t>
            </a:r>
          </a:p>
          <a:p>
            <a:pPr algn="just"/>
            <a:endParaRPr lang="it-IT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endParaRPr lang="it-IT" dirty="0">
              <a:solidFill>
                <a:srgbClr val="898989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essa ha la </a:t>
            </a:r>
            <a:r>
              <a:rPr lang="it-IT" dirty="0" smtClean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necessità </a:t>
            </a:r>
            <a:r>
              <a:rPr lang="it-IT" dirty="0">
                <a:solidFill>
                  <a:srgbClr val="898989"/>
                </a:solidFill>
                <a:latin typeface="Tahoma" pitchFamily="34" charset="0"/>
                <a:cs typeface="Times New Roman" pitchFamily="18" charset="0"/>
              </a:rPr>
              <a:t>di non lasciare tale attività al caso ma di gestirla e coordinarla verso certi fini</a:t>
            </a:r>
            <a:endParaRPr lang="it-IT" dirty="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572836" y="3162300"/>
            <a:ext cx="1016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379200" cy="1676400"/>
          </a:xfrm>
        </p:spPr>
        <p:txBody>
          <a:bodyPr/>
          <a:lstStyle/>
          <a:p>
            <a:pPr algn="l"/>
            <a:r>
              <a:rPr lang="it-IT" sz="4000" dirty="0">
                <a:latin typeface="Raleway"/>
                <a:cs typeface="Times New Roman" pitchFamily="18" charset="0"/>
              </a:rPr>
              <a:t>Le informazioni che i soggetti derivano dalla comunicazione d’impresa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11480800" cy="350520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rendono il soggetto cosciente della presenza di una certa soluzione 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possono influenzare le attese, l’immagine e per questo tramite la definizione del valore; 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sono un mezzo per “seguire” il soggetto nel suo processo di consumo, informandolo, indirizzandolo, supportandolo in tutti i momenti del processo stesso; 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possono, potenzialmente, aiutare a </a:t>
            </a:r>
            <a:r>
              <a:rPr lang="it-IT" i="1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gestire</a:t>
            </a:r>
            <a:r>
              <a:rPr lang="it-IT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 e indirizzare le attese – prima, durante e dopo l’erogazione - e impattare sulla percezione della performance   </a:t>
            </a:r>
            <a:endParaRPr lang="it-IT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1850"/>
            <a:ext cx="11042649" cy="1143000"/>
          </a:xfrm>
        </p:spPr>
        <p:txBody>
          <a:bodyPr/>
          <a:lstStyle/>
          <a:p>
            <a:r>
              <a:rPr lang="it-IT" sz="4000" dirty="0"/>
              <a:t>Il processo di comunicazione</a:t>
            </a:r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1844675"/>
            <a:ext cx="1075266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12192000" cy="990600"/>
          </a:xfrm>
        </p:spPr>
        <p:txBody>
          <a:bodyPr/>
          <a:lstStyle/>
          <a:p>
            <a:r>
              <a:rPr lang="it-IT" sz="4000" dirty="0">
                <a:latin typeface="Raleway"/>
                <a:cs typeface="Tahoma" pitchFamily="34" charset="0"/>
              </a:rPr>
              <a:t>Le differenze possono essere causate:</a:t>
            </a:r>
            <a:br>
              <a:rPr lang="it-IT" sz="4000" dirty="0">
                <a:latin typeface="Raleway"/>
                <a:cs typeface="Tahoma" pitchFamily="34" charset="0"/>
              </a:rPr>
            </a:br>
            <a:endParaRPr lang="it-IT" sz="4000" dirty="0">
              <a:latin typeface="Raleway"/>
              <a:cs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da errori nel codice utilizzato; 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da errori nel mezzo utilizzato; 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dal rumore; 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dalla mancata coerenza con atteggiamenti, valori, interessi del ricevente.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piano di comunicazione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2333766"/>
            <a:ext cx="11523133" cy="3400283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individuazione del pubblico obiettivo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individuare gli obiettivi della comunicazione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definire il messaggio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scelta dei canali di comunicazione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definizione del budget</a:t>
            </a:r>
            <a:r>
              <a:rPr lang="it-IT" dirty="0">
                <a:solidFill>
                  <a:srgbClr val="898989"/>
                </a:solidFill>
              </a:rPr>
              <a:t> </a:t>
            </a:r>
          </a:p>
          <a:p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combinazione di mix promozionale </a:t>
            </a:r>
          </a:p>
          <a:p>
            <a:r>
              <a:rPr lang="it-IT" dirty="0">
                <a:solidFill>
                  <a:srgbClr val="898989"/>
                </a:solidFill>
                <a:cs typeface="Times New Roman" pitchFamily="18" charset="0"/>
              </a:rPr>
              <a:t>controllare i risultati</a:t>
            </a:r>
            <a:r>
              <a:rPr lang="it-IT" dirty="0">
                <a:solidFill>
                  <a:srgbClr val="898989"/>
                </a:solidFill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84" y="1160060"/>
            <a:ext cx="10515600" cy="869924"/>
          </a:xfrm>
        </p:spPr>
        <p:txBody>
          <a:bodyPr/>
          <a:lstStyle/>
          <a:p>
            <a:r>
              <a:rPr lang="it-IT" sz="3200" dirty="0">
                <a:cs typeface="Tahoma" pitchFamily="34" charset="0"/>
              </a:rPr>
              <a:t>Obiettivi e messaggio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84" y="2250076"/>
            <a:ext cx="5130800" cy="3915775"/>
          </a:xfrm>
          <a:ln w="28575">
            <a:solidFill>
              <a:srgbClr val="898989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it-IT" sz="2200" b="1" dirty="0">
              <a:solidFill>
                <a:srgbClr val="898989"/>
              </a:solidFill>
              <a:cs typeface="Tahom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898989"/>
                </a:solidFill>
                <a:cs typeface="Tahoma" pitchFamily="34" charset="0"/>
              </a:rPr>
              <a:t>OBIETTIVI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it-IT" sz="2200" b="1" dirty="0">
              <a:solidFill>
                <a:srgbClr val="898989"/>
              </a:solidFill>
              <a:cs typeface="Tahoma" pitchFamily="34" charset="0"/>
            </a:endParaRPr>
          </a:p>
          <a:p>
            <a:pPr marL="0" indent="0" algn="just">
              <a:lnSpc>
                <a:spcPct val="80000"/>
              </a:lnSpc>
            </a:pPr>
            <a:r>
              <a:rPr lang="it-IT" sz="2200" i="1" dirty="0">
                <a:solidFill>
                  <a:srgbClr val="EB8B2D"/>
                </a:solidFill>
                <a:cs typeface="Tahoma" pitchFamily="34" charset="0"/>
              </a:rPr>
              <a:t>cognitiva</a:t>
            </a:r>
            <a:r>
              <a:rPr lang="it-IT" sz="2200" dirty="0">
                <a:solidFill>
                  <a:srgbClr val="898989"/>
                </a:solidFill>
                <a:cs typeface="Tahoma" pitchFamily="34" charset="0"/>
              </a:rPr>
              <a:t>: obiettivo è quello di dare al consumatore la conoscenza del valore fornito;</a:t>
            </a:r>
          </a:p>
          <a:p>
            <a:pPr marL="0" indent="0" algn="just">
              <a:lnSpc>
                <a:spcPct val="80000"/>
              </a:lnSpc>
            </a:pPr>
            <a:r>
              <a:rPr lang="it-IT" sz="2200" i="1" dirty="0">
                <a:solidFill>
                  <a:srgbClr val="EB8B2D"/>
                </a:solidFill>
                <a:cs typeface="Tahoma" pitchFamily="34" charset="0"/>
              </a:rPr>
              <a:t>affettiva</a:t>
            </a:r>
            <a:r>
              <a:rPr lang="it-IT" sz="2200" dirty="0">
                <a:solidFill>
                  <a:srgbClr val="EB8B2D"/>
                </a:solidFill>
                <a:cs typeface="Tahoma" pitchFamily="34" charset="0"/>
              </a:rPr>
              <a:t>:</a:t>
            </a:r>
            <a:r>
              <a:rPr lang="it-IT" sz="2200" dirty="0">
                <a:solidFill>
                  <a:srgbClr val="898989"/>
                </a:solidFill>
                <a:cs typeface="Tahoma" pitchFamily="34" charset="0"/>
              </a:rPr>
              <a:t> obiettivo è cercare di modificare gli atteggiamenti del soggetto e predisporlo ad una certa azione;</a:t>
            </a:r>
          </a:p>
          <a:p>
            <a:pPr marL="0" indent="0" algn="just">
              <a:lnSpc>
                <a:spcPct val="80000"/>
              </a:lnSpc>
            </a:pPr>
            <a:r>
              <a:rPr lang="it-IT" sz="2200" i="1" dirty="0">
                <a:solidFill>
                  <a:srgbClr val="EB8B2D"/>
                </a:solidFill>
                <a:cs typeface="Tahoma" pitchFamily="34" charset="0"/>
              </a:rPr>
              <a:t>comportamentale</a:t>
            </a:r>
            <a:r>
              <a:rPr lang="it-IT" sz="2200" dirty="0">
                <a:solidFill>
                  <a:srgbClr val="898989"/>
                </a:solidFill>
                <a:cs typeface="Tahoma" pitchFamily="34" charset="0"/>
              </a:rPr>
              <a:t>: obiettivo è cercare di indurre il soggetto a compiere una certa attività.</a:t>
            </a:r>
            <a:r>
              <a:rPr lang="it-IT" sz="2200" dirty="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08133" y="2250076"/>
            <a:ext cx="6133658" cy="3915774"/>
          </a:xfrm>
          <a:noFill/>
          <a:ln w="28575">
            <a:solidFill>
              <a:srgbClr val="EB8B2D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endParaRPr lang="it-IT" sz="2200" b="1" dirty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200" b="1" dirty="0">
                <a:solidFill>
                  <a:srgbClr val="898989"/>
                </a:solidFill>
              </a:rPr>
              <a:t>MESSAGGIO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it-IT" sz="2200" dirty="0">
              <a:solidFill>
                <a:srgbClr val="898989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it-IT" sz="2200" dirty="0">
                <a:solidFill>
                  <a:srgbClr val="898989"/>
                </a:solidFill>
              </a:rPr>
              <a:t>identificare il </a:t>
            </a:r>
            <a:r>
              <a:rPr lang="it-IT" sz="2200" dirty="0">
                <a:solidFill>
                  <a:srgbClr val="EB8B2D"/>
                </a:solidFill>
              </a:rPr>
              <a:t>contenuto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200" dirty="0">
                <a:solidFill>
                  <a:srgbClr val="898989"/>
                </a:solidFill>
              </a:rPr>
              <a:t>(COSA DIRE), </a:t>
            </a:r>
          </a:p>
          <a:p>
            <a:pPr marL="0" indent="0">
              <a:lnSpc>
                <a:spcPct val="80000"/>
              </a:lnSpc>
            </a:pPr>
            <a:r>
              <a:rPr lang="it-IT" sz="2200" dirty="0">
                <a:solidFill>
                  <a:srgbClr val="898989"/>
                </a:solidFill>
              </a:rPr>
              <a:t>definire la sua </a:t>
            </a:r>
            <a:r>
              <a:rPr lang="it-IT" sz="2200" dirty="0">
                <a:solidFill>
                  <a:srgbClr val="EB8B2D"/>
                </a:solidFill>
              </a:rPr>
              <a:t>struttura</a:t>
            </a:r>
            <a:r>
              <a:rPr lang="it-IT" sz="2200" dirty="0">
                <a:solidFill>
                  <a:srgbClr val="898989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200" dirty="0">
                <a:solidFill>
                  <a:srgbClr val="898989"/>
                </a:solidFill>
              </a:rPr>
              <a:t>(COME ESPRIMERE IL CONTENUTO), </a:t>
            </a:r>
          </a:p>
          <a:p>
            <a:pPr marL="0" indent="0">
              <a:lnSpc>
                <a:spcPct val="80000"/>
              </a:lnSpc>
            </a:pPr>
            <a:r>
              <a:rPr lang="it-IT" sz="2200" dirty="0">
                <a:solidFill>
                  <a:srgbClr val="898989"/>
                </a:solidFill>
              </a:rPr>
              <a:t>definire il </a:t>
            </a:r>
            <a:r>
              <a:rPr lang="it-IT" sz="2200" dirty="0">
                <a:solidFill>
                  <a:srgbClr val="EB8B2D"/>
                </a:solidFill>
              </a:rPr>
              <a:t>formato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200" dirty="0">
                <a:solidFill>
                  <a:srgbClr val="898989"/>
                </a:solidFill>
              </a:rPr>
              <a:t>(QUALE STRUTTURA SIMBOLICA UTILIZZARE), </a:t>
            </a:r>
          </a:p>
          <a:p>
            <a:pPr marL="0" indent="0">
              <a:lnSpc>
                <a:spcPct val="80000"/>
              </a:lnSpc>
            </a:pPr>
            <a:r>
              <a:rPr lang="it-IT" sz="2200" dirty="0">
                <a:solidFill>
                  <a:srgbClr val="898989"/>
                </a:solidFill>
              </a:rPr>
              <a:t>identificare la </a:t>
            </a:r>
            <a:r>
              <a:rPr lang="it-IT" sz="2200" dirty="0">
                <a:solidFill>
                  <a:srgbClr val="EB8B2D"/>
                </a:solidFill>
              </a:rPr>
              <a:t>fonte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it-IT" sz="2200" dirty="0">
                <a:solidFill>
                  <a:srgbClr val="898989"/>
                </a:solidFill>
              </a:rPr>
              <a:t>(CHI DEVE DIRLO)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33" y="1160060"/>
            <a:ext cx="10515600" cy="869924"/>
          </a:xfrm>
        </p:spPr>
        <p:txBody>
          <a:bodyPr/>
          <a:lstStyle/>
          <a:p>
            <a:r>
              <a:rPr lang="it-IT" dirty="0">
                <a:cs typeface="Tahoma" pitchFamily="34" charset="0"/>
              </a:rPr>
              <a:t>I canali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433" y="2250076"/>
            <a:ext cx="5130800" cy="3904663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it-IT" sz="2400" b="1" dirty="0">
                <a:solidFill>
                  <a:srgbClr val="898989"/>
                </a:solidFill>
                <a:cs typeface="Tahoma" pitchFamily="34" charset="0"/>
              </a:rPr>
              <a:t>canali personali</a:t>
            </a:r>
            <a:r>
              <a:rPr lang="it-IT" sz="2400" dirty="0">
                <a:solidFill>
                  <a:srgbClr val="898989"/>
                </a:solidFill>
                <a:cs typeface="Tahoma" pitchFamily="34" charset="0"/>
              </a:rPr>
              <a:t>: si identificano con la comunicazione diretta; i soggetti che forniscono informazione possono essere esperti esterni, personale dell’organizzazione, conoscenti. </a:t>
            </a:r>
          </a:p>
          <a:p>
            <a:pPr marL="0" indent="0">
              <a:lnSpc>
                <a:spcPct val="90000"/>
              </a:lnSpc>
            </a:pPr>
            <a:r>
              <a:rPr lang="it-IT" sz="2400" b="1" dirty="0">
                <a:solidFill>
                  <a:srgbClr val="898989"/>
                </a:solidFill>
                <a:cs typeface="Tahoma" pitchFamily="34" charset="0"/>
              </a:rPr>
              <a:t>canali non personali</a:t>
            </a:r>
            <a:r>
              <a:rPr lang="it-IT" sz="2400" dirty="0">
                <a:solidFill>
                  <a:srgbClr val="898989"/>
                </a:solidFill>
                <a:cs typeface="Tahoma" pitchFamily="34" charset="0"/>
              </a:rPr>
              <a:t>: erogano messaggi ad una certa categoria di utenti</a:t>
            </a:r>
            <a:endParaRPr lang="it-IT" sz="2400" dirty="0">
              <a:solidFill>
                <a:srgbClr val="898989"/>
              </a:solidFill>
            </a:endParaRP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08134" y="2250076"/>
            <a:ext cx="5609167" cy="3876088"/>
          </a:xfrm>
          <a:noFill/>
          <a:ln w="28575">
            <a:solidFill>
              <a:srgbClr val="0000CC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sz="2000" b="1" dirty="0">
                <a:solidFill>
                  <a:srgbClr val="898989"/>
                </a:solidFill>
              </a:rPr>
              <a:t>I CANALI NON PERSONALI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898989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</a:rPr>
              <a:t>canali di massa</a:t>
            </a:r>
            <a:r>
              <a:rPr lang="it-IT" sz="2400" dirty="0">
                <a:solidFill>
                  <a:srgbClr val="898989"/>
                </a:solidFill>
              </a:rPr>
              <a:t> (per esempio la pubblicità); </a:t>
            </a:r>
          </a:p>
          <a:p>
            <a:pPr marL="0" indent="0"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</a:rPr>
              <a:t>canali impersonali</a:t>
            </a:r>
            <a:r>
              <a:rPr lang="it-IT" sz="2400" dirty="0">
                <a:solidFill>
                  <a:srgbClr val="898989"/>
                </a:solidFill>
              </a:rPr>
              <a:t>, come l’ambiente di un certo punto vendita; </a:t>
            </a:r>
          </a:p>
          <a:p>
            <a:pPr marL="0" indent="0">
              <a:lnSpc>
                <a:spcPct val="90000"/>
              </a:lnSpc>
            </a:pPr>
            <a:r>
              <a:rPr lang="it-IT" sz="2400" dirty="0">
                <a:solidFill>
                  <a:srgbClr val="EB8B2D"/>
                </a:solidFill>
              </a:rPr>
              <a:t>eventi</a:t>
            </a:r>
            <a:r>
              <a:rPr lang="it-IT" sz="2400" dirty="0">
                <a:solidFill>
                  <a:srgbClr val="898989"/>
                </a:solidFill>
              </a:rPr>
              <a:t>, ossia la predisposizione di situazioni al fine di comunicare un certo messaggio </a:t>
            </a:r>
          </a:p>
          <a:p>
            <a:pPr marL="0" indent="0">
              <a:lnSpc>
                <a:spcPct val="90000"/>
              </a:lnSpc>
            </a:pPr>
            <a:endParaRPr lang="it-IT" sz="2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Prodotto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Impresa sostenibile nella Green Economy</a:t>
            </a:r>
            <a:endParaRPr lang="fr-F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8700"/>
            <a:ext cx="11582400" cy="1143000"/>
          </a:xfrm>
        </p:spPr>
        <p:txBody>
          <a:bodyPr/>
          <a:lstStyle/>
          <a:p>
            <a:r>
              <a:rPr lang="it-IT" sz="4000" dirty="0">
                <a:latin typeface="Raleway"/>
                <a:cs typeface="Tahoma" pitchFamily="34" charset="0"/>
              </a:rPr>
              <a:t>Criteri per la definizione di un budget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47414"/>
            <a:ext cx="11582400" cy="397718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800" i="1" dirty="0">
                <a:solidFill>
                  <a:srgbClr val="EB8B2D"/>
                </a:solidFill>
                <a:latin typeface="Raleway"/>
                <a:cs typeface="Tahoma" pitchFamily="34" charset="0"/>
              </a:rPr>
              <a:t>somma disponibile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: lo stanziamento promozionale è fissato ai livelli che l’organizzazione può sopportare, date le sue condizioni economiche; in questo caso tutte le scelte di comunicazione sono vincolate al rispetto di un certo budget;</a:t>
            </a:r>
          </a:p>
          <a:p>
            <a:pPr algn="just">
              <a:lnSpc>
                <a:spcPct val="90000"/>
              </a:lnSpc>
            </a:pPr>
            <a:r>
              <a:rPr lang="it-IT" sz="2800" i="1" dirty="0">
                <a:solidFill>
                  <a:srgbClr val="EB8B2D"/>
                </a:solidFill>
                <a:latin typeface="Raleway"/>
                <a:cs typeface="Tahoma" pitchFamily="34" charset="0"/>
              </a:rPr>
              <a:t>percentuale sulle vendite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: lo stanziamento è una percentuale degli introiti derivanti dalla vendita dell’offerta, o degli introiti totali; così facendo la relazione comunicazione/efficacia dell’attività risulta capovolta: lo sforzo aumenta quando il successo è maggiore, diminuisce quando il successo è minore.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imes New Roman" pitchFamily="18" charset="0"/>
              </a:rPr>
              <a:t>   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04415"/>
            <a:ext cx="11582400" cy="1143000"/>
          </a:xfrm>
        </p:spPr>
        <p:txBody>
          <a:bodyPr/>
          <a:lstStyle/>
          <a:p>
            <a:r>
              <a:rPr lang="it-IT" sz="4000" dirty="0">
                <a:latin typeface="Raleway"/>
                <a:cs typeface="Tahoma" pitchFamily="34" charset="0"/>
              </a:rPr>
              <a:t>Criteri per la definizione di un budget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47415"/>
            <a:ext cx="11582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800" i="1" dirty="0">
                <a:solidFill>
                  <a:srgbClr val="EB8B2D"/>
                </a:solidFill>
                <a:latin typeface="Raleway"/>
                <a:cs typeface="Tahoma" pitchFamily="34" charset="0"/>
              </a:rPr>
              <a:t>parità competitiva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: la somma viene definita in modo da mantenersi al pari della concorrenza, l’attività dell’organizzazione dipende da considerazioni elaborate da terzi, </a:t>
            </a:r>
          </a:p>
          <a:p>
            <a:pPr algn="just">
              <a:lnSpc>
                <a:spcPct val="90000"/>
              </a:lnSpc>
            </a:pPr>
            <a:r>
              <a:rPr lang="it-IT" sz="2800" i="1" dirty="0">
                <a:solidFill>
                  <a:srgbClr val="EB8B2D"/>
                </a:solidFill>
                <a:latin typeface="Raleway"/>
                <a:cs typeface="Tahoma" pitchFamily="34" charset="0"/>
              </a:rPr>
              <a:t>obiettivo da conseguire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: lo stanziamento è definito in funzione dei pubblici a cui indirizzarsi e degli obiettivi da raggiungere; risulta il metodo più coerente anche se a volte non attuabile, poiché può implicare livelli di spesa non sostenibili dall’organizzazione.</a:t>
            </a:r>
            <a:r>
              <a:rPr lang="it-IT" sz="2800" dirty="0">
                <a:solidFill>
                  <a:srgbClr val="898989"/>
                </a:solidFill>
                <a:latin typeface="Raleway"/>
              </a:rPr>
              <a:t> </a:t>
            </a:r>
          </a:p>
          <a:p>
            <a:pPr>
              <a:lnSpc>
                <a:spcPct val="90000"/>
              </a:lnSpc>
            </a:pP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  <a:cs typeface="Tahoma" pitchFamily="34" charset="0"/>
              </a:rPr>
              <a:t>Il mix di comunicazione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29300"/>
            <a:ext cx="11480800" cy="366669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  <a:cs typeface="Tahoma" pitchFamily="34" charset="0"/>
              </a:rPr>
              <a:t>Pubblicità</a:t>
            </a:r>
            <a:r>
              <a:rPr lang="it-IT" sz="2800" dirty="0">
                <a:latin typeface="Raleway"/>
                <a:cs typeface="Tahoma" pitchFamily="34" charset="0"/>
              </a:rPr>
              <a:t>: 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ogni forma di presentazione e promozione impersonale da parte di un soggetto effettuata dietro compenso;</a:t>
            </a:r>
          </a:p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  <a:cs typeface="Tahoma" pitchFamily="34" charset="0"/>
              </a:rPr>
              <a:t>Promozione delle vendite</a:t>
            </a:r>
            <a:r>
              <a:rPr lang="it-IT" sz="2800" dirty="0">
                <a:latin typeface="Raleway"/>
                <a:cs typeface="Tahoma" pitchFamily="34" charset="0"/>
              </a:rPr>
              <a:t>: 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l’insieme degli incentivi volti a sostenere l’offerta;</a:t>
            </a:r>
          </a:p>
          <a:p>
            <a:pPr algn="just"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  <a:cs typeface="Tahoma" pitchFamily="34" charset="0"/>
              </a:rPr>
              <a:t>Pubbliche relazioni</a:t>
            </a:r>
            <a:r>
              <a:rPr lang="it-IT" sz="2800" dirty="0">
                <a:latin typeface="Raleway"/>
                <a:cs typeface="Tahoma" pitchFamily="34" charset="0"/>
              </a:rPr>
              <a:t>: 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l’insieme delle iniziative volte a migliorare, mantenere e proteggere l’immagine di una organizzazione;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  <a:cs typeface="Tahoma" pitchFamily="34" charset="0"/>
              </a:rPr>
              <a:t>Vendita personale</a:t>
            </a:r>
            <a:r>
              <a:rPr lang="it-IT" sz="2800" dirty="0">
                <a:latin typeface="Raleway"/>
                <a:cs typeface="Tahoma" pitchFamily="34" charset="0"/>
              </a:rPr>
              <a:t>: </a:t>
            </a:r>
            <a:r>
              <a:rPr lang="it-IT" sz="2800" dirty="0">
                <a:solidFill>
                  <a:srgbClr val="898989"/>
                </a:solidFill>
                <a:latin typeface="Raleway"/>
                <a:cs typeface="Tahoma" pitchFamily="34" charset="0"/>
              </a:rPr>
              <a:t>la presentazione diretta dell’offerta.</a:t>
            </a:r>
            <a:r>
              <a:rPr lang="it-IT" sz="2800" dirty="0">
                <a:latin typeface="Raleway"/>
              </a:rPr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88" y="1337481"/>
            <a:ext cx="11379200" cy="1143000"/>
          </a:xfrm>
        </p:spPr>
        <p:txBody>
          <a:bodyPr/>
          <a:lstStyle/>
          <a:p>
            <a:r>
              <a:rPr lang="it-IT" dirty="0">
                <a:latin typeface="Raleway"/>
                <a:cs typeface="Tahoma" pitchFamily="34" charset="0"/>
              </a:rPr>
              <a:t>La combinazione più efficace varia in funzione di: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667000"/>
            <a:ext cx="10363200" cy="3200400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tipologia di offerta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stadio di consapevolezza in cui si trova il soggetto</a:t>
            </a:r>
          </a:p>
          <a:p>
            <a:pPr algn="just"/>
            <a:r>
              <a:rPr lang="it-IT" dirty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t>stadio del ciclo di vita dell’offerta</a:t>
            </a: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  <a:cs typeface="Tahoma" pitchFamily="34" charset="0"/>
              </a:rPr>
              <a:t>Controllo dei risultati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comparare le risposte ottenute con gli obiettivi che si desiderava raggiungere,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 valutare i motivi di eventuali differenze,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  <a:cs typeface="Tahoma" pitchFamily="34" charset="0"/>
              </a:rPr>
              <a:t> definire le azioni correttive al fine di meglio impostare la comunicazione successiva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373" y="1339826"/>
            <a:ext cx="10363200" cy="577897"/>
          </a:xfrm>
        </p:spPr>
        <p:txBody>
          <a:bodyPr/>
          <a:lstStyle/>
          <a:p>
            <a:r>
              <a:rPr lang="en-US" sz="2800" b="1" dirty="0" err="1">
                <a:latin typeface="Raleway"/>
              </a:rPr>
              <a:t>Gli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obiettivi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della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pubblicità</a:t>
            </a:r>
            <a:r>
              <a:rPr lang="en-US" sz="2800" b="1" dirty="0">
                <a:solidFill>
                  <a:srgbClr val="3399FF"/>
                </a:solidFill>
                <a:latin typeface="Tahoma" pitchFamily="34" charset="0"/>
              </a:rPr>
              <a:t/>
            </a:r>
            <a:br>
              <a:rPr lang="en-US" sz="2800" b="1" dirty="0">
                <a:solidFill>
                  <a:srgbClr val="3399FF"/>
                </a:solidFill>
                <a:latin typeface="Tahoma" pitchFamily="34" charset="0"/>
              </a:rPr>
            </a:br>
            <a:endParaRPr lang="en-US" sz="2800" b="1" dirty="0">
              <a:solidFill>
                <a:srgbClr val="3399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6744"/>
            <a:ext cx="10363200" cy="4469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898989"/>
                </a:solidFill>
                <a:latin typeface="Raleway"/>
              </a:rPr>
              <a:t>Informare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dell’esistenza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un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nuovo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nuove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caratteristiche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5373" y="1969975"/>
            <a:ext cx="1036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898989"/>
                </a:solidFill>
                <a:latin typeface="Raleway"/>
              </a:rPr>
              <a:t>Alla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vengono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volta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volta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assegnati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obiettivi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particolari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.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più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frequenti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troviamo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14400" y="33528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Indurre alla prova del prodotto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14400" y="38100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Acquisire nuovi clienti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14400" y="4267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Incrementare l’uso del prodotto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914400" y="48006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Produrre o incrementare la fedeltà alla marca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14400" y="52578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898989"/>
                </a:solidFill>
                <a:latin typeface="Raleway"/>
              </a:rPr>
              <a:t>Migliorare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immagine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prodotto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dell’azienda</a:t>
            </a:r>
            <a:endParaRPr lang="en-US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14400" y="56769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898989"/>
                </a:solidFill>
                <a:latin typeface="Raleway"/>
              </a:rPr>
              <a:t>Sollecitare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la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richiesta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informazioni</a:t>
            </a:r>
            <a:endParaRPr lang="en-US" sz="24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  <p:bldP spid="2765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044" y="1815159"/>
            <a:ext cx="11277600" cy="1752600"/>
          </a:xfrm>
        </p:spPr>
        <p:txBody>
          <a:bodyPr/>
          <a:lstStyle/>
          <a:p>
            <a:pPr algn="just"/>
            <a:r>
              <a:rPr lang="en-US" sz="2400" b="0" dirty="0">
                <a:solidFill>
                  <a:srgbClr val="898989"/>
                </a:solidFill>
                <a:latin typeface="Raleway"/>
              </a:rPr>
              <a:t/>
            </a:r>
            <a:br>
              <a:rPr lang="en-US" sz="2400" b="0" dirty="0">
                <a:solidFill>
                  <a:srgbClr val="898989"/>
                </a:solidFill>
                <a:latin typeface="Raleway"/>
              </a:rPr>
            </a:br>
            <a:r>
              <a:rPr lang="en-US" sz="2400" b="0" dirty="0">
                <a:solidFill>
                  <a:srgbClr val="898989"/>
                </a:solidFill>
                <a:latin typeface="Raleway"/>
              </a:rPr>
              <a:t>Il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della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caratterizzato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dalla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presenza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più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attori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ciascuno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quali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svolge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precisa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funzione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nel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processo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produzione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-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vendita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-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acquisizione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servizi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pubblicitari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.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Essi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possono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suddivisi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nel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seguente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b="0" dirty="0" err="1">
                <a:solidFill>
                  <a:srgbClr val="898989"/>
                </a:solidFill>
                <a:latin typeface="Raleway"/>
              </a:rPr>
              <a:t>modo</a:t>
            </a:r>
            <a:r>
              <a:rPr lang="en-US" sz="2400" b="0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3797496"/>
            <a:ext cx="10363200" cy="533400"/>
          </a:xfrm>
        </p:spPr>
        <p:txBody>
          <a:bodyPr/>
          <a:lstStyle/>
          <a:p>
            <a:r>
              <a:rPr lang="en-US" sz="240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utenti</a:t>
            </a:r>
            <a:endParaRPr lang="en-US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12800" y="4407096"/>
            <a:ext cx="1036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agenzie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pubblicità</a:t>
            </a:r>
            <a:endParaRPr lang="en-US" sz="2400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12800" y="5016696"/>
            <a:ext cx="1036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I mezzi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12800" y="5702496"/>
            <a:ext cx="1036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98989"/>
                </a:solidFill>
                <a:latin typeface="Raleway"/>
              </a:rPr>
              <a:t>Le concessionarie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5044" y="1291939"/>
            <a:ext cx="10940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EB8B2D"/>
                </a:solidFill>
                <a:latin typeface="Raleway"/>
              </a:rPr>
              <a:t>Il </a:t>
            </a:r>
            <a:r>
              <a:rPr lang="en-US" sz="3600" b="1" dirty="0" err="1">
                <a:solidFill>
                  <a:srgbClr val="EB8B2D"/>
                </a:solidFill>
                <a:latin typeface="Raleway"/>
              </a:rPr>
              <a:t>mercato</a:t>
            </a:r>
            <a:r>
              <a:rPr lang="en-US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3600" b="1" dirty="0" err="1">
                <a:solidFill>
                  <a:srgbClr val="EB8B2D"/>
                </a:solidFill>
                <a:latin typeface="Raleway"/>
              </a:rPr>
              <a:t>della</a:t>
            </a:r>
            <a:r>
              <a:rPr lang="en-US" sz="36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3600" b="1" dirty="0" err="1">
                <a:solidFill>
                  <a:srgbClr val="EB8B2D"/>
                </a:solidFill>
                <a:latin typeface="Raleway"/>
              </a:rPr>
              <a:t>comunicazione</a:t>
            </a:r>
            <a:endParaRPr lang="en-US" sz="3600" b="1" dirty="0">
              <a:solidFill>
                <a:srgbClr val="EB8B2D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6869"/>
            <a:ext cx="10363200" cy="1143000"/>
          </a:xfrm>
        </p:spPr>
        <p:txBody>
          <a:bodyPr/>
          <a:lstStyle/>
          <a:p>
            <a:r>
              <a:rPr lang="en-US" sz="3600" dirty="0" err="1">
                <a:latin typeface="Raleway"/>
              </a:rPr>
              <a:t>Gli</a:t>
            </a:r>
            <a:r>
              <a:rPr lang="en-US" sz="3600" dirty="0">
                <a:latin typeface="Raleway"/>
              </a:rPr>
              <a:t> </a:t>
            </a:r>
            <a:r>
              <a:rPr lang="en-US" sz="3600" dirty="0" err="1">
                <a:latin typeface="Raleway"/>
              </a:rPr>
              <a:t>attori</a:t>
            </a:r>
            <a:r>
              <a:rPr lang="en-US" sz="3600" dirty="0">
                <a:latin typeface="Raleway"/>
              </a:rPr>
              <a:t> del </a:t>
            </a:r>
            <a:r>
              <a:rPr lang="en-US" sz="3600" dirty="0" err="1">
                <a:latin typeface="Raleway"/>
              </a:rPr>
              <a:t>mercato</a:t>
            </a:r>
            <a:r>
              <a:rPr lang="en-US" sz="3600" dirty="0">
                <a:latin typeface="Raleway"/>
              </a:rPr>
              <a:t> </a:t>
            </a:r>
            <a:r>
              <a:rPr lang="en-US" sz="3600" dirty="0" err="1">
                <a:latin typeface="Raleway"/>
              </a:rPr>
              <a:t>della</a:t>
            </a:r>
            <a:r>
              <a:rPr lang="en-US" sz="3600" dirty="0">
                <a:latin typeface="Raleway"/>
              </a:rPr>
              <a:t> </a:t>
            </a:r>
            <a:r>
              <a:rPr lang="en-US" sz="3600" dirty="0" err="1">
                <a:latin typeface="Raleway"/>
              </a:rPr>
              <a:t>pubblicità</a:t>
            </a:r>
            <a:endParaRPr lang="en-US" sz="3600" dirty="0">
              <a:latin typeface="Raleway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811439" y="1738792"/>
          <a:ext cx="7672412" cy="4458807"/>
        </p:xfrm>
        <a:graphic>
          <a:graphicData uri="http://schemas.openxmlformats.org/presentationml/2006/ole">
            <p:oleObj spid="_x0000_s346127" name="CorelPhotoPaint.Image.9" r:id="rId3" imgW="8406349" imgH="65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84" y="1203506"/>
            <a:ext cx="10363200" cy="457200"/>
          </a:xfrm>
        </p:spPr>
        <p:txBody>
          <a:bodyPr/>
          <a:lstStyle/>
          <a:p>
            <a:r>
              <a:rPr lang="en-US" sz="2800" b="1" dirty="0">
                <a:latin typeface="Raleway"/>
              </a:rPr>
              <a:t>La </a:t>
            </a:r>
            <a:r>
              <a:rPr lang="en-US" sz="2800" b="1" dirty="0" err="1">
                <a:latin typeface="Raleway"/>
              </a:rPr>
              <a:t>pianificazione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dei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mezzi</a:t>
            </a:r>
            <a:r>
              <a:rPr lang="en-US" sz="2800" b="1" dirty="0">
                <a:latin typeface="Raleway"/>
              </a:rPr>
              <a:t> </a:t>
            </a:r>
            <a:r>
              <a:rPr lang="en-US" sz="2800" b="1" dirty="0" err="1">
                <a:latin typeface="Raleway"/>
              </a:rPr>
              <a:t>pubblicitari</a:t>
            </a:r>
            <a:endParaRPr lang="en-US" sz="2800" b="1" dirty="0">
              <a:latin typeface="Raleway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3284" y="1660706"/>
            <a:ext cx="1097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898989"/>
                </a:solidFill>
                <a:latin typeface="Raleway"/>
              </a:rPr>
              <a:t>La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scelta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mezzi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appare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legata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a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serie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fattori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riconducibili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a due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categorie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898989"/>
                </a:solidFill>
                <a:latin typeface="Raleway"/>
              </a:rPr>
              <a:t>principali</a:t>
            </a:r>
            <a:r>
              <a:rPr lang="en-US" sz="2000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11200" y="2441817"/>
            <a:ext cx="477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sz="400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" y="2746616"/>
            <a:ext cx="4368800" cy="400110"/>
          </a:xfrm>
          <a:prstGeom prst="rect">
            <a:avLst/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Raleway"/>
              </a:rPr>
              <a:t> CARATTERISTICHE DEI MEZZI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5032616"/>
            <a:ext cx="4368800" cy="707886"/>
          </a:xfrm>
          <a:prstGeom prst="rect">
            <a:avLst/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Raleway"/>
              </a:rPr>
              <a:t> FATTORI DI MERCATO E D’AZIENDA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181600" y="2852384"/>
            <a:ext cx="8128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181600" y="5261216"/>
            <a:ext cx="8128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299200" y="2060816"/>
            <a:ext cx="55880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dimensione del budget pubblicitario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continuità, </a:t>
            </a:r>
            <a:r>
              <a:rPr lang="en-US" sz="2000" b="1">
                <a:solidFill>
                  <a:srgbClr val="898989"/>
                </a:solidFill>
                <a:latin typeface="Raleway"/>
              </a:rPr>
              <a:t>frequenza e copertura</a:t>
            </a:r>
            <a:endParaRPr lang="en-US" sz="200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sovrapposizione e indipendenza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efficacia ed efficienza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sconti di quantità nell’acquisizione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299200" y="4550016"/>
            <a:ext cx="55880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caratteristiche del pubblico-bersaglio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estensione del mercato obiettivo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caratteristiche del prodotto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caratteristiche della distribuzione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898989"/>
                </a:solidFill>
                <a:latin typeface="Raleway"/>
              </a:rPr>
              <a:t> comportamento della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  <p:bldP spid="31750" grpId="0" animBg="1" autoUpdateAnimBg="0"/>
      <p:bldP spid="31751" grpId="0" animBg="1"/>
      <p:bldP spid="31752" grpId="0" animBg="1"/>
      <p:bldP spid="31753" grpId="0" build="p" animBg="1" autoUpdateAnimBg="0"/>
      <p:bldP spid="31754" grpId="0" build="p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82221" y="2611440"/>
            <a:ext cx="9855200" cy="156966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rgbClr val="898989"/>
                </a:solidFill>
                <a:latin typeface="Raleway"/>
              </a:rPr>
              <a:t>La </a:t>
            </a:r>
            <a:r>
              <a:rPr lang="en-US" sz="2400" b="1" dirty="0">
                <a:solidFill>
                  <a:srgbClr val="EB8B2D"/>
                </a:solidFill>
                <a:latin typeface="Raleway"/>
              </a:rPr>
              <a:t>FREQUENZA</a:t>
            </a:r>
            <a:r>
              <a:rPr lang="en-US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è data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volte in cui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comunicazione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pubblicitaria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effettuata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in un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certo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periodo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tempo e</a:t>
            </a:r>
            <a:r>
              <a:rPr lang="en-US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dipende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essenzialmente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due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fattori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: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continuità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mezzi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dimensioni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singola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manifestazione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pubblicitaria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82221" y="4799126"/>
            <a:ext cx="9855200" cy="1200329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>
                <a:solidFill>
                  <a:srgbClr val="898989"/>
                </a:solidFill>
                <a:latin typeface="Raleway"/>
              </a:rPr>
              <a:t>La </a:t>
            </a:r>
            <a:r>
              <a:rPr lang="en-US" sz="2400" b="1" dirty="0">
                <a:solidFill>
                  <a:srgbClr val="EB8B2D"/>
                </a:solidFill>
                <a:latin typeface="Raleway"/>
              </a:rPr>
              <a:t>COPERTURA</a:t>
            </a:r>
            <a:r>
              <a:rPr lang="en-US" sz="24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è data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percentuale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persone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raggiunte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comunicazione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pubblicitaria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almeno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volta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durante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un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certo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periodo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Il Prodotto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>
                <a:solidFill>
                  <a:srgbClr val="898989"/>
                </a:solidFill>
                <a:latin typeface="Raleway"/>
              </a:rPr>
              <a:t>Il prodotto è tutto ciò che può essere offerto a un mercato a fini di attenzione, acquisizione, uso e consumo, in grado di soddisfare un desiderio o un bisogno. </a:t>
            </a:r>
            <a:endParaRPr lang="it-IT" dirty="0" smtClean="0">
              <a:solidFill>
                <a:srgbClr val="898989"/>
              </a:solidFill>
              <a:latin typeface="Raleway"/>
            </a:endParaRPr>
          </a:p>
          <a:p>
            <a:pPr marL="0" indent="0">
              <a:buFontTx/>
              <a:buNone/>
            </a:pPr>
            <a:r>
              <a:rPr lang="it-IT" dirty="0" smtClean="0">
                <a:solidFill>
                  <a:srgbClr val="898989"/>
                </a:solidFill>
                <a:latin typeface="Raleway"/>
              </a:rPr>
              <a:t>Esso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può consistere in oggetti fisici, servizi, persone, località, istituzioni o idee</a:t>
            </a:r>
          </a:p>
          <a:p>
            <a:pPr marL="0" indent="0" algn="r">
              <a:buFontTx/>
              <a:buNone/>
            </a:pPr>
            <a:r>
              <a:rPr lang="it-IT" dirty="0">
                <a:solidFill>
                  <a:srgbClr val="898989"/>
                </a:solidFill>
                <a:latin typeface="Raleway"/>
              </a:rPr>
              <a:t>(Kotler, Scott, 1994). 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36184"/>
            <a:ext cx="10363200" cy="1752600"/>
          </a:xfrm>
        </p:spPr>
        <p:txBody>
          <a:bodyPr/>
          <a:lstStyle/>
          <a:p>
            <a:pPr algn="just"/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Nell’ambito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un budget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limitato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gli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obiettivi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frequenza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copertura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sono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loro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incompatibili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: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l’ottenimento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dell’uno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conduce al minor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raggiungimento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dell’altro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. Si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cerca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quindi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ottenere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combinazione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ottimale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0" dirty="0" err="1">
                <a:solidFill>
                  <a:srgbClr val="898989"/>
                </a:solidFill>
                <a:latin typeface="Raleway"/>
              </a:rPr>
              <a:t>i</a:t>
            </a:r>
            <a:r>
              <a:rPr lang="en-US" sz="2600" b="0" dirty="0">
                <a:solidFill>
                  <a:srgbClr val="898989"/>
                </a:solidFill>
                <a:latin typeface="Raleway"/>
              </a:rPr>
              <a:t> due.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19200" y="5860584"/>
            <a:ext cx="9652000" cy="369332"/>
          </a:xfrm>
          <a:prstGeom prst="rect">
            <a:avLst/>
          </a:prstGeom>
          <a:solidFill>
            <a:srgbClr val="EB8B2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Raleway"/>
              </a:rPr>
              <a:t>GRP = COPERTURA x FREQUENZA MEDIA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689600" y="3193584"/>
            <a:ext cx="812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28800" y="4060360"/>
            <a:ext cx="863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>
                <a:solidFill>
                  <a:srgbClr val="898989"/>
                </a:solidFill>
                <a:latin typeface="Raleway"/>
              </a:rPr>
              <a:t>Il </a:t>
            </a:r>
            <a:r>
              <a:rPr lang="en-US" sz="2600" i="1">
                <a:solidFill>
                  <a:srgbClr val="898989"/>
                </a:solidFill>
                <a:latin typeface="Raleway"/>
              </a:rPr>
              <a:t>Gross Rating Point </a:t>
            </a:r>
            <a:r>
              <a:rPr lang="en-US" sz="2600">
                <a:solidFill>
                  <a:srgbClr val="898989"/>
                </a:solidFill>
                <a:latin typeface="Raleway"/>
              </a:rPr>
              <a:t>(GRP) rappresenta tale combinazione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  <p:bldP spid="33796" grpId="0" animBg="1"/>
      <p:bldP spid="33797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650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rgbClr val="3399FF"/>
                </a:solidFill>
              </a:rPr>
              <a:t>Esempio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06400" y="1495577"/>
            <a:ext cx="660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 err="1">
                <a:latin typeface="Raleway"/>
              </a:rPr>
              <a:t>Combinazione</a:t>
            </a:r>
            <a:r>
              <a:rPr lang="en-US" i="1" dirty="0">
                <a:latin typeface="Raleway"/>
              </a:rPr>
              <a:t> n.1: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i="1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copertura</a:t>
            </a:r>
            <a:r>
              <a:rPr lang="en-US" dirty="0">
                <a:latin typeface="Raleway"/>
              </a:rPr>
              <a:t> = 80 %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frequenza</a:t>
            </a:r>
            <a:r>
              <a:rPr lang="en-US" dirty="0">
                <a:latin typeface="Raleway"/>
              </a:rPr>
              <a:t> = 4 </a:t>
            </a:r>
            <a:r>
              <a:rPr lang="en-US" dirty="0" err="1">
                <a:latin typeface="Raleway"/>
              </a:rPr>
              <a:t>annunci</a:t>
            </a:r>
            <a:r>
              <a:rPr lang="en-US" dirty="0">
                <a:latin typeface="Raleway"/>
              </a:rPr>
              <a:t> al </a:t>
            </a:r>
            <a:r>
              <a:rPr lang="en-US" dirty="0" err="1">
                <a:latin typeface="Raleway"/>
              </a:rPr>
              <a:t>mese</a:t>
            </a:r>
            <a:endParaRPr lang="en-US" dirty="0">
              <a:latin typeface="Raleway"/>
            </a:endParaRPr>
          </a:p>
          <a:p>
            <a:pPr eaLnBrk="0" hangingPunct="0">
              <a:spcBef>
                <a:spcPct val="50000"/>
              </a:spcBef>
            </a:pPr>
            <a:endParaRPr lang="en-US" i="1" dirty="0">
              <a:latin typeface="Raleway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705600" y="2028976"/>
            <a:ext cx="7112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721600" y="1980072"/>
            <a:ext cx="447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Raleway"/>
              </a:rPr>
              <a:t>GRP = 80 x 4 = 320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705600" y="3933976"/>
            <a:ext cx="7112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EB8B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721600" y="3926016"/>
            <a:ext cx="447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Raleway"/>
              </a:rPr>
              <a:t>GRP = 70 x 6 = 420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08001" y="3400577"/>
            <a:ext cx="3490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 err="1">
                <a:latin typeface="Raleway"/>
              </a:rPr>
              <a:t>Combinazione</a:t>
            </a:r>
            <a:r>
              <a:rPr lang="en-US" i="1" dirty="0">
                <a:latin typeface="Raleway"/>
              </a:rPr>
              <a:t> n.2: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copertura</a:t>
            </a:r>
            <a:r>
              <a:rPr lang="en-US" dirty="0">
                <a:latin typeface="Raleway"/>
              </a:rPr>
              <a:t> = 70 %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frequenza</a:t>
            </a:r>
            <a:r>
              <a:rPr lang="en-US" dirty="0">
                <a:latin typeface="Raleway"/>
              </a:rPr>
              <a:t> = 6 </a:t>
            </a:r>
            <a:r>
              <a:rPr lang="en-US" dirty="0" err="1">
                <a:latin typeface="Raleway"/>
              </a:rPr>
              <a:t>annunci</a:t>
            </a:r>
            <a:r>
              <a:rPr lang="en-US" dirty="0">
                <a:latin typeface="Raleway"/>
              </a:rPr>
              <a:t> al </a:t>
            </a:r>
            <a:r>
              <a:rPr lang="en-US" dirty="0" err="1">
                <a:latin typeface="Raleway"/>
              </a:rPr>
              <a:t>mese</a:t>
            </a:r>
            <a:endParaRPr lang="en-US" dirty="0">
              <a:latin typeface="Raleway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14400" y="5610376"/>
            <a:ext cx="10363200" cy="369332"/>
          </a:xfrm>
          <a:prstGeom prst="rect">
            <a:avLst/>
          </a:prstGeom>
          <a:noFill/>
          <a:ln w="9525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Raleway"/>
              </a:rPr>
              <a:t>A </a:t>
            </a:r>
            <a:r>
              <a:rPr lang="en-US" dirty="0" err="1">
                <a:latin typeface="Raleway"/>
              </a:rPr>
              <a:t>parità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di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altre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condizioni</a:t>
            </a:r>
            <a:r>
              <a:rPr lang="en-US" dirty="0">
                <a:latin typeface="Raleway"/>
              </a:rPr>
              <a:t>, è </a:t>
            </a:r>
            <a:r>
              <a:rPr lang="en-US" dirty="0" err="1">
                <a:latin typeface="Raleway"/>
              </a:rPr>
              <a:t>da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preferire</a:t>
            </a:r>
            <a:r>
              <a:rPr lang="en-US" dirty="0">
                <a:latin typeface="Raleway"/>
              </a:rPr>
              <a:t> la </a:t>
            </a:r>
            <a:r>
              <a:rPr lang="en-US" dirty="0" err="1">
                <a:latin typeface="Raleway"/>
              </a:rPr>
              <a:t>seconda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combinazione</a:t>
            </a:r>
            <a:endParaRPr lang="en-US" dirty="0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0" grpId="0" animBg="1"/>
      <p:bldP spid="34821" grpId="0" autoUpdateAnimBg="0"/>
      <p:bldP spid="34822" grpId="0" animBg="1"/>
      <p:bldP spid="34823" grpId="0" autoUpdateAnimBg="0"/>
      <p:bldP spid="34824" grpId="0" build="p" autoUpdateAnimBg="0"/>
      <p:bldP spid="34825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06400" y="1409368"/>
            <a:ext cx="1056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dirty="0">
                <a:solidFill>
                  <a:srgbClr val="898989"/>
                </a:solidFill>
                <a:latin typeface="Raleway"/>
              </a:rPr>
              <a:t>Un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altro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fattore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occorre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considerare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nel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processo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pianificazione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mezzi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, è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il</a:t>
            </a:r>
            <a:r>
              <a:rPr lang="en-US" dirty="0">
                <a:latin typeface="Raleway"/>
              </a:rPr>
              <a:t> </a:t>
            </a:r>
            <a:r>
              <a:rPr lang="en-US" b="1" dirty="0" err="1">
                <a:solidFill>
                  <a:srgbClr val="EB8B2D"/>
                </a:solidFill>
                <a:latin typeface="Raleway"/>
              </a:rPr>
              <a:t>costo</a:t>
            </a:r>
            <a:r>
              <a:rPr lang="en-US" b="1" dirty="0">
                <a:solidFill>
                  <a:srgbClr val="EB8B2D"/>
                </a:solidFill>
                <a:latin typeface="Raleway"/>
              </a:rPr>
              <a:t> per </a:t>
            </a:r>
            <a:r>
              <a:rPr lang="en-US" b="1" dirty="0" err="1">
                <a:solidFill>
                  <a:srgbClr val="EB8B2D"/>
                </a:solidFill>
                <a:latin typeface="Raleway"/>
              </a:rPr>
              <a:t>contatto</a:t>
            </a:r>
            <a:r>
              <a:rPr lang="en-US" b="1" dirty="0">
                <a:solidFill>
                  <a:srgbClr val="EB8B2D"/>
                </a:solidFill>
                <a:latin typeface="Raleway"/>
              </a:rPr>
              <a:t> utile</a:t>
            </a:r>
            <a:r>
              <a:rPr lang="en-US" b="1" dirty="0">
                <a:solidFill>
                  <a:srgbClr val="3399FF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dato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rapporto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6400" y="2438400"/>
            <a:ext cx="11277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costo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totale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messaggio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numero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persone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appartenenti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al target group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raggiunto</a:t>
            </a:r>
            <a:endParaRPr lang="en-US" dirty="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4495801"/>
            <a:ext cx="467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Raleway"/>
              </a:rPr>
              <a:t>Costo per contatto utile =</a:t>
            </a:r>
            <a:r>
              <a:rPr lang="en-US">
                <a:latin typeface="Raleway"/>
              </a:rPr>
              <a:t>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892800" y="4086422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Raleway"/>
              </a:rPr>
              <a:t>Costo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totale</a:t>
            </a:r>
            <a:r>
              <a:rPr lang="en-US" b="1" dirty="0">
                <a:latin typeface="Raleway"/>
              </a:rPr>
              <a:t> del </a:t>
            </a:r>
            <a:r>
              <a:rPr lang="en-US" b="1" dirty="0" err="1">
                <a:latin typeface="Raleway"/>
              </a:rPr>
              <a:t>messaggio</a:t>
            </a:r>
            <a:endParaRPr lang="en-US" dirty="0">
              <a:latin typeface="Raleway"/>
            </a:endParaRPr>
          </a:p>
          <a:p>
            <a:pPr algn="ctr" eaLnBrk="0" hangingPunct="0">
              <a:spcBef>
                <a:spcPct val="50000"/>
              </a:spcBef>
            </a:pPr>
            <a:endParaRPr lang="en-US" dirty="0">
              <a:latin typeface="Raleway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latin typeface="Raleway"/>
              </a:rPr>
              <a:t>Numero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di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persone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appartenenti</a:t>
            </a:r>
            <a:r>
              <a:rPr lang="en-US" b="1" dirty="0">
                <a:latin typeface="Raleway"/>
              </a:rPr>
              <a:t> al target group </a:t>
            </a:r>
            <a:r>
              <a:rPr lang="en-US" b="1" dirty="0" err="1">
                <a:latin typeface="Raleway"/>
              </a:rPr>
              <a:t>raggiunto</a:t>
            </a:r>
            <a:endParaRPr lang="en-US" b="1" dirty="0">
              <a:latin typeface="Raleway"/>
            </a:endParaRPr>
          </a:p>
          <a:p>
            <a:pPr algn="ctr" eaLnBrk="0" hangingPunct="0">
              <a:spcBef>
                <a:spcPct val="50000"/>
              </a:spcBef>
            </a:pPr>
            <a:endParaRPr lang="en-US" dirty="0">
              <a:latin typeface="Raleway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Raleway"/>
              </a:rPr>
              <a:t> 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892800" y="4724400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11200" y="3657600"/>
            <a:ext cx="10261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  <p:bldP spid="35846" grpId="0" animBg="1"/>
      <p:bldP spid="3584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84072" y="1692322"/>
            <a:ext cx="9855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Un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altro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aspetto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fondamentale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importanza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è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rappresentato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dalla</a:t>
            </a:r>
            <a:endParaRPr lang="en-US" sz="2400" dirty="0">
              <a:solidFill>
                <a:srgbClr val="898989"/>
              </a:solidFill>
              <a:latin typeface="Raleway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EB8B2D"/>
                </a:solidFill>
                <a:latin typeface="Raleway"/>
              </a:rPr>
              <a:t>distribuzione</a:t>
            </a:r>
            <a:r>
              <a:rPr lang="en-US" sz="2400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EB8B2D"/>
                </a:solidFill>
                <a:latin typeface="Raleway"/>
              </a:rPr>
              <a:t>nel</a:t>
            </a:r>
            <a:r>
              <a:rPr lang="en-US" sz="2400" dirty="0">
                <a:solidFill>
                  <a:srgbClr val="EB8B2D"/>
                </a:solidFill>
                <a:latin typeface="Raleway"/>
              </a:rPr>
              <a:t> tempo </a:t>
            </a:r>
            <a:r>
              <a:rPr lang="en-US" sz="2400" dirty="0" err="1">
                <a:solidFill>
                  <a:srgbClr val="EB8B2D"/>
                </a:solidFill>
                <a:latin typeface="Raleway"/>
              </a:rPr>
              <a:t>della</a:t>
            </a:r>
            <a:r>
              <a:rPr lang="en-US" sz="2400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EB8B2D"/>
                </a:solidFill>
                <a:latin typeface="Raleway"/>
              </a:rPr>
              <a:t>pubblicità</a:t>
            </a:r>
            <a:r>
              <a:rPr lang="en-US" sz="2400" dirty="0">
                <a:solidFill>
                  <a:srgbClr val="EB8B2D"/>
                </a:solidFill>
                <a:latin typeface="Raleway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rgbClr val="898989"/>
              </a:solidFill>
              <a:latin typeface="Raleway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Le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sequenze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temporali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variano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in 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funzione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due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fattori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-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concentrazione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concentrata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costante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intermittente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898989"/>
                </a:solidFill>
                <a:latin typeface="Raleway"/>
              </a:rPr>
              <a:t>-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andamento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temporale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(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uniforme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crescente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decrescente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oscillante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).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381000"/>
          <a:ext cx="11785600" cy="6203950"/>
        </p:xfrm>
        <a:graphic>
          <a:graphicData uri="http://schemas.openxmlformats.org/presentationml/2006/ole">
            <p:oleObj spid="_x0000_s347151" name="CorelPhotoPaint.Image.9" r:id="rId3" imgW="9257143" imgH="7517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64" y="1363639"/>
            <a:ext cx="10363200" cy="533400"/>
          </a:xfrm>
        </p:spPr>
        <p:txBody>
          <a:bodyPr/>
          <a:lstStyle/>
          <a:p>
            <a:pPr algn="l"/>
            <a:r>
              <a:rPr lang="en-US" b="1" dirty="0">
                <a:latin typeface="Raleway"/>
              </a:rPr>
              <a:t>La </a:t>
            </a:r>
            <a:r>
              <a:rPr lang="en-US" b="1" dirty="0" err="1">
                <a:latin typeface="Raleway"/>
              </a:rPr>
              <a:t>stima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dell’efficacia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della</a:t>
            </a:r>
            <a:r>
              <a:rPr lang="en-US" b="1" dirty="0">
                <a:latin typeface="Raleway"/>
              </a:rPr>
              <a:t> </a:t>
            </a:r>
            <a:r>
              <a:rPr lang="en-US" b="1" dirty="0" err="1">
                <a:latin typeface="Raleway"/>
              </a:rPr>
              <a:t>pubblicità</a:t>
            </a:r>
            <a:endParaRPr lang="en-US" b="1" dirty="0">
              <a:latin typeface="Raleway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18364" y="2318788"/>
            <a:ext cx="1026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 err="1">
                <a:solidFill>
                  <a:srgbClr val="898989"/>
                </a:solidFill>
                <a:latin typeface="Raleway"/>
              </a:rPr>
              <a:t>Tra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risultati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che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in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azienda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ci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si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attendere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da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campagna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pubblicitaria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troviamo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seguenti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0502" y="3204613"/>
            <a:ext cx="109728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aumento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delle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vendite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sostegno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prezzi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agevolazione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dell’opera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venditori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quindi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minore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onerosità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riduzione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dei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margini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distributori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migliore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grado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conoscenza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prodotto</a:t>
            </a:r>
            <a:endParaRPr lang="en-US" dirty="0">
              <a:solidFill>
                <a:srgbClr val="898989"/>
              </a:solidFill>
              <a:latin typeface="Raleway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miglioramento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opinione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e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attitudini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pubblico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vs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prodotti</a:t>
            </a:r>
            <a:r>
              <a:rPr lang="en-US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en-US" dirty="0" err="1">
                <a:solidFill>
                  <a:srgbClr val="898989"/>
                </a:solidFill>
                <a:latin typeface="Raleway"/>
              </a:rPr>
              <a:t>l’impresa</a:t>
            </a:r>
            <a:endParaRPr lang="en-US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79012" y="1622048"/>
            <a:ext cx="995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600" dirty="0" err="1">
                <a:solidFill>
                  <a:srgbClr val="898989"/>
                </a:solidFill>
                <a:latin typeface="Raleway"/>
              </a:rPr>
              <a:t>L’analisi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dell’efficacia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della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può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essere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ricondotta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a due </a:t>
            </a:r>
            <a:r>
              <a:rPr lang="en-US" sz="2600" dirty="0" err="1">
                <a:solidFill>
                  <a:srgbClr val="898989"/>
                </a:solidFill>
                <a:latin typeface="Raleway"/>
              </a:rPr>
              <a:t>distinte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1" dirty="0">
                <a:solidFill>
                  <a:srgbClr val="898989"/>
                </a:solidFill>
                <a:latin typeface="Raleway"/>
              </a:rPr>
              <a:t>macro-</a:t>
            </a:r>
            <a:r>
              <a:rPr lang="en-US" sz="2600" b="1" dirty="0" err="1">
                <a:solidFill>
                  <a:srgbClr val="898989"/>
                </a:solidFill>
                <a:latin typeface="Raleway"/>
              </a:rPr>
              <a:t>aree</a:t>
            </a:r>
            <a:r>
              <a:rPr lang="en-US" sz="26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1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600" b="1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600" b="1" dirty="0" err="1">
                <a:solidFill>
                  <a:srgbClr val="898989"/>
                </a:solidFill>
                <a:latin typeface="Raleway"/>
              </a:rPr>
              <a:t>valutazione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: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16000" y="1447800"/>
            <a:ext cx="1036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600">
              <a:solidFill>
                <a:srgbClr val="898989"/>
              </a:solidFill>
              <a:latin typeface="Raleway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47261" y="3175042"/>
            <a:ext cx="9988551" cy="1200329"/>
          </a:xfrm>
          <a:prstGeom prst="rect">
            <a:avLst/>
          </a:prstGeom>
          <a:noFill/>
          <a:ln w="9525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400" b="1" dirty="0" err="1">
                <a:solidFill>
                  <a:srgbClr val="EB8B2D"/>
                </a:solidFill>
                <a:latin typeface="Raleway"/>
              </a:rPr>
              <a:t>Effetto</a:t>
            </a:r>
            <a:r>
              <a:rPr lang="en-US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2400" b="1" dirty="0" err="1">
                <a:solidFill>
                  <a:srgbClr val="EB8B2D"/>
                </a:solidFill>
                <a:latin typeface="Raleway"/>
              </a:rPr>
              <a:t>vendite</a:t>
            </a:r>
            <a:r>
              <a:rPr lang="en-US" sz="2400" b="1" dirty="0">
                <a:solidFill>
                  <a:srgbClr val="898989"/>
                </a:solidFill>
                <a:latin typeface="Raleway"/>
              </a:rPr>
              <a:t>: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valutazione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dell’attitudine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pubblicità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ad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influire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sul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volume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vendite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e/o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della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quota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mercato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,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indipendentemente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dal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possibile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influsso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altri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fenomeni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7261" y="4895166"/>
            <a:ext cx="9988551" cy="830997"/>
          </a:xfrm>
          <a:prstGeom prst="rect">
            <a:avLst/>
          </a:prstGeom>
          <a:noFill/>
          <a:ln w="9525">
            <a:solidFill>
              <a:srgbClr val="EB8B2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400" b="1" dirty="0" err="1">
                <a:solidFill>
                  <a:srgbClr val="EB8B2D"/>
                </a:solidFill>
                <a:latin typeface="Raleway"/>
              </a:rPr>
              <a:t>Effetto</a:t>
            </a:r>
            <a:r>
              <a:rPr lang="en-US" sz="2400" b="1" dirty="0">
                <a:solidFill>
                  <a:srgbClr val="EB8B2D"/>
                </a:solidFill>
                <a:latin typeface="Raleway"/>
              </a:rPr>
              <a:t> </a:t>
            </a:r>
            <a:r>
              <a:rPr lang="en-US" sz="2400" b="1" dirty="0" err="1">
                <a:solidFill>
                  <a:srgbClr val="EB8B2D"/>
                </a:solidFill>
                <a:latin typeface="Raleway"/>
              </a:rPr>
              <a:t>comunicazione</a:t>
            </a:r>
            <a:r>
              <a:rPr lang="en-US" sz="2400" b="1" dirty="0">
                <a:solidFill>
                  <a:srgbClr val="898989"/>
                </a:solidFill>
                <a:latin typeface="Raleway"/>
              </a:rPr>
              <a:t>: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capacità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raggiungimento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con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appropriati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messaggi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di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una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parte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più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o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meno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notevole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 del </a:t>
            </a:r>
            <a:r>
              <a:rPr lang="en-US" sz="2400" dirty="0" err="1">
                <a:solidFill>
                  <a:srgbClr val="898989"/>
                </a:solidFill>
                <a:latin typeface="Raleway"/>
              </a:rPr>
              <a:t>pubblico</a:t>
            </a:r>
            <a:r>
              <a:rPr lang="en-US" sz="2400" dirty="0">
                <a:solidFill>
                  <a:srgbClr val="898989"/>
                </a:solidFill>
                <a:latin typeface="Raleway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4" grpId="0" animBg="1" autoUpdateAnimBg="0"/>
      <p:bldP spid="40965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33" y="2209800"/>
            <a:ext cx="10363200" cy="1143000"/>
          </a:xfrm>
        </p:spPr>
        <p:txBody>
          <a:bodyPr/>
          <a:lstStyle/>
          <a:p>
            <a:pPr algn="just"/>
            <a:r>
              <a:rPr lang="it-IT" sz="2600" b="0" dirty="0">
                <a:solidFill>
                  <a:srgbClr val="898989"/>
                </a:solidFill>
                <a:latin typeface="Raleway"/>
              </a:rPr>
              <a:t>Gli accertamenti sull’efficacia della pubblicità, in termini di effetto-vendite, sono spesso ardui. Questo fatto ha determinato un maggior ricorso alla valutazione dell’effetto-comunicazione. Tale valutazione può essere condotta a livello di: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3821373"/>
            <a:ext cx="10363200" cy="1897040"/>
          </a:xfrm>
          <a:ln>
            <a:solidFill>
              <a:srgbClr val="EB8B2D"/>
            </a:solidFill>
          </a:ln>
        </p:spPr>
        <p:txBody>
          <a:bodyPr/>
          <a:lstStyle/>
          <a:p>
            <a:pPr>
              <a:buClr>
                <a:srgbClr val="EB8B2D"/>
              </a:buClr>
            </a:pPr>
            <a:r>
              <a:rPr lang="it-IT" sz="2600" dirty="0">
                <a:solidFill>
                  <a:srgbClr val="898989"/>
                </a:solidFill>
                <a:latin typeface="Raleway"/>
              </a:rPr>
              <a:t> singoli mezzi</a:t>
            </a:r>
          </a:p>
          <a:p>
            <a:pPr>
              <a:buClr>
                <a:srgbClr val="EB8B2D"/>
              </a:buClr>
            </a:pPr>
            <a:r>
              <a:rPr lang="it-IT" sz="2600" dirty="0">
                <a:solidFill>
                  <a:srgbClr val="898989"/>
                </a:solidFill>
                <a:latin typeface="Raleway"/>
              </a:rPr>
              <a:t> messaggio</a:t>
            </a:r>
          </a:p>
          <a:p>
            <a:pPr>
              <a:buClr>
                <a:srgbClr val="EB8B2D"/>
              </a:buClr>
            </a:pPr>
            <a:r>
              <a:rPr lang="it-IT" sz="2600" dirty="0">
                <a:solidFill>
                  <a:srgbClr val="898989"/>
                </a:solidFill>
                <a:latin typeface="Raleway"/>
              </a:rPr>
              <a:t> intera campagna pubblicitaria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1349752"/>
            <a:ext cx="10972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2600" dirty="0">
                <a:solidFill>
                  <a:srgbClr val="898989"/>
                </a:solidFill>
                <a:latin typeface="Raleway"/>
              </a:rPr>
              <a:t>La stima </a:t>
            </a:r>
            <a:r>
              <a:rPr lang="it-IT" sz="2600" dirty="0" smtClean="0">
                <a:solidFill>
                  <a:srgbClr val="898989"/>
                </a:solidFill>
                <a:latin typeface="Raleway"/>
              </a:rPr>
              <a:t>dell’effetto-comunicazione </a:t>
            </a:r>
            <a:r>
              <a:rPr lang="it-IT" sz="2600" dirty="0">
                <a:solidFill>
                  <a:srgbClr val="898989"/>
                </a:solidFill>
                <a:latin typeface="Raleway"/>
              </a:rPr>
              <a:t>può essere ricondotta alla valutazione di due componenti fondamentali: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683252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B8B2D"/>
              </a:buClr>
              <a:buFont typeface="Wingdings" pitchFamily="2" charset="2"/>
              <a:buChar char="è"/>
            </a:pPr>
            <a:r>
              <a:rPr lang="en-US" sz="2600" b="1" dirty="0" err="1">
                <a:solidFill>
                  <a:srgbClr val="898989"/>
                </a:solidFill>
                <a:latin typeface="Raleway"/>
              </a:rPr>
              <a:t>Notorietà</a:t>
            </a:r>
            <a:endParaRPr lang="en-US" sz="2600" dirty="0">
              <a:solidFill>
                <a:srgbClr val="898989"/>
              </a:solidFill>
              <a:latin typeface="Raleway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varabilità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: [0, 100]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spontaneità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vs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sollecitazione</a:t>
            </a:r>
            <a:endParaRPr lang="en-US" sz="2200" dirty="0">
              <a:solidFill>
                <a:srgbClr val="898989"/>
              </a:solidFill>
              <a:latin typeface="Raleway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diffusione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vs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dispersione</a:t>
            </a:r>
            <a:endParaRPr lang="en-US" sz="2200" dirty="0">
              <a:solidFill>
                <a:srgbClr val="898989"/>
              </a:solidFill>
              <a:latin typeface="Raleway"/>
            </a:endParaRPr>
          </a:p>
          <a:p>
            <a:pPr marL="342900" indent="-342900">
              <a:spcBef>
                <a:spcPct val="20000"/>
              </a:spcBef>
              <a:buClr>
                <a:srgbClr val="EB8B2D"/>
              </a:buClr>
              <a:buFont typeface="Wingdings" pitchFamily="2" charset="2"/>
              <a:buChar char="è"/>
            </a:pPr>
            <a:r>
              <a:rPr lang="en-US" sz="2600" b="1" dirty="0" err="1">
                <a:solidFill>
                  <a:srgbClr val="898989"/>
                </a:solidFill>
                <a:latin typeface="Raleway"/>
              </a:rPr>
              <a:t>Immagine</a:t>
            </a:r>
            <a:r>
              <a:rPr lang="en-US" sz="2600" dirty="0">
                <a:solidFill>
                  <a:srgbClr val="898989"/>
                </a:solidFill>
                <a:latin typeface="Raleway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variabilità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: (- </a:t>
            </a:r>
            <a:r>
              <a:rPr lang="it-IT" sz="2600" dirty="0">
                <a:solidFill>
                  <a:srgbClr val="898989"/>
                </a:solidFill>
                <a:latin typeface="Raleway"/>
              </a:rPr>
              <a:t>¥</a:t>
            </a:r>
            <a:r>
              <a:rPr lang="it-IT" sz="2800" dirty="0">
                <a:solidFill>
                  <a:srgbClr val="898989"/>
                </a:solidFill>
                <a:latin typeface="Raleway"/>
              </a:rPr>
              <a:t>, + </a:t>
            </a:r>
            <a:r>
              <a:rPr lang="it-IT" sz="2600" dirty="0">
                <a:solidFill>
                  <a:srgbClr val="898989"/>
                </a:solidFill>
                <a:latin typeface="Raleway"/>
              </a:rPr>
              <a:t>¥</a:t>
            </a:r>
            <a:r>
              <a:rPr lang="it-IT" sz="2800" dirty="0">
                <a:solidFill>
                  <a:srgbClr val="898989"/>
                </a:solidFill>
                <a:latin typeface="Raleway"/>
              </a:rPr>
              <a:t>)</a:t>
            </a:r>
            <a:endParaRPr lang="en-US" sz="2200" dirty="0">
              <a:solidFill>
                <a:srgbClr val="898989"/>
              </a:solidFill>
              <a:latin typeface="Raleway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precisa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vs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sfuocata</a:t>
            </a:r>
            <a:endParaRPr lang="en-US" sz="2200" dirty="0">
              <a:solidFill>
                <a:srgbClr val="898989"/>
              </a:solidFill>
              <a:latin typeface="Raleway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err="1">
                <a:solidFill>
                  <a:srgbClr val="898989"/>
                </a:solidFill>
                <a:latin typeface="Raleway"/>
              </a:rPr>
              <a:t>diffusione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vs</a:t>
            </a:r>
            <a:r>
              <a:rPr lang="en-US" sz="2200" dirty="0">
                <a:solidFill>
                  <a:srgbClr val="898989"/>
                </a:solidFill>
                <a:latin typeface="Raleway"/>
              </a:rPr>
              <a:t> </a:t>
            </a:r>
            <a:r>
              <a:rPr lang="en-US" sz="2200" dirty="0" err="1">
                <a:solidFill>
                  <a:srgbClr val="898989"/>
                </a:solidFill>
                <a:latin typeface="Raleway"/>
              </a:rPr>
              <a:t>dispersione</a:t>
            </a:r>
            <a:endParaRPr lang="en-US" sz="22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PROMOZIONE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Attività volte a concedere uno o più vantaggi addizionali allo scopo di spingere verso un certo comportamento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Può essere indirizzata: ai consumatori finali, ai distributori, ai leader d’opinione, </a:t>
            </a:r>
            <a:r>
              <a:rPr lang="it-IT" sz="2800" dirty="0" smtClean="0">
                <a:solidFill>
                  <a:srgbClr val="898989"/>
                </a:solidFill>
                <a:latin typeface="Raleway"/>
              </a:rPr>
              <a:t>e in genere ai diversi stakeholder</a:t>
            </a:r>
          </a:p>
          <a:p>
            <a:r>
              <a:rPr lang="it-IT" dirty="0" smtClean="0">
                <a:solidFill>
                  <a:srgbClr val="898989"/>
                </a:solidFill>
                <a:latin typeface="Raleway"/>
              </a:rPr>
              <a:t>È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spesso legata ad una specifica attività pubblicitaria o di comunicazione mirata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Può intervenire nei diversi stadi del ciclo di vita del prodotto o per specifiche politiche aziendali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Raleway"/>
              </a:rPr>
              <a:t>Destrutturazione del prodotto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114108"/>
            <a:ext cx="11379200" cy="3907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</a:rPr>
              <a:t>core dimensions</a:t>
            </a:r>
            <a:r>
              <a:rPr lang="it-IT" sz="2800" dirty="0">
                <a:latin typeface="Raleway"/>
              </a:rPr>
              <a:t>: </a:t>
            </a:r>
            <a:r>
              <a:rPr lang="it-IT" sz="2000" dirty="0">
                <a:solidFill>
                  <a:srgbClr val="898989"/>
                </a:solidFill>
                <a:latin typeface="Raleway"/>
              </a:rPr>
              <a:t>costituiscono il beneficio fondamentale cercato, o l’aspetto fondamentale per raggiungere tale beneficio; sono elementi considerati normali, sottintesi, fondamentali e, proprio per questo, spesso non facilmente rilevabili perché non esplicitati.</a:t>
            </a:r>
            <a:r>
              <a:rPr lang="it-IT" sz="2800" dirty="0">
                <a:solidFill>
                  <a:srgbClr val="898989"/>
                </a:solidFill>
                <a:latin typeface="Raleway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EB8B2D"/>
                </a:solidFill>
                <a:latin typeface="Raleway"/>
              </a:rPr>
              <a:t>peripheral dimensions</a:t>
            </a:r>
            <a:r>
              <a:rPr lang="it-IT" sz="2800" dirty="0">
                <a:latin typeface="Raleway"/>
              </a:rPr>
              <a:t>: </a:t>
            </a:r>
            <a:r>
              <a:rPr lang="it-IT" sz="2000" dirty="0">
                <a:solidFill>
                  <a:srgbClr val="898989"/>
                </a:solidFill>
                <a:latin typeface="Raleway"/>
              </a:rPr>
              <a:t>sono gli elementi che “ampliano” il prodotto offerto; essi determinano un miglioramento della soddisfazione se presenti, ma non implicano notevoli peggioramenti valutativi se assenti; inoltre, essi non sono in grado, da soli, di compensare la valutazione negativa dovuta all’assenza delle core dimensions. 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2400" dirty="0">
              <a:solidFill>
                <a:srgbClr val="CC0099"/>
              </a:solidFill>
              <a:latin typeface="Raleway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dirty="0">
                <a:solidFill>
                  <a:srgbClr val="EB8B2D"/>
                </a:solidFill>
                <a:latin typeface="Raleway"/>
              </a:rPr>
              <a:t>L'attribuzione degli elementi all'una o all'altra dimensione dipende dalla percezione del consumatore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PR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Processo che consente di pianificare, realizzare e valutare  programmi che incoraggino gli acquisti e la soddisfazione del </a:t>
            </a:r>
            <a:r>
              <a:rPr lang="it-IT" sz="2800" dirty="0" smtClean="0">
                <a:solidFill>
                  <a:srgbClr val="898989"/>
                </a:solidFill>
                <a:latin typeface="Raleway"/>
              </a:rPr>
              <a:t>consumatore, o in genere certi comportamenti degli stakeholders, attraverso </a:t>
            </a:r>
            <a:r>
              <a:rPr lang="it-IT" sz="2800" dirty="0">
                <a:solidFill>
                  <a:srgbClr val="898989"/>
                </a:solidFill>
                <a:latin typeface="Raleway"/>
              </a:rPr>
              <a:t>una comunicazione credibile di informazioni e impressioni che identifichino le organizzazioni e i loro prodotti con le necessità, i desideri, le preoccupazioni e gli interessi </a:t>
            </a:r>
            <a:r>
              <a:rPr lang="it-IT" sz="2800" dirty="0" smtClean="0">
                <a:solidFill>
                  <a:srgbClr val="898989"/>
                </a:solidFill>
                <a:latin typeface="Raleway"/>
              </a:rPr>
              <a:t>dei diversi pubblici</a:t>
            </a:r>
            <a:endParaRPr lang="it-IT" sz="2800" dirty="0">
              <a:solidFill>
                <a:srgbClr val="898989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Obiettivi PR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Formare, mantenere, trasformare la predisposizione </a:t>
            </a:r>
            <a:r>
              <a:rPr lang="it-IT" dirty="0" smtClean="0">
                <a:solidFill>
                  <a:srgbClr val="898989"/>
                </a:solidFill>
                <a:latin typeface="Raleway"/>
              </a:rPr>
              <a:t>dei diversi pubblici </a:t>
            </a:r>
            <a:r>
              <a:rPr lang="it-IT" dirty="0">
                <a:solidFill>
                  <a:srgbClr val="898989"/>
                </a:solidFill>
                <a:latin typeface="Raleway"/>
              </a:rPr>
              <a:t>verso l’organizzazione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conquista del supporto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costruzione e gestione dell’immagine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Compiti PR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10363200" cy="24384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gestione immagine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promozione quotidiana</a:t>
            </a:r>
          </a:p>
          <a:p>
            <a:r>
              <a:rPr lang="it-IT" dirty="0">
                <a:solidFill>
                  <a:srgbClr val="898989"/>
                </a:solidFill>
                <a:latin typeface="Tahoma" pitchFamily="34" charset="0"/>
              </a:rPr>
              <a:t>gestione dei momenti di crisi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Vantaggi PR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maggiore credibilità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catturare attenzione degli scettici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rinforzare i messaggi erogati da altri elementi del mix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attirano l’attenzione del pubblico locale o di pubblici specifici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possono far risparmiare risorse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Strumenti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eventi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rapporti con la comunità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rapporti con i media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dichiarazioni stampa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annunci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interviste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discorsi</a:t>
            </a:r>
          </a:p>
          <a:p>
            <a:r>
              <a:rPr lang="it-IT" sz="2800" dirty="0">
                <a:solidFill>
                  <a:srgbClr val="898989"/>
                </a:solidFill>
                <a:latin typeface="Raleway"/>
              </a:rPr>
              <a:t>opuscoli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Raleway"/>
              </a:rPr>
              <a:t>Evento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10363200" cy="2743200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  <a:latin typeface="Raleway"/>
              </a:rPr>
              <a:t>situazioni create per comunicare o esprimere qualcosa al pubblico obiettivo</a:t>
            </a:r>
          </a:p>
          <a:p>
            <a:r>
              <a:rPr lang="it-IT" dirty="0">
                <a:solidFill>
                  <a:srgbClr val="898989"/>
                </a:solidFill>
                <a:latin typeface="Raleway"/>
              </a:rPr>
              <a:t>gli eventi si possono creare o ampliare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1244184"/>
            <a:ext cx="10515600" cy="869924"/>
          </a:xfrm>
        </p:spPr>
        <p:txBody>
          <a:bodyPr/>
          <a:lstStyle/>
          <a:p>
            <a:r>
              <a:rPr lang="it-IT" dirty="0"/>
              <a:t>I cambiamenti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3" y="2114108"/>
            <a:ext cx="11042651" cy="3969192"/>
          </a:xfrm>
        </p:spPr>
        <p:txBody>
          <a:bodyPr/>
          <a:lstStyle/>
          <a:p>
            <a:pPr marL="174625" indent="-174625"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la Rete ha reso possibile l’interconnessione fra milioni di individui e, di conseguenza, il semplice passaparola assume in essa dimensioni notevoli </a:t>
            </a:r>
          </a:p>
          <a:p>
            <a:pPr marL="174625" indent="-174625"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sempre più importanti diventano le comunità virtuali, all’interno delle quali, tramite lo scambio di informazioni ed esperienze, i singoli possono ampliare e verificare le loro conoscenze in un processo dinamico, interattivo e coinvolgente</a:t>
            </a:r>
          </a:p>
          <a:p>
            <a:pPr marL="174625" indent="-174625"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Passaparola e comunità rappresentano una fonte di informazione sempre più utilizzata ma sono anche un modo sempre più solido e usuale di condivisione, e dunque di crescita e modifica dell’individuo. Le conseguenze di tali interazioni impattano dunque in vario grado sulla specificazione dei bisogni, la formulazione delle attese, la percezione e la valutazione dei risultati. </a:t>
            </a:r>
          </a:p>
          <a:p>
            <a:pPr marL="174625" indent="-174625"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Informazione e formazione diventano aspetti concomitanti </a:t>
            </a:r>
          </a:p>
          <a:p>
            <a:pPr marL="174625" indent="-174625">
              <a:lnSpc>
                <a:spcPct val="80000"/>
              </a:lnSpc>
            </a:pPr>
            <a:r>
              <a:rPr lang="it-IT" sz="2000" dirty="0">
                <a:solidFill>
                  <a:srgbClr val="898989"/>
                </a:solidFill>
              </a:rPr>
              <a:t>I canale di comunicazione diventano canali di distribuzione e viceversa, l’intermediazione si sposta dal bene ai contenuti (attributi, informazione, formazione, esperienza)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460" y="1064525"/>
            <a:ext cx="10515600" cy="869924"/>
          </a:xfrm>
        </p:spPr>
        <p:txBody>
          <a:bodyPr/>
          <a:lstStyle/>
          <a:p>
            <a:r>
              <a:rPr lang="it-IT" dirty="0"/>
              <a:t>Comunità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2114108"/>
            <a:ext cx="10657417" cy="4012056"/>
          </a:xfrm>
        </p:spPr>
        <p:txBody>
          <a:bodyPr/>
          <a:lstStyle/>
          <a:p>
            <a:r>
              <a:rPr lang="it-IT" dirty="0">
                <a:solidFill>
                  <a:srgbClr val="898989"/>
                </a:solidFill>
              </a:rPr>
              <a:t>Consapevolezza bisogno</a:t>
            </a:r>
          </a:p>
          <a:p>
            <a:r>
              <a:rPr lang="it-IT" dirty="0">
                <a:solidFill>
                  <a:srgbClr val="898989"/>
                </a:solidFill>
              </a:rPr>
              <a:t>Informazioni e formazione su soluzioni</a:t>
            </a:r>
          </a:p>
          <a:p>
            <a:r>
              <a:rPr lang="it-IT" dirty="0">
                <a:solidFill>
                  <a:srgbClr val="898989"/>
                </a:solidFill>
              </a:rPr>
              <a:t>Si è ciò che si vuole essere (informazioni più vere ma forse poco coerenti con realtà)</a:t>
            </a:r>
          </a:p>
          <a:p>
            <a:r>
              <a:rPr lang="it-IT" dirty="0">
                <a:solidFill>
                  <a:srgbClr val="898989"/>
                </a:solidFill>
              </a:rPr>
              <a:t>Impresa può utilizzarle per ricerca</a:t>
            </a:r>
          </a:p>
          <a:p>
            <a:r>
              <a:rPr lang="it-IT" dirty="0">
                <a:solidFill>
                  <a:srgbClr val="898989"/>
                </a:solidFill>
              </a:rPr>
              <a:t>Modo per erogare esperienza e fidelizzare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mito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133601"/>
            <a:ext cx="10464800" cy="273526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Nel mondo esistono milioni di potenziali comunità, le barriere alla loro creazione ed accesso sono lo spazio e il tempo.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dirty="0">
                <a:solidFill>
                  <a:srgbClr val="898989"/>
                </a:solidFill>
              </a:rPr>
              <a:t>Internet elimina queste barriere</a:t>
            </a:r>
          </a:p>
          <a:p>
            <a:pPr>
              <a:lnSpc>
                <a:spcPct val="90000"/>
              </a:lnSpc>
            </a:pPr>
            <a:endParaRPr lang="it-IT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65101" y="1160060"/>
            <a:ext cx="10515600" cy="869924"/>
          </a:xfrm>
        </p:spPr>
        <p:txBody>
          <a:bodyPr/>
          <a:lstStyle/>
          <a:p>
            <a:r>
              <a:rPr lang="it-IT" sz="4000" dirty="0"/>
              <a:t>La comunicazione di impresa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85" y="2250076"/>
            <a:ext cx="5183716" cy="3904663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Diventa interattiva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Permette di raccogliere informazioni e di svolgere ricerche in tempo reale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Cambia linguaggio e aumentano gli stimoli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Cambiano le informazioni ricercate e il controllo è sempre più esterno all’impresa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Diventa dimensione di valore 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 dirty="0">
                <a:solidFill>
                  <a:srgbClr val="898989"/>
                </a:solidFill>
              </a:rPr>
              <a:t>Cambia efficacia degli elementi del mix e si prospetta una loro “confusione”</a:t>
            </a:r>
          </a:p>
          <a:p>
            <a:pPr marL="174625" indent="-174625">
              <a:lnSpc>
                <a:spcPct val="80000"/>
              </a:lnSpc>
            </a:pPr>
            <a:endParaRPr lang="it-IT" sz="2000" dirty="0">
              <a:solidFill>
                <a:srgbClr val="898989"/>
              </a:solidFill>
            </a:endParaRP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58418" y="2250076"/>
            <a:ext cx="5321300" cy="3915775"/>
          </a:xfrm>
          <a:ln w="28575">
            <a:solidFill>
              <a:srgbClr val="EB8B2D"/>
            </a:solidFill>
          </a:ln>
        </p:spPr>
        <p:txBody>
          <a:bodyPr/>
          <a:lstStyle/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Importante la risposta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Troppi dati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Nuove modalità di espressione e modifica dell’attenzione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Investire in ricerca per erogare prima le informazioni richieste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Investire in contenuti, formazione e modalità di sua erogazione</a:t>
            </a:r>
          </a:p>
          <a:p>
            <a:pPr marL="174625" indent="-174625">
              <a:lnSpc>
                <a:spcPct val="80000"/>
              </a:lnSpc>
              <a:buFontTx/>
              <a:buAutoNum type="arabicPeriod"/>
            </a:pPr>
            <a:r>
              <a:rPr lang="it-IT" sz="2000">
                <a:solidFill>
                  <a:srgbClr val="898989"/>
                </a:solidFill>
              </a:rPr>
              <a:t>Adeguare la valutazione, la misurazione e il controllo dei mezzi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3717</TotalTime>
  <Words>8644</Words>
  <Application>Microsoft Office PowerPoint</Application>
  <PresentationFormat>Personnalisé</PresentationFormat>
  <Paragraphs>1406</Paragraphs>
  <Slides>186</Slides>
  <Notes>33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186</vt:i4>
      </vt:variant>
    </vt:vector>
  </HeadingPairs>
  <TitlesOfParts>
    <vt:vector size="190" baseType="lpstr">
      <vt:lpstr>Tema di Office</vt:lpstr>
      <vt:lpstr>Fotografia Photo Editor</vt:lpstr>
      <vt:lpstr>CorelPhotoPaint.Image.9</vt:lpstr>
      <vt:lpstr>Immagine</vt:lpstr>
      <vt:lpstr>Economia e Diritto</vt:lpstr>
      <vt:lpstr>Economia e Diritto</vt:lpstr>
      <vt:lpstr>Impresa sostenibile nella Green Economy</vt:lpstr>
      <vt:lpstr>MARKETING MIX</vt:lpstr>
      <vt:lpstr>Mercato</vt:lpstr>
      <vt:lpstr>Stima della domanda</vt:lpstr>
      <vt:lpstr>Impresa sostenibile nella Green Economy</vt:lpstr>
      <vt:lpstr>Il Prodotto</vt:lpstr>
      <vt:lpstr>Destrutturazione del prodotto</vt:lpstr>
      <vt:lpstr>Gli elementi del prodotto</vt:lpstr>
      <vt:lpstr>L’evoluzione del prodotto</vt:lpstr>
      <vt:lpstr>I cambiamenti con Internet</vt:lpstr>
      <vt:lpstr>Esperienza </vt:lpstr>
      <vt:lpstr>Il ciclo di vita del prodotto</vt:lpstr>
      <vt:lpstr>Le strategie di marketing nelle fasi del CVP</vt:lpstr>
      <vt:lpstr>SVILUPPO DEI PRODOTTI</vt:lpstr>
      <vt:lpstr>MODIFICA DEI PRODOTTI ESISTENTI</vt:lpstr>
      <vt:lpstr>ACQUISIZIONE DI PRODOTTI DA ALTRE IMPRESE</vt:lpstr>
      <vt:lpstr>CREAZIONE DI NUOVI PRODOTTI</vt:lpstr>
      <vt:lpstr>Diapositive 20</vt:lpstr>
      <vt:lpstr>L’adozione dei nuovi prodotti (curva di Rogers)</vt:lpstr>
      <vt:lpstr>Diapositive 22</vt:lpstr>
      <vt:lpstr>Diapositive 23</vt:lpstr>
      <vt:lpstr>Diapositive 24</vt:lpstr>
      <vt:lpstr>Diapositive 25</vt:lpstr>
      <vt:lpstr>Diapositive 26</vt:lpstr>
      <vt:lpstr>Marca</vt:lpstr>
      <vt:lpstr>I sei livelli di significato di una marca</vt:lpstr>
      <vt:lpstr>La marca on line</vt:lpstr>
      <vt:lpstr>Impresa sostenibile nella Green Economy</vt:lpstr>
      <vt:lpstr>CONCETTO DI PREZZO</vt:lpstr>
      <vt:lpstr>Diapositive 32</vt:lpstr>
      <vt:lpstr>Fattori che agiscono sulla sensibilità del prezzo alla domanda</vt:lpstr>
      <vt:lpstr>Il prezzo è</vt:lpstr>
      <vt:lpstr>Per cui il prezzo</vt:lpstr>
      <vt:lpstr>Diapositive 36</vt:lpstr>
      <vt:lpstr>I prezzi orientati ai costi</vt:lpstr>
      <vt:lpstr>I metodi utilizzati per la formazione dei prezzi:</vt:lpstr>
      <vt:lpstr>IL COST-PLUS PRICING</vt:lpstr>
      <vt:lpstr>Diapositive 40</vt:lpstr>
      <vt:lpstr>Diapositive 41</vt:lpstr>
      <vt:lpstr>Diapositive 42</vt:lpstr>
      <vt:lpstr>Diapositive 43</vt:lpstr>
      <vt:lpstr>GRAFICO DEL PUNTO DI EQUILIBRIO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La manovra del prezzo</vt:lpstr>
      <vt:lpstr>Diapositive 58</vt:lpstr>
      <vt:lpstr>Diapositive 59</vt:lpstr>
      <vt:lpstr>I cambiamenti</vt:lpstr>
      <vt:lpstr>I nuovi modelli</vt:lpstr>
      <vt:lpstr>Impresa sostenibile nella Green Economy</vt:lpstr>
      <vt:lpstr>Diapositive 63</vt:lpstr>
      <vt:lpstr>Le informazioni che i soggetti derivano dalla comunicazione d’impresa</vt:lpstr>
      <vt:lpstr>Il processo di comunicazione</vt:lpstr>
      <vt:lpstr>Le differenze possono essere causate: </vt:lpstr>
      <vt:lpstr>Il piano di comunicazione</vt:lpstr>
      <vt:lpstr>Obiettivi e messaggio</vt:lpstr>
      <vt:lpstr>I canali</vt:lpstr>
      <vt:lpstr>Criteri per la definizione di un budget</vt:lpstr>
      <vt:lpstr>Criteri per la definizione di un budget (2)</vt:lpstr>
      <vt:lpstr>Il mix di comunicazione</vt:lpstr>
      <vt:lpstr>La combinazione più efficace varia in funzione di: </vt:lpstr>
      <vt:lpstr>Controllo dei risultati</vt:lpstr>
      <vt:lpstr>Gli obiettivi della pubblicità </vt:lpstr>
      <vt:lpstr> Il mercato della pubblicità è caratterizzato dalla presenza di più attori, ciascuno dei quali svolge una precisa funzione nel processo di produzione - vendita - acquisizione dei servizi pubblicitari. Essi possono essere suddivisi nel seguente modo:</vt:lpstr>
      <vt:lpstr>Gli attori del mercato della pubblicità</vt:lpstr>
      <vt:lpstr>La pianificazione dei mezzi pubblicitari</vt:lpstr>
      <vt:lpstr>Diapositive 79</vt:lpstr>
      <vt:lpstr>Nell’ambito di un budget limitato, gli obiettivi di frequenza e copertura sono tra loro incompatibili: l’ottenimento dell’uno conduce al minor raggiungimento dell’altro. Si cerca quindi di ottenere una combinazione ottimale tra i due.</vt:lpstr>
      <vt:lpstr>Diapositive 81</vt:lpstr>
      <vt:lpstr>Diapositive 82</vt:lpstr>
      <vt:lpstr>Diapositive 83</vt:lpstr>
      <vt:lpstr>Diapositive 84</vt:lpstr>
      <vt:lpstr>La stima dell’efficacia della pubblicità</vt:lpstr>
      <vt:lpstr>Diapositive 86</vt:lpstr>
      <vt:lpstr>Gli accertamenti sull’efficacia della pubblicità, in termini di effetto-vendite, sono spesso ardui. Questo fatto ha determinato un maggior ricorso alla valutazione dell’effetto-comunicazione. Tale valutazione può essere condotta a livello di:</vt:lpstr>
      <vt:lpstr>Diapositive 88</vt:lpstr>
      <vt:lpstr>PROMOZIONE</vt:lpstr>
      <vt:lpstr>PR</vt:lpstr>
      <vt:lpstr>Obiettivi PR</vt:lpstr>
      <vt:lpstr>Compiti PR </vt:lpstr>
      <vt:lpstr>Vantaggi PR</vt:lpstr>
      <vt:lpstr>Strumenti</vt:lpstr>
      <vt:lpstr>Evento </vt:lpstr>
      <vt:lpstr>I cambiamenti</vt:lpstr>
      <vt:lpstr>Comunità </vt:lpstr>
      <vt:lpstr>Il mito</vt:lpstr>
      <vt:lpstr>La comunicazione di impresa</vt:lpstr>
      <vt:lpstr>Impresa sostenibile nella Green Economy</vt:lpstr>
      <vt:lpstr>Schema logico dell’intermediazione</vt:lpstr>
      <vt:lpstr>I flussi di un canale di distribuzione </vt:lpstr>
      <vt:lpstr>I canali di distribuzione</vt:lpstr>
      <vt:lpstr>Canali di distribuzione</vt:lpstr>
      <vt:lpstr>Importanza dei canali di distribuzione</vt:lpstr>
      <vt:lpstr>Scelta canali di distribuzione</vt:lpstr>
      <vt:lpstr>Evoluzione canali di distribuzione</vt:lpstr>
      <vt:lpstr>I cambiamenti con le nuove tecnologie</vt:lpstr>
      <vt:lpstr>Impatto sulla struttura del canale</vt:lpstr>
      <vt:lpstr>Nuove figure</vt:lpstr>
      <vt:lpstr>Nuovi modelli di intermediazione</vt:lpstr>
      <vt:lpstr>Sito </vt:lpstr>
      <vt:lpstr>Impresa sostenibile nella Green Economy</vt:lpstr>
      <vt:lpstr>Impatto della sostenibilità sul prodotto</vt:lpstr>
      <vt:lpstr>Impatto della sostenibilità sulla comunicazione</vt:lpstr>
      <vt:lpstr>Impatto della sostenibilità sul prezzo</vt:lpstr>
      <vt:lpstr>Impatto della sostenibilità sulla distribuzione</vt:lpstr>
      <vt:lpstr>Impresa sostenibile nella Green Economy</vt:lpstr>
      <vt:lpstr>Processo di consumo</vt:lpstr>
      <vt:lpstr>Processo di consumo</vt:lpstr>
      <vt:lpstr>Il consumo</vt:lpstr>
      <vt:lpstr>I cambiamenti</vt:lpstr>
      <vt:lpstr>I cambiamenti (2)</vt:lpstr>
      <vt:lpstr>Attenzione </vt:lpstr>
      <vt:lpstr>Qualità</vt:lpstr>
      <vt:lpstr>Diapositive 126</vt:lpstr>
      <vt:lpstr>Qualità sperimentata </vt:lpstr>
      <vt:lpstr>Atteggiamento </vt:lpstr>
      <vt:lpstr>Immagine </vt:lpstr>
      <vt:lpstr>Customer Satisfaction</vt:lpstr>
      <vt:lpstr>Gli aspetti che incidono sulla CS</vt:lpstr>
      <vt:lpstr>Le aspettative</vt:lpstr>
      <vt:lpstr>Valore</vt:lpstr>
      <vt:lpstr>I costi</vt:lpstr>
      <vt:lpstr>Valore – C.S. - Qualità</vt:lpstr>
      <vt:lpstr>La griglia del valore</vt:lpstr>
      <vt:lpstr>Impresa sostenibile nella Green Economy</vt:lpstr>
      <vt:lpstr>Logistica</vt:lpstr>
      <vt:lpstr>Logistica</vt:lpstr>
      <vt:lpstr>Value Chain</vt:lpstr>
      <vt:lpstr>SCM</vt:lpstr>
      <vt:lpstr>Supply Chain Management</vt:lpstr>
      <vt:lpstr>Il vantaggio competitivo</vt:lpstr>
      <vt:lpstr>Per Porter (1)</vt:lpstr>
      <vt:lpstr>Per Porter (2)</vt:lpstr>
      <vt:lpstr>Diapositive 146</vt:lpstr>
      <vt:lpstr>Value Chain nell’impresa orientata al marketing</vt:lpstr>
      <vt:lpstr>Value Chain nell’impresa sostenibile</vt:lpstr>
      <vt:lpstr>Diapositive 149</vt:lpstr>
      <vt:lpstr>Efficienza</vt:lpstr>
      <vt:lpstr>Il vantaggio di costo</vt:lpstr>
      <vt:lpstr>Value Chain</vt:lpstr>
      <vt:lpstr>Diapositive 153</vt:lpstr>
      <vt:lpstr>Efficacia</vt:lpstr>
      <vt:lpstr>Differenziazione</vt:lpstr>
      <vt:lpstr>Value Chain</vt:lpstr>
      <vt:lpstr>Diapositive 157</vt:lpstr>
      <vt:lpstr>Value Chain</vt:lpstr>
      <vt:lpstr>Value Chain e creazione nuovi prodotti</vt:lpstr>
      <vt:lpstr>Nella creazione di un nuovo prodotto la Value Chain:</vt:lpstr>
      <vt:lpstr>Diapositive 161</vt:lpstr>
      <vt:lpstr>Le nuove tecnologie</vt:lpstr>
      <vt:lpstr>Le nuove tecnologie</vt:lpstr>
      <vt:lpstr>Tutto ciò favorisce</vt:lpstr>
      <vt:lpstr>Diventa però necessario</vt:lpstr>
      <vt:lpstr>Diapositive 166</vt:lpstr>
      <vt:lpstr>Value Chain nell’impresa sostenibile</vt:lpstr>
      <vt:lpstr>La Value Chain:</vt:lpstr>
      <vt:lpstr>Impresa sostenibile nella Green Economy</vt:lpstr>
      <vt:lpstr>Implementazione</vt:lpstr>
      <vt:lpstr>Pianificazione</vt:lpstr>
      <vt:lpstr>Passaggi </vt:lpstr>
      <vt:lpstr>Implementazione del MM</vt:lpstr>
      <vt:lpstr>Operation  </vt:lpstr>
      <vt:lpstr>Logistica </vt:lpstr>
      <vt:lpstr>Value Chain e implementazione</vt:lpstr>
      <vt:lpstr>La qualità nei processi produttivi </vt:lpstr>
      <vt:lpstr>TQM (Total Quality Management)</vt:lpstr>
      <vt:lpstr>Lean production</vt:lpstr>
      <vt:lpstr>Lean production</vt:lpstr>
      <vt:lpstr>Six sigma</vt:lpstr>
      <vt:lpstr>WCM (World Class Manufacturing) </vt:lpstr>
      <vt:lpstr>Il bilancio </vt:lpstr>
      <vt:lpstr>Il controllo della sostenibilità: il TBL </vt:lpstr>
      <vt:lpstr>Sostenibilità e nuove tecnologie</vt:lpstr>
      <vt:lpstr>Non fare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coopi</cp:lastModifiedBy>
  <cp:revision>212</cp:revision>
  <cp:lastPrinted>2020-06-01T07:39:58Z</cp:lastPrinted>
  <dcterms:created xsi:type="dcterms:W3CDTF">2020-04-25T16:23:21Z</dcterms:created>
  <dcterms:modified xsi:type="dcterms:W3CDTF">2022-05-27T17:47:13Z</dcterms:modified>
</cp:coreProperties>
</file>