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69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18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8"/>
  </p:notesMasterIdLst>
  <p:handoutMasterIdLst>
    <p:handoutMasterId r:id="rId189"/>
  </p:handoutMasterIdLst>
  <p:sldIdLst>
    <p:sldId id="256" r:id="rId2"/>
    <p:sldId id="615" r:id="rId3"/>
    <p:sldId id="258" r:id="rId4"/>
    <p:sldId id="593" r:id="rId5"/>
    <p:sldId id="729" r:id="rId6"/>
    <p:sldId id="730" r:id="rId7"/>
    <p:sldId id="616" r:id="rId8"/>
    <p:sldId id="620" r:id="rId9"/>
    <p:sldId id="621" r:id="rId10"/>
    <p:sldId id="622" r:id="rId11"/>
    <p:sldId id="623" r:id="rId12"/>
    <p:sldId id="624" r:id="rId13"/>
    <p:sldId id="625" r:id="rId14"/>
    <p:sldId id="656" r:id="rId15"/>
    <p:sldId id="657" r:id="rId16"/>
    <p:sldId id="659" r:id="rId17"/>
    <p:sldId id="660" r:id="rId18"/>
    <p:sldId id="661" r:id="rId19"/>
    <p:sldId id="662" r:id="rId20"/>
    <p:sldId id="728" r:id="rId21"/>
    <p:sldId id="663" r:id="rId22"/>
    <p:sldId id="727" r:id="rId23"/>
    <p:sldId id="722" r:id="rId24"/>
    <p:sldId id="723" r:id="rId25"/>
    <p:sldId id="724" r:id="rId26"/>
    <p:sldId id="726" r:id="rId27"/>
    <p:sldId id="1029" r:id="rId28"/>
    <p:sldId id="1030" r:id="rId29"/>
    <p:sldId id="1031" r:id="rId30"/>
    <p:sldId id="664" r:id="rId31"/>
    <p:sldId id="712" r:id="rId32"/>
    <p:sldId id="719" r:id="rId33"/>
    <p:sldId id="718" r:id="rId34"/>
    <p:sldId id="680" r:id="rId35"/>
    <p:sldId id="681" r:id="rId36"/>
    <p:sldId id="682" r:id="rId37"/>
    <p:sldId id="683" r:id="rId38"/>
    <p:sldId id="684" r:id="rId39"/>
    <p:sldId id="685" r:id="rId40"/>
    <p:sldId id="686" r:id="rId41"/>
    <p:sldId id="687" r:id="rId42"/>
    <p:sldId id="714" r:id="rId43"/>
    <p:sldId id="692" r:id="rId44"/>
    <p:sldId id="720" r:id="rId45"/>
    <p:sldId id="694" r:id="rId46"/>
    <p:sldId id="716" r:id="rId47"/>
    <p:sldId id="717" r:id="rId48"/>
    <p:sldId id="696" r:id="rId49"/>
    <p:sldId id="697" r:id="rId50"/>
    <p:sldId id="698" r:id="rId51"/>
    <p:sldId id="715" r:id="rId52"/>
    <p:sldId id="705" r:id="rId53"/>
    <p:sldId id="706" r:id="rId54"/>
    <p:sldId id="707" r:id="rId55"/>
    <p:sldId id="708" r:id="rId56"/>
    <p:sldId id="709" r:id="rId57"/>
    <p:sldId id="721" r:id="rId58"/>
    <p:sldId id="710" r:id="rId59"/>
    <p:sldId id="711" r:id="rId60"/>
    <p:sldId id="669" r:id="rId61"/>
    <p:sldId id="670" r:id="rId62"/>
    <p:sldId id="671" r:id="rId63"/>
    <p:sldId id="767" r:id="rId64"/>
    <p:sldId id="768" r:id="rId65"/>
    <p:sldId id="629" r:id="rId66"/>
    <p:sldId id="769" r:id="rId67"/>
    <p:sldId id="630" r:id="rId68"/>
    <p:sldId id="631" r:id="rId69"/>
    <p:sldId id="632" r:id="rId70"/>
    <p:sldId id="770" r:id="rId71"/>
    <p:sldId id="771" r:id="rId72"/>
    <p:sldId id="772" r:id="rId73"/>
    <p:sldId id="773" r:id="rId74"/>
    <p:sldId id="774" r:id="rId75"/>
    <p:sldId id="776" r:id="rId76"/>
    <p:sldId id="777" r:id="rId77"/>
    <p:sldId id="778" r:id="rId78"/>
    <p:sldId id="779" r:id="rId79"/>
    <p:sldId id="780" r:id="rId80"/>
    <p:sldId id="781" r:id="rId81"/>
    <p:sldId id="782" r:id="rId82"/>
    <p:sldId id="783" r:id="rId83"/>
    <p:sldId id="784" r:id="rId84"/>
    <p:sldId id="785" r:id="rId85"/>
    <p:sldId id="786" r:id="rId86"/>
    <p:sldId id="787" r:id="rId87"/>
    <p:sldId id="788" r:id="rId88"/>
    <p:sldId id="789" r:id="rId89"/>
    <p:sldId id="796" r:id="rId90"/>
    <p:sldId id="790" r:id="rId91"/>
    <p:sldId id="791" r:id="rId92"/>
    <p:sldId id="792" r:id="rId93"/>
    <p:sldId id="793" r:id="rId94"/>
    <p:sldId id="794" r:id="rId95"/>
    <p:sldId id="795" r:id="rId96"/>
    <p:sldId id="633" r:id="rId97"/>
    <p:sldId id="634" r:id="rId98"/>
    <p:sldId id="635" r:id="rId99"/>
    <p:sldId id="636" r:id="rId100"/>
    <p:sldId id="672" r:id="rId101"/>
    <p:sldId id="639" r:id="rId102"/>
    <p:sldId id="640" r:id="rId103"/>
    <p:sldId id="806" r:id="rId104"/>
    <p:sldId id="798" r:id="rId105"/>
    <p:sldId id="799" r:id="rId106"/>
    <p:sldId id="800" r:id="rId107"/>
    <p:sldId id="801" r:id="rId108"/>
    <p:sldId id="802" r:id="rId109"/>
    <p:sldId id="803" r:id="rId110"/>
    <p:sldId id="804" r:id="rId111"/>
    <p:sldId id="641" r:id="rId112"/>
    <p:sldId id="805" r:id="rId113"/>
    <p:sldId id="617" r:id="rId114"/>
    <p:sldId id="953" r:id="rId115"/>
    <p:sldId id="954" r:id="rId116"/>
    <p:sldId id="955" r:id="rId117"/>
    <p:sldId id="956" r:id="rId118"/>
    <p:sldId id="957" r:id="rId119"/>
    <p:sldId id="595" r:id="rId120"/>
    <p:sldId id="958" r:id="rId121"/>
    <p:sldId id="988" r:id="rId122"/>
    <p:sldId id="989" r:id="rId123"/>
    <p:sldId id="990" r:id="rId124"/>
    <p:sldId id="991" r:id="rId125"/>
    <p:sldId id="972" r:id="rId126"/>
    <p:sldId id="973" r:id="rId127"/>
    <p:sldId id="1003" r:id="rId128"/>
    <p:sldId id="993" r:id="rId129"/>
    <p:sldId id="994" r:id="rId130"/>
    <p:sldId id="959" r:id="rId131"/>
    <p:sldId id="996" r:id="rId132"/>
    <p:sldId id="997" r:id="rId133"/>
    <p:sldId id="998" r:id="rId134"/>
    <p:sldId id="999" r:id="rId135"/>
    <p:sldId id="987" r:id="rId136"/>
    <p:sldId id="960" r:id="rId137"/>
    <p:sldId id="970" r:id="rId138"/>
    <p:sldId id="827" r:id="rId139"/>
    <p:sldId id="828" r:id="rId140"/>
    <p:sldId id="596" r:id="rId141"/>
    <p:sldId id="830" r:id="rId142"/>
    <p:sldId id="1004" r:id="rId143"/>
    <p:sldId id="833" r:id="rId144"/>
    <p:sldId id="834" r:id="rId145"/>
    <p:sldId id="835" r:id="rId146"/>
    <p:sldId id="1005" r:id="rId147"/>
    <p:sldId id="1006" r:id="rId148"/>
    <p:sldId id="1007" r:id="rId149"/>
    <p:sldId id="840" r:id="rId150"/>
    <p:sldId id="841" r:id="rId151"/>
    <p:sldId id="845" r:id="rId152"/>
    <p:sldId id="846" r:id="rId153"/>
    <p:sldId id="847" r:id="rId154"/>
    <p:sldId id="851" r:id="rId155"/>
    <p:sldId id="848" r:id="rId156"/>
    <p:sldId id="852" r:id="rId157"/>
    <p:sldId id="853" r:id="rId158"/>
    <p:sldId id="854" r:id="rId159"/>
    <p:sldId id="855" r:id="rId160"/>
    <p:sldId id="856" r:id="rId161"/>
    <p:sldId id="857" r:id="rId162"/>
    <p:sldId id="859" r:id="rId163"/>
    <p:sldId id="860" r:id="rId164"/>
    <p:sldId id="861" r:id="rId165"/>
    <p:sldId id="862" r:id="rId166"/>
    <p:sldId id="1008" r:id="rId167"/>
    <p:sldId id="1009" r:id="rId168"/>
    <p:sldId id="1010" r:id="rId169"/>
    <p:sldId id="1011" r:id="rId170"/>
    <p:sldId id="1012" r:id="rId171"/>
    <p:sldId id="1013" r:id="rId172"/>
    <p:sldId id="1017" r:id="rId173"/>
    <p:sldId id="1018" r:id="rId174"/>
    <p:sldId id="1015" r:id="rId175"/>
    <p:sldId id="1014" r:id="rId176"/>
    <p:sldId id="1019" r:id="rId177"/>
    <p:sldId id="1020" r:id="rId178"/>
    <p:sldId id="1021" r:id="rId179"/>
    <p:sldId id="1022" r:id="rId180"/>
    <p:sldId id="1023" r:id="rId181"/>
    <p:sldId id="1024" r:id="rId182"/>
    <p:sldId id="1025" r:id="rId183"/>
    <p:sldId id="1028" r:id="rId184"/>
    <p:sldId id="1026" r:id="rId185"/>
    <p:sldId id="1027" r:id="rId186"/>
    <p:sldId id="1016" r:id="rId18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B8B2D"/>
    <a:srgbClr val="898989"/>
    <a:srgbClr val="F6BB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44" autoAdjust="0"/>
    <p:restoredTop sz="94718" autoAdjust="0"/>
  </p:normalViewPr>
  <p:slideViewPr>
    <p:cSldViewPr snapToGrid="0" snapToObjects="1">
      <p:cViewPr varScale="1">
        <p:scale>
          <a:sx n="75" d="100"/>
          <a:sy n="75" d="100"/>
        </p:scale>
        <p:origin x="-534" y="-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56" d="100"/>
          <a:sy n="56" d="100"/>
        </p:scale>
        <p:origin x="-2838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5" Type="http://schemas.openxmlformats.org/officeDocument/2006/relationships/slide" Target="slides/slide174.xml"/><Relationship Id="rId170" Type="http://schemas.openxmlformats.org/officeDocument/2006/relationships/slide" Target="slides/slide169.xml"/><Relationship Id="rId191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slide" Target="slides/slide185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theme" Target="theme/theme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72" Type="http://schemas.openxmlformats.org/officeDocument/2006/relationships/slide" Target="slides/slide171.xml"/><Relationship Id="rId193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0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6B0C7-A400-45D4-9EB6-F4E692C448E3}" type="datetimeFigureOut">
              <a:rPr lang="en-GB" smtClean="0"/>
              <a:pPr/>
              <a:t>27/05/2022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82B3A4-1C51-4D09-90F1-A0D97996E89A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9472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FCC72-8DDD-4EB3-A91F-A094B9385502}" type="datetimeFigureOut">
              <a:rPr lang="it-IT" smtClean="0"/>
              <a:pPr/>
              <a:t>27/05/2022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04F70-CEB0-448E-AE21-09C9674786E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67633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5E5321-B2CC-483D-9550-886007678FCE}" type="slidenum">
              <a:rPr lang="it-IT"/>
              <a:pPr/>
              <a:t>20</a:t>
            </a:fld>
            <a:endParaRPr lang="it-IT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920EBA-3FDC-4DF7-B156-297DD8533074}" type="slidenum">
              <a:rPr lang="it-IT"/>
              <a:pPr/>
              <a:t>42</a:t>
            </a:fld>
            <a:endParaRPr lang="it-IT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6D551A-0479-4DFD-8874-79A27A41F5EC}" type="slidenum">
              <a:rPr lang="it-IT"/>
              <a:pPr/>
              <a:t>43</a:t>
            </a:fld>
            <a:endParaRPr lang="it-IT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191468-1651-4C87-B1DC-62BBBAB83F6A}" type="slidenum">
              <a:rPr lang="it-IT"/>
              <a:pPr/>
              <a:t>46</a:t>
            </a:fld>
            <a:endParaRPr lang="it-IT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E06E8B-4859-46A5-AD3C-EA55B05773C7}" type="slidenum">
              <a:rPr lang="it-IT"/>
              <a:pPr/>
              <a:t>47</a:t>
            </a:fld>
            <a:endParaRPr lang="it-IT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55F413-5BD6-49B1-A010-3462B5AD03F6}" type="slidenum">
              <a:rPr lang="it-IT"/>
              <a:pPr/>
              <a:t>48</a:t>
            </a:fld>
            <a:endParaRPr lang="it-IT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DC736A-6ADE-4084-BE7F-C357D7C242D5}" type="slidenum">
              <a:rPr lang="it-IT"/>
              <a:pPr/>
              <a:t>49</a:t>
            </a:fld>
            <a:endParaRPr lang="it-IT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FD5C6A-E026-461F-BE20-DE00404CE9BD}" type="slidenum">
              <a:rPr lang="it-IT"/>
              <a:pPr/>
              <a:t>50</a:t>
            </a:fld>
            <a:endParaRPr lang="it-IT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92D630-6DDD-49A1-A31A-AF0140688C96}" type="slidenum">
              <a:rPr lang="it-IT"/>
              <a:pPr/>
              <a:t>51</a:t>
            </a:fld>
            <a:endParaRPr lang="it-IT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AB3A9A-56A8-47EA-8D11-968222413E3C}" type="slidenum">
              <a:rPr lang="it-IT"/>
              <a:pPr/>
              <a:t>52</a:t>
            </a:fld>
            <a:endParaRPr lang="it-IT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473BA3-B719-486F-BF38-DBDD23792D7B}" type="slidenum">
              <a:rPr lang="it-IT"/>
              <a:pPr/>
              <a:t>53</a:t>
            </a:fld>
            <a:endParaRPr lang="it-IT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AA6E2D-E375-4019-A748-22BD2C001524}" type="slidenum">
              <a:rPr lang="it-IT"/>
              <a:pPr/>
              <a:t>22</a:t>
            </a:fld>
            <a:endParaRPr lang="it-IT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BE6C7C-7AB5-44F1-AB1B-03DC6BB5AB0D}" type="slidenum">
              <a:rPr lang="it-IT"/>
              <a:pPr/>
              <a:t>54</a:t>
            </a:fld>
            <a:endParaRPr lang="it-IT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E23966-AF51-4B4F-9713-9346C6A9713F}" type="slidenum">
              <a:rPr lang="it-IT"/>
              <a:pPr/>
              <a:t>55</a:t>
            </a:fld>
            <a:endParaRPr lang="it-IT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AD2901-0071-4764-A168-4E7096981A9E}" type="slidenum">
              <a:rPr lang="it-IT"/>
              <a:pPr/>
              <a:t>56</a:t>
            </a:fld>
            <a:endParaRPr lang="it-IT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DD0D9F-6309-4234-A7A6-A1F0E6B61025}" type="slidenum">
              <a:rPr lang="it-IT"/>
              <a:pPr/>
              <a:t>58</a:t>
            </a:fld>
            <a:endParaRPr lang="it-IT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538A00-EAB6-40F9-821F-ED2C5979BCC9}" type="slidenum">
              <a:rPr lang="it-IT"/>
              <a:pPr/>
              <a:t>59</a:t>
            </a:fld>
            <a:endParaRPr lang="it-IT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B00D9B-140A-4E22-8058-1C43119F5248}" type="slidenum">
              <a:rPr lang="it-IT"/>
              <a:pPr/>
              <a:t>119</a:t>
            </a:fld>
            <a:endParaRPr lang="it-IT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1617692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BF324A-18C8-4D99-B2FF-1859014F54DB}" type="slidenum">
              <a:rPr lang="it-IT"/>
              <a:pPr/>
              <a:t>127</a:t>
            </a:fld>
            <a:endParaRPr lang="it-IT"/>
          </a:p>
        </p:txBody>
      </p:sp>
      <p:sp>
        <p:nvSpPr>
          <p:cNvPr id="1045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5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8007500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BF324A-18C8-4D99-B2FF-1859014F54DB}" type="slidenum">
              <a:rPr lang="it-IT"/>
              <a:pPr/>
              <a:t>128</a:t>
            </a:fld>
            <a:endParaRPr lang="it-IT"/>
          </a:p>
        </p:txBody>
      </p:sp>
      <p:sp>
        <p:nvSpPr>
          <p:cNvPr id="1045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5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1A18A1-6059-465A-9168-41C74B682545}" type="slidenum">
              <a:rPr lang="it-IT"/>
              <a:pPr/>
              <a:t>129</a:t>
            </a:fld>
            <a:endParaRPr lang="it-IT"/>
          </a:p>
        </p:txBody>
      </p:sp>
      <p:sp>
        <p:nvSpPr>
          <p:cNvPr id="104755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7555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AD0702-55F9-4C41-A834-E9D0067D2AAE}" type="slidenum">
              <a:rPr lang="it-IT"/>
              <a:pPr/>
              <a:t>132</a:t>
            </a:fld>
            <a:endParaRPr lang="it-IT"/>
          </a:p>
        </p:txBody>
      </p:sp>
      <p:sp>
        <p:nvSpPr>
          <p:cNvPr id="94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7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7992A8-29DA-4A6D-AA0B-66CC1548CCF3}" type="slidenum">
              <a:rPr lang="it-IT"/>
              <a:pPr/>
              <a:t>23</a:t>
            </a:fld>
            <a:endParaRPr lang="it-IT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5FE5A4-395A-422A-AEB9-C362DC63210A}" type="slidenum">
              <a:rPr lang="it-IT"/>
              <a:pPr/>
              <a:t>133</a:t>
            </a:fld>
            <a:endParaRPr lang="it-IT"/>
          </a:p>
        </p:txBody>
      </p:sp>
      <p:sp>
        <p:nvSpPr>
          <p:cNvPr id="94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1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98049F-8AED-4ED2-894D-A9B1527F5EA4}" type="slidenum">
              <a:rPr lang="it-IT"/>
              <a:pPr/>
              <a:t>134</a:t>
            </a:fld>
            <a:endParaRPr lang="it-IT"/>
          </a:p>
        </p:txBody>
      </p:sp>
      <p:sp>
        <p:nvSpPr>
          <p:cNvPr id="943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3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3F266D-F989-421E-998C-DDDE1D8D620C}" type="slidenum">
              <a:rPr lang="it-IT"/>
              <a:pPr/>
              <a:t>135</a:t>
            </a:fld>
            <a:endParaRPr lang="it-IT"/>
          </a:p>
        </p:txBody>
      </p:sp>
      <p:sp>
        <p:nvSpPr>
          <p:cNvPr id="94925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9251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CC92EF-110B-495F-A73C-861B93CA6A32}" type="slidenum">
              <a:rPr lang="it-IT"/>
              <a:pPr/>
              <a:t>155</a:t>
            </a:fld>
            <a:endParaRPr lang="it-IT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E32C83-AEEA-4678-8FF9-0EC763D250F7}" type="slidenum">
              <a:rPr lang="it-IT"/>
              <a:pPr/>
              <a:t>24</a:t>
            </a:fld>
            <a:endParaRPr lang="it-IT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1D54B5-2786-473C-9738-8F4ABFE0725A}" type="slidenum">
              <a:rPr lang="it-IT"/>
              <a:pPr/>
              <a:t>25</a:t>
            </a:fld>
            <a:endParaRPr lang="it-IT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6ABD67-37C0-4E9B-A96C-AD8CF6C82B74}" type="slidenum">
              <a:rPr lang="it-IT"/>
              <a:pPr/>
              <a:t>36</a:t>
            </a:fld>
            <a:endParaRPr lang="it-IT"/>
          </a:p>
        </p:txBody>
      </p:sp>
      <p:sp>
        <p:nvSpPr>
          <p:cNvPr id="3174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AC2374-EE91-4EBE-A3BE-EE0AC04203C9}" type="slidenum">
              <a:rPr lang="it-IT"/>
              <a:pPr/>
              <a:t>38</a:t>
            </a:fld>
            <a:endParaRPr lang="it-IT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09886C-64B4-4610-A1A6-C7FAE6273C21}" type="slidenum">
              <a:rPr lang="it-IT"/>
              <a:pPr/>
              <a:t>40</a:t>
            </a:fld>
            <a:endParaRPr lang="it-IT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427442-BA92-458D-973F-5C393541E1E8}" type="slidenum">
              <a:rPr lang="it-IT"/>
              <a:pPr/>
              <a:t>41</a:t>
            </a:fld>
            <a:endParaRPr lang="it-IT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601FA7F9-12DE-ED42-B12D-9953F30D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218" y="3882452"/>
            <a:ext cx="8640580" cy="8994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8" name="Titolo 7">
            <a:extLst>
              <a:ext uri="{FF2B5EF4-FFF2-40B4-BE49-F238E27FC236}">
                <a16:creationId xmlns="" xmlns:a16="http://schemas.microsoft.com/office/drawing/2014/main" id="{44F19C3A-61AF-6349-B009-01240C73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18" y="2067586"/>
            <a:ext cx="7373141" cy="16427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="" xmlns:p14="http://schemas.microsoft.com/office/powerpoint/2010/main" val="59482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A37F374C-0DD9-BF49-95E5-25DECDA15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24303"/>
            <a:ext cx="2628900" cy="4852660"/>
          </a:xfrm>
        </p:spPr>
        <p:txBody>
          <a:bodyPr vert="eaVert"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C26F6BA3-830C-4E4B-B489-7EACBE7E6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24303"/>
            <a:ext cx="7734300" cy="4852660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4BAFAA6C-918C-5940-8D9D-8665E97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27/05/2022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8AE58354-0C2D-474C-A379-E866638D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9ACC8012-130C-4642-938C-A3F25DB1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90752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464A80-A2FD-4EAA-AB2D-7A1793B41814}" type="slidenum">
              <a:rPr lang="it-IT"/>
              <a:pPr/>
              <a:t>‹N°›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2784" y="260350"/>
            <a:ext cx="10369549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24417" y="1600201"/>
            <a:ext cx="10464800" cy="4525963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>
          <a:xfrm>
            <a:off x="3503085" y="6245225"/>
            <a:ext cx="5674783" cy="47625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Grazia Li Pomi – grazia_lipomi@virgilio.it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xfrm>
            <a:off x="10801352" y="6237289"/>
            <a:ext cx="781049" cy="339725"/>
          </a:xfrm>
        </p:spPr>
        <p:txBody>
          <a:bodyPr/>
          <a:lstStyle>
            <a:lvl1pPr>
              <a:defRPr/>
            </a:lvl1pPr>
          </a:lstStyle>
          <a:p>
            <a:fld id="{5C95ABCE-D9F4-4146-8D14-B1337DB63279}" type="slidenum">
              <a:rPr lang="it-IT"/>
              <a:pPr/>
              <a:t>‹N°›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Grazia Li Pomi – grazia_lipomi@virgilio.it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772782D-C7DB-4984-B586-56F73B4C497B}" type="slidenum">
              <a:rPr lang="it-IT"/>
              <a:pPr/>
              <a:t>‹N°›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8C81AEC-CBEF-2349-ADAC-694AAB04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735"/>
            <a:ext cx="10515600" cy="1834265"/>
          </a:xfrm>
        </p:spPr>
        <p:txBody>
          <a:bodyPr anchor="b"/>
          <a:lstStyle>
            <a:lvl1pPr>
              <a:defRPr sz="6000">
                <a:solidFill>
                  <a:srgbClr val="EB8B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9BB61BBD-DC46-DC48-BE46-C1396EF78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87581"/>
            <a:ext cx="10515600" cy="24020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B071D491-8608-674A-9D82-578950F9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5094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27/05/2022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BC481B03-386C-684E-ABCE-7478D809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94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5870F3AB-3307-1746-99C6-48544C9E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094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97654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EC8475D-7526-E046-B96C-CF5DF57F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0152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C0AC8C8B-C1F5-AC4D-B6FC-E61B03DDD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74731"/>
            <a:ext cx="5181600" cy="3402232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AB27E3DD-D9BF-CE4E-A799-838C5ADCE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74731"/>
            <a:ext cx="5181600" cy="34022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70CAE719-FFFB-D44F-B925-7437D686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27/05/2022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E24A362F-97FF-0540-8CA1-5C15FA64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96B03FB6-9D21-5F46-890A-673BF11E8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8887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E7F380A-2025-104F-A50B-E2571587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82151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F6C35060-75A4-C342-8D8B-7789D2516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246" y="298326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C2D176E5-CE4C-5447-AF7A-B538C7CEC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246" y="4082735"/>
            <a:ext cx="5157787" cy="2106927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A7EDEF16-CD2C-074D-B271-F44F76B8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3658" y="298326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EF1E8DE2-0079-7B44-8428-4F5C17CD34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6812" y="4097968"/>
            <a:ext cx="5183188" cy="2091694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8180FAC4-A06E-E94C-9A76-C2F1B703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27/05/2022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F3A91576-A15A-BD44-99BB-0DAEA976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F2F55F22-26BF-654B-ADC0-629A5D21C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99445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1533DCF1-0C08-4D46-A818-6EB683D07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073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701F6FA8-F741-4849-AA76-B2B5B78B3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27/05/2022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57A95D4B-7BC6-E34D-943A-845FF13F4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0116E4EF-52DB-B947-B7C2-B64EE8F4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83944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2CE94AE3-42D6-6344-8967-D8452263BC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27/05/2022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E0B20478-C96F-1C45-9765-C56796426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5D729070-1FA0-4B46-A8F3-24662683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549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8BC81D9-F22F-5C4B-AC68-E136786E2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83237EEC-3180-F041-864E-B2C0221B9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81150"/>
            <a:ext cx="6172200" cy="42799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BA3B782C-0DCD-A94D-B620-362DA760D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C05E2638-156C-8740-A1F7-DF4182D9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80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27/05/2022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14304A7F-EDD3-4440-9E86-57D8D8ACF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80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3A914550-14E8-8841-8CAB-D367CCCF8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80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662223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2CCF315C-0734-014E-AB37-D7E823E8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40069"/>
            <a:ext cx="3932237" cy="20889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BDBD5771-BB4A-3B49-BCE4-3B550D0E3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40068"/>
            <a:ext cx="6172200" cy="4520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ED1FDF3B-475F-D249-AC54-9ADF90E4E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589" y="3657600"/>
            <a:ext cx="3932237" cy="2203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C0E3BD24-40F9-0C4D-B4D3-099578C1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27/05/2022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721102C4-CB9D-9843-AB20-9C84D528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E4D8800B-7444-DA47-A26C-BCA48393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69476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91E532E-34DC-0441-ACE7-10BF804C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1146208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7DC7C49F-A357-A54B-911E-C61D59579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69779"/>
            <a:ext cx="10515600" cy="3607184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F8E0899B-5F07-4144-9F69-AE008DCE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941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27/05/2022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A9640A71-5027-1B40-BDC4-26798F93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19414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636504EA-2BB4-574D-BE45-BBD2A8F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941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19045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E62A5B01-81DF-F94E-93C7-559EE94C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4DAF2986-DE06-DE4C-9395-E031CB387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3495"/>
            <a:ext cx="10515600" cy="3883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60E76108-1715-774E-90C6-BAF7F529E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A3750EE6-F4FC-E84C-AF13-5CDD6CE7CC66}" type="datetimeFigureOut">
              <a:rPr lang="it-IT" smtClean="0"/>
              <a:pPr/>
              <a:t>27/05/2022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9C93133D-901F-F041-8BF9-04104E663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465EA247-C9B6-7947-BF94-5DF875E42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8975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2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B8B2D"/>
          </a:solidFill>
          <a:latin typeface="Raleway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6.v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7.vml"/><Relationship Id="rId4" Type="http://schemas.openxmlformats.org/officeDocument/2006/relationships/slide" Target="slide103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.v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243ECAB6-6677-A34F-A194-030954E4B7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CORSI DI LAUREA TRIENNALE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70C1307-183D-CB4E-83E4-965CAC12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20" y="2027549"/>
            <a:ext cx="8640580" cy="1482413"/>
          </a:xfrm>
        </p:spPr>
        <p:txBody>
          <a:bodyPr/>
          <a:lstStyle/>
          <a:p>
            <a:r>
              <a:rPr lang="it-IT" dirty="0"/>
              <a:t>Economia e Diritto</a:t>
            </a:r>
          </a:p>
        </p:txBody>
      </p:sp>
    </p:spTree>
    <p:extLst>
      <p:ext uri="{BB962C8B-B14F-4D97-AF65-F5344CB8AC3E}">
        <p14:creationId xmlns="" xmlns:p14="http://schemas.microsoft.com/office/powerpoint/2010/main" val="4125956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Raleway"/>
              </a:rPr>
              <a:t>Gli elementi del prodotto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2114107"/>
            <a:ext cx="11815233" cy="419461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EB8B2D"/>
                </a:solidFill>
                <a:latin typeface="Raleway"/>
              </a:rPr>
              <a:t>search qualities</a:t>
            </a:r>
            <a:r>
              <a:rPr lang="it-IT" sz="2400" dirty="0">
                <a:latin typeface="Raleway"/>
              </a:rPr>
              <a:t>: </a:t>
            </a:r>
            <a:r>
              <a:rPr lang="it-IT" sz="2400" dirty="0">
                <a:solidFill>
                  <a:srgbClr val="898989"/>
                </a:solidFill>
                <a:latin typeface="Raleway"/>
              </a:rPr>
              <a:t>elementi che è possibile valutare prima dell’esperienza di consumo; il processo di scelta risulta così facilitato, ci si può rifare ad esperienze precedenti o fare confronti;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EB8B2D"/>
                </a:solidFill>
                <a:latin typeface="Raleway"/>
              </a:rPr>
              <a:t>experience qualities</a:t>
            </a:r>
            <a:r>
              <a:rPr lang="it-IT" sz="2400" dirty="0">
                <a:latin typeface="Raleway"/>
              </a:rPr>
              <a:t>: </a:t>
            </a:r>
            <a:r>
              <a:rPr lang="it-IT" sz="2400" dirty="0">
                <a:solidFill>
                  <a:srgbClr val="898989"/>
                </a:solidFill>
                <a:latin typeface="Raleway"/>
              </a:rPr>
              <a:t>elementi che non è possibile valutare a priori, ma solo durante o dopo l’esperienza di consumo, dopo aver “sperimentato”; ancora, non sarà possibile compiere paragoni con altre offerte simili, o rifarsi all’esperienza passata;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EB8B2D"/>
                </a:solidFill>
                <a:latin typeface="Raleway"/>
              </a:rPr>
              <a:t>credence qualities</a:t>
            </a:r>
            <a:r>
              <a:rPr lang="it-IT" sz="2400" dirty="0">
                <a:latin typeface="Raleway"/>
              </a:rPr>
              <a:t>: </a:t>
            </a:r>
            <a:r>
              <a:rPr lang="it-IT" sz="2400" dirty="0">
                <a:solidFill>
                  <a:srgbClr val="898989"/>
                </a:solidFill>
                <a:latin typeface="Raleway"/>
              </a:rPr>
              <a:t>sono costituite da elementi che è difficile o addirittura non è possibile valutare neanche dopo l’esperienza di consumo, che devono essere “creduti” e implicano un "atto di fiducia". </a:t>
            </a:r>
          </a:p>
        </p:txBody>
      </p:sp>
    </p:spTree>
  </p:cSld>
  <p:clrMapOvr>
    <a:masterClrMapping/>
  </p:clrMapOvr>
  <p:transition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Punti di vendita e distribuzione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43934" y="1859513"/>
            <a:ext cx="5568951" cy="453072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it-IT" sz="1400" b="1" dirty="0"/>
              <a:t>A. RAPPORTO PRODUTTORE/ACQUIRENTE </a:t>
            </a:r>
            <a:r>
              <a:rPr lang="it-IT" sz="1400" b="1" dirty="0">
                <a:solidFill>
                  <a:srgbClr val="FF3300"/>
                </a:solidFill>
              </a:rPr>
              <a:t>SENZA</a:t>
            </a:r>
            <a:r>
              <a:rPr lang="it-IT" sz="1400" b="1" dirty="0"/>
              <a:t> INTERMEDIARI</a:t>
            </a:r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808134" y="1859513"/>
            <a:ext cx="5568951" cy="453072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it-IT" sz="1500"/>
              <a:t>B. </a:t>
            </a:r>
            <a:r>
              <a:rPr lang="it-IT" sz="1400" b="1"/>
              <a:t>RAPPORTO PRODUTTORE/ACQUIRENTE </a:t>
            </a:r>
            <a:r>
              <a:rPr lang="it-IT" sz="1400" b="1">
                <a:solidFill>
                  <a:srgbClr val="FF3300"/>
                </a:solidFill>
              </a:rPr>
              <a:t>CON</a:t>
            </a:r>
            <a:r>
              <a:rPr lang="it-IT" sz="1400" b="1"/>
              <a:t> INTERMEDIARI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34433" y="2608812"/>
            <a:ext cx="5088467" cy="3138086"/>
            <a:chOff x="1247" y="1525"/>
            <a:chExt cx="2857" cy="2108"/>
          </a:xfrm>
        </p:grpSpPr>
        <p:sp>
          <p:nvSpPr>
            <p:cNvPr id="286725" name="Text Box 5"/>
            <p:cNvSpPr txBox="1">
              <a:spLocks noChangeArrowheads="1"/>
            </p:cNvSpPr>
            <p:nvPr/>
          </p:nvSpPr>
          <p:spPr bwMode="auto">
            <a:xfrm>
              <a:off x="1247" y="1525"/>
              <a:ext cx="453" cy="248"/>
            </a:xfrm>
            <a:prstGeom prst="rect">
              <a:avLst/>
            </a:prstGeom>
            <a:solidFill>
              <a:srgbClr val="FF99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/>
                <a:t>P1</a:t>
              </a:r>
            </a:p>
          </p:txBody>
        </p:sp>
        <p:sp>
          <p:nvSpPr>
            <p:cNvPr id="286726" name="Text Box 6"/>
            <p:cNvSpPr txBox="1">
              <a:spLocks noChangeArrowheads="1"/>
            </p:cNvSpPr>
            <p:nvPr/>
          </p:nvSpPr>
          <p:spPr bwMode="auto">
            <a:xfrm>
              <a:off x="1247" y="2144"/>
              <a:ext cx="453" cy="248"/>
            </a:xfrm>
            <a:prstGeom prst="rect">
              <a:avLst/>
            </a:prstGeom>
            <a:solidFill>
              <a:srgbClr val="FF99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/>
                <a:t>P2</a:t>
              </a:r>
            </a:p>
          </p:txBody>
        </p:sp>
        <p:sp>
          <p:nvSpPr>
            <p:cNvPr id="286727" name="Text Box 7"/>
            <p:cNvSpPr txBox="1">
              <a:spLocks noChangeArrowheads="1"/>
            </p:cNvSpPr>
            <p:nvPr/>
          </p:nvSpPr>
          <p:spPr bwMode="auto">
            <a:xfrm>
              <a:off x="1247" y="2704"/>
              <a:ext cx="454" cy="248"/>
            </a:xfrm>
            <a:prstGeom prst="rect">
              <a:avLst/>
            </a:prstGeom>
            <a:solidFill>
              <a:srgbClr val="FF99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/>
                <a:t>P3</a:t>
              </a:r>
            </a:p>
          </p:txBody>
        </p:sp>
        <p:sp>
          <p:nvSpPr>
            <p:cNvPr id="286728" name="Text Box 8"/>
            <p:cNvSpPr txBox="1">
              <a:spLocks noChangeArrowheads="1"/>
            </p:cNvSpPr>
            <p:nvPr/>
          </p:nvSpPr>
          <p:spPr bwMode="auto">
            <a:xfrm>
              <a:off x="1247" y="3385"/>
              <a:ext cx="453" cy="248"/>
            </a:xfrm>
            <a:prstGeom prst="rect">
              <a:avLst/>
            </a:prstGeom>
            <a:solidFill>
              <a:srgbClr val="FF99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/>
                <a:t>P4</a:t>
              </a:r>
            </a:p>
          </p:txBody>
        </p:sp>
        <p:sp>
          <p:nvSpPr>
            <p:cNvPr id="286729" name="Text Box 9"/>
            <p:cNvSpPr txBox="1">
              <a:spLocks noChangeArrowheads="1"/>
            </p:cNvSpPr>
            <p:nvPr/>
          </p:nvSpPr>
          <p:spPr bwMode="auto">
            <a:xfrm>
              <a:off x="3606" y="1525"/>
              <a:ext cx="453" cy="248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/>
                <a:t>A1</a:t>
              </a:r>
            </a:p>
          </p:txBody>
        </p:sp>
        <p:sp>
          <p:nvSpPr>
            <p:cNvPr id="286730" name="Text Box 10"/>
            <p:cNvSpPr txBox="1">
              <a:spLocks noChangeArrowheads="1"/>
            </p:cNvSpPr>
            <p:nvPr/>
          </p:nvSpPr>
          <p:spPr bwMode="auto">
            <a:xfrm>
              <a:off x="3650" y="3385"/>
              <a:ext cx="454" cy="248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/>
                <a:t>A4</a:t>
              </a:r>
            </a:p>
          </p:txBody>
        </p:sp>
        <p:sp>
          <p:nvSpPr>
            <p:cNvPr id="286731" name="Text Box 11"/>
            <p:cNvSpPr txBox="1">
              <a:spLocks noChangeArrowheads="1"/>
            </p:cNvSpPr>
            <p:nvPr/>
          </p:nvSpPr>
          <p:spPr bwMode="auto">
            <a:xfrm>
              <a:off x="3651" y="2704"/>
              <a:ext cx="453" cy="248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/>
                <a:t>A3</a:t>
              </a:r>
            </a:p>
          </p:txBody>
        </p:sp>
        <p:sp>
          <p:nvSpPr>
            <p:cNvPr id="286732" name="Text Box 12"/>
            <p:cNvSpPr txBox="1">
              <a:spLocks noChangeArrowheads="1"/>
            </p:cNvSpPr>
            <p:nvPr/>
          </p:nvSpPr>
          <p:spPr bwMode="auto">
            <a:xfrm>
              <a:off x="3606" y="2115"/>
              <a:ext cx="453" cy="248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/>
                <a:t>A2</a:t>
              </a:r>
            </a:p>
          </p:txBody>
        </p:sp>
        <p:sp>
          <p:nvSpPr>
            <p:cNvPr id="286733" name="Line 13"/>
            <p:cNvSpPr>
              <a:spLocks noChangeShapeType="1"/>
            </p:cNvSpPr>
            <p:nvPr/>
          </p:nvSpPr>
          <p:spPr bwMode="auto">
            <a:xfrm>
              <a:off x="1701" y="1616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34" name="Line 14"/>
            <p:cNvSpPr>
              <a:spLocks noChangeShapeType="1"/>
            </p:cNvSpPr>
            <p:nvPr/>
          </p:nvSpPr>
          <p:spPr bwMode="auto">
            <a:xfrm>
              <a:off x="1701" y="1661"/>
              <a:ext cx="1905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35" name="Line 15"/>
            <p:cNvSpPr>
              <a:spLocks noChangeShapeType="1"/>
            </p:cNvSpPr>
            <p:nvPr/>
          </p:nvSpPr>
          <p:spPr bwMode="auto">
            <a:xfrm>
              <a:off x="1701" y="1706"/>
              <a:ext cx="195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36" name="Line 16"/>
            <p:cNvSpPr>
              <a:spLocks noChangeShapeType="1"/>
            </p:cNvSpPr>
            <p:nvPr/>
          </p:nvSpPr>
          <p:spPr bwMode="auto">
            <a:xfrm>
              <a:off x="1701" y="1752"/>
              <a:ext cx="1950" cy="17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37" name="Line 17"/>
            <p:cNvSpPr>
              <a:spLocks noChangeShapeType="1"/>
            </p:cNvSpPr>
            <p:nvPr/>
          </p:nvSpPr>
          <p:spPr bwMode="auto">
            <a:xfrm flipV="1">
              <a:off x="1701" y="1616"/>
              <a:ext cx="1905" cy="5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38" name="Line 18"/>
            <p:cNvSpPr>
              <a:spLocks noChangeShapeType="1"/>
            </p:cNvSpPr>
            <p:nvPr/>
          </p:nvSpPr>
          <p:spPr bwMode="auto">
            <a:xfrm>
              <a:off x="1701" y="2251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39" name="Line 19"/>
            <p:cNvSpPr>
              <a:spLocks noChangeShapeType="1"/>
            </p:cNvSpPr>
            <p:nvPr/>
          </p:nvSpPr>
          <p:spPr bwMode="auto">
            <a:xfrm>
              <a:off x="1701" y="2296"/>
              <a:ext cx="1950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40" name="Line 20"/>
            <p:cNvSpPr>
              <a:spLocks noChangeShapeType="1"/>
            </p:cNvSpPr>
            <p:nvPr/>
          </p:nvSpPr>
          <p:spPr bwMode="auto">
            <a:xfrm>
              <a:off x="1701" y="2341"/>
              <a:ext cx="1950" cy="11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41" name="Line 21"/>
            <p:cNvSpPr>
              <a:spLocks noChangeShapeType="1"/>
            </p:cNvSpPr>
            <p:nvPr/>
          </p:nvSpPr>
          <p:spPr bwMode="auto">
            <a:xfrm flipV="1">
              <a:off x="1701" y="1661"/>
              <a:ext cx="1905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42" name="Line 22"/>
            <p:cNvSpPr>
              <a:spLocks noChangeShapeType="1"/>
            </p:cNvSpPr>
            <p:nvPr/>
          </p:nvSpPr>
          <p:spPr bwMode="auto">
            <a:xfrm flipV="1">
              <a:off x="1701" y="2296"/>
              <a:ext cx="1905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43" name="Line 23"/>
            <p:cNvSpPr>
              <a:spLocks noChangeShapeType="1"/>
            </p:cNvSpPr>
            <p:nvPr/>
          </p:nvSpPr>
          <p:spPr bwMode="auto">
            <a:xfrm>
              <a:off x="1701" y="2795"/>
              <a:ext cx="19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44" name="Line 24"/>
            <p:cNvSpPr>
              <a:spLocks noChangeShapeType="1"/>
            </p:cNvSpPr>
            <p:nvPr/>
          </p:nvSpPr>
          <p:spPr bwMode="auto">
            <a:xfrm>
              <a:off x="1701" y="2886"/>
              <a:ext cx="1950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45" name="Line 25"/>
            <p:cNvSpPr>
              <a:spLocks noChangeShapeType="1"/>
            </p:cNvSpPr>
            <p:nvPr/>
          </p:nvSpPr>
          <p:spPr bwMode="auto">
            <a:xfrm flipV="1">
              <a:off x="1701" y="1706"/>
              <a:ext cx="1905" cy="1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46" name="Line 26"/>
            <p:cNvSpPr>
              <a:spLocks noChangeShapeType="1"/>
            </p:cNvSpPr>
            <p:nvPr/>
          </p:nvSpPr>
          <p:spPr bwMode="auto">
            <a:xfrm flipV="1">
              <a:off x="1701" y="2296"/>
              <a:ext cx="1905" cy="12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47" name="Line 27"/>
            <p:cNvSpPr>
              <a:spLocks noChangeShapeType="1"/>
            </p:cNvSpPr>
            <p:nvPr/>
          </p:nvSpPr>
          <p:spPr bwMode="auto">
            <a:xfrm flipV="1">
              <a:off x="1701" y="2840"/>
              <a:ext cx="1950" cy="7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48" name="Line 28"/>
            <p:cNvSpPr>
              <a:spLocks noChangeShapeType="1"/>
            </p:cNvSpPr>
            <p:nvPr/>
          </p:nvSpPr>
          <p:spPr bwMode="auto">
            <a:xfrm>
              <a:off x="1701" y="3566"/>
              <a:ext cx="19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86749" name="Text Box 29"/>
          <p:cNvSpPr txBox="1">
            <a:spLocks noChangeArrowheads="1"/>
          </p:cNvSpPr>
          <p:nvPr/>
        </p:nvSpPr>
        <p:spPr bwMode="auto">
          <a:xfrm>
            <a:off x="624417" y="5920338"/>
            <a:ext cx="3045706" cy="369332"/>
          </a:xfrm>
          <a:prstGeom prst="rect">
            <a:avLst/>
          </a:prstGeom>
          <a:solidFill>
            <a:srgbClr val="6600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>
                <a:solidFill>
                  <a:schemeClr val="bg1"/>
                </a:solidFill>
              </a:rPr>
              <a:t>NUMERO CONTATTI: 4 x 4 = 16</a:t>
            </a:r>
          </a:p>
        </p:txBody>
      </p: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6000751" y="2608812"/>
            <a:ext cx="5183716" cy="3142726"/>
            <a:chOff x="1247" y="1525"/>
            <a:chExt cx="2857" cy="2108"/>
          </a:xfrm>
        </p:grpSpPr>
        <p:sp>
          <p:nvSpPr>
            <p:cNvPr id="286751" name="Text Box 31"/>
            <p:cNvSpPr txBox="1">
              <a:spLocks noChangeArrowheads="1"/>
            </p:cNvSpPr>
            <p:nvPr/>
          </p:nvSpPr>
          <p:spPr bwMode="auto">
            <a:xfrm>
              <a:off x="1247" y="1525"/>
              <a:ext cx="453" cy="248"/>
            </a:xfrm>
            <a:prstGeom prst="rect">
              <a:avLst/>
            </a:prstGeom>
            <a:solidFill>
              <a:srgbClr val="FF99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/>
                <a:t>P1</a:t>
              </a:r>
            </a:p>
          </p:txBody>
        </p:sp>
        <p:sp>
          <p:nvSpPr>
            <p:cNvPr id="286752" name="Text Box 32"/>
            <p:cNvSpPr txBox="1">
              <a:spLocks noChangeArrowheads="1"/>
            </p:cNvSpPr>
            <p:nvPr/>
          </p:nvSpPr>
          <p:spPr bwMode="auto">
            <a:xfrm>
              <a:off x="1247" y="2144"/>
              <a:ext cx="453" cy="248"/>
            </a:xfrm>
            <a:prstGeom prst="rect">
              <a:avLst/>
            </a:prstGeom>
            <a:solidFill>
              <a:srgbClr val="FF99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/>
                <a:t>P2</a:t>
              </a:r>
            </a:p>
          </p:txBody>
        </p:sp>
        <p:sp>
          <p:nvSpPr>
            <p:cNvPr id="286753" name="Text Box 33"/>
            <p:cNvSpPr txBox="1">
              <a:spLocks noChangeArrowheads="1"/>
            </p:cNvSpPr>
            <p:nvPr/>
          </p:nvSpPr>
          <p:spPr bwMode="auto">
            <a:xfrm>
              <a:off x="1247" y="2704"/>
              <a:ext cx="453" cy="248"/>
            </a:xfrm>
            <a:prstGeom prst="rect">
              <a:avLst/>
            </a:prstGeom>
            <a:solidFill>
              <a:srgbClr val="FF99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/>
                <a:t>P3</a:t>
              </a:r>
            </a:p>
          </p:txBody>
        </p:sp>
        <p:sp>
          <p:nvSpPr>
            <p:cNvPr id="286754" name="Text Box 34"/>
            <p:cNvSpPr txBox="1">
              <a:spLocks noChangeArrowheads="1"/>
            </p:cNvSpPr>
            <p:nvPr/>
          </p:nvSpPr>
          <p:spPr bwMode="auto">
            <a:xfrm>
              <a:off x="1247" y="3385"/>
              <a:ext cx="453" cy="248"/>
            </a:xfrm>
            <a:prstGeom prst="rect">
              <a:avLst/>
            </a:prstGeom>
            <a:solidFill>
              <a:srgbClr val="FF99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/>
                <a:t>P4</a:t>
              </a:r>
            </a:p>
          </p:txBody>
        </p:sp>
        <p:sp>
          <p:nvSpPr>
            <p:cNvPr id="286755" name="Text Box 35"/>
            <p:cNvSpPr txBox="1">
              <a:spLocks noChangeArrowheads="1"/>
            </p:cNvSpPr>
            <p:nvPr/>
          </p:nvSpPr>
          <p:spPr bwMode="auto">
            <a:xfrm>
              <a:off x="3606" y="1525"/>
              <a:ext cx="453" cy="248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/>
                <a:t>A1</a:t>
              </a:r>
            </a:p>
          </p:txBody>
        </p:sp>
        <p:sp>
          <p:nvSpPr>
            <p:cNvPr id="286756" name="Text Box 36"/>
            <p:cNvSpPr txBox="1">
              <a:spLocks noChangeArrowheads="1"/>
            </p:cNvSpPr>
            <p:nvPr/>
          </p:nvSpPr>
          <p:spPr bwMode="auto">
            <a:xfrm>
              <a:off x="3651" y="3385"/>
              <a:ext cx="453" cy="248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/>
                <a:t>A4</a:t>
              </a:r>
            </a:p>
          </p:txBody>
        </p:sp>
        <p:sp>
          <p:nvSpPr>
            <p:cNvPr id="286757" name="Text Box 37"/>
            <p:cNvSpPr txBox="1">
              <a:spLocks noChangeArrowheads="1"/>
            </p:cNvSpPr>
            <p:nvPr/>
          </p:nvSpPr>
          <p:spPr bwMode="auto">
            <a:xfrm>
              <a:off x="3651" y="2704"/>
              <a:ext cx="453" cy="248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/>
                <a:t>A3</a:t>
              </a:r>
            </a:p>
          </p:txBody>
        </p:sp>
        <p:sp>
          <p:nvSpPr>
            <p:cNvPr id="286758" name="Text Box 38"/>
            <p:cNvSpPr txBox="1">
              <a:spLocks noChangeArrowheads="1"/>
            </p:cNvSpPr>
            <p:nvPr/>
          </p:nvSpPr>
          <p:spPr bwMode="auto">
            <a:xfrm>
              <a:off x="3606" y="2116"/>
              <a:ext cx="453" cy="248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/>
                <a:t>A2</a:t>
              </a:r>
            </a:p>
          </p:txBody>
        </p:sp>
        <p:sp>
          <p:nvSpPr>
            <p:cNvPr id="286759" name="Text Box 39"/>
            <p:cNvSpPr txBox="1">
              <a:spLocks noChangeArrowheads="1"/>
            </p:cNvSpPr>
            <p:nvPr/>
          </p:nvSpPr>
          <p:spPr bwMode="auto">
            <a:xfrm>
              <a:off x="2335" y="2160"/>
              <a:ext cx="681" cy="626"/>
            </a:xfrm>
            <a:prstGeom prst="rect">
              <a:avLst/>
            </a:prstGeom>
            <a:solidFill>
              <a:srgbClr val="00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 sz="5400" b="1"/>
                <a:t>I</a:t>
              </a:r>
            </a:p>
          </p:txBody>
        </p:sp>
        <p:sp>
          <p:nvSpPr>
            <p:cNvPr id="286760" name="Line 40"/>
            <p:cNvSpPr>
              <a:spLocks noChangeShapeType="1"/>
            </p:cNvSpPr>
            <p:nvPr/>
          </p:nvSpPr>
          <p:spPr bwMode="auto">
            <a:xfrm>
              <a:off x="1701" y="1616"/>
              <a:ext cx="635" cy="5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61" name="Line 41"/>
            <p:cNvSpPr>
              <a:spLocks noChangeShapeType="1"/>
            </p:cNvSpPr>
            <p:nvPr/>
          </p:nvSpPr>
          <p:spPr bwMode="auto">
            <a:xfrm>
              <a:off x="1701" y="2251"/>
              <a:ext cx="635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62" name="Line 42"/>
            <p:cNvSpPr>
              <a:spLocks noChangeShapeType="1"/>
            </p:cNvSpPr>
            <p:nvPr/>
          </p:nvSpPr>
          <p:spPr bwMode="auto">
            <a:xfrm flipV="1">
              <a:off x="1701" y="2478"/>
              <a:ext cx="635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63" name="Line 43"/>
            <p:cNvSpPr>
              <a:spLocks noChangeShapeType="1"/>
            </p:cNvSpPr>
            <p:nvPr/>
          </p:nvSpPr>
          <p:spPr bwMode="auto">
            <a:xfrm flipV="1">
              <a:off x="1701" y="2659"/>
              <a:ext cx="635" cy="8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64" name="Line 44"/>
            <p:cNvSpPr>
              <a:spLocks noChangeShapeType="1"/>
            </p:cNvSpPr>
            <p:nvPr/>
          </p:nvSpPr>
          <p:spPr bwMode="auto">
            <a:xfrm flipV="1">
              <a:off x="3016" y="1661"/>
              <a:ext cx="590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65" name="Line 45"/>
            <p:cNvSpPr>
              <a:spLocks noChangeShapeType="1"/>
            </p:cNvSpPr>
            <p:nvPr/>
          </p:nvSpPr>
          <p:spPr bwMode="auto">
            <a:xfrm flipV="1">
              <a:off x="3016" y="2296"/>
              <a:ext cx="59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66" name="Line 46"/>
            <p:cNvSpPr>
              <a:spLocks noChangeShapeType="1"/>
            </p:cNvSpPr>
            <p:nvPr/>
          </p:nvSpPr>
          <p:spPr bwMode="auto">
            <a:xfrm>
              <a:off x="3016" y="2523"/>
              <a:ext cx="635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6767" name="Line 47"/>
            <p:cNvSpPr>
              <a:spLocks noChangeShapeType="1"/>
            </p:cNvSpPr>
            <p:nvPr/>
          </p:nvSpPr>
          <p:spPr bwMode="auto">
            <a:xfrm>
              <a:off x="3016" y="2659"/>
              <a:ext cx="635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86768" name="Text Box 48"/>
          <p:cNvSpPr txBox="1">
            <a:spLocks noChangeArrowheads="1"/>
          </p:cNvSpPr>
          <p:nvPr/>
        </p:nvSpPr>
        <p:spPr bwMode="auto">
          <a:xfrm>
            <a:off x="6316133" y="5920338"/>
            <a:ext cx="2944717" cy="369332"/>
          </a:xfrm>
          <a:prstGeom prst="rect">
            <a:avLst/>
          </a:prstGeom>
          <a:solidFill>
            <a:srgbClr val="6600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>
                <a:solidFill>
                  <a:schemeClr val="bg1"/>
                </a:solidFill>
              </a:rPr>
              <a:t>NUMERO CONTATTI: 4 + 4 = 8</a:t>
            </a:r>
          </a:p>
        </p:txBody>
      </p:sp>
      <p:sp>
        <p:nvSpPr>
          <p:cNvPr id="286769" name="Rectangle 49"/>
          <p:cNvSpPr>
            <a:spLocks noGrp="1" noChangeArrowheads="1"/>
          </p:cNvSpPr>
          <p:nvPr>
            <p:ph type="title"/>
          </p:nvPr>
        </p:nvSpPr>
        <p:spPr>
          <a:xfrm>
            <a:off x="143934" y="1067350"/>
            <a:ext cx="11328400" cy="792163"/>
          </a:xfrm>
          <a:noFill/>
          <a:ln/>
        </p:spPr>
        <p:txBody>
          <a:bodyPr anchor="t"/>
          <a:lstStyle/>
          <a:p>
            <a:r>
              <a:rPr lang="it-IT" sz="3800" dirty="0"/>
              <a:t>Schema logico dell’intermediazione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62467" y="1122411"/>
            <a:ext cx="10515600" cy="869924"/>
          </a:xfrm>
        </p:spPr>
        <p:txBody>
          <a:bodyPr/>
          <a:lstStyle/>
          <a:p>
            <a:r>
              <a:rPr lang="it-IT" sz="3600" dirty="0"/>
              <a:t>I flussi di un canale di distribuzione </a:t>
            </a:r>
            <a:endParaRPr lang="it-IT" sz="3600" b="0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27051" y="2060575"/>
            <a:ext cx="10016066" cy="369888"/>
            <a:chOff x="249" y="1298"/>
            <a:chExt cx="4732" cy="233"/>
          </a:xfrm>
        </p:grpSpPr>
        <p:sp>
          <p:nvSpPr>
            <p:cNvPr id="287748" name="Text Box 4"/>
            <p:cNvSpPr txBox="1">
              <a:spLocks noChangeArrowheads="1"/>
            </p:cNvSpPr>
            <p:nvPr/>
          </p:nvSpPr>
          <p:spPr bwMode="auto">
            <a:xfrm>
              <a:off x="249" y="1298"/>
              <a:ext cx="573" cy="233"/>
            </a:xfrm>
            <a:prstGeom prst="rect">
              <a:avLst/>
            </a:prstGeom>
            <a:solidFill>
              <a:srgbClr val="66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chemeClr val="bg1"/>
                  </a:solidFill>
                </a:rPr>
                <a:t>FORNITORI</a:t>
              </a:r>
            </a:p>
          </p:txBody>
        </p:sp>
        <p:sp>
          <p:nvSpPr>
            <p:cNvPr id="287749" name="Text Box 5"/>
            <p:cNvSpPr txBox="1">
              <a:spLocks noChangeArrowheads="1"/>
            </p:cNvSpPr>
            <p:nvPr/>
          </p:nvSpPr>
          <p:spPr bwMode="auto">
            <a:xfrm>
              <a:off x="1534" y="1298"/>
              <a:ext cx="673" cy="233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chemeClr val="bg1"/>
                  </a:solidFill>
                </a:rPr>
                <a:t>PRODUTTORI</a:t>
              </a:r>
            </a:p>
          </p:txBody>
        </p:sp>
        <p:sp>
          <p:nvSpPr>
            <p:cNvPr id="287750" name="Text Box 6"/>
            <p:cNvSpPr txBox="1">
              <a:spLocks noChangeArrowheads="1"/>
            </p:cNvSpPr>
            <p:nvPr/>
          </p:nvSpPr>
          <p:spPr bwMode="auto">
            <a:xfrm>
              <a:off x="2971" y="1298"/>
              <a:ext cx="740" cy="233"/>
            </a:xfrm>
            <a:prstGeom prst="rect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chemeClr val="bg1"/>
                  </a:solidFill>
                </a:rPr>
                <a:t>INTERMEDIARI</a:t>
              </a:r>
            </a:p>
          </p:txBody>
        </p:sp>
        <p:sp>
          <p:nvSpPr>
            <p:cNvPr id="287751" name="Text Box 7"/>
            <p:cNvSpPr txBox="1">
              <a:spLocks noChangeArrowheads="1"/>
            </p:cNvSpPr>
            <p:nvPr/>
          </p:nvSpPr>
          <p:spPr bwMode="auto">
            <a:xfrm>
              <a:off x="4558" y="1298"/>
              <a:ext cx="423" cy="233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chemeClr val="bg1"/>
                  </a:solidFill>
                </a:rPr>
                <a:t>CLIENTI</a:t>
              </a:r>
            </a:p>
          </p:txBody>
        </p:sp>
        <p:sp>
          <p:nvSpPr>
            <p:cNvPr id="287752" name="Line 8"/>
            <p:cNvSpPr>
              <a:spLocks noChangeShapeType="1"/>
            </p:cNvSpPr>
            <p:nvPr/>
          </p:nvSpPr>
          <p:spPr bwMode="auto">
            <a:xfrm>
              <a:off x="1156" y="1389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7753" name="Line 9"/>
            <p:cNvSpPr>
              <a:spLocks noChangeShapeType="1"/>
            </p:cNvSpPr>
            <p:nvPr/>
          </p:nvSpPr>
          <p:spPr bwMode="auto">
            <a:xfrm>
              <a:off x="2608" y="1389"/>
              <a:ext cx="31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7754" name="Line 10"/>
            <p:cNvSpPr>
              <a:spLocks noChangeShapeType="1"/>
            </p:cNvSpPr>
            <p:nvPr/>
          </p:nvSpPr>
          <p:spPr bwMode="auto">
            <a:xfrm>
              <a:off x="4105" y="1389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527051" y="3141664"/>
            <a:ext cx="10016066" cy="369887"/>
            <a:chOff x="249" y="1298"/>
            <a:chExt cx="4732" cy="233"/>
          </a:xfrm>
        </p:grpSpPr>
        <p:sp>
          <p:nvSpPr>
            <p:cNvPr id="287756" name="Text Box 12"/>
            <p:cNvSpPr txBox="1">
              <a:spLocks noChangeArrowheads="1"/>
            </p:cNvSpPr>
            <p:nvPr/>
          </p:nvSpPr>
          <p:spPr bwMode="auto">
            <a:xfrm>
              <a:off x="249" y="1298"/>
              <a:ext cx="573" cy="233"/>
            </a:xfrm>
            <a:prstGeom prst="rect">
              <a:avLst/>
            </a:prstGeom>
            <a:solidFill>
              <a:srgbClr val="66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chemeClr val="bg1"/>
                  </a:solidFill>
                </a:rPr>
                <a:t>FORNITORI</a:t>
              </a:r>
            </a:p>
          </p:txBody>
        </p:sp>
        <p:sp>
          <p:nvSpPr>
            <p:cNvPr id="287757" name="Text Box 13"/>
            <p:cNvSpPr txBox="1">
              <a:spLocks noChangeArrowheads="1"/>
            </p:cNvSpPr>
            <p:nvPr/>
          </p:nvSpPr>
          <p:spPr bwMode="auto">
            <a:xfrm>
              <a:off x="1534" y="1298"/>
              <a:ext cx="673" cy="233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chemeClr val="bg1"/>
                  </a:solidFill>
                </a:rPr>
                <a:t>PRODUTTORI</a:t>
              </a:r>
            </a:p>
          </p:txBody>
        </p:sp>
        <p:sp>
          <p:nvSpPr>
            <p:cNvPr id="287758" name="Text Box 14"/>
            <p:cNvSpPr txBox="1">
              <a:spLocks noChangeArrowheads="1"/>
            </p:cNvSpPr>
            <p:nvPr/>
          </p:nvSpPr>
          <p:spPr bwMode="auto">
            <a:xfrm>
              <a:off x="2971" y="1298"/>
              <a:ext cx="740" cy="233"/>
            </a:xfrm>
            <a:prstGeom prst="rect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chemeClr val="bg1"/>
                  </a:solidFill>
                </a:rPr>
                <a:t>INTERMEDIARI</a:t>
              </a:r>
            </a:p>
          </p:txBody>
        </p:sp>
        <p:sp>
          <p:nvSpPr>
            <p:cNvPr id="287759" name="Text Box 15"/>
            <p:cNvSpPr txBox="1">
              <a:spLocks noChangeArrowheads="1"/>
            </p:cNvSpPr>
            <p:nvPr/>
          </p:nvSpPr>
          <p:spPr bwMode="auto">
            <a:xfrm>
              <a:off x="4558" y="1298"/>
              <a:ext cx="423" cy="233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chemeClr val="bg1"/>
                  </a:solidFill>
                </a:rPr>
                <a:t>CLIENTI</a:t>
              </a:r>
            </a:p>
          </p:txBody>
        </p:sp>
        <p:sp>
          <p:nvSpPr>
            <p:cNvPr id="287760" name="Line 16"/>
            <p:cNvSpPr>
              <a:spLocks noChangeShapeType="1"/>
            </p:cNvSpPr>
            <p:nvPr/>
          </p:nvSpPr>
          <p:spPr bwMode="auto">
            <a:xfrm>
              <a:off x="1156" y="1389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7761" name="Line 17"/>
            <p:cNvSpPr>
              <a:spLocks noChangeShapeType="1"/>
            </p:cNvSpPr>
            <p:nvPr/>
          </p:nvSpPr>
          <p:spPr bwMode="auto">
            <a:xfrm>
              <a:off x="2608" y="1389"/>
              <a:ext cx="31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7762" name="Line 18"/>
            <p:cNvSpPr>
              <a:spLocks noChangeShapeType="1"/>
            </p:cNvSpPr>
            <p:nvPr/>
          </p:nvSpPr>
          <p:spPr bwMode="auto">
            <a:xfrm>
              <a:off x="4105" y="1389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87763" name="Text Box 19"/>
          <p:cNvSpPr txBox="1">
            <a:spLocks noChangeArrowheads="1"/>
          </p:cNvSpPr>
          <p:nvPr/>
        </p:nvSpPr>
        <p:spPr bwMode="auto">
          <a:xfrm>
            <a:off x="4716998" y="2420938"/>
            <a:ext cx="17758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it-IT"/>
              <a:t>1. FLUSSO FISICO</a:t>
            </a:r>
          </a:p>
        </p:txBody>
      </p:sp>
      <p:sp>
        <p:nvSpPr>
          <p:cNvPr id="287764" name="Text Box 20"/>
          <p:cNvSpPr txBox="1">
            <a:spLocks noChangeArrowheads="1"/>
          </p:cNvSpPr>
          <p:nvPr/>
        </p:nvSpPr>
        <p:spPr bwMode="auto">
          <a:xfrm>
            <a:off x="2916767" y="3494088"/>
            <a:ext cx="323768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2. FLUSSO TITOLO DI PROPRIETA’</a:t>
            </a:r>
          </a:p>
        </p:txBody>
      </p: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527051" y="4221164"/>
            <a:ext cx="10016066" cy="369887"/>
            <a:chOff x="249" y="2568"/>
            <a:chExt cx="4732" cy="233"/>
          </a:xfrm>
        </p:grpSpPr>
        <p:sp>
          <p:nvSpPr>
            <p:cNvPr id="287766" name="Text Box 22"/>
            <p:cNvSpPr txBox="1">
              <a:spLocks noChangeArrowheads="1"/>
            </p:cNvSpPr>
            <p:nvPr/>
          </p:nvSpPr>
          <p:spPr bwMode="auto">
            <a:xfrm>
              <a:off x="249" y="2568"/>
              <a:ext cx="573" cy="233"/>
            </a:xfrm>
            <a:prstGeom prst="rect">
              <a:avLst/>
            </a:prstGeom>
            <a:solidFill>
              <a:srgbClr val="66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chemeClr val="bg1"/>
                  </a:solidFill>
                </a:rPr>
                <a:t>FORNITORI</a:t>
              </a:r>
            </a:p>
          </p:txBody>
        </p:sp>
        <p:sp>
          <p:nvSpPr>
            <p:cNvPr id="287767" name="Text Box 23"/>
            <p:cNvSpPr txBox="1">
              <a:spLocks noChangeArrowheads="1"/>
            </p:cNvSpPr>
            <p:nvPr/>
          </p:nvSpPr>
          <p:spPr bwMode="auto">
            <a:xfrm>
              <a:off x="1534" y="2568"/>
              <a:ext cx="673" cy="233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chemeClr val="bg1"/>
                  </a:solidFill>
                </a:rPr>
                <a:t>PRODUTTORI</a:t>
              </a:r>
            </a:p>
          </p:txBody>
        </p:sp>
        <p:sp>
          <p:nvSpPr>
            <p:cNvPr id="287768" name="Text Box 24"/>
            <p:cNvSpPr txBox="1">
              <a:spLocks noChangeArrowheads="1"/>
            </p:cNvSpPr>
            <p:nvPr/>
          </p:nvSpPr>
          <p:spPr bwMode="auto">
            <a:xfrm>
              <a:off x="2971" y="2568"/>
              <a:ext cx="740" cy="233"/>
            </a:xfrm>
            <a:prstGeom prst="rect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chemeClr val="bg1"/>
                  </a:solidFill>
                </a:rPr>
                <a:t>INTERMEDIARI</a:t>
              </a:r>
            </a:p>
          </p:txBody>
        </p:sp>
        <p:sp>
          <p:nvSpPr>
            <p:cNvPr id="287769" name="Text Box 25"/>
            <p:cNvSpPr txBox="1">
              <a:spLocks noChangeArrowheads="1"/>
            </p:cNvSpPr>
            <p:nvPr/>
          </p:nvSpPr>
          <p:spPr bwMode="auto">
            <a:xfrm>
              <a:off x="4558" y="2568"/>
              <a:ext cx="423" cy="233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chemeClr val="bg1"/>
                  </a:solidFill>
                </a:rPr>
                <a:t>CLIENTI</a:t>
              </a:r>
            </a:p>
          </p:txBody>
        </p:sp>
        <p:sp>
          <p:nvSpPr>
            <p:cNvPr id="287770" name="Line 26"/>
            <p:cNvSpPr>
              <a:spLocks noChangeShapeType="1"/>
            </p:cNvSpPr>
            <p:nvPr/>
          </p:nvSpPr>
          <p:spPr bwMode="auto">
            <a:xfrm>
              <a:off x="1156" y="2659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7771" name="Line 27"/>
            <p:cNvSpPr>
              <a:spLocks noChangeShapeType="1"/>
            </p:cNvSpPr>
            <p:nvPr/>
          </p:nvSpPr>
          <p:spPr bwMode="auto">
            <a:xfrm>
              <a:off x="2608" y="2659"/>
              <a:ext cx="31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7772" name="Line 28"/>
            <p:cNvSpPr>
              <a:spLocks noChangeShapeType="1"/>
            </p:cNvSpPr>
            <p:nvPr/>
          </p:nvSpPr>
          <p:spPr bwMode="auto">
            <a:xfrm>
              <a:off x="4105" y="2659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7773" name="Line 29"/>
            <p:cNvSpPr>
              <a:spLocks noChangeShapeType="1"/>
            </p:cNvSpPr>
            <p:nvPr/>
          </p:nvSpPr>
          <p:spPr bwMode="auto">
            <a:xfrm flipH="1">
              <a:off x="4195" y="2750"/>
              <a:ext cx="363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7774" name="Line 30"/>
            <p:cNvSpPr>
              <a:spLocks noChangeShapeType="1"/>
            </p:cNvSpPr>
            <p:nvPr/>
          </p:nvSpPr>
          <p:spPr bwMode="auto">
            <a:xfrm flipH="1">
              <a:off x="2653" y="2750"/>
              <a:ext cx="318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7775" name="Line 31"/>
            <p:cNvSpPr>
              <a:spLocks noChangeShapeType="1"/>
            </p:cNvSpPr>
            <p:nvPr/>
          </p:nvSpPr>
          <p:spPr bwMode="auto">
            <a:xfrm flipH="1">
              <a:off x="1156" y="2750"/>
              <a:ext cx="363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87776" name="Text Box 32"/>
          <p:cNvSpPr txBox="1">
            <a:spLocks noChangeArrowheads="1"/>
          </p:cNvSpPr>
          <p:nvPr/>
        </p:nvSpPr>
        <p:spPr bwMode="auto">
          <a:xfrm>
            <a:off x="3312584" y="4581526"/>
            <a:ext cx="28091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3. FLUSSO DEL PAGAMENTO</a:t>
            </a:r>
          </a:p>
        </p:txBody>
      </p:sp>
      <p:sp>
        <p:nvSpPr>
          <p:cNvPr id="287777" name="Text Box 33"/>
          <p:cNvSpPr txBox="1">
            <a:spLocks noChangeArrowheads="1"/>
          </p:cNvSpPr>
          <p:nvPr/>
        </p:nvSpPr>
        <p:spPr bwMode="auto">
          <a:xfrm>
            <a:off x="3526367" y="5726113"/>
            <a:ext cx="26174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4. FLUSSO INFORMAZIONI</a:t>
            </a:r>
          </a:p>
        </p:txBody>
      </p: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527051" y="5357814"/>
            <a:ext cx="10016066" cy="369887"/>
            <a:chOff x="249" y="2568"/>
            <a:chExt cx="4732" cy="233"/>
          </a:xfrm>
        </p:grpSpPr>
        <p:sp>
          <p:nvSpPr>
            <p:cNvPr id="287779" name="Text Box 35"/>
            <p:cNvSpPr txBox="1">
              <a:spLocks noChangeArrowheads="1"/>
            </p:cNvSpPr>
            <p:nvPr/>
          </p:nvSpPr>
          <p:spPr bwMode="auto">
            <a:xfrm>
              <a:off x="249" y="2568"/>
              <a:ext cx="573" cy="233"/>
            </a:xfrm>
            <a:prstGeom prst="rect">
              <a:avLst/>
            </a:prstGeom>
            <a:solidFill>
              <a:srgbClr val="66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chemeClr val="bg1"/>
                  </a:solidFill>
                </a:rPr>
                <a:t>FORNITORI</a:t>
              </a:r>
            </a:p>
          </p:txBody>
        </p:sp>
        <p:sp>
          <p:nvSpPr>
            <p:cNvPr id="287780" name="Text Box 36"/>
            <p:cNvSpPr txBox="1">
              <a:spLocks noChangeArrowheads="1"/>
            </p:cNvSpPr>
            <p:nvPr/>
          </p:nvSpPr>
          <p:spPr bwMode="auto">
            <a:xfrm>
              <a:off x="1534" y="2568"/>
              <a:ext cx="673" cy="233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chemeClr val="bg1"/>
                  </a:solidFill>
                </a:rPr>
                <a:t>PRODUTTORI</a:t>
              </a:r>
            </a:p>
          </p:txBody>
        </p:sp>
        <p:sp>
          <p:nvSpPr>
            <p:cNvPr id="287781" name="Text Box 37"/>
            <p:cNvSpPr txBox="1">
              <a:spLocks noChangeArrowheads="1"/>
            </p:cNvSpPr>
            <p:nvPr/>
          </p:nvSpPr>
          <p:spPr bwMode="auto">
            <a:xfrm>
              <a:off x="2971" y="2568"/>
              <a:ext cx="740" cy="233"/>
            </a:xfrm>
            <a:prstGeom prst="rect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chemeClr val="bg1"/>
                  </a:solidFill>
                </a:rPr>
                <a:t>INTERMEDIARI</a:t>
              </a:r>
            </a:p>
          </p:txBody>
        </p:sp>
        <p:sp>
          <p:nvSpPr>
            <p:cNvPr id="287782" name="Text Box 38"/>
            <p:cNvSpPr txBox="1">
              <a:spLocks noChangeArrowheads="1"/>
            </p:cNvSpPr>
            <p:nvPr/>
          </p:nvSpPr>
          <p:spPr bwMode="auto">
            <a:xfrm>
              <a:off x="4558" y="2568"/>
              <a:ext cx="423" cy="233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chemeClr val="bg1"/>
                  </a:solidFill>
                </a:rPr>
                <a:t>CLIENTI</a:t>
              </a:r>
            </a:p>
          </p:txBody>
        </p:sp>
        <p:sp>
          <p:nvSpPr>
            <p:cNvPr id="287783" name="Line 39"/>
            <p:cNvSpPr>
              <a:spLocks noChangeShapeType="1"/>
            </p:cNvSpPr>
            <p:nvPr/>
          </p:nvSpPr>
          <p:spPr bwMode="auto">
            <a:xfrm>
              <a:off x="1156" y="2659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7784" name="Line 40"/>
            <p:cNvSpPr>
              <a:spLocks noChangeShapeType="1"/>
            </p:cNvSpPr>
            <p:nvPr/>
          </p:nvSpPr>
          <p:spPr bwMode="auto">
            <a:xfrm>
              <a:off x="2608" y="2659"/>
              <a:ext cx="31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7785" name="Line 41"/>
            <p:cNvSpPr>
              <a:spLocks noChangeShapeType="1"/>
            </p:cNvSpPr>
            <p:nvPr/>
          </p:nvSpPr>
          <p:spPr bwMode="auto">
            <a:xfrm>
              <a:off x="4105" y="2659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7786" name="Line 42"/>
            <p:cNvSpPr>
              <a:spLocks noChangeShapeType="1"/>
            </p:cNvSpPr>
            <p:nvPr/>
          </p:nvSpPr>
          <p:spPr bwMode="auto">
            <a:xfrm flipH="1">
              <a:off x="4195" y="2750"/>
              <a:ext cx="363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7787" name="Line 43"/>
            <p:cNvSpPr>
              <a:spLocks noChangeShapeType="1"/>
            </p:cNvSpPr>
            <p:nvPr/>
          </p:nvSpPr>
          <p:spPr bwMode="auto">
            <a:xfrm flipH="1">
              <a:off x="2653" y="2750"/>
              <a:ext cx="318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7788" name="Line 44"/>
            <p:cNvSpPr>
              <a:spLocks noChangeShapeType="1"/>
            </p:cNvSpPr>
            <p:nvPr/>
          </p:nvSpPr>
          <p:spPr bwMode="auto">
            <a:xfrm flipH="1">
              <a:off x="1156" y="2750"/>
              <a:ext cx="363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34434" y="1268414"/>
            <a:ext cx="10369549" cy="1008063"/>
          </a:xfrm>
        </p:spPr>
        <p:txBody>
          <a:bodyPr/>
          <a:lstStyle/>
          <a:p>
            <a:r>
              <a:rPr lang="it-IT" dirty="0"/>
              <a:t>I canali di distribuzione</a:t>
            </a: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4434" y="2497540"/>
            <a:ext cx="5473700" cy="3628624"/>
          </a:xfrm>
          <a:ln w="19050">
            <a:solidFill>
              <a:srgbClr val="EB8B2D"/>
            </a:solidFill>
          </a:ln>
        </p:spPr>
        <p:txBody>
          <a:bodyPr/>
          <a:lstStyle/>
          <a:p>
            <a:pPr marL="87313" indent="-87313">
              <a:buFontTx/>
              <a:buNone/>
            </a:pPr>
            <a:r>
              <a:rPr lang="it-IT" b="1" u="sng" dirty="0">
                <a:solidFill>
                  <a:srgbClr val="898989"/>
                </a:solidFill>
              </a:rPr>
              <a:t>Funzioni</a:t>
            </a:r>
          </a:p>
          <a:p>
            <a:pPr marL="87313" indent="-87313"/>
            <a:r>
              <a:rPr lang="it-IT" dirty="0">
                <a:solidFill>
                  <a:srgbClr val="898989"/>
                </a:solidFill>
              </a:rPr>
              <a:t>Trasferimento dei beni e servizi</a:t>
            </a:r>
          </a:p>
          <a:p>
            <a:pPr marL="87313" indent="-87313"/>
            <a:r>
              <a:rPr lang="it-IT" dirty="0">
                <a:solidFill>
                  <a:srgbClr val="898989"/>
                </a:solidFill>
              </a:rPr>
              <a:t>Trasferimenti dei mezzi di pagamento, titoli di proprietà, garanzie, ecc.</a:t>
            </a:r>
          </a:p>
          <a:p>
            <a:pPr marL="87313" indent="-87313"/>
            <a:r>
              <a:rPr lang="it-IT" dirty="0">
                <a:solidFill>
                  <a:srgbClr val="898989"/>
                </a:solidFill>
              </a:rPr>
              <a:t>Trasferimento delle informazioni</a:t>
            </a:r>
          </a:p>
        </p:txBody>
      </p:sp>
      <p:sp>
        <p:nvSpPr>
          <p:cNvPr id="28467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000751" y="2497540"/>
            <a:ext cx="5790915" cy="3628624"/>
          </a:xfrm>
          <a:noFill/>
          <a:ln w="19050">
            <a:solidFill>
              <a:srgbClr val="EB8B2D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it-IT" b="1" u="sng">
                <a:solidFill>
                  <a:srgbClr val="898989"/>
                </a:solidFill>
              </a:rPr>
              <a:t>Utilità creata</a:t>
            </a:r>
          </a:p>
          <a:p>
            <a:r>
              <a:rPr lang="it-IT">
                <a:solidFill>
                  <a:srgbClr val="898989"/>
                </a:solidFill>
              </a:rPr>
              <a:t>Utilità di </a:t>
            </a:r>
            <a:r>
              <a:rPr lang="it-IT" u="sng">
                <a:solidFill>
                  <a:srgbClr val="898989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luogo</a:t>
            </a:r>
          </a:p>
          <a:p>
            <a:r>
              <a:rPr lang="it-IT">
                <a:solidFill>
                  <a:srgbClr val="898989"/>
                </a:solidFill>
              </a:rPr>
              <a:t>Utilità di </a:t>
            </a:r>
            <a:r>
              <a:rPr lang="it-IT" u="sng">
                <a:solidFill>
                  <a:srgbClr val="898989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tempo</a:t>
            </a:r>
            <a:r>
              <a:rPr lang="it-IT">
                <a:solidFill>
                  <a:srgbClr val="898989"/>
                </a:solidFill>
              </a:rPr>
              <a:t> </a:t>
            </a:r>
          </a:p>
          <a:p>
            <a:r>
              <a:rPr lang="it-IT">
                <a:solidFill>
                  <a:srgbClr val="898989"/>
                </a:solidFill>
              </a:rPr>
              <a:t>Utilità di </a:t>
            </a:r>
            <a:r>
              <a:rPr lang="it-IT" u="sng">
                <a:solidFill>
                  <a:srgbClr val="898989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forma</a:t>
            </a:r>
            <a:r>
              <a:rPr lang="it-IT">
                <a:solidFill>
                  <a:srgbClr val="898989"/>
                </a:solidFill>
              </a:rPr>
              <a:t> </a:t>
            </a:r>
          </a:p>
          <a:p>
            <a:r>
              <a:rPr lang="it-IT">
                <a:solidFill>
                  <a:srgbClr val="898989"/>
                </a:solidFill>
              </a:rPr>
              <a:t>Utilità di </a:t>
            </a:r>
            <a:r>
              <a:rPr lang="it-IT" u="sng">
                <a:solidFill>
                  <a:srgbClr val="898989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quantità</a:t>
            </a:r>
            <a:r>
              <a:rPr lang="it-IT">
                <a:solidFill>
                  <a:srgbClr val="898989"/>
                </a:solidFill>
              </a:rPr>
              <a:t> </a:t>
            </a:r>
          </a:p>
          <a:p>
            <a:r>
              <a:rPr lang="it-IT">
                <a:solidFill>
                  <a:srgbClr val="898989"/>
                </a:solidFill>
              </a:rPr>
              <a:t>Utilità di </a:t>
            </a:r>
            <a:r>
              <a:rPr lang="it-IT" u="sng">
                <a:solidFill>
                  <a:srgbClr val="898989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assortimento</a:t>
            </a:r>
            <a:r>
              <a:rPr lang="it-IT">
                <a:solidFill>
                  <a:srgbClr val="898989"/>
                </a:solidFill>
              </a:rPr>
              <a:t> </a:t>
            </a:r>
          </a:p>
          <a:p>
            <a:r>
              <a:rPr lang="it-IT">
                <a:solidFill>
                  <a:srgbClr val="898989"/>
                </a:solidFill>
              </a:rPr>
              <a:t>Utilità di </a:t>
            </a:r>
            <a:r>
              <a:rPr lang="it-IT" u="sng">
                <a:solidFill>
                  <a:srgbClr val="898989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pagamento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11276"/>
            <a:ext cx="10515600" cy="717524"/>
          </a:xfrm>
        </p:spPr>
        <p:txBody>
          <a:bodyPr/>
          <a:lstStyle/>
          <a:p>
            <a:r>
              <a:rPr lang="it-IT" dirty="0"/>
              <a:t>Canali di distribuzione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04800" y="1905000"/>
            <a:ext cx="2336800" cy="762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Impresa di </a:t>
            </a:r>
          </a:p>
          <a:p>
            <a:pPr algn="ctr"/>
            <a:r>
              <a:rPr lang="it-IT"/>
              <a:t>produzione</a:t>
            </a:r>
          </a:p>
        </p:txBody>
      </p:sp>
      <p:sp>
        <p:nvSpPr>
          <p:cNvPr id="27656" name="Oval 8"/>
          <p:cNvSpPr>
            <a:spLocks noChangeArrowheads="1"/>
          </p:cNvSpPr>
          <p:nvPr/>
        </p:nvSpPr>
        <p:spPr bwMode="auto">
          <a:xfrm>
            <a:off x="9550400" y="5257800"/>
            <a:ext cx="2438400" cy="9906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Consumatore</a:t>
            </a:r>
          </a:p>
          <a:p>
            <a:pPr algn="ctr"/>
            <a:r>
              <a:rPr lang="it-IT"/>
              <a:t>finale</a:t>
            </a:r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304800" y="3657600"/>
            <a:ext cx="2336800" cy="762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Impresa di </a:t>
            </a:r>
          </a:p>
          <a:p>
            <a:pPr algn="ctr"/>
            <a:r>
              <a:rPr lang="it-IT"/>
              <a:t>produzione</a:t>
            </a:r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304800" y="5410200"/>
            <a:ext cx="2336800" cy="762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Impresa di </a:t>
            </a:r>
          </a:p>
          <a:p>
            <a:pPr algn="ctr"/>
            <a:r>
              <a:rPr lang="it-IT"/>
              <a:t>produzione</a:t>
            </a:r>
          </a:p>
        </p:txBody>
      </p:sp>
      <p:sp>
        <p:nvSpPr>
          <p:cNvPr id="27661" name="Oval 13"/>
          <p:cNvSpPr>
            <a:spLocks noChangeArrowheads="1"/>
          </p:cNvSpPr>
          <p:nvPr/>
        </p:nvSpPr>
        <p:spPr bwMode="auto">
          <a:xfrm>
            <a:off x="9448800" y="3505200"/>
            <a:ext cx="2438400" cy="9906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Consumatore</a:t>
            </a:r>
          </a:p>
          <a:p>
            <a:pPr algn="ctr"/>
            <a:r>
              <a:rPr lang="it-IT"/>
              <a:t>finale</a:t>
            </a:r>
          </a:p>
        </p:txBody>
      </p:sp>
      <p:sp>
        <p:nvSpPr>
          <p:cNvPr id="27662" name="Oval 14"/>
          <p:cNvSpPr>
            <a:spLocks noChangeArrowheads="1"/>
          </p:cNvSpPr>
          <p:nvPr/>
        </p:nvSpPr>
        <p:spPr bwMode="auto">
          <a:xfrm>
            <a:off x="9448800" y="1828800"/>
            <a:ext cx="2438400" cy="9906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Consumatore</a:t>
            </a:r>
          </a:p>
          <a:p>
            <a:pPr algn="ctr"/>
            <a:r>
              <a:rPr lang="it-IT"/>
              <a:t>finale</a:t>
            </a:r>
          </a:p>
        </p:txBody>
      </p:sp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3657600" y="1981200"/>
            <a:ext cx="1930400" cy="685800"/>
          </a:xfrm>
          <a:prstGeom prst="rect">
            <a:avLst/>
          </a:prstGeom>
          <a:solidFill>
            <a:srgbClr val="FF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Grossista </a:t>
            </a:r>
          </a:p>
        </p:txBody>
      </p:sp>
      <p:sp>
        <p:nvSpPr>
          <p:cNvPr id="27665" name="Rectangle 17"/>
          <p:cNvSpPr>
            <a:spLocks noChangeArrowheads="1"/>
          </p:cNvSpPr>
          <p:nvPr/>
        </p:nvSpPr>
        <p:spPr bwMode="auto">
          <a:xfrm>
            <a:off x="6502400" y="1981200"/>
            <a:ext cx="2133600" cy="685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Dettagliante </a:t>
            </a:r>
          </a:p>
        </p:txBody>
      </p:sp>
      <p:sp>
        <p:nvSpPr>
          <p:cNvPr id="27667" name="Rectangle 19"/>
          <p:cNvSpPr>
            <a:spLocks noChangeArrowheads="1"/>
          </p:cNvSpPr>
          <p:nvPr/>
        </p:nvSpPr>
        <p:spPr bwMode="auto">
          <a:xfrm>
            <a:off x="4775200" y="3733800"/>
            <a:ext cx="2133600" cy="685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Dettagliante </a:t>
            </a:r>
          </a:p>
        </p:txBody>
      </p:sp>
      <p:sp>
        <p:nvSpPr>
          <p:cNvPr id="27669" name="Line 21"/>
          <p:cNvSpPr>
            <a:spLocks noChangeShapeType="1"/>
          </p:cNvSpPr>
          <p:nvPr/>
        </p:nvSpPr>
        <p:spPr bwMode="auto">
          <a:xfrm>
            <a:off x="2844800" y="2286000"/>
            <a:ext cx="711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27670" name="Line 22"/>
          <p:cNvSpPr>
            <a:spLocks noChangeShapeType="1"/>
          </p:cNvSpPr>
          <p:nvPr/>
        </p:nvSpPr>
        <p:spPr bwMode="auto">
          <a:xfrm>
            <a:off x="5791200" y="2286000"/>
            <a:ext cx="609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27671" name="Line 23"/>
          <p:cNvSpPr>
            <a:spLocks noChangeShapeType="1"/>
          </p:cNvSpPr>
          <p:nvPr/>
        </p:nvSpPr>
        <p:spPr bwMode="auto">
          <a:xfrm>
            <a:off x="8839200" y="2286000"/>
            <a:ext cx="508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>
            <a:off x="3251200" y="4038600"/>
            <a:ext cx="1219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27673" name="Line 25"/>
          <p:cNvSpPr>
            <a:spLocks noChangeShapeType="1"/>
          </p:cNvSpPr>
          <p:nvPr/>
        </p:nvSpPr>
        <p:spPr bwMode="auto">
          <a:xfrm>
            <a:off x="7213600" y="4038600"/>
            <a:ext cx="203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27674" name="Line 26"/>
          <p:cNvSpPr>
            <a:spLocks noChangeShapeType="1"/>
          </p:cNvSpPr>
          <p:nvPr/>
        </p:nvSpPr>
        <p:spPr bwMode="auto">
          <a:xfrm>
            <a:off x="3251200" y="5791200"/>
            <a:ext cx="6096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27675" name="Text Box 27"/>
          <p:cNvSpPr txBox="1">
            <a:spLocks noChangeArrowheads="1"/>
          </p:cNvSpPr>
          <p:nvPr/>
        </p:nvSpPr>
        <p:spPr bwMode="auto">
          <a:xfrm>
            <a:off x="812800" y="2819400"/>
            <a:ext cx="8722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LUNGO</a:t>
            </a:r>
          </a:p>
        </p:txBody>
      </p:sp>
      <p:sp>
        <p:nvSpPr>
          <p:cNvPr id="27676" name="Text Box 28"/>
          <p:cNvSpPr txBox="1">
            <a:spLocks noChangeArrowheads="1"/>
          </p:cNvSpPr>
          <p:nvPr/>
        </p:nvSpPr>
        <p:spPr bwMode="auto">
          <a:xfrm>
            <a:off x="791634" y="4613275"/>
            <a:ext cx="8467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MEDIO</a:t>
            </a:r>
          </a:p>
        </p:txBody>
      </p:sp>
      <p:sp>
        <p:nvSpPr>
          <p:cNvPr id="27677" name="Text Box 29"/>
          <p:cNvSpPr txBox="1">
            <a:spLocks noChangeArrowheads="1"/>
          </p:cNvSpPr>
          <p:nvPr/>
        </p:nvSpPr>
        <p:spPr bwMode="auto">
          <a:xfrm>
            <a:off x="690034" y="6213475"/>
            <a:ext cx="8390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CORTO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9560" y="861570"/>
            <a:ext cx="11516784" cy="1431925"/>
          </a:xfrm>
        </p:spPr>
        <p:txBody>
          <a:bodyPr/>
          <a:lstStyle/>
          <a:p>
            <a:r>
              <a:rPr lang="it-IT" dirty="0"/>
              <a:t>Importanza dei canali di distribuzione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Principale legame fra impresa e cliente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È lenta da costruire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Può essere fonte di vantaggio competitivo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Può richiedere forti capitali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È un'immobilizzazione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È il risultato della strategia e delle scelte di segmentazione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Può condizionare strategie e scelte di segmentazione</a:t>
            </a:r>
          </a:p>
        </p:txBody>
      </p:sp>
      <p:sp>
        <p:nvSpPr>
          <p:cNvPr id="4" name="Flèche vers le bas 3"/>
          <p:cNvSpPr/>
          <p:nvPr/>
        </p:nvSpPr>
        <p:spPr>
          <a:xfrm>
            <a:off x="10713492" y="5243477"/>
            <a:ext cx="858672" cy="622324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0147851" y="5992297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EB8B2D"/>
                </a:solidFill>
                <a:latin typeface="Raleway"/>
              </a:rPr>
              <a:t>Interna o esterna</a:t>
            </a:r>
            <a:endParaRPr lang="fr-FR" b="1" dirty="0">
              <a:solidFill>
                <a:srgbClr val="EB8B2D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Scelta canali di distribuzione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Strategia dell'impresa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Natura del prodotto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Struttura della distribuzione locale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Efficienza/efficacia degli intermediari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Comportamento d'acquisto dei compratori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Concentrazione della domanda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Distribuzione goegrafica della domanda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Costi dei canali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Rischi 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Segmentazione del mercato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Evoluzione canali di distribuzione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it-IT" sz="2800" dirty="0">
                <a:solidFill>
                  <a:srgbClr val="898989"/>
                </a:solidFill>
              </a:rPr>
              <a:t>Costi crescenti</a:t>
            </a:r>
          </a:p>
          <a:p>
            <a:r>
              <a:rPr lang="it-IT" sz="2800" dirty="0">
                <a:solidFill>
                  <a:srgbClr val="898989"/>
                </a:solidFill>
              </a:rPr>
              <a:t>Integrazione fra le varie forme di distribuzione</a:t>
            </a:r>
          </a:p>
          <a:p>
            <a:r>
              <a:rPr lang="it-IT" sz="2800" dirty="0">
                <a:solidFill>
                  <a:srgbClr val="898989"/>
                </a:solidFill>
              </a:rPr>
              <a:t>Polarizzazione</a:t>
            </a:r>
          </a:p>
          <a:p>
            <a:r>
              <a:rPr lang="it-IT" sz="2800" dirty="0">
                <a:solidFill>
                  <a:srgbClr val="898989"/>
                </a:solidFill>
              </a:rPr>
              <a:t>Elisione delle differenze fra i mercati</a:t>
            </a:r>
          </a:p>
          <a:p>
            <a:r>
              <a:rPr lang="it-IT" sz="2800" dirty="0">
                <a:solidFill>
                  <a:srgbClr val="898989"/>
                </a:solidFill>
              </a:rPr>
              <a:t>Evoluzione della legislazione</a:t>
            </a:r>
          </a:p>
          <a:p>
            <a:r>
              <a:rPr lang="it-IT" sz="2800" dirty="0">
                <a:solidFill>
                  <a:srgbClr val="898989"/>
                </a:solidFill>
              </a:rPr>
              <a:t>Consumerismo</a:t>
            </a:r>
          </a:p>
          <a:p>
            <a:r>
              <a:rPr lang="it-IT" sz="2800" dirty="0">
                <a:solidFill>
                  <a:srgbClr val="898989"/>
                </a:solidFill>
              </a:rPr>
              <a:t>Importanza crescente dei </a:t>
            </a:r>
            <a:r>
              <a:rPr lang="it-IT" sz="2800">
                <a:solidFill>
                  <a:srgbClr val="898989"/>
                </a:solidFill>
              </a:rPr>
              <a:t>servizi post-vendita (d</a:t>
            </a:r>
            <a:r>
              <a:rPr lang="it-IT">
                <a:solidFill>
                  <a:srgbClr val="898989"/>
                </a:solidFill>
              </a:rPr>
              <a:t>al </a:t>
            </a:r>
            <a:r>
              <a:rPr lang="it-IT" dirty="0">
                <a:solidFill>
                  <a:srgbClr val="898989"/>
                </a:solidFill>
              </a:rPr>
              <a:t>bene </a:t>
            </a:r>
            <a:r>
              <a:rPr lang="it-IT">
                <a:solidFill>
                  <a:srgbClr val="898989"/>
                </a:solidFill>
              </a:rPr>
              <a:t>al prodotto)</a:t>
            </a:r>
            <a:endParaRPr lang="it-IT" sz="2800" dirty="0">
              <a:solidFill>
                <a:srgbClr val="898989"/>
              </a:solidFill>
            </a:endParaRPr>
          </a:p>
          <a:p>
            <a:r>
              <a:rPr lang="it-IT" sz="2800" dirty="0">
                <a:solidFill>
                  <a:srgbClr val="898989"/>
                </a:solidFill>
              </a:rPr>
              <a:t>Nuove forme di distribuzione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cambiamenti con le nuove tecnologie</a:t>
            </a:r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1" y="2114108"/>
            <a:ext cx="10850033" cy="4040631"/>
          </a:xfrm>
        </p:spPr>
        <p:txBody>
          <a:bodyPr/>
          <a:lstStyle/>
          <a:p>
            <a:r>
              <a:rPr lang="it-IT" sz="2800" dirty="0">
                <a:solidFill>
                  <a:srgbClr val="898989"/>
                </a:solidFill>
              </a:rPr>
              <a:t>Disintermediazione o complessità?</a:t>
            </a:r>
            <a:endParaRPr lang="it-IT" sz="900" dirty="0">
              <a:solidFill>
                <a:srgbClr val="898989"/>
              </a:solidFill>
            </a:endParaRPr>
          </a:p>
          <a:p>
            <a:r>
              <a:rPr lang="it-IT" sz="2800" dirty="0">
                <a:solidFill>
                  <a:srgbClr val="898989"/>
                </a:solidFill>
              </a:rPr>
              <a:t>Confusione fra canali di comunicazione e di distribuzione</a:t>
            </a:r>
          </a:p>
          <a:p>
            <a:r>
              <a:rPr lang="it-IT" sz="2800" dirty="0">
                <a:solidFill>
                  <a:srgbClr val="898989"/>
                </a:solidFill>
              </a:rPr>
              <a:t>Nuove figure di intermediazione </a:t>
            </a:r>
            <a:endParaRPr lang="it-IT" sz="900" dirty="0">
              <a:solidFill>
                <a:srgbClr val="898989"/>
              </a:solidFill>
            </a:endParaRPr>
          </a:p>
          <a:p>
            <a:r>
              <a:rPr lang="it-IT" sz="2800" dirty="0">
                <a:solidFill>
                  <a:srgbClr val="898989"/>
                </a:solidFill>
              </a:rPr>
              <a:t>Il valore è creato da chi detiene e rielabora i dati sui consumatori</a:t>
            </a:r>
          </a:p>
          <a:p>
            <a:r>
              <a:rPr lang="it-IT" sz="2800" dirty="0">
                <a:solidFill>
                  <a:srgbClr val="898989"/>
                </a:solidFill>
              </a:rPr>
              <a:t>Il valore è creato da chi risponde a famiglie di bisogni e aggrega soluzioni</a:t>
            </a:r>
          </a:p>
          <a:p>
            <a:r>
              <a:rPr lang="it-IT" sz="2800" dirty="0">
                <a:solidFill>
                  <a:srgbClr val="898989"/>
                </a:solidFill>
              </a:rPr>
              <a:t>Non esistono modelli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98324"/>
            <a:ext cx="10369549" cy="998537"/>
          </a:xfrm>
        </p:spPr>
        <p:txBody>
          <a:bodyPr/>
          <a:lstStyle/>
          <a:p>
            <a:r>
              <a:rPr lang="it-IT" sz="3600" dirty="0"/>
              <a:t>Impatto sulla struttura del canale</a:t>
            </a:r>
          </a:p>
        </p:txBody>
      </p:sp>
      <p:graphicFrame>
        <p:nvGraphicFramePr>
          <p:cNvPr id="299045" name="Group 37"/>
          <p:cNvGraphicFramePr>
            <a:graphicFrameLocks noGrp="1"/>
          </p:cNvGraphicFramePr>
          <p:nvPr>
            <p:ph idx="1"/>
          </p:nvPr>
        </p:nvGraphicFramePr>
        <p:xfrm>
          <a:off x="2351618" y="1773238"/>
          <a:ext cx="7296149" cy="3629026"/>
        </p:xfrm>
        <a:graphic>
          <a:graphicData uri="http://schemas.openxmlformats.org/drawingml/2006/table">
            <a:tbl>
              <a:tblPr/>
              <a:tblGrid>
                <a:gridCol w="36491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470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814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B8B2D"/>
                          </a:solidFill>
                          <a:effectLst/>
                          <a:latin typeface="Raleway"/>
                        </a:rPr>
                        <a:t>Consolidamento del brand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La Rete è utilizzata per il consolidamento dei marchi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B8B2D"/>
                          </a:solidFill>
                          <a:effectLst/>
                          <a:latin typeface="Raleway"/>
                        </a:rPr>
                        <a:t>Arricchimento del canale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Integrazione fra i servizi in line e offline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14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B8B2D"/>
                          </a:solidFill>
                          <a:effectLst/>
                          <a:latin typeface="Raleway"/>
                        </a:rPr>
                        <a:t>Moltiplicazione dei canali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Coesistenza fra nuovi e vecchi canali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B8B2D"/>
                          </a:solidFill>
                          <a:effectLst/>
                          <a:latin typeface="Raleway"/>
                        </a:rPr>
                        <a:t>Decostruzione dei canali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Moltiplicazione operatori specializzati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9024" name="Text Box 16"/>
          <p:cNvSpPr txBox="1">
            <a:spLocks noChangeArrowheads="1"/>
          </p:cNvSpPr>
          <p:nvPr/>
        </p:nvSpPr>
        <p:spPr bwMode="auto">
          <a:xfrm>
            <a:off x="3600451" y="5367338"/>
            <a:ext cx="8002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latin typeface="Raleway"/>
              </a:rPr>
              <a:t>bassa</a:t>
            </a:r>
          </a:p>
        </p:txBody>
      </p:sp>
      <p:sp>
        <p:nvSpPr>
          <p:cNvPr id="299025" name="Text Box 17"/>
          <p:cNvSpPr txBox="1">
            <a:spLocks noChangeArrowheads="1"/>
          </p:cNvSpPr>
          <p:nvPr/>
        </p:nvSpPr>
        <p:spPr bwMode="auto">
          <a:xfrm>
            <a:off x="1388534" y="4365626"/>
            <a:ext cx="8002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latin typeface="Raleway"/>
              </a:rPr>
              <a:t>bassa</a:t>
            </a:r>
          </a:p>
        </p:txBody>
      </p:sp>
      <p:sp>
        <p:nvSpPr>
          <p:cNvPr id="299026" name="Text Box 18"/>
          <p:cNvSpPr txBox="1">
            <a:spLocks noChangeArrowheads="1"/>
          </p:cNvSpPr>
          <p:nvPr/>
        </p:nvSpPr>
        <p:spPr bwMode="auto">
          <a:xfrm>
            <a:off x="7535333" y="5367338"/>
            <a:ext cx="5565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latin typeface="Raleway"/>
              </a:rPr>
              <a:t>alta</a:t>
            </a:r>
          </a:p>
        </p:txBody>
      </p:sp>
      <p:sp>
        <p:nvSpPr>
          <p:cNvPr id="299027" name="Text Box 19"/>
          <p:cNvSpPr txBox="1">
            <a:spLocks noChangeArrowheads="1"/>
          </p:cNvSpPr>
          <p:nvPr/>
        </p:nvSpPr>
        <p:spPr bwMode="auto">
          <a:xfrm>
            <a:off x="1710267" y="2565401"/>
            <a:ext cx="5565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latin typeface="Raleway"/>
              </a:rPr>
              <a:t>alta</a:t>
            </a:r>
          </a:p>
        </p:txBody>
      </p:sp>
      <p:sp>
        <p:nvSpPr>
          <p:cNvPr id="299028" name="Text Box 20"/>
          <p:cNvSpPr txBox="1">
            <a:spLocks noChangeArrowheads="1"/>
          </p:cNvSpPr>
          <p:nvPr/>
        </p:nvSpPr>
        <p:spPr bwMode="auto">
          <a:xfrm rot="16200000">
            <a:off x="-565284" y="3226485"/>
            <a:ext cx="34419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898989"/>
                </a:solidFill>
                <a:latin typeface="Raleway"/>
              </a:rPr>
              <a:t>Ricchezza dell’interazione fisica</a:t>
            </a:r>
          </a:p>
          <a:p>
            <a:r>
              <a:rPr lang="it-IT" dirty="0">
                <a:solidFill>
                  <a:srgbClr val="898989"/>
                </a:solidFill>
                <a:latin typeface="Raleway"/>
              </a:rPr>
              <a:t>nel processo di acquisto</a:t>
            </a:r>
          </a:p>
        </p:txBody>
      </p:sp>
      <p:sp>
        <p:nvSpPr>
          <p:cNvPr id="299029" name="Text Box 21"/>
          <p:cNvSpPr txBox="1">
            <a:spLocks noChangeArrowheads="1"/>
          </p:cNvSpPr>
          <p:nvPr/>
        </p:nvSpPr>
        <p:spPr bwMode="auto">
          <a:xfrm>
            <a:off x="2351618" y="5734051"/>
            <a:ext cx="53912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898989"/>
                </a:solidFill>
                <a:latin typeface="Raleway"/>
              </a:rPr>
              <a:t>Intensità dell’informazione nel processo di acquisto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L’evoluzione del prodotto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417" y="2361063"/>
            <a:ext cx="10464800" cy="37317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700" b="1" dirty="0">
                <a:solidFill>
                  <a:srgbClr val="EB8B2D"/>
                </a:solidFill>
              </a:rPr>
              <a:t>commodity</a:t>
            </a:r>
            <a:r>
              <a:rPr lang="it-IT" sz="2700" i="1" dirty="0">
                <a:solidFill>
                  <a:schemeClr val="folHlink"/>
                </a:solidFill>
              </a:rPr>
              <a:t>:</a:t>
            </a:r>
            <a:r>
              <a:rPr lang="it-IT" sz="2700" i="1" dirty="0"/>
              <a:t> </a:t>
            </a:r>
            <a:r>
              <a:rPr lang="it-IT" sz="2700" dirty="0">
                <a:solidFill>
                  <a:srgbClr val="898989"/>
                </a:solidFill>
              </a:rPr>
              <a:t>dopo aver localizzato le risorse, le si estrae e le si vende sul mercato in forma grezza</a:t>
            </a:r>
            <a:endParaRPr lang="it-IT" sz="2700" b="1" dirty="0">
              <a:solidFill>
                <a:srgbClr val="898989"/>
              </a:solidFill>
            </a:endParaRPr>
          </a:p>
          <a:p>
            <a:pPr>
              <a:lnSpc>
                <a:spcPct val="80000"/>
              </a:lnSpc>
            </a:pPr>
            <a:r>
              <a:rPr lang="it-IT" sz="2700" b="1" dirty="0">
                <a:solidFill>
                  <a:srgbClr val="EB8B2D"/>
                </a:solidFill>
              </a:rPr>
              <a:t>beni</a:t>
            </a:r>
            <a:r>
              <a:rPr lang="it-IT" sz="2700" i="1" dirty="0">
                <a:solidFill>
                  <a:schemeClr val="folHlink"/>
                </a:solidFill>
              </a:rPr>
              <a:t>:</a:t>
            </a:r>
            <a:r>
              <a:rPr lang="it-IT" sz="2700" i="1" dirty="0"/>
              <a:t> </a:t>
            </a:r>
            <a:r>
              <a:rPr lang="it-IT" sz="2700" dirty="0">
                <a:solidFill>
                  <a:srgbClr val="898989"/>
                </a:solidFill>
              </a:rPr>
              <a:t>le materie grezze sono aggregate in prodotti </a:t>
            </a:r>
            <a:endParaRPr lang="it-IT" sz="2700" b="1" dirty="0">
              <a:solidFill>
                <a:srgbClr val="898989"/>
              </a:solidFill>
            </a:endParaRPr>
          </a:p>
          <a:p>
            <a:pPr>
              <a:lnSpc>
                <a:spcPct val="80000"/>
              </a:lnSpc>
            </a:pPr>
            <a:r>
              <a:rPr lang="it-IT" sz="2700" b="1" dirty="0">
                <a:solidFill>
                  <a:srgbClr val="EB8B2D"/>
                </a:solidFill>
              </a:rPr>
              <a:t>servizi</a:t>
            </a:r>
            <a:r>
              <a:rPr lang="it-IT" sz="2700" i="1" dirty="0">
                <a:solidFill>
                  <a:schemeClr val="folHlink"/>
                </a:solidFill>
              </a:rPr>
              <a:t>: </a:t>
            </a:r>
            <a:r>
              <a:rPr lang="it-IT" sz="2700" dirty="0">
                <a:solidFill>
                  <a:srgbClr val="898989"/>
                </a:solidFill>
              </a:rPr>
              <a:t>ogni bene è associato un servizio (che è la vera fonte della differenziazione, più del prodotto stesso) fino a diventare esso stesso piattaforma per l’erogazione di servizi</a:t>
            </a:r>
          </a:p>
          <a:p>
            <a:pPr>
              <a:lnSpc>
                <a:spcPct val="80000"/>
              </a:lnSpc>
            </a:pPr>
            <a:r>
              <a:rPr lang="it-IT" sz="2700" b="1" dirty="0">
                <a:solidFill>
                  <a:srgbClr val="EB8B2D"/>
                </a:solidFill>
              </a:rPr>
              <a:t>esperienza</a:t>
            </a:r>
            <a:r>
              <a:rPr lang="it-IT" sz="2700" dirty="0">
                <a:solidFill>
                  <a:schemeClr val="folHlink"/>
                </a:solidFill>
              </a:rPr>
              <a:t>:</a:t>
            </a:r>
            <a:r>
              <a:rPr lang="it-IT" sz="2700" dirty="0"/>
              <a:t> </a:t>
            </a:r>
            <a:r>
              <a:rPr lang="it-IT" sz="2700" dirty="0">
                <a:solidFill>
                  <a:srgbClr val="898989"/>
                </a:solidFill>
              </a:rPr>
              <a:t>ai servizi si associano elementi in grado di emozionare, coinvolgere, affascinare il consumatore. </a:t>
            </a:r>
          </a:p>
          <a:p>
            <a:pPr>
              <a:lnSpc>
                <a:spcPct val="80000"/>
              </a:lnSpc>
            </a:pPr>
            <a:endParaRPr lang="it-IT" sz="2800" dirty="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Nuove figure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433" y="2114108"/>
            <a:ext cx="10752667" cy="3978718"/>
          </a:xfrm>
        </p:spPr>
        <p:txBody>
          <a:bodyPr>
            <a:normAutofit/>
          </a:bodyPr>
          <a:lstStyle/>
          <a:p>
            <a:pPr marL="174625" indent="-174625">
              <a:lnSpc>
                <a:spcPct val="80000"/>
              </a:lnSpc>
            </a:pPr>
            <a:r>
              <a:rPr lang="it-IT" sz="2400" dirty="0">
                <a:solidFill>
                  <a:srgbClr val="EB8B2D"/>
                </a:solidFill>
              </a:rPr>
              <a:t>Metamediar</a:t>
            </a:r>
            <a:r>
              <a:rPr lang="it-IT" sz="2400" dirty="0">
                <a:solidFill>
                  <a:srgbClr val="898989"/>
                </a:solidFill>
              </a:rPr>
              <a:t>i: collega acquirenti e fornitori fornendo in modo indipendente l’informazione ma avendo come obiettivo anche quello di fornire la soddisfazione qualitativa della transazione</a:t>
            </a:r>
          </a:p>
          <a:p>
            <a:pPr marL="174625" indent="-174625">
              <a:lnSpc>
                <a:spcPct val="80000"/>
              </a:lnSpc>
            </a:pPr>
            <a:r>
              <a:rPr lang="it-IT" sz="2400" dirty="0">
                <a:solidFill>
                  <a:srgbClr val="EB8B2D"/>
                </a:solidFill>
              </a:rPr>
              <a:t>Infomediari</a:t>
            </a:r>
            <a:r>
              <a:rPr lang="it-IT" sz="2400" dirty="0">
                <a:solidFill>
                  <a:srgbClr val="898989"/>
                </a:solidFill>
              </a:rPr>
              <a:t>: raccolta ed erogazione di dati sui consumatori e sulle loro abitudini di spesa, raccolta ed erogazione di informazioni attendibili sui siti</a:t>
            </a:r>
          </a:p>
          <a:p>
            <a:pPr marL="174625" indent="-174625">
              <a:lnSpc>
                <a:spcPct val="80000"/>
              </a:lnSpc>
            </a:pPr>
            <a:r>
              <a:rPr lang="it-IT" sz="2400" dirty="0">
                <a:solidFill>
                  <a:srgbClr val="EB8B2D"/>
                </a:solidFill>
              </a:rPr>
              <a:t>Mobilemediari</a:t>
            </a:r>
            <a:r>
              <a:rPr lang="it-IT" sz="2400" dirty="0">
                <a:solidFill>
                  <a:srgbClr val="898989"/>
                </a:solidFill>
              </a:rPr>
              <a:t>: inserimento in una preesistente relazione, rottura della catena del valore in una fase qualsiasi, raccolta informazioni e capacità di transazione con i consumatori che sono pronti all’acquisto, in ogni momento e in ogni luogo </a:t>
            </a:r>
          </a:p>
          <a:p>
            <a:pPr marL="174625" indent="-174625">
              <a:lnSpc>
                <a:spcPct val="80000"/>
              </a:lnSpc>
              <a:buFontTx/>
              <a:buNone/>
            </a:pPr>
            <a:r>
              <a:rPr lang="it-IT" sz="2400" dirty="0">
                <a:solidFill>
                  <a:srgbClr val="898989"/>
                </a:solidFill>
              </a:rPr>
              <a:t>	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95251" y="1050878"/>
            <a:ext cx="10515600" cy="869924"/>
          </a:xfrm>
        </p:spPr>
        <p:txBody>
          <a:bodyPr/>
          <a:lstStyle/>
          <a:p>
            <a:r>
              <a:rPr lang="it-IT" dirty="0"/>
              <a:t>Nuovi modelli di intermediazione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251" y="2114109"/>
            <a:ext cx="11377083" cy="4194616"/>
          </a:xfrm>
        </p:spPr>
        <p:txBody>
          <a:bodyPr>
            <a:normAutofit/>
          </a:bodyPr>
          <a:lstStyle/>
          <a:p>
            <a:pPr marL="174625" indent="-174625">
              <a:lnSpc>
                <a:spcPct val="80000"/>
              </a:lnSpc>
            </a:pPr>
            <a:r>
              <a:rPr lang="it-IT" sz="2300" dirty="0">
                <a:solidFill>
                  <a:srgbClr val="EB8B2D"/>
                </a:solidFill>
              </a:rPr>
              <a:t>Brokeraggio</a:t>
            </a:r>
            <a:r>
              <a:rPr lang="it-IT" sz="2300" dirty="0">
                <a:solidFill>
                  <a:srgbClr val="898989"/>
                </a:solidFill>
              </a:rPr>
              <a:t> (esecutori di ordini di compravendita, market exchange, comunità verticali, aggregatori di acquisto, distributori, mall, metamediari, aste, annunci, agenti di ricerca, ricerca a ricompensa) </a:t>
            </a:r>
          </a:p>
          <a:p>
            <a:pPr marL="174625" indent="-174625">
              <a:lnSpc>
                <a:spcPct val="80000"/>
              </a:lnSpc>
            </a:pPr>
            <a:r>
              <a:rPr lang="it-IT" sz="2300" dirty="0">
                <a:solidFill>
                  <a:srgbClr val="EB8B2D"/>
                </a:solidFill>
              </a:rPr>
              <a:t>Advertising</a:t>
            </a:r>
            <a:r>
              <a:rPr lang="it-IT" sz="2300" dirty="0">
                <a:solidFill>
                  <a:srgbClr val="898989"/>
                </a:solidFill>
              </a:rPr>
              <a:t> erogazione di contenuti e servizi in cambio della presenza di pubblicità</a:t>
            </a:r>
          </a:p>
          <a:p>
            <a:pPr marL="174625" indent="-174625">
              <a:lnSpc>
                <a:spcPct val="80000"/>
              </a:lnSpc>
            </a:pPr>
            <a:r>
              <a:rPr lang="it-IT" sz="2300" dirty="0">
                <a:solidFill>
                  <a:srgbClr val="EB8B2D"/>
                </a:solidFill>
              </a:rPr>
              <a:t>Infomediari </a:t>
            </a:r>
          </a:p>
          <a:p>
            <a:pPr marL="174625" indent="-174625">
              <a:lnSpc>
                <a:spcPct val="80000"/>
              </a:lnSpc>
            </a:pPr>
            <a:r>
              <a:rPr lang="it-IT" sz="2300" dirty="0">
                <a:solidFill>
                  <a:srgbClr val="EB8B2D"/>
                </a:solidFill>
              </a:rPr>
              <a:t>Vendita:</a:t>
            </a:r>
            <a:r>
              <a:rPr lang="it-IT" sz="2300" dirty="0">
                <a:solidFill>
                  <a:srgbClr val="898989"/>
                </a:solidFill>
              </a:rPr>
              <a:t> negozio virtuale, su catalogo, surf-and-turf, di bit</a:t>
            </a:r>
          </a:p>
          <a:p>
            <a:pPr marL="174625" indent="-174625">
              <a:lnSpc>
                <a:spcPct val="80000"/>
              </a:lnSpc>
            </a:pPr>
            <a:r>
              <a:rPr lang="it-IT" sz="2300" dirty="0">
                <a:solidFill>
                  <a:srgbClr val="EB8B2D"/>
                </a:solidFill>
              </a:rPr>
              <a:t>Produttori:</a:t>
            </a:r>
            <a:r>
              <a:rPr lang="it-IT" sz="2300" dirty="0">
                <a:solidFill>
                  <a:srgbClr val="898989"/>
                </a:solidFill>
              </a:rPr>
              <a:t> disintermediazione propri canali distributivi</a:t>
            </a:r>
          </a:p>
          <a:p>
            <a:pPr marL="174625" indent="-174625">
              <a:lnSpc>
                <a:spcPct val="80000"/>
              </a:lnSpc>
            </a:pPr>
            <a:r>
              <a:rPr lang="it-IT" sz="2300" dirty="0">
                <a:solidFill>
                  <a:srgbClr val="EB8B2D"/>
                </a:solidFill>
              </a:rPr>
              <a:t>Affiliati:</a:t>
            </a:r>
            <a:r>
              <a:rPr lang="it-IT" sz="2300" dirty="0">
                <a:solidFill>
                  <a:srgbClr val="898989"/>
                </a:solidFill>
              </a:rPr>
              <a:t> connettono l’utente ai siti dove effettuare la transazione</a:t>
            </a:r>
          </a:p>
          <a:p>
            <a:pPr marL="174625" indent="-174625">
              <a:lnSpc>
                <a:spcPct val="80000"/>
              </a:lnSpc>
            </a:pPr>
            <a:r>
              <a:rPr lang="it-IT" sz="2300" dirty="0">
                <a:solidFill>
                  <a:srgbClr val="EB8B2D"/>
                </a:solidFill>
              </a:rPr>
              <a:t>Comunità</a:t>
            </a:r>
          </a:p>
          <a:p>
            <a:pPr marL="174625" indent="-174625">
              <a:lnSpc>
                <a:spcPct val="80000"/>
              </a:lnSpc>
            </a:pPr>
            <a:r>
              <a:rPr lang="it-IT" sz="2300" dirty="0">
                <a:solidFill>
                  <a:srgbClr val="EB8B2D"/>
                </a:solidFill>
              </a:rPr>
              <a:t>Abbonamenti</a:t>
            </a:r>
          </a:p>
          <a:p>
            <a:pPr marL="174625" indent="-174625">
              <a:lnSpc>
                <a:spcPct val="80000"/>
              </a:lnSpc>
            </a:pPr>
            <a:r>
              <a:rPr lang="it-IT" sz="2300" dirty="0">
                <a:solidFill>
                  <a:srgbClr val="EB8B2D"/>
                </a:solidFill>
              </a:rPr>
              <a:t>Utility 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07433" y="1173707"/>
            <a:ext cx="10515600" cy="869924"/>
          </a:xfrm>
        </p:spPr>
        <p:txBody>
          <a:bodyPr/>
          <a:lstStyle/>
          <a:p>
            <a:r>
              <a:rPr lang="it-IT" dirty="0"/>
              <a:t>Sito </a:t>
            </a: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4433" y="2524836"/>
            <a:ext cx="5130800" cy="3629903"/>
          </a:xfrm>
          <a:ln w="28575">
            <a:solidFill>
              <a:srgbClr val="EB8B2D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COSA E’</a:t>
            </a:r>
          </a:p>
          <a:p>
            <a:pPr>
              <a:lnSpc>
                <a:spcPct val="90000"/>
              </a:lnSpc>
            </a:pPr>
            <a:r>
              <a:rPr lang="it-IT" dirty="0">
                <a:solidFill>
                  <a:srgbClr val="898989"/>
                </a:solidFill>
              </a:rPr>
              <a:t>Erogatore di contenuti</a:t>
            </a:r>
          </a:p>
          <a:p>
            <a:pPr>
              <a:lnSpc>
                <a:spcPct val="90000"/>
              </a:lnSpc>
            </a:pPr>
            <a:r>
              <a:rPr lang="it-IT" dirty="0">
                <a:solidFill>
                  <a:srgbClr val="898989"/>
                </a:solidFill>
              </a:rPr>
              <a:t>Luogo di incontro</a:t>
            </a:r>
          </a:p>
          <a:p>
            <a:pPr>
              <a:lnSpc>
                <a:spcPct val="90000"/>
              </a:lnSpc>
            </a:pPr>
            <a:r>
              <a:rPr lang="it-IT" dirty="0">
                <a:solidFill>
                  <a:srgbClr val="898989"/>
                </a:solidFill>
              </a:rPr>
              <a:t>Strumento di rilevazione e analisi</a:t>
            </a:r>
          </a:p>
          <a:p>
            <a:pPr>
              <a:lnSpc>
                <a:spcPct val="90000"/>
              </a:lnSpc>
            </a:pPr>
            <a:r>
              <a:rPr lang="it-IT" dirty="0">
                <a:solidFill>
                  <a:srgbClr val="898989"/>
                </a:solidFill>
              </a:rPr>
              <a:t>Strumento di intermediazione </a:t>
            </a:r>
          </a:p>
          <a:p>
            <a:pPr>
              <a:lnSpc>
                <a:spcPct val="90000"/>
              </a:lnSpc>
            </a:pPr>
            <a:r>
              <a:rPr lang="it-IT" dirty="0">
                <a:solidFill>
                  <a:srgbClr val="898989"/>
                </a:solidFill>
              </a:rPr>
              <a:t>Strumento di relazione</a:t>
            </a:r>
          </a:p>
        </p:txBody>
      </p:sp>
      <p:sp>
        <p:nvSpPr>
          <p:cNvPr id="2775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72200" y="2524836"/>
            <a:ext cx="5181600" cy="3652127"/>
          </a:xfrm>
          <a:ln w="28575">
            <a:solidFill>
              <a:srgbClr val="FF3300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it-IT">
                <a:solidFill>
                  <a:srgbClr val="898989"/>
                </a:solidFill>
              </a:rPr>
              <a:t>COME FARE</a:t>
            </a:r>
          </a:p>
          <a:p>
            <a:pPr>
              <a:lnSpc>
                <a:spcPct val="90000"/>
              </a:lnSpc>
            </a:pPr>
            <a:r>
              <a:rPr lang="it-IT">
                <a:solidFill>
                  <a:srgbClr val="898989"/>
                </a:solidFill>
              </a:rPr>
              <a:t>Strutturazione in funzione degli utenti e degli obiettivi</a:t>
            </a:r>
          </a:p>
          <a:p>
            <a:pPr>
              <a:lnSpc>
                <a:spcPct val="90000"/>
              </a:lnSpc>
            </a:pPr>
            <a:r>
              <a:rPr lang="it-IT">
                <a:solidFill>
                  <a:srgbClr val="898989"/>
                </a:solidFill>
              </a:rPr>
              <a:t>Dimensioni di fruibilità</a:t>
            </a:r>
          </a:p>
          <a:p>
            <a:pPr>
              <a:lnSpc>
                <a:spcPct val="90000"/>
              </a:lnSpc>
            </a:pPr>
            <a:r>
              <a:rPr lang="it-IT">
                <a:solidFill>
                  <a:srgbClr val="898989"/>
                </a:solidFill>
              </a:rPr>
              <a:t>Aree di attenzione</a:t>
            </a:r>
          </a:p>
          <a:p>
            <a:pPr>
              <a:lnSpc>
                <a:spcPct val="90000"/>
              </a:lnSpc>
            </a:pPr>
            <a:endParaRPr lang="it-IT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Marketing Mix e sostenibilità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95251" y="1050878"/>
            <a:ext cx="10515600" cy="869924"/>
          </a:xfrm>
        </p:spPr>
        <p:txBody>
          <a:bodyPr/>
          <a:lstStyle/>
          <a:p>
            <a:r>
              <a:rPr lang="it-IT" dirty="0"/>
              <a:t>Impatto della sostenibilità sul prodotto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251" y="1920802"/>
            <a:ext cx="11377083" cy="4632398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it-IT" dirty="0">
                <a:solidFill>
                  <a:srgbClr val="898989"/>
                </a:solidFill>
              </a:rPr>
              <a:t>Caratteristiche del prodotto</a:t>
            </a:r>
            <a:endParaRPr lang="fr-FR" dirty="0">
              <a:solidFill>
                <a:srgbClr val="898989"/>
              </a:solidFill>
            </a:endParaRPr>
          </a:p>
          <a:p>
            <a:pPr lvl="1"/>
            <a:r>
              <a:rPr lang="it-IT" dirty="0">
                <a:solidFill>
                  <a:srgbClr val="898989"/>
                </a:solidFill>
              </a:rPr>
              <a:t>Modificare le caratteristiche fisiche del prodotto</a:t>
            </a:r>
            <a:endParaRPr lang="fr-FR" dirty="0">
              <a:solidFill>
                <a:srgbClr val="898989"/>
              </a:solidFill>
            </a:endParaRPr>
          </a:p>
          <a:p>
            <a:pPr lvl="1"/>
            <a:r>
              <a:rPr lang="it-IT" dirty="0">
                <a:solidFill>
                  <a:srgbClr val="898989"/>
                </a:solidFill>
              </a:rPr>
              <a:t>Rivisitazione dell’uso del prodotto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Dal prodotto al servizio (prodotto diventa un tramite per l’erogazione di un servizio, si passa dalla proprietà al possesso, il possesso del bene implica meno rifiuti, dismissioni, </a:t>
            </a:r>
            <a:endParaRPr lang="fr-FR" dirty="0" smtClean="0">
              <a:solidFill>
                <a:srgbClr val="898989"/>
              </a:solidFill>
            </a:endParaRP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Dal </a:t>
            </a:r>
            <a:r>
              <a:rPr lang="it-IT" dirty="0">
                <a:solidFill>
                  <a:srgbClr val="898989"/>
                </a:solidFill>
              </a:rPr>
              <a:t>prodotto al servizio </a:t>
            </a:r>
            <a:r>
              <a:rPr lang="it-IT" dirty="0" smtClean="0">
                <a:solidFill>
                  <a:srgbClr val="898989"/>
                </a:solidFill>
              </a:rPr>
              <a:t>(l’accesso solo a «dosi del bene» - ossia dall’auto al viaggio in auto – diminuisce impatto ambientale e aumenta impatto </a:t>
            </a:r>
            <a:r>
              <a:rPr lang="it-IT" dirty="0" smtClean="0">
                <a:solidFill>
                  <a:srgbClr val="898989"/>
                </a:solidFill>
              </a:rPr>
              <a:t>sociale, fornisce maggiore </a:t>
            </a:r>
            <a:r>
              <a:rPr lang="it-IT" dirty="0">
                <a:solidFill>
                  <a:srgbClr val="898989"/>
                </a:solidFill>
              </a:rPr>
              <a:t>accessibilità in termini fisici e allargamento dell’utenza perché è possibile ottenere dosi del bene</a:t>
            </a:r>
            <a:endParaRPr lang="fr-FR" dirty="0">
              <a:solidFill>
                <a:srgbClr val="898989"/>
              </a:solidFill>
            </a:endParaRPr>
          </a:p>
          <a:p>
            <a:pPr lvl="0"/>
            <a:r>
              <a:rPr lang="it-IT" dirty="0">
                <a:solidFill>
                  <a:srgbClr val="898989"/>
                </a:solidFill>
              </a:rPr>
              <a:t>Allungare vita del prodotto</a:t>
            </a:r>
            <a:endParaRPr lang="fr-FR" dirty="0">
              <a:solidFill>
                <a:srgbClr val="898989"/>
              </a:solidFill>
            </a:endParaRPr>
          </a:p>
          <a:p>
            <a:pPr lvl="1"/>
            <a:r>
              <a:rPr lang="it-IT" dirty="0">
                <a:solidFill>
                  <a:srgbClr val="898989"/>
                </a:solidFill>
              </a:rPr>
              <a:t>Maggiore qualità</a:t>
            </a:r>
          </a:p>
          <a:p>
            <a:pPr lvl="1"/>
            <a:r>
              <a:rPr lang="it-IT" dirty="0">
                <a:solidFill>
                  <a:srgbClr val="898989"/>
                </a:solidFill>
              </a:rPr>
              <a:t>Riuso o nuovo uso in altri ambiti</a:t>
            </a:r>
          </a:p>
          <a:p>
            <a:pPr lvl="1"/>
            <a:r>
              <a:rPr lang="it-IT" dirty="0">
                <a:solidFill>
                  <a:srgbClr val="898989"/>
                </a:solidFill>
              </a:rPr>
              <a:t>Assistenza e riparazione</a:t>
            </a:r>
            <a:endParaRPr lang="fr-FR" dirty="0">
              <a:solidFill>
                <a:srgbClr val="898989"/>
              </a:solidFill>
            </a:endParaRPr>
          </a:p>
          <a:p>
            <a:pPr lvl="0"/>
            <a:r>
              <a:rPr lang="it-IT" dirty="0" smtClean="0">
                <a:solidFill>
                  <a:srgbClr val="898989"/>
                </a:solidFill>
              </a:rPr>
              <a:t>Ampliamento </a:t>
            </a:r>
            <a:r>
              <a:rPr lang="it-IT" dirty="0">
                <a:solidFill>
                  <a:srgbClr val="898989"/>
                </a:solidFill>
              </a:rPr>
              <a:t>del prodotto con</a:t>
            </a:r>
            <a:endParaRPr lang="fr-FR" dirty="0">
              <a:solidFill>
                <a:srgbClr val="898989"/>
              </a:solidFill>
            </a:endParaRPr>
          </a:p>
          <a:p>
            <a:pPr lvl="1"/>
            <a:r>
              <a:rPr lang="it-IT" dirty="0">
                <a:solidFill>
                  <a:srgbClr val="898989"/>
                </a:solidFill>
              </a:rPr>
              <a:t>Nuovi servizi</a:t>
            </a:r>
          </a:p>
          <a:p>
            <a:pPr lvl="1"/>
            <a:r>
              <a:rPr lang="it-IT" dirty="0">
                <a:solidFill>
                  <a:srgbClr val="898989"/>
                </a:solidFill>
              </a:rPr>
              <a:t>Nuove modalità d’uso</a:t>
            </a:r>
          </a:p>
          <a:p>
            <a:pPr lvl="1"/>
            <a:r>
              <a:rPr lang="it-IT" dirty="0">
                <a:solidFill>
                  <a:srgbClr val="898989"/>
                </a:solidFill>
              </a:rPr>
              <a:t>Innovazione per migliorare efficacia ed efficienza</a:t>
            </a:r>
          </a:p>
          <a:p>
            <a:pPr lvl="0"/>
            <a:r>
              <a:rPr lang="it-IT" dirty="0">
                <a:solidFill>
                  <a:srgbClr val="898989"/>
                </a:solidFill>
              </a:rPr>
              <a:t>Ridefinizione del processo produttivo</a:t>
            </a:r>
            <a:endParaRPr lang="fr-FR" dirty="0">
              <a:solidFill>
                <a:srgbClr val="898989"/>
              </a:solidFill>
            </a:endParaRPr>
          </a:p>
          <a:p>
            <a:pPr lvl="1"/>
            <a:r>
              <a:rPr lang="it-IT" dirty="0">
                <a:solidFill>
                  <a:srgbClr val="898989"/>
                </a:solidFill>
              </a:rPr>
              <a:t>maggiore efficienza nell’impiego delle risorse</a:t>
            </a:r>
            <a:endParaRPr lang="fr-FR" dirty="0">
              <a:solidFill>
                <a:srgbClr val="898989"/>
              </a:solidFill>
            </a:endParaRPr>
          </a:p>
          <a:p>
            <a:pPr lvl="1"/>
            <a:r>
              <a:rPr lang="it-IT" dirty="0">
                <a:solidFill>
                  <a:srgbClr val="898989"/>
                </a:solidFill>
              </a:rPr>
              <a:t>risorse rinnovabili</a:t>
            </a:r>
            <a:endParaRPr lang="fr-FR" dirty="0">
              <a:solidFill>
                <a:srgbClr val="898989"/>
              </a:solidFill>
            </a:endParaRPr>
          </a:p>
          <a:p>
            <a:pPr lvl="1"/>
            <a:r>
              <a:rPr lang="it-IT" dirty="0">
                <a:solidFill>
                  <a:srgbClr val="898989"/>
                </a:solidFill>
              </a:rPr>
              <a:t>economia circolare</a:t>
            </a:r>
          </a:p>
          <a:p>
            <a:pPr lvl="1"/>
            <a:r>
              <a:rPr lang="it-IT" dirty="0">
                <a:solidFill>
                  <a:srgbClr val="898989"/>
                </a:solidFill>
              </a:rPr>
              <a:t>Accesso alle risorse rispettando l’impatto sociale e di distribuzione delle risorse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95250" y="1050878"/>
            <a:ext cx="11928427" cy="869924"/>
          </a:xfrm>
        </p:spPr>
        <p:txBody>
          <a:bodyPr/>
          <a:lstStyle/>
          <a:p>
            <a:r>
              <a:rPr lang="it-IT" dirty="0"/>
              <a:t>Impatto della sostenibilità sulla comunicazione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251" y="2114109"/>
            <a:ext cx="11377083" cy="419461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it-IT" dirty="0">
                <a:solidFill>
                  <a:srgbClr val="898989"/>
                </a:solidFill>
              </a:rPr>
              <a:t>Formazione/informazione per valutare le caratteristiche di differenziazione e far percepire la sostenibilità come valore (per il prodotto)</a:t>
            </a:r>
          </a:p>
          <a:p>
            <a:pPr lvl="0"/>
            <a:r>
              <a:rPr lang="it-IT" dirty="0">
                <a:solidFill>
                  <a:srgbClr val="898989"/>
                </a:solidFill>
              </a:rPr>
              <a:t>La comunicazione può diventare elemento di valore per il suo apporto alla comprensione o all’ampliamento di esperienza e valori</a:t>
            </a:r>
          </a:p>
          <a:p>
            <a:r>
              <a:rPr lang="it-IT" dirty="0">
                <a:solidFill>
                  <a:srgbClr val="898989"/>
                </a:solidFill>
              </a:rPr>
              <a:t>La comunicazione deve tenere conto dell’impatto sui diversi stakeholders per cui il piano di comunicazione deve essere declinato considerando il target principale e gli effetti sui pubblici secondario o sui comportamenti collettivi</a:t>
            </a:r>
          </a:p>
          <a:p>
            <a:r>
              <a:rPr lang="it-IT" dirty="0">
                <a:solidFill>
                  <a:srgbClr val="898989"/>
                </a:solidFill>
              </a:rPr>
              <a:t>La comunicazione deve rispettare i valori e gli interessi di tutti gli stakeholders</a:t>
            </a:r>
          </a:p>
          <a:p>
            <a:pPr lvl="0"/>
            <a:r>
              <a:rPr lang="it-IT" dirty="0">
                <a:solidFill>
                  <a:srgbClr val="898989"/>
                </a:solidFill>
              </a:rPr>
              <a:t>La comunicazione deve essere mirata a supportare l’approccio sostenibile di gestione e a farne comprendere i contenuti, le implicazioni e l’immagine che ne deriva per l’impresa</a:t>
            </a:r>
          </a:p>
          <a:p>
            <a:pPr lvl="0"/>
            <a:r>
              <a:rPr lang="it-IT" dirty="0">
                <a:solidFill>
                  <a:srgbClr val="898989"/>
                </a:solidFill>
              </a:rPr>
              <a:t>Le nuove tecnologie possono favorire la formazione, il passaggio di valori e l’affezione grazie ai valori</a:t>
            </a:r>
            <a:endParaRPr lang="fr-FR" dirty="0">
              <a:solidFill>
                <a:srgbClr val="898989"/>
              </a:solidFill>
            </a:endParaRPr>
          </a:p>
          <a:p>
            <a:pPr lvl="1"/>
            <a:endParaRPr lang="it-IT" dirty="0">
              <a:solidFill>
                <a:srgbClr val="898989"/>
              </a:solidFill>
            </a:endParaRPr>
          </a:p>
          <a:p>
            <a:pPr marL="174625" indent="-174625">
              <a:lnSpc>
                <a:spcPct val="80000"/>
              </a:lnSpc>
            </a:pPr>
            <a:endParaRPr lang="it-IT" sz="2300" dirty="0">
              <a:solidFill>
                <a:srgbClr val="898989"/>
              </a:solidFill>
            </a:endParaRPr>
          </a:p>
          <a:p>
            <a:pPr marL="174625" indent="-174625">
              <a:lnSpc>
                <a:spcPct val="80000"/>
              </a:lnSpc>
            </a:pPr>
            <a:endParaRPr lang="it-IT" sz="23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95250" y="1050878"/>
            <a:ext cx="11928427" cy="869924"/>
          </a:xfrm>
        </p:spPr>
        <p:txBody>
          <a:bodyPr/>
          <a:lstStyle/>
          <a:p>
            <a:r>
              <a:rPr lang="it-IT" dirty="0"/>
              <a:t>Impatto della sostenibilità sul prezzo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251" y="2114109"/>
            <a:ext cx="11377083" cy="4194616"/>
          </a:xfrm>
        </p:spPr>
        <p:txBody>
          <a:bodyPr>
            <a:normAutofit/>
          </a:bodyPr>
          <a:lstStyle/>
          <a:p>
            <a:pPr lvl="0"/>
            <a:r>
              <a:rPr lang="it-IT" dirty="0">
                <a:solidFill>
                  <a:srgbClr val="898989"/>
                </a:solidFill>
              </a:rPr>
              <a:t>Discriminazione del prezzo in funzione della sostenibilità</a:t>
            </a:r>
          </a:p>
          <a:p>
            <a:pPr lvl="1"/>
            <a:r>
              <a:rPr lang="it-IT" dirty="0">
                <a:solidFill>
                  <a:srgbClr val="898989"/>
                </a:solidFill>
              </a:rPr>
              <a:t>Diminuzione del prezzo per favorire la diffusione</a:t>
            </a:r>
          </a:p>
          <a:p>
            <a:pPr lvl="1"/>
            <a:r>
              <a:rPr lang="it-IT" dirty="0">
                <a:solidFill>
                  <a:srgbClr val="898989"/>
                </a:solidFill>
              </a:rPr>
              <a:t>Aumento del prezzo in funzione dell’incremento di valore</a:t>
            </a:r>
          </a:p>
          <a:p>
            <a:pPr lvl="0"/>
            <a:r>
              <a:rPr lang="it-IT" dirty="0">
                <a:solidFill>
                  <a:srgbClr val="898989"/>
                </a:solidFill>
              </a:rPr>
              <a:t>Definizione del prezzo considerando l’impatto anche sugli interessi dei diversi stakeholders</a:t>
            </a:r>
          </a:p>
          <a:p>
            <a:pPr lvl="0"/>
            <a:r>
              <a:rPr lang="it-IT" dirty="0">
                <a:solidFill>
                  <a:srgbClr val="898989"/>
                </a:solidFill>
              </a:rPr>
              <a:t>Definizione del prezzo per dosi del bene (piccole quantità o singolo servizio erogato dal bene fisico) al fine di aumentare la convenienza e quindi la diffusione a più utenti</a:t>
            </a:r>
          </a:p>
          <a:p>
            <a:pPr lvl="1"/>
            <a:endParaRPr lang="fr-FR" dirty="0">
              <a:solidFill>
                <a:srgbClr val="898989"/>
              </a:solidFill>
            </a:endParaRPr>
          </a:p>
          <a:p>
            <a:pPr marL="174625" indent="-174625">
              <a:lnSpc>
                <a:spcPct val="80000"/>
              </a:lnSpc>
            </a:pPr>
            <a:endParaRPr lang="it-IT" sz="2300" dirty="0">
              <a:solidFill>
                <a:srgbClr val="898989"/>
              </a:solidFill>
            </a:endParaRPr>
          </a:p>
          <a:p>
            <a:pPr marL="174625" indent="-174625">
              <a:lnSpc>
                <a:spcPct val="80000"/>
              </a:lnSpc>
            </a:pPr>
            <a:endParaRPr lang="it-IT" sz="23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95250" y="1050878"/>
            <a:ext cx="11928427" cy="869924"/>
          </a:xfrm>
        </p:spPr>
        <p:txBody>
          <a:bodyPr/>
          <a:lstStyle/>
          <a:p>
            <a:r>
              <a:rPr lang="it-IT" dirty="0"/>
              <a:t>Impatto della sostenibilità sulla distribuzione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251" y="2114109"/>
            <a:ext cx="11377083" cy="4194616"/>
          </a:xfrm>
        </p:spPr>
        <p:txBody>
          <a:bodyPr>
            <a:normAutofit/>
          </a:bodyPr>
          <a:lstStyle/>
          <a:p>
            <a:pPr lvl="0"/>
            <a:r>
              <a:rPr lang="it-IT" dirty="0">
                <a:solidFill>
                  <a:srgbClr val="898989"/>
                </a:solidFill>
              </a:rPr>
              <a:t>Impatto sull’ambiente</a:t>
            </a:r>
          </a:p>
          <a:p>
            <a:pPr lvl="0"/>
            <a:r>
              <a:rPr lang="it-IT" dirty="0">
                <a:solidFill>
                  <a:srgbClr val="898989"/>
                </a:solidFill>
              </a:rPr>
              <a:t>Impatto sulla percezione di sostenibilità in base a quanto ottenuto dal punto vendita</a:t>
            </a:r>
          </a:p>
          <a:p>
            <a:pPr lvl="0"/>
            <a:r>
              <a:rPr lang="it-IT" dirty="0">
                <a:solidFill>
                  <a:srgbClr val="898989"/>
                </a:solidFill>
              </a:rPr>
              <a:t>Coerenza fra i valori e l’approccio gestionale dei distributori e dell’impresa </a:t>
            </a:r>
            <a:endParaRPr lang="fr-FR" dirty="0">
              <a:solidFill>
                <a:srgbClr val="898989"/>
              </a:solidFill>
            </a:endParaRPr>
          </a:p>
          <a:p>
            <a:pPr marL="174625" indent="-174625">
              <a:lnSpc>
                <a:spcPct val="80000"/>
              </a:lnSpc>
            </a:pPr>
            <a:endParaRPr lang="it-IT" sz="2300" dirty="0">
              <a:solidFill>
                <a:srgbClr val="898989"/>
              </a:solidFill>
            </a:endParaRPr>
          </a:p>
          <a:p>
            <a:pPr marL="174625" indent="-174625">
              <a:lnSpc>
                <a:spcPct val="80000"/>
              </a:lnSpc>
            </a:pPr>
            <a:endParaRPr lang="it-IT" sz="23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Consumo e Customer Satisfaction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11149" y="1485900"/>
            <a:ext cx="10363200" cy="820572"/>
          </a:xfrm>
        </p:spPr>
        <p:txBody>
          <a:bodyPr/>
          <a:lstStyle/>
          <a:p>
            <a:r>
              <a:rPr lang="it-IT" dirty="0">
                <a:latin typeface="Tahoma" pitchFamily="34" charset="0"/>
              </a:rPr>
              <a:t>Processo di consumo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812801" y="6124575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573" name="Rectangle 69"/>
          <p:cNvSpPr>
            <a:spLocks noChangeArrowheads="1"/>
          </p:cNvSpPr>
          <p:nvPr/>
        </p:nvSpPr>
        <p:spPr bwMode="auto">
          <a:xfrm>
            <a:off x="4364568" y="4016376"/>
            <a:ext cx="2148417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576" name="Rectangle 72"/>
          <p:cNvSpPr>
            <a:spLocks noChangeArrowheads="1"/>
          </p:cNvSpPr>
          <p:nvPr/>
        </p:nvSpPr>
        <p:spPr bwMode="auto">
          <a:xfrm>
            <a:off x="4159251" y="4454525"/>
            <a:ext cx="3985683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577" name="Rectangle 73"/>
          <p:cNvSpPr>
            <a:spLocks noChangeArrowheads="1"/>
          </p:cNvSpPr>
          <p:nvPr/>
        </p:nvSpPr>
        <p:spPr bwMode="auto">
          <a:xfrm>
            <a:off x="4273551" y="4500563"/>
            <a:ext cx="4131733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579" name="Rectangle 75"/>
          <p:cNvSpPr>
            <a:spLocks noChangeArrowheads="1"/>
          </p:cNvSpPr>
          <p:nvPr/>
        </p:nvSpPr>
        <p:spPr bwMode="auto">
          <a:xfrm>
            <a:off x="7156452" y="4540250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595" name="Rectangle 91"/>
          <p:cNvSpPr>
            <a:spLocks noChangeArrowheads="1"/>
          </p:cNvSpPr>
          <p:nvPr/>
        </p:nvSpPr>
        <p:spPr bwMode="auto">
          <a:xfrm>
            <a:off x="3539067" y="5203825"/>
            <a:ext cx="829733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599" name="Rectangle 95"/>
          <p:cNvSpPr>
            <a:spLocks noChangeArrowheads="1"/>
          </p:cNvSpPr>
          <p:nvPr/>
        </p:nvSpPr>
        <p:spPr bwMode="auto">
          <a:xfrm>
            <a:off x="5911850" y="5691189"/>
            <a:ext cx="3350683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00" name="Rectangle 96"/>
          <p:cNvSpPr>
            <a:spLocks noChangeArrowheads="1"/>
          </p:cNvSpPr>
          <p:nvPr/>
        </p:nvSpPr>
        <p:spPr bwMode="auto">
          <a:xfrm>
            <a:off x="6026151" y="5740401"/>
            <a:ext cx="3456516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02" name="Rectangle 98"/>
          <p:cNvSpPr>
            <a:spLocks noChangeArrowheads="1"/>
          </p:cNvSpPr>
          <p:nvPr/>
        </p:nvSpPr>
        <p:spPr bwMode="auto">
          <a:xfrm>
            <a:off x="8424334" y="5780088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605" name="Rectangle 101"/>
          <p:cNvSpPr>
            <a:spLocks noChangeArrowheads="1"/>
          </p:cNvSpPr>
          <p:nvPr/>
        </p:nvSpPr>
        <p:spPr bwMode="auto">
          <a:xfrm>
            <a:off x="10234084" y="5476875"/>
            <a:ext cx="140546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06" name="Rectangle 102"/>
          <p:cNvSpPr>
            <a:spLocks noChangeArrowheads="1"/>
          </p:cNvSpPr>
          <p:nvPr/>
        </p:nvSpPr>
        <p:spPr bwMode="auto">
          <a:xfrm>
            <a:off x="10348384" y="5522913"/>
            <a:ext cx="1403349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08" name="Rectangle 104"/>
          <p:cNvSpPr>
            <a:spLocks noChangeArrowheads="1"/>
          </p:cNvSpPr>
          <p:nvPr/>
        </p:nvSpPr>
        <p:spPr bwMode="auto">
          <a:xfrm>
            <a:off x="11252201" y="5562600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611" name="Rectangle 107"/>
          <p:cNvSpPr>
            <a:spLocks noChangeArrowheads="1"/>
          </p:cNvSpPr>
          <p:nvPr/>
        </p:nvSpPr>
        <p:spPr bwMode="auto">
          <a:xfrm>
            <a:off x="11241618" y="5821363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612" name="Rectangle 108"/>
          <p:cNvSpPr>
            <a:spLocks noChangeArrowheads="1"/>
          </p:cNvSpPr>
          <p:nvPr/>
        </p:nvSpPr>
        <p:spPr bwMode="auto">
          <a:xfrm>
            <a:off x="9237133" y="4508501"/>
            <a:ext cx="1864784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13" name="Rectangle 109"/>
          <p:cNvSpPr>
            <a:spLocks noChangeArrowheads="1"/>
          </p:cNvSpPr>
          <p:nvPr/>
        </p:nvSpPr>
        <p:spPr bwMode="auto">
          <a:xfrm>
            <a:off x="9347201" y="4556126"/>
            <a:ext cx="1403351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15" name="Rectangle 111"/>
          <p:cNvSpPr>
            <a:spLocks noChangeArrowheads="1"/>
          </p:cNvSpPr>
          <p:nvPr/>
        </p:nvSpPr>
        <p:spPr bwMode="auto">
          <a:xfrm>
            <a:off x="10251018" y="4595813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616" name="Rectangle 112"/>
          <p:cNvSpPr>
            <a:spLocks noChangeArrowheads="1"/>
          </p:cNvSpPr>
          <p:nvPr/>
        </p:nvSpPr>
        <p:spPr bwMode="auto">
          <a:xfrm>
            <a:off x="9347201" y="4814889"/>
            <a:ext cx="189441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18" name="Rectangle 114"/>
          <p:cNvSpPr>
            <a:spLocks noChangeArrowheads="1"/>
          </p:cNvSpPr>
          <p:nvPr/>
        </p:nvSpPr>
        <p:spPr bwMode="auto">
          <a:xfrm>
            <a:off x="10606618" y="4854575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624" name="Rectangle 120"/>
          <p:cNvSpPr>
            <a:spLocks noChangeArrowheads="1"/>
          </p:cNvSpPr>
          <p:nvPr/>
        </p:nvSpPr>
        <p:spPr bwMode="auto">
          <a:xfrm>
            <a:off x="1022351" y="5529263"/>
            <a:ext cx="1310216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25" name="Rectangle 121"/>
          <p:cNvSpPr>
            <a:spLocks noChangeArrowheads="1"/>
          </p:cNvSpPr>
          <p:nvPr/>
        </p:nvSpPr>
        <p:spPr bwMode="auto">
          <a:xfrm>
            <a:off x="1132418" y="5578476"/>
            <a:ext cx="13081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27" name="Rectangle 123"/>
          <p:cNvSpPr>
            <a:spLocks noChangeArrowheads="1"/>
          </p:cNvSpPr>
          <p:nvPr/>
        </p:nvSpPr>
        <p:spPr bwMode="auto">
          <a:xfrm>
            <a:off x="1966385" y="5618163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628" name="Rectangle 124"/>
          <p:cNvSpPr>
            <a:spLocks noChangeArrowheads="1"/>
          </p:cNvSpPr>
          <p:nvPr/>
        </p:nvSpPr>
        <p:spPr bwMode="auto">
          <a:xfrm>
            <a:off x="1132417" y="5834063"/>
            <a:ext cx="1157816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30" name="Rectangle 126"/>
          <p:cNvSpPr>
            <a:spLocks noChangeArrowheads="1"/>
          </p:cNvSpPr>
          <p:nvPr/>
        </p:nvSpPr>
        <p:spPr bwMode="auto">
          <a:xfrm>
            <a:off x="1856318" y="5873750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639" name="Rectangle 135"/>
          <p:cNvSpPr>
            <a:spLocks noChangeArrowheads="1"/>
          </p:cNvSpPr>
          <p:nvPr/>
        </p:nvSpPr>
        <p:spPr bwMode="auto">
          <a:xfrm>
            <a:off x="3354918" y="5581651"/>
            <a:ext cx="1305983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41" name="Rectangle 137"/>
          <p:cNvSpPr>
            <a:spLocks noChangeArrowheads="1"/>
          </p:cNvSpPr>
          <p:nvPr/>
        </p:nvSpPr>
        <p:spPr bwMode="auto">
          <a:xfrm>
            <a:off x="4188885" y="5621338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642" name="Rectangle 138"/>
          <p:cNvSpPr>
            <a:spLocks noChangeArrowheads="1"/>
          </p:cNvSpPr>
          <p:nvPr/>
        </p:nvSpPr>
        <p:spPr bwMode="auto">
          <a:xfrm>
            <a:off x="3354918" y="5838826"/>
            <a:ext cx="1610783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44" name="Rectangle 140"/>
          <p:cNvSpPr>
            <a:spLocks noChangeArrowheads="1"/>
          </p:cNvSpPr>
          <p:nvPr/>
        </p:nvSpPr>
        <p:spPr bwMode="auto">
          <a:xfrm>
            <a:off x="4406901" y="5878513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grpSp>
        <p:nvGrpSpPr>
          <p:cNvPr id="2" name="Group 152"/>
          <p:cNvGrpSpPr>
            <a:grpSpLocks/>
          </p:cNvGrpSpPr>
          <p:nvPr/>
        </p:nvGrpSpPr>
        <p:grpSpPr bwMode="auto">
          <a:xfrm>
            <a:off x="503766" y="2705100"/>
            <a:ext cx="10816167" cy="2698750"/>
            <a:chOff x="387" y="1009"/>
            <a:chExt cx="5110" cy="1700"/>
          </a:xfrm>
        </p:grpSpPr>
        <p:sp>
          <p:nvSpPr>
            <p:cNvPr id="21509" name="Freeform 5"/>
            <p:cNvSpPr>
              <a:spLocks/>
            </p:cNvSpPr>
            <p:nvPr/>
          </p:nvSpPr>
          <p:spPr bwMode="auto">
            <a:xfrm>
              <a:off x="483" y="1246"/>
              <a:ext cx="1656" cy="1084"/>
            </a:xfrm>
            <a:custGeom>
              <a:avLst/>
              <a:gdLst/>
              <a:ahLst/>
              <a:cxnLst>
                <a:cxn ang="0">
                  <a:pos x="1242" y="0"/>
                </a:cxn>
                <a:cxn ang="0">
                  <a:pos x="0" y="0"/>
                </a:cxn>
                <a:cxn ang="0">
                  <a:pos x="0" y="1084"/>
                </a:cxn>
                <a:cxn ang="0">
                  <a:pos x="1242" y="1084"/>
                </a:cxn>
                <a:cxn ang="0">
                  <a:pos x="1656" y="542"/>
                </a:cxn>
                <a:cxn ang="0">
                  <a:pos x="1242" y="0"/>
                </a:cxn>
              </a:cxnLst>
              <a:rect l="0" t="0" r="r" b="b"/>
              <a:pathLst>
                <a:path w="1656" h="1084">
                  <a:moveTo>
                    <a:pt x="1242" y="0"/>
                  </a:moveTo>
                  <a:lnTo>
                    <a:pt x="0" y="0"/>
                  </a:lnTo>
                  <a:lnTo>
                    <a:pt x="0" y="1084"/>
                  </a:lnTo>
                  <a:lnTo>
                    <a:pt x="1242" y="1084"/>
                  </a:lnTo>
                  <a:lnTo>
                    <a:pt x="1656" y="542"/>
                  </a:lnTo>
                  <a:lnTo>
                    <a:pt x="1242" y="0"/>
                  </a:lnTo>
                  <a:close/>
                </a:path>
              </a:pathLst>
            </a:custGeom>
            <a:noFill/>
            <a:ln w="7938">
              <a:solidFill>
                <a:srgbClr val="CC00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10" name="Rectangle 6"/>
            <p:cNvSpPr>
              <a:spLocks noChangeArrowheads="1"/>
            </p:cNvSpPr>
            <p:nvPr/>
          </p:nvSpPr>
          <p:spPr bwMode="auto">
            <a:xfrm>
              <a:off x="538" y="1310"/>
              <a:ext cx="1347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11" name="Rectangle 7"/>
            <p:cNvSpPr>
              <a:spLocks noChangeArrowheads="1"/>
            </p:cNvSpPr>
            <p:nvPr/>
          </p:nvSpPr>
          <p:spPr bwMode="auto">
            <a:xfrm>
              <a:off x="538" y="1314"/>
              <a:ext cx="594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 dirty="0">
                  <a:solidFill>
                    <a:srgbClr val="000000"/>
                  </a:solidFill>
                </a:rPr>
                <a:t>PREACQUISTO</a:t>
              </a:r>
              <a:endParaRPr lang="it-IT" dirty="0"/>
            </a:p>
          </p:txBody>
        </p:sp>
        <p:sp>
          <p:nvSpPr>
            <p:cNvPr id="21512" name="Rectangle 8"/>
            <p:cNvSpPr>
              <a:spLocks noChangeArrowheads="1"/>
            </p:cNvSpPr>
            <p:nvPr/>
          </p:nvSpPr>
          <p:spPr bwMode="auto">
            <a:xfrm>
              <a:off x="1459" y="1335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538" y="1473"/>
              <a:ext cx="799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538" y="1477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>
              <a:off x="582" y="1477"/>
              <a:ext cx="354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 Bisogno</a:t>
              </a:r>
              <a:endParaRPr lang="it-IT"/>
            </a:p>
          </p:txBody>
        </p:sp>
        <p:sp>
          <p:nvSpPr>
            <p:cNvPr id="21516" name="Rectangle 12"/>
            <p:cNvSpPr>
              <a:spLocks noChangeArrowheads="1"/>
            </p:cNvSpPr>
            <p:nvPr/>
          </p:nvSpPr>
          <p:spPr bwMode="auto">
            <a:xfrm>
              <a:off x="1061" y="1498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17" name="Rectangle 13"/>
            <p:cNvSpPr>
              <a:spLocks noChangeArrowheads="1"/>
            </p:cNvSpPr>
            <p:nvPr/>
          </p:nvSpPr>
          <p:spPr bwMode="auto">
            <a:xfrm>
              <a:off x="538" y="1635"/>
              <a:ext cx="111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18" name="Rectangle 14"/>
            <p:cNvSpPr>
              <a:spLocks noChangeArrowheads="1"/>
            </p:cNvSpPr>
            <p:nvPr/>
          </p:nvSpPr>
          <p:spPr bwMode="auto">
            <a:xfrm>
              <a:off x="538" y="1639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19" name="Rectangle 15"/>
            <p:cNvSpPr>
              <a:spLocks noChangeArrowheads="1"/>
            </p:cNvSpPr>
            <p:nvPr/>
          </p:nvSpPr>
          <p:spPr bwMode="auto">
            <a:xfrm>
              <a:off x="582" y="1639"/>
              <a:ext cx="54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 Motivazione</a:t>
              </a:r>
              <a:endParaRPr lang="it-IT"/>
            </a:p>
          </p:txBody>
        </p:sp>
        <p:sp>
          <p:nvSpPr>
            <p:cNvPr id="21520" name="Rectangle 16"/>
            <p:cNvSpPr>
              <a:spLocks noChangeArrowheads="1"/>
            </p:cNvSpPr>
            <p:nvPr/>
          </p:nvSpPr>
          <p:spPr bwMode="auto">
            <a:xfrm>
              <a:off x="1294" y="1660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21" name="Rectangle 17"/>
            <p:cNvSpPr>
              <a:spLocks noChangeArrowheads="1"/>
            </p:cNvSpPr>
            <p:nvPr/>
          </p:nvSpPr>
          <p:spPr bwMode="auto">
            <a:xfrm>
              <a:off x="538" y="1798"/>
              <a:ext cx="1175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22" name="Rectangle 18"/>
            <p:cNvSpPr>
              <a:spLocks noChangeArrowheads="1"/>
            </p:cNvSpPr>
            <p:nvPr/>
          </p:nvSpPr>
          <p:spPr bwMode="auto">
            <a:xfrm>
              <a:off x="538" y="1802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23" name="Rectangle 19"/>
            <p:cNvSpPr>
              <a:spLocks noChangeArrowheads="1"/>
            </p:cNvSpPr>
            <p:nvPr/>
          </p:nvSpPr>
          <p:spPr bwMode="auto">
            <a:xfrm>
              <a:off x="582" y="1802"/>
              <a:ext cx="57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 Informazione</a:t>
              </a:r>
              <a:endParaRPr lang="it-IT"/>
            </a:p>
          </p:txBody>
        </p:sp>
        <p:sp>
          <p:nvSpPr>
            <p:cNvPr id="21524" name="Rectangle 20"/>
            <p:cNvSpPr>
              <a:spLocks noChangeArrowheads="1"/>
            </p:cNvSpPr>
            <p:nvPr/>
          </p:nvSpPr>
          <p:spPr bwMode="auto">
            <a:xfrm>
              <a:off x="1334" y="1823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25" name="Rectangle 21"/>
            <p:cNvSpPr>
              <a:spLocks noChangeArrowheads="1"/>
            </p:cNvSpPr>
            <p:nvPr/>
          </p:nvSpPr>
          <p:spPr bwMode="auto">
            <a:xfrm>
              <a:off x="538" y="1961"/>
              <a:ext cx="127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26" name="Rectangle 22"/>
            <p:cNvSpPr>
              <a:spLocks noChangeArrowheads="1"/>
            </p:cNvSpPr>
            <p:nvPr/>
          </p:nvSpPr>
          <p:spPr bwMode="auto">
            <a:xfrm>
              <a:off x="538" y="1965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27" name="Rectangle 23"/>
            <p:cNvSpPr>
              <a:spLocks noChangeArrowheads="1"/>
            </p:cNvSpPr>
            <p:nvPr/>
          </p:nvSpPr>
          <p:spPr bwMode="auto">
            <a:xfrm>
              <a:off x="582" y="1965"/>
              <a:ext cx="645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 Atteggiamento</a:t>
              </a:r>
              <a:endParaRPr lang="it-IT"/>
            </a:p>
          </p:txBody>
        </p:sp>
        <p:sp>
          <p:nvSpPr>
            <p:cNvPr id="21528" name="Rectangle 24"/>
            <p:cNvSpPr>
              <a:spLocks noChangeArrowheads="1"/>
            </p:cNvSpPr>
            <p:nvPr/>
          </p:nvSpPr>
          <p:spPr bwMode="auto">
            <a:xfrm>
              <a:off x="1409" y="1986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29" name="Rectangle 25"/>
            <p:cNvSpPr>
              <a:spLocks noChangeArrowheads="1"/>
            </p:cNvSpPr>
            <p:nvPr/>
          </p:nvSpPr>
          <p:spPr bwMode="auto">
            <a:xfrm>
              <a:off x="538" y="2122"/>
              <a:ext cx="929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30" name="Rectangle 26"/>
            <p:cNvSpPr>
              <a:spLocks noChangeArrowheads="1"/>
            </p:cNvSpPr>
            <p:nvPr/>
          </p:nvSpPr>
          <p:spPr bwMode="auto">
            <a:xfrm>
              <a:off x="538" y="2126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31" name="Rectangle 27"/>
            <p:cNvSpPr>
              <a:spLocks noChangeArrowheads="1"/>
            </p:cNvSpPr>
            <p:nvPr/>
          </p:nvSpPr>
          <p:spPr bwMode="auto">
            <a:xfrm>
              <a:off x="582" y="2126"/>
              <a:ext cx="441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 Immagine</a:t>
              </a:r>
              <a:endParaRPr lang="it-IT"/>
            </a:p>
          </p:txBody>
        </p:sp>
        <p:sp>
          <p:nvSpPr>
            <p:cNvPr id="21532" name="Rectangle 28"/>
            <p:cNvSpPr>
              <a:spLocks noChangeArrowheads="1"/>
            </p:cNvSpPr>
            <p:nvPr/>
          </p:nvSpPr>
          <p:spPr bwMode="auto">
            <a:xfrm>
              <a:off x="1154" y="2147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33" name="Freeform 29"/>
            <p:cNvSpPr>
              <a:spLocks/>
            </p:cNvSpPr>
            <p:nvPr/>
          </p:nvSpPr>
          <p:spPr bwMode="auto">
            <a:xfrm>
              <a:off x="1834" y="1246"/>
              <a:ext cx="1744" cy="1084"/>
            </a:xfrm>
            <a:custGeom>
              <a:avLst/>
              <a:gdLst/>
              <a:ahLst/>
              <a:cxnLst>
                <a:cxn ang="0">
                  <a:pos x="1309" y="0"/>
                </a:cxn>
                <a:cxn ang="0">
                  <a:pos x="0" y="0"/>
                </a:cxn>
                <a:cxn ang="0">
                  <a:pos x="437" y="542"/>
                </a:cxn>
                <a:cxn ang="0">
                  <a:pos x="0" y="1084"/>
                </a:cxn>
                <a:cxn ang="0">
                  <a:pos x="1309" y="1084"/>
                </a:cxn>
                <a:cxn ang="0">
                  <a:pos x="1744" y="542"/>
                </a:cxn>
                <a:cxn ang="0">
                  <a:pos x="1309" y="0"/>
                </a:cxn>
              </a:cxnLst>
              <a:rect l="0" t="0" r="r" b="b"/>
              <a:pathLst>
                <a:path w="1744" h="1084">
                  <a:moveTo>
                    <a:pt x="1309" y="0"/>
                  </a:moveTo>
                  <a:lnTo>
                    <a:pt x="0" y="0"/>
                  </a:lnTo>
                  <a:lnTo>
                    <a:pt x="437" y="542"/>
                  </a:lnTo>
                  <a:lnTo>
                    <a:pt x="0" y="1084"/>
                  </a:lnTo>
                  <a:lnTo>
                    <a:pt x="1309" y="1084"/>
                  </a:lnTo>
                  <a:lnTo>
                    <a:pt x="1744" y="542"/>
                  </a:lnTo>
                  <a:lnTo>
                    <a:pt x="1309" y="0"/>
                  </a:lnTo>
                  <a:close/>
                </a:path>
              </a:pathLst>
            </a:custGeom>
            <a:noFill/>
            <a:ln w="7938">
              <a:solidFill>
                <a:srgbClr val="CC00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34" name="Rectangle 30"/>
            <p:cNvSpPr>
              <a:spLocks noChangeArrowheads="1"/>
            </p:cNvSpPr>
            <p:nvPr/>
          </p:nvSpPr>
          <p:spPr bwMode="auto">
            <a:xfrm>
              <a:off x="2387" y="1392"/>
              <a:ext cx="1060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35" name="Rectangle 31"/>
            <p:cNvSpPr>
              <a:spLocks noChangeArrowheads="1"/>
            </p:cNvSpPr>
            <p:nvPr/>
          </p:nvSpPr>
          <p:spPr bwMode="auto">
            <a:xfrm>
              <a:off x="2387" y="1396"/>
              <a:ext cx="464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ACQUISTO:</a:t>
              </a:r>
              <a:endParaRPr lang="it-IT"/>
            </a:p>
          </p:txBody>
        </p:sp>
        <p:sp>
          <p:nvSpPr>
            <p:cNvPr id="21536" name="Rectangle 32"/>
            <p:cNvSpPr>
              <a:spLocks noChangeArrowheads="1"/>
            </p:cNvSpPr>
            <p:nvPr/>
          </p:nvSpPr>
          <p:spPr bwMode="auto">
            <a:xfrm>
              <a:off x="3099" y="1417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37" name="Rectangle 33"/>
            <p:cNvSpPr>
              <a:spLocks noChangeArrowheads="1"/>
            </p:cNvSpPr>
            <p:nvPr/>
          </p:nvSpPr>
          <p:spPr bwMode="auto">
            <a:xfrm>
              <a:off x="2752" y="1554"/>
              <a:ext cx="676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38" name="Rectangle 34"/>
            <p:cNvSpPr>
              <a:spLocks noChangeArrowheads="1"/>
            </p:cNvSpPr>
            <p:nvPr/>
          </p:nvSpPr>
          <p:spPr bwMode="auto">
            <a:xfrm>
              <a:off x="2752" y="1558"/>
              <a:ext cx="27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Arrivo </a:t>
              </a:r>
              <a:endParaRPr lang="it-IT"/>
            </a:p>
          </p:txBody>
        </p:sp>
        <p:sp>
          <p:nvSpPr>
            <p:cNvPr id="21539" name="Rectangle 35"/>
            <p:cNvSpPr>
              <a:spLocks noChangeArrowheads="1"/>
            </p:cNvSpPr>
            <p:nvPr/>
          </p:nvSpPr>
          <p:spPr bwMode="auto">
            <a:xfrm>
              <a:off x="3142" y="1558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40" name="Rectangle 36"/>
            <p:cNvSpPr>
              <a:spLocks noChangeArrowheads="1"/>
            </p:cNvSpPr>
            <p:nvPr/>
          </p:nvSpPr>
          <p:spPr bwMode="auto">
            <a:xfrm>
              <a:off x="3186" y="1579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41" name="Rectangle 37"/>
            <p:cNvSpPr>
              <a:spLocks noChangeArrowheads="1"/>
            </p:cNvSpPr>
            <p:nvPr/>
          </p:nvSpPr>
          <p:spPr bwMode="auto">
            <a:xfrm>
              <a:off x="2366" y="1717"/>
              <a:ext cx="321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42" name="Rectangle 38"/>
            <p:cNvSpPr>
              <a:spLocks noChangeArrowheads="1"/>
            </p:cNvSpPr>
            <p:nvPr/>
          </p:nvSpPr>
          <p:spPr bwMode="auto">
            <a:xfrm>
              <a:off x="2366" y="1721"/>
              <a:ext cx="139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Pre</a:t>
              </a:r>
              <a:endParaRPr lang="it-IT"/>
            </a:p>
          </p:txBody>
        </p:sp>
        <p:sp>
          <p:nvSpPr>
            <p:cNvPr id="21543" name="Rectangle 39"/>
            <p:cNvSpPr>
              <a:spLocks noChangeArrowheads="1"/>
            </p:cNvSpPr>
            <p:nvPr/>
          </p:nvSpPr>
          <p:spPr bwMode="auto">
            <a:xfrm>
              <a:off x="2544" y="1742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44" name="Rectangle 40"/>
            <p:cNvSpPr>
              <a:spLocks noChangeArrowheads="1"/>
            </p:cNvSpPr>
            <p:nvPr/>
          </p:nvSpPr>
          <p:spPr bwMode="auto">
            <a:xfrm>
              <a:off x="2599" y="1717"/>
              <a:ext cx="839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45" name="Rectangle 41"/>
            <p:cNvSpPr>
              <a:spLocks noChangeArrowheads="1"/>
            </p:cNvSpPr>
            <p:nvPr/>
          </p:nvSpPr>
          <p:spPr bwMode="auto">
            <a:xfrm>
              <a:off x="2599" y="1721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46" name="Rectangle 42"/>
            <p:cNvSpPr>
              <a:spLocks noChangeArrowheads="1"/>
            </p:cNvSpPr>
            <p:nvPr/>
          </p:nvSpPr>
          <p:spPr bwMode="auto">
            <a:xfrm>
              <a:off x="2643" y="1721"/>
              <a:ext cx="377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contatto </a:t>
              </a:r>
              <a:endParaRPr lang="it-IT"/>
            </a:p>
          </p:txBody>
        </p:sp>
        <p:sp>
          <p:nvSpPr>
            <p:cNvPr id="21547" name="Rectangle 43"/>
            <p:cNvSpPr>
              <a:spLocks noChangeArrowheads="1"/>
            </p:cNvSpPr>
            <p:nvPr/>
          </p:nvSpPr>
          <p:spPr bwMode="auto">
            <a:xfrm>
              <a:off x="3108" y="1721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48" name="Rectangle 44"/>
            <p:cNvSpPr>
              <a:spLocks noChangeArrowheads="1"/>
            </p:cNvSpPr>
            <p:nvPr/>
          </p:nvSpPr>
          <p:spPr bwMode="auto">
            <a:xfrm>
              <a:off x="3152" y="1742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49" name="Rectangle 45"/>
            <p:cNvSpPr>
              <a:spLocks noChangeArrowheads="1"/>
            </p:cNvSpPr>
            <p:nvPr/>
          </p:nvSpPr>
          <p:spPr bwMode="auto">
            <a:xfrm>
              <a:off x="2618" y="1880"/>
              <a:ext cx="817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50" name="Rectangle 46"/>
            <p:cNvSpPr>
              <a:spLocks noChangeArrowheads="1"/>
            </p:cNvSpPr>
            <p:nvPr/>
          </p:nvSpPr>
          <p:spPr bwMode="auto">
            <a:xfrm>
              <a:off x="2618" y="1882"/>
              <a:ext cx="390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Contatto </a:t>
              </a:r>
              <a:endParaRPr lang="it-IT"/>
            </a:p>
          </p:txBody>
        </p:sp>
        <p:sp>
          <p:nvSpPr>
            <p:cNvPr id="21551" name="Rectangle 47"/>
            <p:cNvSpPr>
              <a:spLocks noChangeArrowheads="1"/>
            </p:cNvSpPr>
            <p:nvPr/>
          </p:nvSpPr>
          <p:spPr bwMode="auto">
            <a:xfrm>
              <a:off x="3113" y="1882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52" name="Rectangle 48"/>
            <p:cNvSpPr>
              <a:spLocks noChangeArrowheads="1"/>
            </p:cNvSpPr>
            <p:nvPr/>
          </p:nvSpPr>
          <p:spPr bwMode="auto">
            <a:xfrm>
              <a:off x="3158" y="1904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53" name="Rectangle 49"/>
            <p:cNvSpPr>
              <a:spLocks noChangeArrowheads="1"/>
            </p:cNvSpPr>
            <p:nvPr/>
          </p:nvSpPr>
          <p:spPr bwMode="auto">
            <a:xfrm>
              <a:off x="2482" y="2041"/>
              <a:ext cx="958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54" name="Rectangle 50"/>
            <p:cNvSpPr>
              <a:spLocks noChangeArrowheads="1"/>
            </p:cNvSpPr>
            <p:nvPr/>
          </p:nvSpPr>
          <p:spPr bwMode="auto">
            <a:xfrm>
              <a:off x="2482" y="2045"/>
              <a:ext cx="45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Commiato </a:t>
              </a:r>
              <a:endParaRPr lang="it-IT"/>
            </a:p>
          </p:txBody>
        </p:sp>
        <p:sp>
          <p:nvSpPr>
            <p:cNvPr id="21555" name="Rectangle 51"/>
            <p:cNvSpPr>
              <a:spLocks noChangeArrowheads="1"/>
            </p:cNvSpPr>
            <p:nvPr/>
          </p:nvSpPr>
          <p:spPr bwMode="auto">
            <a:xfrm>
              <a:off x="3083" y="2045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56" name="Rectangle 52"/>
            <p:cNvSpPr>
              <a:spLocks noChangeArrowheads="1"/>
            </p:cNvSpPr>
            <p:nvPr/>
          </p:nvSpPr>
          <p:spPr bwMode="auto">
            <a:xfrm>
              <a:off x="3127" y="2067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57" name="Freeform 53"/>
            <p:cNvSpPr>
              <a:spLocks/>
            </p:cNvSpPr>
            <p:nvPr/>
          </p:nvSpPr>
          <p:spPr bwMode="auto">
            <a:xfrm>
              <a:off x="3273" y="1246"/>
              <a:ext cx="2224" cy="1084"/>
            </a:xfrm>
            <a:custGeom>
              <a:avLst/>
              <a:gdLst/>
              <a:ahLst/>
              <a:cxnLst>
                <a:cxn ang="0">
                  <a:pos x="1668" y="0"/>
                </a:cxn>
                <a:cxn ang="0">
                  <a:pos x="0" y="0"/>
                </a:cxn>
                <a:cxn ang="0">
                  <a:pos x="556" y="542"/>
                </a:cxn>
                <a:cxn ang="0">
                  <a:pos x="0" y="1084"/>
                </a:cxn>
                <a:cxn ang="0">
                  <a:pos x="1668" y="1084"/>
                </a:cxn>
                <a:cxn ang="0">
                  <a:pos x="2224" y="542"/>
                </a:cxn>
                <a:cxn ang="0">
                  <a:pos x="1668" y="0"/>
                </a:cxn>
              </a:cxnLst>
              <a:rect l="0" t="0" r="r" b="b"/>
              <a:pathLst>
                <a:path w="2224" h="1084">
                  <a:moveTo>
                    <a:pt x="1668" y="0"/>
                  </a:moveTo>
                  <a:lnTo>
                    <a:pt x="0" y="0"/>
                  </a:lnTo>
                  <a:lnTo>
                    <a:pt x="556" y="542"/>
                  </a:lnTo>
                  <a:lnTo>
                    <a:pt x="0" y="1084"/>
                  </a:lnTo>
                  <a:lnTo>
                    <a:pt x="1668" y="1084"/>
                  </a:lnTo>
                  <a:lnTo>
                    <a:pt x="2224" y="542"/>
                  </a:lnTo>
                  <a:lnTo>
                    <a:pt x="1668" y="0"/>
                  </a:lnTo>
                  <a:close/>
                </a:path>
              </a:pathLst>
            </a:custGeom>
            <a:noFill/>
            <a:ln w="7938">
              <a:solidFill>
                <a:srgbClr val="CC00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58" name="Rectangle 54"/>
            <p:cNvSpPr>
              <a:spLocks noChangeArrowheads="1"/>
            </p:cNvSpPr>
            <p:nvPr/>
          </p:nvSpPr>
          <p:spPr bwMode="auto">
            <a:xfrm>
              <a:off x="3820" y="1554"/>
              <a:ext cx="1510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59" name="Rectangle 55"/>
            <p:cNvSpPr>
              <a:spLocks noChangeArrowheads="1"/>
            </p:cNvSpPr>
            <p:nvPr/>
          </p:nvSpPr>
          <p:spPr bwMode="auto">
            <a:xfrm>
              <a:off x="3820" y="1558"/>
              <a:ext cx="673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POSTACQUISTO:</a:t>
              </a:r>
              <a:endParaRPr lang="it-IT"/>
            </a:p>
          </p:txBody>
        </p:sp>
        <p:sp>
          <p:nvSpPr>
            <p:cNvPr id="21560" name="Rectangle 56"/>
            <p:cNvSpPr>
              <a:spLocks noChangeArrowheads="1"/>
            </p:cNvSpPr>
            <p:nvPr/>
          </p:nvSpPr>
          <p:spPr bwMode="auto">
            <a:xfrm>
              <a:off x="4859" y="1579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61" name="Rectangle 57"/>
            <p:cNvSpPr>
              <a:spLocks noChangeArrowheads="1"/>
            </p:cNvSpPr>
            <p:nvPr/>
          </p:nvSpPr>
          <p:spPr bwMode="auto">
            <a:xfrm>
              <a:off x="4080" y="1717"/>
              <a:ext cx="1236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62" name="Rectangle 58"/>
            <p:cNvSpPr>
              <a:spLocks noChangeArrowheads="1"/>
            </p:cNvSpPr>
            <p:nvPr/>
          </p:nvSpPr>
          <p:spPr bwMode="auto">
            <a:xfrm>
              <a:off x="4080" y="1721"/>
              <a:ext cx="61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Valutazione CS</a:t>
              </a:r>
              <a:endParaRPr lang="it-IT"/>
            </a:p>
          </p:txBody>
        </p:sp>
        <p:sp>
          <p:nvSpPr>
            <p:cNvPr id="21563" name="Rectangle 59"/>
            <p:cNvSpPr>
              <a:spLocks noChangeArrowheads="1"/>
            </p:cNvSpPr>
            <p:nvPr/>
          </p:nvSpPr>
          <p:spPr bwMode="auto">
            <a:xfrm>
              <a:off x="4925" y="1742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64" name="Rectangle 60"/>
            <p:cNvSpPr>
              <a:spLocks noChangeArrowheads="1"/>
            </p:cNvSpPr>
            <p:nvPr/>
          </p:nvSpPr>
          <p:spPr bwMode="auto">
            <a:xfrm>
              <a:off x="3781" y="1880"/>
              <a:ext cx="1554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65" name="Rectangle 61"/>
            <p:cNvSpPr>
              <a:spLocks noChangeArrowheads="1"/>
            </p:cNvSpPr>
            <p:nvPr/>
          </p:nvSpPr>
          <p:spPr bwMode="auto">
            <a:xfrm>
              <a:off x="3781" y="1882"/>
              <a:ext cx="303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Valutaz</a:t>
              </a:r>
              <a:endParaRPr lang="it-IT"/>
            </a:p>
          </p:txBody>
        </p:sp>
        <p:sp>
          <p:nvSpPr>
            <p:cNvPr id="21566" name="Rectangle 62"/>
            <p:cNvSpPr>
              <a:spLocks noChangeArrowheads="1"/>
            </p:cNvSpPr>
            <p:nvPr/>
          </p:nvSpPr>
          <p:spPr bwMode="auto">
            <a:xfrm>
              <a:off x="4197" y="1882"/>
              <a:ext cx="509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ione Qualità</a:t>
              </a:r>
              <a:endParaRPr lang="it-IT"/>
            </a:p>
          </p:txBody>
        </p:sp>
        <p:sp>
          <p:nvSpPr>
            <p:cNvPr id="21567" name="Rectangle 63"/>
            <p:cNvSpPr>
              <a:spLocks noChangeArrowheads="1"/>
            </p:cNvSpPr>
            <p:nvPr/>
          </p:nvSpPr>
          <p:spPr bwMode="auto">
            <a:xfrm>
              <a:off x="4855" y="1904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69" name="Rectangle 65"/>
            <p:cNvSpPr>
              <a:spLocks noChangeArrowheads="1"/>
            </p:cNvSpPr>
            <p:nvPr/>
          </p:nvSpPr>
          <p:spPr bwMode="auto">
            <a:xfrm>
              <a:off x="657" y="2514"/>
              <a:ext cx="914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71" name="Rectangle 67"/>
            <p:cNvSpPr>
              <a:spLocks noChangeArrowheads="1"/>
            </p:cNvSpPr>
            <p:nvPr/>
          </p:nvSpPr>
          <p:spPr bwMode="auto">
            <a:xfrm>
              <a:off x="1267" y="2540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72" name="Rectangle 68"/>
            <p:cNvSpPr>
              <a:spLocks noChangeArrowheads="1"/>
            </p:cNvSpPr>
            <p:nvPr/>
          </p:nvSpPr>
          <p:spPr bwMode="auto">
            <a:xfrm>
              <a:off x="2009" y="2500"/>
              <a:ext cx="997" cy="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75" name="Rectangle 71"/>
            <p:cNvSpPr>
              <a:spLocks noChangeArrowheads="1"/>
            </p:cNvSpPr>
            <p:nvPr/>
          </p:nvSpPr>
          <p:spPr bwMode="auto">
            <a:xfrm>
              <a:off x="2744" y="2556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649" name="Rectangle 145"/>
            <p:cNvSpPr>
              <a:spLocks noChangeArrowheads="1"/>
            </p:cNvSpPr>
            <p:nvPr/>
          </p:nvSpPr>
          <p:spPr bwMode="auto">
            <a:xfrm>
              <a:off x="387" y="1077"/>
              <a:ext cx="17" cy="203"/>
            </a:xfrm>
            <a:prstGeom prst="rect">
              <a:avLst/>
            </a:prstGeom>
            <a:solidFill>
              <a:srgbClr val="9999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650" name="Rectangle 146"/>
            <p:cNvSpPr>
              <a:spLocks noChangeArrowheads="1"/>
            </p:cNvSpPr>
            <p:nvPr/>
          </p:nvSpPr>
          <p:spPr bwMode="auto">
            <a:xfrm>
              <a:off x="396" y="1070"/>
              <a:ext cx="4883" cy="14"/>
            </a:xfrm>
            <a:prstGeom prst="rect">
              <a:avLst/>
            </a:prstGeom>
            <a:solidFill>
              <a:srgbClr val="9999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651" name="Rectangle 147"/>
            <p:cNvSpPr>
              <a:spLocks noChangeArrowheads="1"/>
            </p:cNvSpPr>
            <p:nvPr/>
          </p:nvSpPr>
          <p:spPr bwMode="auto">
            <a:xfrm>
              <a:off x="5269" y="1077"/>
              <a:ext cx="19" cy="203"/>
            </a:xfrm>
            <a:prstGeom prst="rect">
              <a:avLst/>
            </a:prstGeom>
            <a:solidFill>
              <a:srgbClr val="9999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652" name="Rectangle 148"/>
            <p:cNvSpPr>
              <a:spLocks noChangeArrowheads="1"/>
            </p:cNvSpPr>
            <p:nvPr/>
          </p:nvSpPr>
          <p:spPr bwMode="auto">
            <a:xfrm>
              <a:off x="2358" y="1009"/>
              <a:ext cx="579" cy="203"/>
            </a:xfrm>
            <a:prstGeom prst="rect">
              <a:avLst/>
            </a:prstGeom>
            <a:solidFill>
              <a:srgbClr val="9999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653" name="Rectangle 149"/>
            <p:cNvSpPr>
              <a:spLocks noChangeArrowheads="1"/>
            </p:cNvSpPr>
            <p:nvPr/>
          </p:nvSpPr>
          <p:spPr bwMode="auto">
            <a:xfrm>
              <a:off x="2411" y="1038"/>
              <a:ext cx="577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654" name="Rectangle 150"/>
            <p:cNvSpPr>
              <a:spLocks noChangeArrowheads="1"/>
            </p:cNvSpPr>
            <p:nvPr/>
          </p:nvSpPr>
          <p:spPr bwMode="auto">
            <a:xfrm>
              <a:off x="2411" y="1042"/>
              <a:ext cx="266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Valore</a:t>
              </a:r>
              <a:endParaRPr lang="it-IT"/>
            </a:p>
          </p:txBody>
        </p:sp>
        <p:sp>
          <p:nvSpPr>
            <p:cNvPr id="21655" name="Rectangle 151"/>
            <p:cNvSpPr>
              <a:spLocks noChangeArrowheads="1"/>
            </p:cNvSpPr>
            <p:nvPr/>
          </p:nvSpPr>
          <p:spPr bwMode="auto">
            <a:xfrm>
              <a:off x="2774" y="1064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</p:grpSp>
    </p:spTree>
    <p:extLst>
      <p:ext uri="{BB962C8B-B14F-4D97-AF65-F5344CB8AC3E}">
        <p14:creationId xmlns="" xmlns:p14="http://schemas.microsoft.com/office/powerpoint/2010/main" val="2681269275"/>
      </p:ext>
    </p:extLst>
  </p:cSld>
  <p:clrMapOvr>
    <a:masterClrMapping/>
  </p:clrMapOvr>
  <p:transition>
    <p:split orient="vert" dir="in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 cambiamenti con Internet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800" dirty="0">
                <a:solidFill>
                  <a:srgbClr val="898989"/>
                </a:solidFill>
              </a:rPr>
              <a:t>La possibilità di raccogliere informazioni dal mercato in tempo reale favorisce e facilita il processo di creazione dei nuovi prodotti e ne accorcia il tempo di realizzazione</a:t>
            </a:r>
          </a:p>
          <a:p>
            <a:r>
              <a:rPr lang="it-IT" sz="2800" dirty="0">
                <a:solidFill>
                  <a:srgbClr val="898989"/>
                </a:solidFill>
              </a:rPr>
              <a:t>una maggiore enfasi degli attributi legati al bene stesso </a:t>
            </a:r>
          </a:p>
          <a:p>
            <a:r>
              <a:rPr lang="it-IT" sz="2800" dirty="0">
                <a:solidFill>
                  <a:srgbClr val="898989"/>
                </a:solidFill>
              </a:rPr>
              <a:t>digitalizzazione di alcuni beni</a:t>
            </a:r>
          </a:p>
          <a:p>
            <a:r>
              <a:rPr lang="it-IT" sz="2800" dirty="0">
                <a:solidFill>
                  <a:srgbClr val="898989"/>
                </a:solidFill>
              </a:rPr>
              <a:t>Importanza esperienza e allargamento dell’offerta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0128" y="954114"/>
            <a:ext cx="10515600" cy="869924"/>
          </a:xfrm>
        </p:spPr>
        <p:txBody>
          <a:bodyPr/>
          <a:lstStyle/>
          <a:p>
            <a:r>
              <a:rPr lang="it-IT" dirty="0"/>
              <a:t>Processo di consumo</a:t>
            </a:r>
          </a:p>
        </p:txBody>
      </p:sp>
      <p:graphicFrame>
        <p:nvGraphicFramePr>
          <p:cNvPr id="131075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527051" y="1824038"/>
          <a:ext cx="10657416" cy="4484687"/>
        </p:xfrm>
        <a:graphic>
          <a:graphicData uri="http://schemas.openxmlformats.org/presentationml/2006/ole">
            <p:oleObj spid="_x0000_s613391" name="Immagine" r:id="rId3" imgW="18249900" imgH="10239375" progId="Word.Picture.8">
              <p:embed/>
            </p:oleObj>
          </a:graphicData>
        </a:graphic>
      </p:graphicFrame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consumo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t-IT" sz="2000" dirty="0">
                <a:solidFill>
                  <a:srgbClr val="898989"/>
                </a:solidFill>
              </a:rPr>
              <a:t>i vantaggi non sono legati solo all’</a:t>
            </a:r>
            <a:r>
              <a:rPr lang="it-IT" sz="2000" b="1" dirty="0">
                <a:solidFill>
                  <a:srgbClr val="898989"/>
                </a:solidFill>
              </a:rPr>
              <a:t>efficienza</a:t>
            </a:r>
          </a:p>
          <a:p>
            <a:pPr>
              <a:lnSpc>
                <a:spcPct val="80000"/>
              </a:lnSpc>
            </a:pPr>
            <a:r>
              <a:rPr lang="it-IT" sz="2100" dirty="0">
                <a:solidFill>
                  <a:srgbClr val="898989"/>
                </a:solidFill>
              </a:rPr>
              <a:t>alcune inefficienze del consumo sono di per sé valore</a:t>
            </a:r>
          </a:p>
          <a:p>
            <a:pPr>
              <a:lnSpc>
                <a:spcPct val="80000"/>
              </a:lnSpc>
            </a:pPr>
            <a:r>
              <a:rPr lang="it-IT" sz="2100" dirty="0">
                <a:solidFill>
                  <a:srgbClr val="898989"/>
                </a:solidFill>
              </a:rPr>
              <a:t>ogni azione di consumo può essere attivata, o essere attivata in un certo modo, per soddisfare più bisogni</a:t>
            </a:r>
          </a:p>
          <a:p>
            <a:pPr>
              <a:lnSpc>
                <a:spcPct val="80000"/>
              </a:lnSpc>
            </a:pPr>
            <a:r>
              <a:rPr lang="it-IT" sz="2100" dirty="0">
                <a:solidFill>
                  <a:srgbClr val="898989"/>
                </a:solidFill>
              </a:rPr>
              <a:t>l’azione di consumo tende ad essere di routine</a:t>
            </a:r>
          </a:p>
          <a:p>
            <a:pPr>
              <a:lnSpc>
                <a:spcPct val="80000"/>
              </a:lnSpc>
            </a:pPr>
            <a:r>
              <a:rPr lang="it-IT" sz="2100" dirty="0">
                <a:solidFill>
                  <a:srgbClr val="898989"/>
                </a:solidFill>
              </a:rPr>
              <a:t>il </a:t>
            </a:r>
            <a:r>
              <a:rPr lang="it-IT" sz="2100" b="1" dirty="0">
                <a:solidFill>
                  <a:srgbClr val="898989"/>
                </a:solidFill>
              </a:rPr>
              <a:t>processo di consumo</a:t>
            </a:r>
            <a:r>
              <a:rPr lang="it-IT" sz="2100" dirty="0">
                <a:solidFill>
                  <a:srgbClr val="898989"/>
                </a:solidFill>
              </a:rPr>
              <a:t> in sé può generare valore indipendentemente dall’effettivo consumo (maggiore conoscenza, maggiore esperienza, ecc)</a:t>
            </a:r>
          </a:p>
          <a:p>
            <a:pPr>
              <a:lnSpc>
                <a:spcPct val="80000"/>
              </a:lnSpc>
            </a:pPr>
            <a:r>
              <a:rPr lang="it-IT" sz="2100" dirty="0">
                <a:solidFill>
                  <a:srgbClr val="898989"/>
                </a:solidFill>
              </a:rPr>
              <a:t>si può delineare un approccio razionale o un approccio emotivo, soprattutto nei consumi in cui prevalgono le credence qualities; con il diminuire delle credence qualities, il consumo diventa più di routine e più finalizzato ad obiettivi e contenuti (che diventa possibile definire e valutare in anticipo)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 cambiamenti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cambia il modo di impostare le relazioni 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aumentano le relazioni stesse 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cambia il linguaggio 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si sviluppa un nuovo modo di fare comunità 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cambia la percezione dei beni 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cambiamento dei valori 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passaggio dal possesso all’accesso 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le dimensioni esperenziali del consumo acquistano per i singoli sempre più valore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21329"/>
            <a:ext cx="10369549" cy="998537"/>
          </a:xfrm>
        </p:spPr>
        <p:txBody>
          <a:bodyPr/>
          <a:lstStyle/>
          <a:p>
            <a:r>
              <a:rPr lang="it-IT" dirty="0"/>
              <a:t>I cambiamenti (2)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4" y="2129050"/>
            <a:ext cx="11040533" cy="402609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it-IT" sz="2100" dirty="0">
                <a:solidFill>
                  <a:srgbClr val="898989"/>
                </a:solidFill>
              </a:rPr>
              <a:t>Coinvolgimento: il consumo su Internet è meno solito e può essere più vario, di conseguenza, anche se può essere percepito come più rischioso, può risultare più coinvolgente; </a:t>
            </a:r>
          </a:p>
          <a:p>
            <a:pPr>
              <a:lnSpc>
                <a:spcPct val="80000"/>
              </a:lnSpc>
            </a:pPr>
            <a:r>
              <a:rPr lang="it-IT" sz="2100" dirty="0">
                <a:solidFill>
                  <a:srgbClr val="898989"/>
                </a:solidFill>
              </a:rPr>
              <a:t>Informazioni: le informazioni sono maggiori e migliore il modo di elaborarle, di conseguenza sono più elevate le conoscenze ottenibili e può essere valorizzato l’aspetto culturale del consumo</a:t>
            </a:r>
          </a:p>
          <a:p>
            <a:pPr>
              <a:lnSpc>
                <a:spcPct val="80000"/>
              </a:lnSpc>
            </a:pPr>
            <a:r>
              <a:rPr lang="it-IT" sz="2100" dirty="0">
                <a:solidFill>
                  <a:srgbClr val="898989"/>
                </a:solidFill>
              </a:rPr>
              <a:t>Esperienza; </a:t>
            </a:r>
          </a:p>
          <a:p>
            <a:pPr lvl="1">
              <a:lnSpc>
                <a:spcPct val="80000"/>
              </a:lnSpc>
            </a:pPr>
            <a:r>
              <a:rPr lang="it-IT" sz="1700" dirty="0">
                <a:solidFill>
                  <a:srgbClr val="898989"/>
                </a:solidFill>
              </a:rPr>
              <a:t>gli aspetti spettacolari ed emozionali possono essere diffusi a costi minori, e il sito può consentire di riprendere e continuare le emozioni trasmesse nel punto vendita; </a:t>
            </a:r>
          </a:p>
          <a:p>
            <a:pPr lvl="1">
              <a:lnSpc>
                <a:spcPct val="80000"/>
              </a:lnSpc>
            </a:pPr>
            <a:r>
              <a:rPr lang="it-IT" sz="1700" dirty="0">
                <a:solidFill>
                  <a:srgbClr val="898989"/>
                </a:solidFill>
              </a:rPr>
              <a:t>alcune esperienze ed emozioni possono essere trasmesse solo dalla Rete e provate solo attraverso la Rete </a:t>
            </a:r>
          </a:p>
          <a:p>
            <a:pPr>
              <a:lnSpc>
                <a:spcPct val="80000"/>
              </a:lnSpc>
            </a:pPr>
            <a:r>
              <a:rPr lang="it-IT" sz="2100" dirty="0">
                <a:solidFill>
                  <a:srgbClr val="898989"/>
                </a:solidFill>
              </a:rPr>
              <a:t>Relazione attiva: l’essere parte attiva della relazione con l’impresa, e poter incidere nella produzione della propria offerta, sicuramente rende il consumo più coinvolgente, anche se più rischioso, e lo arricchisce di nuovi significati esperenziali.</a:t>
            </a:r>
          </a:p>
          <a:p>
            <a:pPr>
              <a:lnSpc>
                <a:spcPct val="80000"/>
              </a:lnSpc>
            </a:pPr>
            <a:r>
              <a:rPr lang="it-IT" sz="2100" dirty="0">
                <a:solidFill>
                  <a:srgbClr val="898989"/>
                </a:solidFill>
              </a:rPr>
              <a:t>Bisogni: La scelta può avvenire per aggregati di bisogni o per aggregato di soluzioni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Attenzione 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433" y="2114109"/>
            <a:ext cx="11042651" cy="4012056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it-IT" sz="1800" dirty="0">
                <a:solidFill>
                  <a:srgbClr val="898989"/>
                </a:solidFill>
              </a:rPr>
              <a:t>Non sempre il consumatore ha competenze e capacità per definire soluzioni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it-IT" sz="1800" dirty="0">
                <a:solidFill>
                  <a:srgbClr val="898989"/>
                </a:solidFill>
              </a:rPr>
              <a:t>Non esiste dicotomizzazione fra consumatore on line e off line: il singolo accorpa dimensioni on e off line, creando la soluzione a lui più consona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it-IT" sz="1800" dirty="0">
                <a:solidFill>
                  <a:srgbClr val="898989"/>
                </a:solidFill>
              </a:rPr>
              <a:t>Con l’aumento della popolazione Internet le differenze fra online e offline si elidono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it-IT" sz="1800" dirty="0">
                <a:solidFill>
                  <a:srgbClr val="898989"/>
                </a:solidFill>
              </a:rPr>
              <a:t>Aumenta nel singolo la percezione delle differenze, ma anche del rischio, perché l’aumento delle differenze percepite genera nell’individuo maggior coinvolgimento e maggiore percezione del rischio. 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it-IT" sz="1800" dirty="0">
                <a:solidFill>
                  <a:srgbClr val="898989"/>
                </a:solidFill>
              </a:rPr>
              <a:t>Le vere motivazioni non sempre sono evidenti ed espresse, soprattutto per le innovazioni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it-IT" sz="1800" dirty="0">
                <a:solidFill>
                  <a:srgbClr val="898989"/>
                </a:solidFill>
              </a:rPr>
              <a:t>Si modifica la funzione del valore, il modo di comparare le scelte e di effettuare le valutazioni: il numero di offerte inserite nell’insieme da selezionare aumenta; gli ambiti di valutazione si ampliano e si modificano, e includono dimensioni nuove prima non inserite perché non conosciute. 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13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5400" dirty="0">
                <a:latin typeface="Tahoma" pitchFamily="34" charset="0"/>
              </a:rPr>
              <a:t>Qualità</a:t>
            </a:r>
          </a:p>
        </p:txBody>
      </p:sp>
      <p:sp>
        <p:nvSpPr>
          <p:cNvPr id="124313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11200" y="2464904"/>
            <a:ext cx="11176000" cy="2869096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  <a:latin typeface="Tahoma" pitchFamily="34" charset="0"/>
              </a:rPr>
              <a:t>Eccellenza innata associata ad un prodotto (Kasper ed altri, 2001)</a:t>
            </a:r>
          </a:p>
          <a:p>
            <a:r>
              <a:rPr lang="it-IT" dirty="0">
                <a:solidFill>
                  <a:srgbClr val="898989"/>
                </a:solidFill>
                <a:latin typeface="Tahoma" pitchFamily="34" charset="0"/>
              </a:rPr>
              <a:t>Conformità del prodotto a certi requisiti, che determina l’eccellenza, stabiliti alla luce dell’esperienza del singolo, o di una esperienza di utilizzo del bene secondo criteri predeterminati</a:t>
            </a:r>
          </a:p>
        </p:txBody>
      </p:sp>
    </p:spTree>
  </p:cSld>
  <p:clrMapOvr>
    <a:masterClrMapping/>
  </p:clrMapOvr>
  <p:transition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789" name="Oval 5"/>
          <p:cNvSpPr>
            <a:spLocks noChangeArrowheads="1"/>
          </p:cNvSpPr>
          <p:nvPr/>
        </p:nvSpPr>
        <p:spPr bwMode="auto">
          <a:xfrm>
            <a:off x="4267200" y="1028954"/>
            <a:ext cx="3251200" cy="1066800"/>
          </a:xfrm>
          <a:prstGeom prst="ellipse">
            <a:avLst/>
          </a:prstGeom>
          <a:solidFill>
            <a:srgbClr val="F6BB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1142790" name="Text Box 6"/>
          <p:cNvSpPr txBox="1">
            <a:spLocks noChangeArrowheads="1"/>
          </p:cNvSpPr>
          <p:nvPr/>
        </p:nvSpPr>
        <p:spPr bwMode="auto">
          <a:xfrm>
            <a:off x="4673600" y="1221489"/>
            <a:ext cx="2438400" cy="701675"/>
          </a:xfrm>
          <a:prstGeom prst="rect">
            <a:avLst/>
          </a:prstGeom>
          <a:solidFill>
            <a:srgbClr val="F6BB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000" dirty="0">
                <a:solidFill>
                  <a:schemeClr val="tx2"/>
                </a:solidFill>
              </a:rPr>
              <a:t>QUALITA’ Sperimentata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609600" y="1428877"/>
            <a:ext cx="10871200" cy="4876800"/>
            <a:chOff x="288" y="816"/>
            <a:chExt cx="5136" cy="3072"/>
          </a:xfrm>
          <a:solidFill>
            <a:srgbClr val="F6BB00"/>
          </a:solidFill>
        </p:grpSpPr>
        <p:sp>
          <p:nvSpPr>
            <p:cNvPr id="1142786" name="AutoShape 2"/>
            <p:cNvSpPr>
              <a:spLocks noChangeArrowheads="1"/>
            </p:cNvSpPr>
            <p:nvPr/>
          </p:nvSpPr>
          <p:spPr bwMode="auto">
            <a:xfrm rot="-7649153">
              <a:off x="2494" y="1826"/>
              <a:ext cx="2400" cy="380"/>
            </a:xfrm>
            <a:prstGeom prst="rightArrow">
              <a:avLst>
                <a:gd name="adj1" fmla="val 50000"/>
                <a:gd name="adj2" fmla="val 15789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42787" name="AutoShape 3"/>
            <p:cNvSpPr>
              <a:spLocks noChangeArrowheads="1"/>
            </p:cNvSpPr>
            <p:nvPr/>
          </p:nvSpPr>
          <p:spPr bwMode="auto">
            <a:xfrm rot="-3489688">
              <a:off x="934" y="1802"/>
              <a:ext cx="2256" cy="380"/>
            </a:xfrm>
            <a:prstGeom prst="rightArrow">
              <a:avLst>
                <a:gd name="adj1" fmla="val 50000"/>
                <a:gd name="adj2" fmla="val 148421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42792" name="Text Box 8"/>
            <p:cNvSpPr txBox="1">
              <a:spLocks noChangeArrowheads="1"/>
            </p:cNvSpPr>
            <p:nvPr/>
          </p:nvSpPr>
          <p:spPr bwMode="auto">
            <a:xfrm>
              <a:off x="2112" y="1627"/>
              <a:ext cx="1440" cy="54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 sz="2000" dirty="0">
                  <a:solidFill>
                    <a:schemeClr val="tx2"/>
                  </a:solidFill>
                </a:rPr>
                <a:t>IMMAGINE</a:t>
              </a:r>
            </a:p>
            <a:p>
              <a:pPr algn="ctr">
                <a:spcBef>
                  <a:spcPct val="50000"/>
                </a:spcBef>
              </a:pPr>
              <a:r>
                <a:rPr lang="it-IT" sz="2000" dirty="0">
                  <a:solidFill>
                    <a:schemeClr val="tx2"/>
                  </a:solidFill>
                </a:rPr>
                <a:t>ATTEGGIAMENTO</a:t>
              </a:r>
            </a:p>
          </p:txBody>
        </p:sp>
        <p:sp>
          <p:nvSpPr>
            <p:cNvPr id="1142793" name="Oval 9"/>
            <p:cNvSpPr>
              <a:spLocks noChangeArrowheads="1"/>
            </p:cNvSpPr>
            <p:nvPr/>
          </p:nvSpPr>
          <p:spPr bwMode="auto">
            <a:xfrm>
              <a:off x="288" y="2832"/>
              <a:ext cx="1968" cy="1056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42794" name="Text Box 10"/>
            <p:cNvSpPr txBox="1">
              <a:spLocks noChangeArrowheads="1"/>
            </p:cNvSpPr>
            <p:nvPr/>
          </p:nvSpPr>
          <p:spPr bwMode="auto">
            <a:xfrm>
              <a:off x="576" y="2976"/>
              <a:ext cx="1344" cy="54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 sz="2000" b="1">
                  <a:solidFill>
                    <a:schemeClr val="tx2"/>
                  </a:solidFill>
                </a:rPr>
                <a:t>QUALITA’ TECNICA</a:t>
              </a:r>
              <a:endParaRPr lang="it-IT" sz="2000">
                <a:solidFill>
                  <a:schemeClr val="tx2"/>
                </a:solidFill>
              </a:endParaRPr>
            </a:p>
            <a:p>
              <a:pPr algn="ctr">
                <a:spcBef>
                  <a:spcPct val="50000"/>
                </a:spcBef>
              </a:pPr>
              <a:r>
                <a:rPr lang="it-IT" sz="2000">
                  <a:solidFill>
                    <a:schemeClr val="tx2"/>
                  </a:solidFill>
                </a:rPr>
                <a:t>del risultato “cosa“</a:t>
              </a:r>
            </a:p>
          </p:txBody>
        </p:sp>
        <p:sp>
          <p:nvSpPr>
            <p:cNvPr id="1142795" name="Oval 11"/>
            <p:cNvSpPr>
              <a:spLocks noChangeArrowheads="1"/>
            </p:cNvSpPr>
            <p:nvPr/>
          </p:nvSpPr>
          <p:spPr bwMode="auto">
            <a:xfrm>
              <a:off x="3456" y="2784"/>
              <a:ext cx="1968" cy="1104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42797" name="Text Box 13"/>
            <p:cNvSpPr txBox="1">
              <a:spLocks noChangeArrowheads="1"/>
            </p:cNvSpPr>
            <p:nvPr/>
          </p:nvSpPr>
          <p:spPr bwMode="auto">
            <a:xfrm>
              <a:off x="3792" y="3084"/>
              <a:ext cx="1344" cy="54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 sz="2000" b="1" dirty="0">
                  <a:solidFill>
                    <a:schemeClr val="tx2"/>
                  </a:solidFill>
                </a:rPr>
                <a:t>QUALITA’ FUNZIONALE</a:t>
              </a:r>
            </a:p>
            <a:p>
              <a:pPr algn="ctr">
                <a:spcBef>
                  <a:spcPct val="50000"/>
                </a:spcBef>
              </a:pPr>
              <a:r>
                <a:rPr lang="it-IT" sz="2000" dirty="0">
                  <a:solidFill>
                    <a:schemeClr val="tx2"/>
                  </a:solidFill>
                </a:rPr>
                <a:t>del processo “come “</a:t>
              </a:r>
            </a:p>
          </p:txBody>
        </p:sp>
      </p:grp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82" name="Rectangle 2050"/>
          <p:cNvSpPr>
            <a:spLocks noGrp="1" noChangeArrowheads="1"/>
          </p:cNvSpPr>
          <p:nvPr>
            <p:ph type="title"/>
          </p:nvPr>
        </p:nvSpPr>
        <p:spPr>
          <a:xfrm>
            <a:off x="304800" y="1359658"/>
            <a:ext cx="10363200" cy="747216"/>
          </a:xfrm>
        </p:spPr>
        <p:txBody>
          <a:bodyPr/>
          <a:lstStyle/>
          <a:p>
            <a:r>
              <a:rPr lang="it-IT" dirty="0">
                <a:latin typeface="Tahoma" pitchFamily="34" charset="0"/>
                <a:cs typeface="Arial" pitchFamily="34" charset="0"/>
              </a:rPr>
              <a:t>Qualità sperimentata</a:t>
            </a:r>
            <a:r>
              <a:rPr lang="it-IT" dirty="0">
                <a:latin typeface="Tahoma" pitchFamily="34" charset="0"/>
                <a:cs typeface="Times New Roman" pitchFamily="18" charset="0"/>
              </a:rPr>
              <a:t/>
            </a:r>
            <a:br>
              <a:rPr lang="it-IT" dirty="0">
                <a:latin typeface="Tahoma" pitchFamily="34" charset="0"/>
                <a:cs typeface="Times New Roman" pitchFamily="18" charset="0"/>
              </a:rPr>
            </a:br>
            <a:endParaRPr lang="it-IT" dirty="0">
              <a:latin typeface="Tahoma" pitchFamily="34" charset="0"/>
              <a:cs typeface="Times New Roman" pitchFamily="18" charset="0"/>
            </a:endParaRPr>
          </a:p>
        </p:txBody>
      </p:sp>
      <p:sp>
        <p:nvSpPr>
          <p:cNvPr id="1044483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304800" y="2129050"/>
            <a:ext cx="11582400" cy="4195549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None/>
            </a:pPr>
            <a:r>
              <a:rPr lang="it-IT" dirty="0">
                <a:solidFill>
                  <a:srgbClr val="898989"/>
                </a:solidFill>
                <a:latin typeface="Tahoma" pitchFamily="34" charset="0"/>
                <a:cs typeface="Arial" pitchFamily="34" charset="0"/>
              </a:rPr>
              <a:t>Qualità percepita in funzione di due dimensioni</a:t>
            </a:r>
          </a:p>
          <a:p>
            <a:pPr lvl="1" algn="just"/>
            <a:r>
              <a:rPr lang="it-IT" sz="2800" dirty="0">
                <a:solidFill>
                  <a:srgbClr val="898989"/>
                </a:solidFill>
                <a:latin typeface="Tahoma" pitchFamily="34" charset="0"/>
                <a:cs typeface="Arial" pitchFamily="34" charset="0"/>
              </a:rPr>
              <a:t>Qualità tecnica</a:t>
            </a:r>
          </a:p>
          <a:p>
            <a:pPr lvl="1" algn="just"/>
            <a:r>
              <a:rPr lang="it-IT" sz="2800" dirty="0">
                <a:solidFill>
                  <a:srgbClr val="898989"/>
                </a:solidFill>
                <a:latin typeface="Tahoma" pitchFamily="34" charset="0"/>
                <a:cs typeface="Arial" pitchFamily="34" charset="0"/>
              </a:rPr>
              <a:t>Qualità funzionale</a:t>
            </a:r>
          </a:p>
          <a:p>
            <a:pPr marL="457200" lvl="1" indent="0" algn="just">
              <a:buNone/>
            </a:pPr>
            <a:endParaRPr lang="it-IT" sz="2800" dirty="0">
              <a:solidFill>
                <a:srgbClr val="898989"/>
              </a:solidFill>
              <a:latin typeface="Tahoma" pitchFamily="34" charset="0"/>
              <a:cs typeface="Arial" pitchFamily="34" charset="0"/>
            </a:endParaRPr>
          </a:p>
          <a:p>
            <a:pPr marL="457200" lvl="1" indent="0" algn="just">
              <a:buNone/>
            </a:pPr>
            <a:r>
              <a:rPr lang="it-IT" sz="2800" dirty="0">
                <a:solidFill>
                  <a:srgbClr val="898989"/>
                </a:solidFill>
                <a:latin typeface="Tahoma" pitchFamily="34" charset="0"/>
                <a:cs typeface="Arial" pitchFamily="34" charset="0"/>
              </a:rPr>
              <a:t>Sulla percezione intervengono gli atteggiamenti e l’immagine.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it-IT" sz="2400" dirty="0">
              <a:solidFill>
                <a:srgbClr val="898989"/>
              </a:solidFill>
              <a:latin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4632147"/>
      </p:ext>
    </p:extLst>
  </p:cSld>
  <p:clrMapOvr>
    <a:masterClrMapping/>
  </p:clrMapOvr>
  <p:transition/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82" name="Rectangle 2050"/>
          <p:cNvSpPr>
            <a:spLocks noGrp="1" noChangeArrowheads="1"/>
          </p:cNvSpPr>
          <p:nvPr>
            <p:ph type="title"/>
          </p:nvPr>
        </p:nvSpPr>
        <p:spPr>
          <a:xfrm>
            <a:off x="304800" y="1359658"/>
            <a:ext cx="10363200" cy="747216"/>
          </a:xfrm>
        </p:spPr>
        <p:txBody>
          <a:bodyPr/>
          <a:lstStyle/>
          <a:p>
            <a:r>
              <a:rPr lang="it-IT" dirty="0">
                <a:latin typeface="Tahoma" pitchFamily="34" charset="0"/>
                <a:cs typeface="Arial" pitchFamily="34" charset="0"/>
              </a:rPr>
              <a:t>Atteggiamento</a:t>
            </a:r>
            <a:r>
              <a:rPr lang="it-IT" dirty="0">
                <a:latin typeface="Tahoma" pitchFamily="34" charset="0"/>
                <a:cs typeface="Times New Roman" pitchFamily="18" charset="0"/>
              </a:rPr>
              <a:t/>
            </a:r>
            <a:br>
              <a:rPr lang="it-IT" dirty="0">
                <a:latin typeface="Tahoma" pitchFamily="34" charset="0"/>
                <a:cs typeface="Times New Roman" pitchFamily="18" charset="0"/>
              </a:rPr>
            </a:br>
            <a:endParaRPr lang="it-IT" dirty="0">
              <a:latin typeface="Tahoma" pitchFamily="34" charset="0"/>
              <a:cs typeface="Times New Roman" pitchFamily="18" charset="0"/>
            </a:endParaRPr>
          </a:p>
        </p:txBody>
      </p:sp>
      <p:sp>
        <p:nvSpPr>
          <p:cNvPr id="1044483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304800" y="2129050"/>
            <a:ext cx="11582400" cy="4195549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it-IT" dirty="0">
                <a:solidFill>
                  <a:srgbClr val="898989"/>
                </a:solidFill>
                <a:latin typeface="Tahoma" pitchFamily="34" charset="0"/>
                <a:cs typeface="Arial" pitchFamily="34" charset="0"/>
              </a:rPr>
              <a:t>predisposizione appresa a rispondere a una stimolo in modo favorevole o sfavorevole</a:t>
            </a:r>
            <a:r>
              <a:rPr lang="it-IT" sz="2400" dirty="0">
                <a:solidFill>
                  <a:srgbClr val="898989"/>
                </a:solidFill>
                <a:latin typeface="Tahoma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it-IT" sz="2400" dirty="0">
              <a:solidFill>
                <a:srgbClr val="898989"/>
              </a:solidFill>
              <a:latin typeface="Tahoma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it-IT" sz="2400" dirty="0">
                <a:solidFill>
                  <a:srgbClr val="898989"/>
                </a:solidFill>
                <a:latin typeface="Tahoma" pitchFamily="34" charset="0"/>
                <a:cs typeface="Arial" pitchFamily="34" charset="0"/>
              </a:rPr>
              <a:t>Allora: 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it-IT" sz="2400" dirty="0">
                <a:solidFill>
                  <a:srgbClr val="898989"/>
                </a:solidFill>
                <a:latin typeface="Tahoma" pitchFamily="34" charset="0"/>
                <a:cs typeface="Arial" pitchFamily="34" charset="0"/>
              </a:rPr>
              <a:t>1) È una </a:t>
            </a:r>
            <a:r>
              <a:rPr lang="it-IT" sz="2400" u="sng" dirty="0">
                <a:solidFill>
                  <a:srgbClr val="898989"/>
                </a:solidFill>
                <a:latin typeface="Tahoma" pitchFamily="34" charset="0"/>
                <a:cs typeface="Arial" pitchFamily="34" charset="0"/>
              </a:rPr>
              <a:t>pre-disposizione</a:t>
            </a:r>
            <a:r>
              <a:rPr lang="it-IT" sz="2400" dirty="0">
                <a:solidFill>
                  <a:srgbClr val="898989"/>
                </a:solidFill>
                <a:latin typeface="Tahoma" pitchFamily="34" charset="0"/>
                <a:cs typeface="Arial" pitchFamily="34" charset="0"/>
              </a:rPr>
              <a:t>, ossia si definisce prima di un comportamento; 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it-IT" sz="2400" dirty="0">
                <a:solidFill>
                  <a:srgbClr val="898989"/>
                </a:solidFill>
                <a:latin typeface="Tahoma" pitchFamily="34" charset="0"/>
                <a:cs typeface="Arial" pitchFamily="34" charset="0"/>
              </a:rPr>
              <a:t>2) È </a:t>
            </a:r>
            <a:r>
              <a:rPr lang="it-IT" sz="2400" u="sng" dirty="0">
                <a:solidFill>
                  <a:srgbClr val="898989"/>
                </a:solidFill>
                <a:latin typeface="Tahoma" pitchFamily="34" charset="0"/>
                <a:cs typeface="Arial" pitchFamily="34" charset="0"/>
              </a:rPr>
              <a:t>appresa</a:t>
            </a:r>
            <a:r>
              <a:rPr lang="it-IT" sz="2400" dirty="0">
                <a:solidFill>
                  <a:srgbClr val="898989"/>
                </a:solidFill>
                <a:latin typeface="Tahoma" pitchFamily="34" charset="0"/>
                <a:cs typeface="Arial" pitchFamily="34" charset="0"/>
              </a:rPr>
              <a:t>, ossia dipende da esperienze e precedenti interazioni; 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it-IT" sz="2400" dirty="0">
                <a:solidFill>
                  <a:srgbClr val="898989"/>
                </a:solidFill>
                <a:latin typeface="Tahoma" pitchFamily="34" charset="0"/>
                <a:cs typeface="Arial" pitchFamily="34" charset="0"/>
              </a:rPr>
              <a:t>3) È </a:t>
            </a:r>
            <a:r>
              <a:rPr lang="it-IT" sz="2400" u="sng" dirty="0">
                <a:solidFill>
                  <a:srgbClr val="898989"/>
                </a:solidFill>
                <a:latin typeface="Tahoma" pitchFamily="34" charset="0"/>
                <a:cs typeface="Arial" pitchFamily="34" charset="0"/>
              </a:rPr>
              <a:t>connessa a un comportamento</a:t>
            </a:r>
            <a:r>
              <a:rPr lang="it-IT" sz="2400" dirty="0">
                <a:solidFill>
                  <a:srgbClr val="898989"/>
                </a:solidFill>
                <a:latin typeface="Tahoma" pitchFamily="34" charset="0"/>
                <a:cs typeface="Arial" pitchFamily="34" charset="0"/>
              </a:rPr>
              <a:t>, ossia lo predispone e lo prepara.</a:t>
            </a:r>
          </a:p>
        </p:txBody>
      </p:sp>
    </p:spTree>
  </p:cSld>
  <p:clrMapOvr>
    <a:masterClrMapping/>
  </p:clrMapOvr>
  <p:transition/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latin typeface="Tahoma" pitchFamily="34" charset="0"/>
                <a:cs typeface="Times New Roman" pitchFamily="18" charset="0"/>
              </a:rPr>
              <a:t>Immagine</a:t>
            </a:r>
            <a:r>
              <a:rPr lang="it-IT">
                <a:latin typeface="Tahoma" pitchFamily="34" charset="0"/>
              </a:rPr>
              <a:t> </a:t>
            </a:r>
          </a:p>
        </p:txBody>
      </p:sp>
      <p:sp>
        <p:nvSpPr>
          <p:cNvPr id="1046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438400"/>
            <a:ext cx="11582400" cy="2438400"/>
          </a:xfrm>
        </p:spPr>
        <p:txBody>
          <a:bodyPr/>
          <a:lstStyle/>
          <a:p>
            <a:pPr algn="just"/>
            <a:r>
              <a:rPr lang="it-IT" dirty="0">
                <a:solidFill>
                  <a:srgbClr val="898989"/>
                </a:solidFill>
                <a:latin typeface="Tahoma" pitchFamily="34" charset="0"/>
                <a:cs typeface="Times New Roman" pitchFamily="18" charset="0"/>
              </a:rPr>
              <a:t>rappresentazione mentale della realtà posseduta da un individuo, che sintetizza il modo di vedere del soggetto e ne guida l'azione verso l'oggetto. </a:t>
            </a:r>
            <a:endParaRPr lang="it-IT" dirty="0">
              <a:solidFill>
                <a:srgbClr val="898989"/>
              </a:solidFill>
              <a:latin typeface="Tahoma" pitchFamily="34" charset="0"/>
              <a:cs typeface="Courier New" pitchFamily="49" charset="0"/>
            </a:endParaRPr>
          </a:p>
          <a:p>
            <a:endParaRPr lang="it-IT" dirty="0">
              <a:solidFill>
                <a:srgbClr val="898989"/>
              </a:solidFill>
              <a:latin typeface="Tahoma" pitchFamily="34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Esperienza 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433" y="2105026"/>
            <a:ext cx="11042651" cy="38449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L’esperienza rappresenta un esistente ma non ancora articolato output economico, che deriva dal generare nel soggetto una impressione indelebile e coinvolgente, in grado di emozionarlo e di incidere nel profondo. 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EB8B2D"/>
                </a:solidFill>
              </a:rPr>
              <a:t>“Le esperienze forniscono valori sensoriali, emozionali, cognitivi, comportamentali e relazionali” </a:t>
            </a:r>
            <a:r>
              <a:rPr lang="it-IT" sz="1400" dirty="0">
                <a:solidFill>
                  <a:srgbClr val="EB8B2D"/>
                </a:solidFill>
              </a:rPr>
              <a:t>(B. Schmitt, Experential marketing, The Free Press, 1999, New York).</a:t>
            </a:r>
            <a:r>
              <a:rPr lang="it-IT" sz="2400" dirty="0">
                <a:solidFill>
                  <a:srgbClr val="EB8B2D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Ogni esperienza, quindi,  implica una trasformazione dell’individuo, la cui forza è direttamente collegata al valore e al coinvolgimento dell’esperienza stessa. </a:t>
            </a:r>
          </a:p>
          <a:p>
            <a:pPr>
              <a:lnSpc>
                <a:spcPct val="90000"/>
              </a:lnSpc>
            </a:pPr>
            <a:endParaRPr lang="it-IT" sz="2400" dirty="0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5" y="1165239"/>
            <a:ext cx="10515600" cy="869924"/>
          </a:xfrm>
        </p:spPr>
        <p:txBody>
          <a:bodyPr/>
          <a:lstStyle/>
          <a:p>
            <a:r>
              <a:rPr lang="it-IT" dirty="0"/>
              <a:t>Customer Satisfaction</a:t>
            </a:r>
          </a:p>
        </p:txBody>
      </p:sp>
      <p:sp>
        <p:nvSpPr>
          <p:cNvPr id="16179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39185" y="2206626"/>
            <a:ext cx="5761567" cy="3919538"/>
          </a:xfrm>
          <a:solidFill>
            <a:srgbClr val="FFCC00"/>
          </a:solidFill>
          <a:ln>
            <a:solidFill>
              <a:srgbClr val="000099"/>
            </a:solidFill>
          </a:ln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endParaRPr lang="it-IT" sz="2000" dirty="0">
              <a:solidFill>
                <a:srgbClr val="898989"/>
              </a:solidFill>
            </a:endParaRPr>
          </a:p>
          <a:p>
            <a:pPr marL="0" indent="0">
              <a:lnSpc>
                <a:spcPct val="80000"/>
              </a:lnSpc>
            </a:pPr>
            <a:r>
              <a:rPr lang="it-IT" sz="2400" dirty="0">
                <a:solidFill>
                  <a:srgbClr val="898989"/>
                </a:solidFill>
              </a:rPr>
              <a:t>output di un processo valutativo relativo ad una transazione</a:t>
            </a:r>
          </a:p>
          <a:p>
            <a:pPr marL="0" indent="0">
              <a:lnSpc>
                <a:spcPct val="80000"/>
              </a:lnSpc>
            </a:pPr>
            <a:endParaRPr lang="it-IT" sz="2400" dirty="0">
              <a:solidFill>
                <a:srgbClr val="898989"/>
              </a:solidFill>
            </a:endParaRPr>
          </a:p>
          <a:p>
            <a:pPr marL="0" indent="0">
              <a:lnSpc>
                <a:spcPct val="80000"/>
              </a:lnSpc>
            </a:pPr>
            <a:r>
              <a:rPr lang="it-IT" sz="2400" dirty="0">
                <a:solidFill>
                  <a:srgbClr val="898989"/>
                </a:solidFill>
              </a:rPr>
              <a:t>esito di una comparazione fra due entità, una precedente alla transazione e una successiva: </a:t>
            </a:r>
          </a:p>
          <a:p>
            <a:pPr marL="358775" lvl="2" indent="0">
              <a:lnSpc>
                <a:spcPct val="80000"/>
              </a:lnSpc>
            </a:pPr>
            <a:r>
              <a:rPr lang="it-IT" sz="1800" b="1" dirty="0">
                <a:solidFill>
                  <a:srgbClr val="898989"/>
                </a:solidFill>
              </a:rPr>
              <a:t>valore atteso</a:t>
            </a:r>
            <a:r>
              <a:rPr lang="it-IT" sz="1800" dirty="0">
                <a:solidFill>
                  <a:srgbClr val="898989"/>
                </a:solidFill>
              </a:rPr>
              <a:t>: valore che il soggetto si aspetta dalla transazione</a:t>
            </a:r>
          </a:p>
          <a:p>
            <a:pPr marL="358775" lvl="2" indent="0">
              <a:lnSpc>
                <a:spcPct val="80000"/>
              </a:lnSpc>
            </a:pPr>
            <a:r>
              <a:rPr lang="it-IT" sz="1800" b="1" dirty="0">
                <a:solidFill>
                  <a:srgbClr val="898989"/>
                </a:solidFill>
              </a:rPr>
              <a:t>valore percepito: </a:t>
            </a:r>
            <a:r>
              <a:rPr lang="it-IT" sz="1800" dirty="0">
                <a:solidFill>
                  <a:srgbClr val="898989"/>
                </a:solidFill>
              </a:rPr>
              <a:t>valore che il soggetto attribuisce alla transazione alla fine del processo.</a:t>
            </a:r>
            <a:r>
              <a:rPr lang="it-IT" sz="1600" dirty="0">
                <a:solidFill>
                  <a:srgbClr val="898989"/>
                </a:solidFill>
              </a:rPr>
              <a:t>  </a:t>
            </a:r>
          </a:p>
        </p:txBody>
      </p:sp>
      <p:sp>
        <p:nvSpPr>
          <p:cNvPr id="16179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864351" y="2206626"/>
            <a:ext cx="4415367" cy="3527425"/>
          </a:xfrm>
          <a:solidFill>
            <a:schemeClr val="hlink"/>
          </a:solidFill>
          <a:ln>
            <a:solidFill>
              <a:srgbClr val="000099"/>
            </a:solidFill>
          </a:ln>
        </p:spPr>
        <p:txBody>
          <a:bodyPr/>
          <a:lstStyle/>
          <a:p>
            <a:pPr marL="92075" indent="-92075">
              <a:lnSpc>
                <a:spcPct val="80000"/>
              </a:lnSpc>
            </a:pPr>
            <a:endParaRPr lang="it-IT" sz="2000" dirty="0">
              <a:solidFill>
                <a:srgbClr val="F6BB00"/>
              </a:solidFill>
            </a:endParaRPr>
          </a:p>
          <a:p>
            <a:pPr marL="92075" indent="-92075">
              <a:lnSpc>
                <a:spcPct val="80000"/>
              </a:lnSpc>
            </a:pPr>
            <a:endParaRPr lang="it-IT" sz="2000" dirty="0">
              <a:solidFill>
                <a:srgbClr val="F6BB00"/>
              </a:solidFill>
            </a:endParaRPr>
          </a:p>
          <a:p>
            <a:pPr marL="92075" indent="-92075">
              <a:lnSpc>
                <a:spcPct val="80000"/>
              </a:lnSpc>
            </a:pPr>
            <a:endParaRPr lang="it-IT" sz="2000" dirty="0">
              <a:solidFill>
                <a:srgbClr val="F6BB00"/>
              </a:solidFill>
            </a:endParaRPr>
          </a:p>
          <a:p>
            <a:pPr marL="92075" indent="-92075">
              <a:lnSpc>
                <a:spcPct val="80000"/>
              </a:lnSpc>
            </a:pPr>
            <a:r>
              <a:rPr lang="it-IT" sz="2000" dirty="0">
                <a:solidFill>
                  <a:srgbClr val="F6BB00"/>
                </a:solidFill>
              </a:rPr>
              <a:t>Confronto fra valori (dimensione relativa)</a:t>
            </a:r>
          </a:p>
          <a:p>
            <a:pPr marL="92075" indent="-92075">
              <a:lnSpc>
                <a:spcPct val="80000"/>
              </a:lnSpc>
            </a:pPr>
            <a:endParaRPr lang="it-IT" sz="2000" dirty="0">
              <a:solidFill>
                <a:srgbClr val="F6BB00"/>
              </a:solidFill>
            </a:endParaRPr>
          </a:p>
          <a:p>
            <a:pPr marL="92075" indent="-92075">
              <a:lnSpc>
                <a:spcPct val="80000"/>
              </a:lnSpc>
            </a:pPr>
            <a:r>
              <a:rPr lang="it-IT" sz="2000" dirty="0">
                <a:solidFill>
                  <a:srgbClr val="F6BB00"/>
                </a:solidFill>
              </a:rPr>
              <a:t>Rapportato all’ESPERIENZA del consumatore (valutazione relativa a più fattori e dilatata nel tempo)</a:t>
            </a:r>
          </a:p>
          <a:p>
            <a:pPr marL="92075" indent="-92075">
              <a:lnSpc>
                <a:spcPct val="80000"/>
              </a:lnSpc>
            </a:pPr>
            <a:endParaRPr lang="it-IT" sz="2000" dirty="0">
              <a:solidFill>
                <a:srgbClr val="F6BB00"/>
              </a:solidFill>
            </a:endParaRPr>
          </a:p>
          <a:p>
            <a:pPr marL="92075" indent="-92075">
              <a:lnSpc>
                <a:spcPct val="80000"/>
              </a:lnSpc>
            </a:pPr>
            <a:endParaRPr lang="it-IT" sz="2000" dirty="0">
              <a:solidFill>
                <a:srgbClr val="F6BB00"/>
              </a:solidFill>
            </a:endParaRPr>
          </a:p>
        </p:txBody>
      </p:sp>
      <p:sp>
        <p:nvSpPr>
          <p:cNvPr id="161798" name="AutoShape 6"/>
          <p:cNvSpPr>
            <a:spLocks noChangeArrowheads="1"/>
          </p:cNvSpPr>
          <p:nvPr/>
        </p:nvSpPr>
        <p:spPr bwMode="auto">
          <a:xfrm>
            <a:off x="6026217" y="3716338"/>
            <a:ext cx="865716" cy="574675"/>
          </a:xfrm>
          <a:prstGeom prst="rightArrow">
            <a:avLst>
              <a:gd name="adj1" fmla="val 50000"/>
              <a:gd name="adj2" fmla="val 2824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17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693295"/>
            <a:ext cx="11277600" cy="1600200"/>
          </a:xfrm>
        </p:spPr>
        <p:txBody>
          <a:bodyPr/>
          <a:lstStyle/>
          <a:p>
            <a:r>
              <a:rPr lang="it-IT" dirty="0">
                <a:latin typeface="Tahoma" pitchFamily="34" charset="0"/>
              </a:rPr>
              <a:t>Gli aspetti che incidono sulla CS</a:t>
            </a:r>
          </a:p>
        </p:txBody>
      </p:sp>
      <p:sp>
        <p:nvSpPr>
          <p:cNvPr id="128717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latin typeface="Tahoma" pitchFamily="34" charset="0"/>
              </a:rPr>
              <a:t>Come si formano le aspettative (e come si modificano)</a:t>
            </a:r>
          </a:p>
          <a:p>
            <a:r>
              <a:rPr lang="it-IT" dirty="0">
                <a:latin typeface="Tahoma" pitchFamily="34" charset="0"/>
              </a:rPr>
              <a:t>Cosa influenza le percezioni</a:t>
            </a:r>
          </a:p>
          <a:p>
            <a:r>
              <a:rPr lang="it-IT" dirty="0">
                <a:latin typeface="Tahoma" pitchFamily="34" charset="0"/>
              </a:rPr>
              <a:t>Quali sono le dimensioni che il consumatore rileva e valuta</a:t>
            </a:r>
          </a:p>
        </p:txBody>
      </p:sp>
    </p:spTree>
  </p:cSld>
  <p:clrMapOvr>
    <a:masterClrMapping/>
  </p:clrMapOvr>
  <p:transition/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17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914400" y="876300"/>
            <a:ext cx="10363200" cy="1143000"/>
          </a:xfrm>
        </p:spPr>
        <p:txBody>
          <a:bodyPr/>
          <a:lstStyle/>
          <a:p>
            <a:r>
              <a:rPr lang="it-IT" dirty="0">
                <a:latin typeface="Tahoma" pitchFamily="34" charset="0"/>
              </a:rPr>
              <a:t>Le aspettative</a:t>
            </a:r>
          </a:p>
        </p:txBody>
      </p:sp>
      <p:sp>
        <p:nvSpPr>
          <p:cNvPr id="94617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06400" y="2006221"/>
            <a:ext cx="10871200" cy="4572000"/>
          </a:xfrm>
        </p:spPr>
        <p:txBody>
          <a:bodyPr/>
          <a:lstStyle/>
          <a:p>
            <a:pPr marL="0" indent="0" algn="just">
              <a:buFont typeface="Wingdings" pitchFamily="2" charset="2"/>
              <a:buNone/>
            </a:pPr>
            <a:r>
              <a:rPr lang="it-IT" dirty="0">
                <a:solidFill>
                  <a:srgbClr val="898989"/>
                </a:solidFill>
                <a:latin typeface="Tahoma" pitchFamily="34" charset="0"/>
                <a:cs typeface="Times New Roman" pitchFamily="18" charset="0"/>
              </a:rPr>
              <a:t>Sono legate ad aspetti precedenti all’erogazione del servizio e dipendono da : </a:t>
            </a:r>
          </a:p>
          <a:p>
            <a:pPr marL="758825" lvl="1" algn="just"/>
            <a:r>
              <a:rPr lang="it-IT" dirty="0">
                <a:solidFill>
                  <a:srgbClr val="898989"/>
                </a:solidFill>
                <a:latin typeface="Tahoma" pitchFamily="34" charset="0"/>
                <a:cs typeface="Times New Roman" pitchFamily="18" charset="0"/>
              </a:rPr>
              <a:t>atteggiamento del soggetto verso il servizio, verso l’ente che lo eroga, verso chi lo eroga etc; </a:t>
            </a:r>
          </a:p>
          <a:p>
            <a:pPr marL="758825" lvl="1" algn="just"/>
            <a:r>
              <a:rPr lang="it-IT" dirty="0">
                <a:solidFill>
                  <a:srgbClr val="898989"/>
                </a:solidFill>
                <a:latin typeface="Tahoma" pitchFamily="34" charset="0"/>
                <a:cs typeface="Times New Roman" pitchFamily="18" charset="0"/>
              </a:rPr>
              <a:t>immagine che il soggetto ha del servizio, dell’ente in generale, dell’ente specifico etc; </a:t>
            </a:r>
          </a:p>
          <a:p>
            <a:pPr marL="758825" lvl="1" algn="just"/>
            <a:r>
              <a:rPr lang="it-IT" dirty="0">
                <a:solidFill>
                  <a:srgbClr val="898989"/>
                </a:solidFill>
                <a:latin typeface="Tahoma" pitchFamily="34" charset="0"/>
                <a:cs typeface="Times New Roman" pitchFamily="18" charset="0"/>
              </a:rPr>
              <a:t>esperienze precedenti relative all’ottenimento della transazione; </a:t>
            </a:r>
          </a:p>
          <a:p>
            <a:pPr marL="758825" lvl="1" algn="just"/>
            <a:r>
              <a:rPr lang="it-IT" dirty="0">
                <a:solidFill>
                  <a:srgbClr val="898989"/>
                </a:solidFill>
                <a:latin typeface="Tahoma" pitchFamily="34" charset="0"/>
                <a:cs typeface="Times New Roman" pitchFamily="18" charset="0"/>
              </a:rPr>
              <a:t>informazioni ottenute;</a:t>
            </a:r>
          </a:p>
          <a:p>
            <a:pPr marL="758825" lvl="1" algn="just"/>
            <a:r>
              <a:rPr lang="it-IT" dirty="0">
                <a:solidFill>
                  <a:srgbClr val="898989"/>
                </a:solidFill>
                <a:latin typeface="Tahoma" pitchFamily="34" charset="0"/>
                <a:cs typeface="Times New Roman" pitchFamily="18" charset="0"/>
              </a:rPr>
              <a:t>rischio attribuito alla transazione</a:t>
            </a:r>
            <a:endParaRPr lang="it-IT" dirty="0">
              <a:solidFill>
                <a:srgbClr val="898989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03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latin typeface="Tahoma" pitchFamily="34" charset="0"/>
              </a:rPr>
              <a:t>Valore</a:t>
            </a:r>
          </a:p>
        </p:txBody>
      </p:sp>
      <p:sp>
        <p:nvSpPr>
          <p:cNvPr id="94003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812800" y="1905000"/>
            <a:ext cx="10363200" cy="4114800"/>
          </a:xfrm>
        </p:spPr>
        <p:txBody>
          <a:bodyPr/>
          <a:lstStyle/>
          <a:p>
            <a:pPr marL="0" indent="0" algn="just">
              <a:buFont typeface="Wingdings" pitchFamily="2" charset="2"/>
              <a:buNone/>
            </a:pPr>
            <a:r>
              <a:rPr lang="it-IT" dirty="0">
                <a:solidFill>
                  <a:srgbClr val="898989"/>
                </a:solidFill>
                <a:latin typeface="Tahoma" pitchFamily="34" charset="0"/>
                <a:cs typeface="Times New Roman" pitchFamily="18" charset="0"/>
              </a:rPr>
              <a:t>Rapporto fra: </a:t>
            </a:r>
          </a:p>
          <a:p>
            <a:pPr marL="0" indent="0" algn="just">
              <a:buFont typeface="Wingdings" pitchFamily="2" charset="2"/>
              <a:buNone/>
            </a:pPr>
            <a:endParaRPr lang="it-IT" dirty="0">
              <a:solidFill>
                <a:srgbClr val="898989"/>
              </a:solidFill>
              <a:latin typeface="Tahoma" pitchFamily="34" charset="0"/>
              <a:cs typeface="Times New Roman" pitchFamily="18" charset="0"/>
            </a:endParaRPr>
          </a:p>
          <a:p>
            <a:pPr marL="0" indent="0" algn="just"/>
            <a:r>
              <a:rPr lang="it-IT" dirty="0">
                <a:solidFill>
                  <a:srgbClr val="898989"/>
                </a:solidFill>
                <a:latin typeface="Tahoma" pitchFamily="34" charset="0"/>
                <a:cs typeface="Times New Roman" pitchFamily="18" charset="0"/>
              </a:rPr>
              <a:t>la percezione dei benefici ottenuti (beneficio totale)</a:t>
            </a:r>
          </a:p>
          <a:p>
            <a:pPr marL="0" indent="0" algn="just">
              <a:buFont typeface="Wingdings" pitchFamily="2" charset="2"/>
              <a:buNone/>
            </a:pPr>
            <a:endParaRPr lang="it-IT" dirty="0">
              <a:solidFill>
                <a:srgbClr val="898989"/>
              </a:solidFill>
              <a:latin typeface="Tahoma" pitchFamily="34" charset="0"/>
              <a:cs typeface="Times New Roman" pitchFamily="18" charset="0"/>
            </a:endParaRPr>
          </a:p>
          <a:p>
            <a:pPr marL="0" indent="0" algn="just"/>
            <a:r>
              <a:rPr lang="it-IT" dirty="0">
                <a:solidFill>
                  <a:srgbClr val="898989"/>
                </a:solidFill>
                <a:latin typeface="Tahoma" pitchFamily="34" charset="0"/>
                <a:cs typeface="Times New Roman" pitchFamily="18" charset="0"/>
              </a:rPr>
              <a:t> i sacrifici sostenuti per ottenerli (costo totale) </a:t>
            </a:r>
          </a:p>
          <a:p>
            <a:pPr marL="0" indent="0" algn="just">
              <a:buFont typeface="Wingdings" pitchFamily="2" charset="2"/>
              <a:buNone/>
            </a:pPr>
            <a:r>
              <a:rPr lang="it-IT" dirty="0">
                <a:solidFill>
                  <a:srgbClr val="898989"/>
                </a:solidFill>
                <a:latin typeface="Tahoma" pitchFamily="34" charset="0"/>
                <a:cs typeface="Times New Roman" pitchFamily="18" charset="0"/>
              </a:rPr>
              <a:t>						</a:t>
            </a:r>
          </a:p>
          <a:p>
            <a:pPr marL="0" indent="0" algn="just">
              <a:buFont typeface="Wingdings" pitchFamily="2" charset="2"/>
              <a:buNone/>
            </a:pPr>
            <a:r>
              <a:rPr lang="it-IT" dirty="0">
                <a:solidFill>
                  <a:srgbClr val="898989"/>
                </a:solidFill>
                <a:latin typeface="Tahoma" pitchFamily="34" charset="0"/>
                <a:cs typeface="Times New Roman" pitchFamily="18" charset="0"/>
              </a:rPr>
              <a:t>					(Zeithalm, 1988). </a:t>
            </a:r>
          </a:p>
          <a:p>
            <a:pPr marL="0" indent="0"/>
            <a:endParaRPr lang="it-IT" dirty="0">
              <a:solidFill>
                <a:srgbClr val="898989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latin typeface="Tahoma" pitchFamily="34" charset="0"/>
              </a:rPr>
              <a:t>I costi</a:t>
            </a:r>
          </a:p>
        </p:txBody>
      </p:sp>
      <p:sp>
        <p:nvSpPr>
          <p:cNvPr id="94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8000" y="2579426"/>
            <a:ext cx="10972800" cy="3440373"/>
          </a:xfrm>
        </p:spPr>
        <p:txBody>
          <a:bodyPr/>
          <a:lstStyle/>
          <a:p>
            <a:pPr marL="609600" indent="-609600" algn="just">
              <a:buFontTx/>
              <a:buAutoNum type="arabicPeriod"/>
            </a:pPr>
            <a:r>
              <a:rPr lang="it-IT" sz="2000" b="1" dirty="0">
                <a:solidFill>
                  <a:srgbClr val="898989"/>
                </a:solidFill>
                <a:latin typeface="Tahoma" pitchFamily="34" charset="0"/>
              </a:rPr>
              <a:t>tempo speso: </a:t>
            </a:r>
            <a:r>
              <a:rPr lang="it-IT" sz="2000" dirty="0">
                <a:solidFill>
                  <a:srgbClr val="898989"/>
                </a:solidFill>
                <a:latin typeface="Tahoma" pitchFamily="34" charset="0"/>
              </a:rPr>
              <a:t>il tempo che il consumatore impiega nel processo di erogazione del servizio</a:t>
            </a:r>
          </a:p>
          <a:p>
            <a:pPr marL="609600" indent="-609600" algn="just">
              <a:buFontTx/>
              <a:buAutoNum type="arabicPeriod"/>
            </a:pPr>
            <a:r>
              <a:rPr lang="it-IT" sz="2000" b="1" dirty="0">
                <a:solidFill>
                  <a:srgbClr val="898989"/>
                </a:solidFill>
                <a:latin typeface="Tahoma" pitchFamily="34" charset="0"/>
              </a:rPr>
              <a:t>sforzo fisico: </a:t>
            </a:r>
            <a:r>
              <a:rPr lang="it-IT" sz="2000" dirty="0">
                <a:solidFill>
                  <a:srgbClr val="898989"/>
                </a:solidFill>
                <a:latin typeface="Tahoma" pitchFamily="34" charset="0"/>
              </a:rPr>
              <a:t>fatiche e disagi che il soggetto deve sostenere, soprattutto se l’erogazione del servizio implica uno spostamento del consumatore verso il punto di vendita</a:t>
            </a:r>
          </a:p>
          <a:p>
            <a:pPr marL="609600" indent="-609600" algn="just">
              <a:buFontTx/>
              <a:buAutoNum type="arabicPeriod"/>
            </a:pPr>
            <a:r>
              <a:rPr lang="it-IT" sz="2000" b="1" dirty="0">
                <a:solidFill>
                  <a:srgbClr val="898989"/>
                </a:solidFill>
                <a:latin typeface="Tahoma" pitchFamily="34" charset="0"/>
              </a:rPr>
              <a:t>sforzo psicologico:</a:t>
            </a:r>
            <a:r>
              <a:rPr lang="it-IT" sz="2000" dirty="0">
                <a:solidFill>
                  <a:srgbClr val="898989"/>
                </a:solidFill>
                <a:latin typeface="Tahoma" pitchFamily="34" charset="0"/>
              </a:rPr>
              <a:t> relativo agli sforzi mentali, ai sentimenti di inedaguatezza, alle paure legate al maggior rischio connesso alla scelta dei servizi </a:t>
            </a:r>
          </a:p>
          <a:p>
            <a:pPr marL="609600" indent="-609600" algn="just">
              <a:buFontTx/>
              <a:buAutoNum type="arabicPeriod"/>
            </a:pPr>
            <a:r>
              <a:rPr lang="it-IT" sz="2000" b="1" dirty="0">
                <a:solidFill>
                  <a:srgbClr val="898989"/>
                </a:solidFill>
                <a:latin typeface="Tahoma" pitchFamily="34" charset="0"/>
              </a:rPr>
              <a:t>fatiche sensoriali:</a:t>
            </a:r>
            <a:r>
              <a:rPr lang="it-IT" sz="2000" dirty="0">
                <a:solidFill>
                  <a:srgbClr val="898989"/>
                </a:solidFill>
                <a:latin typeface="Tahoma" pitchFamily="34" charset="0"/>
              </a:rPr>
              <a:t> relative alle sensazioni spiacevoli (caldo, freddo, cattivi odori, rumori) che sono spesso legate alla vendita del servizio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22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latin typeface="Tahoma" pitchFamily="34" charset="0"/>
              </a:rPr>
              <a:t>Valore – C.S. - Qualità</a:t>
            </a:r>
          </a:p>
        </p:txBody>
      </p:sp>
      <p:sp>
        <p:nvSpPr>
          <p:cNvPr id="94822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  <a:latin typeface="Tahoma" pitchFamily="34" charset="0"/>
              </a:rPr>
              <a:t>Valore: relazione fra benefici </a:t>
            </a:r>
            <a:r>
              <a:rPr lang="it-IT" u="sng" dirty="0">
                <a:solidFill>
                  <a:srgbClr val="898989"/>
                </a:solidFill>
                <a:latin typeface="Tahoma" pitchFamily="34" charset="0"/>
              </a:rPr>
              <a:t>percepiti</a:t>
            </a:r>
            <a:r>
              <a:rPr lang="it-IT" dirty="0">
                <a:solidFill>
                  <a:srgbClr val="898989"/>
                </a:solidFill>
                <a:latin typeface="Tahoma" pitchFamily="34" charset="0"/>
              </a:rPr>
              <a:t> e sacrifici sostenuti</a:t>
            </a:r>
          </a:p>
          <a:p>
            <a:r>
              <a:rPr lang="it-IT" dirty="0">
                <a:solidFill>
                  <a:srgbClr val="898989"/>
                </a:solidFill>
                <a:latin typeface="Tahoma" pitchFamily="34" charset="0"/>
              </a:rPr>
              <a:t>C.S.: differenza fra la percezione della performance dopo l'uso e le aspettative legate alla performance</a:t>
            </a:r>
          </a:p>
          <a:p>
            <a:r>
              <a:rPr lang="it-IT" dirty="0">
                <a:solidFill>
                  <a:srgbClr val="898989"/>
                </a:solidFill>
                <a:latin typeface="Tahoma" pitchFamily="34" charset="0"/>
              </a:rPr>
              <a:t>Aspettative e percezione delle performance sono legate alla </a:t>
            </a:r>
            <a:r>
              <a:rPr lang="it-IT" u="sng" dirty="0">
                <a:solidFill>
                  <a:srgbClr val="898989"/>
                </a:solidFill>
                <a:latin typeface="Tahoma" pitchFamily="34" charset="0"/>
              </a:rPr>
              <a:t>qualità sperimentata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9" name="Rectangle 5"/>
          <p:cNvSpPr>
            <a:spLocks noGrp="1" noChangeArrowheads="1"/>
          </p:cNvSpPr>
          <p:nvPr>
            <p:ph type="title"/>
          </p:nvPr>
        </p:nvSpPr>
        <p:spPr>
          <a:xfrm>
            <a:off x="224051" y="858865"/>
            <a:ext cx="10515600" cy="869924"/>
          </a:xfrm>
        </p:spPr>
        <p:txBody>
          <a:bodyPr/>
          <a:lstStyle/>
          <a:p>
            <a:r>
              <a:rPr lang="it-IT" dirty="0"/>
              <a:t>La griglia del valore</a:t>
            </a:r>
          </a:p>
        </p:txBody>
      </p:sp>
      <p:graphicFrame>
        <p:nvGraphicFramePr>
          <p:cNvPr id="159748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1160060" y="1833957"/>
          <a:ext cx="10119658" cy="4258869"/>
        </p:xfrm>
        <a:graphic>
          <a:graphicData uri="http://schemas.openxmlformats.org/presentationml/2006/ole">
            <p:oleObj spid="_x0000_s614415" name="Immagine" r:id="rId3" imgW="18259425" imgH="10239375" progId="Word.Picture.8">
              <p:embed/>
            </p:oleObj>
          </a:graphicData>
        </a:graphic>
      </p:graphicFrame>
      <p:sp>
        <p:nvSpPr>
          <p:cNvPr id="159751" name="Text Box 7"/>
          <p:cNvSpPr txBox="1">
            <a:spLocks noChangeArrowheads="1"/>
          </p:cNvSpPr>
          <p:nvPr/>
        </p:nvSpPr>
        <p:spPr bwMode="auto">
          <a:xfrm>
            <a:off x="1" y="6237288"/>
            <a:ext cx="3790951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800">
                <a:hlinkClick r:id="rId4" action="ppaction://hlinksldjump"/>
              </a:rPr>
              <a:t>Il processo di consumo come griglia per la costruzione d...</a:t>
            </a:r>
            <a:endParaRPr lang="it-IT" sz="800"/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Supply Chain, Value Chain SCM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Logistica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Gestione dei flussi di approvvigionamento, movimentazione e stoccaggio delle risorse (e del relativo flusso di informazioni) che si creano fra l’organizzazione e il mercato al fine di massimizzare i profitti correnti e futuri  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Logistica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3505200"/>
            <a:ext cx="10363200" cy="16764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Cerca di attuare una singola pianificazione per il flusso di risorse e informazioni di un business</a:t>
            </a: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5689600" y="1905000"/>
            <a:ext cx="1219200" cy="1066800"/>
          </a:xfrm>
          <a:prstGeom prst="downArrow">
            <a:avLst>
              <a:gd name="adj1" fmla="val 50000"/>
              <a:gd name="adj2" fmla="val 291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A38B-759C-40C4-8E33-FC992C4EB9BD}" type="slidenum">
              <a:rPr lang="it-IT" altLang="en-US"/>
              <a:pPr/>
              <a:t>14</a:t>
            </a:fld>
            <a:endParaRPr lang="it-IT" altLang="en-US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4" y="1065238"/>
            <a:ext cx="10515600" cy="869924"/>
          </a:xfrm>
        </p:spPr>
        <p:txBody>
          <a:bodyPr/>
          <a:lstStyle/>
          <a:p>
            <a:r>
              <a:rPr lang="it-IT" dirty="0"/>
              <a:t>Il ciclo di vita del prodotto</a:t>
            </a:r>
          </a:p>
        </p:txBody>
      </p:sp>
      <p:graphicFrame>
        <p:nvGraphicFramePr>
          <p:cNvPr id="64515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239184" y="1935162"/>
          <a:ext cx="11328400" cy="4421188"/>
        </p:xfrm>
        <a:graphic>
          <a:graphicData uri="http://schemas.openxmlformats.org/presentationml/2006/ole">
            <p:oleObj spid="_x0000_s265231" name="Fotografia Photo Editor" r:id="rId3" imgW="5433531" imgH="2606266" progId="">
              <p:embed/>
            </p:oleObj>
          </a:graphicData>
        </a:graphic>
      </p:graphicFrame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8793" y="1174845"/>
            <a:ext cx="10363200" cy="806355"/>
          </a:xfrm>
        </p:spPr>
        <p:txBody>
          <a:bodyPr/>
          <a:lstStyle/>
          <a:p>
            <a:r>
              <a:rPr lang="it-IT" dirty="0"/>
              <a:t>Value Chain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935509" y="1981200"/>
            <a:ext cx="10646892" cy="4446670"/>
            <a:chOff x="89" y="1776"/>
            <a:chExt cx="4279" cy="2303"/>
          </a:xfrm>
        </p:grpSpPr>
        <p:sp>
          <p:nvSpPr>
            <p:cNvPr id="8195" name="Rectangle 3"/>
            <p:cNvSpPr>
              <a:spLocks noChangeArrowheads="1"/>
            </p:cNvSpPr>
            <p:nvPr/>
          </p:nvSpPr>
          <p:spPr bwMode="auto">
            <a:xfrm rot="5400000" flipV="1">
              <a:off x="216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entrata</a:t>
              </a:r>
            </a:p>
          </p:txBody>
        </p:sp>
        <p:sp>
          <p:nvSpPr>
            <p:cNvPr id="8197" name="Rectangle 5"/>
            <p:cNvSpPr>
              <a:spLocks noChangeArrowheads="1"/>
            </p:cNvSpPr>
            <p:nvPr/>
          </p:nvSpPr>
          <p:spPr bwMode="auto">
            <a:xfrm rot="5400000" flipV="1">
              <a:off x="888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</a:t>
              </a:r>
            </a:p>
            <a:p>
              <a:pPr algn="ctr"/>
              <a:r>
                <a:rPr lang="it-IT"/>
                <a:t>operative</a:t>
              </a:r>
            </a:p>
          </p:txBody>
        </p:sp>
        <p:sp>
          <p:nvSpPr>
            <p:cNvPr id="8198" name="Rectangle 6"/>
            <p:cNvSpPr>
              <a:spLocks noChangeArrowheads="1"/>
            </p:cNvSpPr>
            <p:nvPr/>
          </p:nvSpPr>
          <p:spPr bwMode="auto">
            <a:xfrm rot="5400000" flipV="1">
              <a:off x="2904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Servizi</a:t>
              </a:r>
            </a:p>
          </p:txBody>
        </p:sp>
        <p:sp>
          <p:nvSpPr>
            <p:cNvPr id="8199" name="Rectangle 7"/>
            <p:cNvSpPr>
              <a:spLocks noChangeArrowheads="1"/>
            </p:cNvSpPr>
            <p:nvPr/>
          </p:nvSpPr>
          <p:spPr bwMode="auto">
            <a:xfrm rot="5400000" flipV="1">
              <a:off x="1560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uscita</a:t>
              </a:r>
            </a:p>
          </p:txBody>
        </p:sp>
        <p:sp>
          <p:nvSpPr>
            <p:cNvPr id="8200" name="Rectangle 8"/>
            <p:cNvSpPr>
              <a:spLocks noChangeArrowheads="1"/>
            </p:cNvSpPr>
            <p:nvPr/>
          </p:nvSpPr>
          <p:spPr bwMode="auto">
            <a:xfrm rot="5400000" flipV="1">
              <a:off x="2232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Marketing</a:t>
              </a:r>
            </a:p>
            <a:p>
              <a:pPr algn="ctr"/>
              <a:r>
                <a:rPr lang="it-IT"/>
                <a:t>e Vendite</a:t>
              </a:r>
            </a:p>
          </p:txBody>
        </p:sp>
        <p:sp>
          <p:nvSpPr>
            <p:cNvPr id="8201" name="Rectangle 9"/>
            <p:cNvSpPr>
              <a:spLocks noChangeArrowheads="1"/>
            </p:cNvSpPr>
            <p:nvPr/>
          </p:nvSpPr>
          <p:spPr bwMode="auto">
            <a:xfrm>
              <a:off x="432" y="249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Approvvigionamento</a:t>
              </a:r>
            </a:p>
          </p:txBody>
        </p:sp>
        <p:sp>
          <p:nvSpPr>
            <p:cNvPr id="8203" name="Rectangle 11"/>
            <p:cNvSpPr>
              <a:spLocks noChangeArrowheads="1"/>
            </p:cNvSpPr>
            <p:nvPr/>
          </p:nvSpPr>
          <p:spPr bwMode="auto">
            <a:xfrm>
              <a:off x="432" y="177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 infrastrutturali</a:t>
              </a:r>
            </a:p>
          </p:txBody>
        </p:sp>
        <p:sp>
          <p:nvSpPr>
            <p:cNvPr id="8204" name="Rectangle 12"/>
            <p:cNvSpPr>
              <a:spLocks noChangeArrowheads="1"/>
            </p:cNvSpPr>
            <p:nvPr/>
          </p:nvSpPr>
          <p:spPr bwMode="auto">
            <a:xfrm>
              <a:off x="432" y="201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Gestione delle risorse umane</a:t>
              </a:r>
            </a:p>
          </p:txBody>
        </p:sp>
        <p:sp>
          <p:nvSpPr>
            <p:cNvPr id="8205" name="Rectangle 13"/>
            <p:cNvSpPr>
              <a:spLocks noChangeArrowheads="1"/>
            </p:cNvSpPr>
            <p:nvPr/>
          </p:nvSpPr>
          <p:spPr bwMode="auto">
            <a:xfrm>
              <a:off x="432" y="225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 dirty="0"/>
                <a:t>Sviluppo della Tecnologia</a:t>
              </a:r>
            </a:p>
          </p:txBody>
        </p:sp>
        <p:sp>
          <p:nvSpPr>
            <p:cNvPr id="8208" name="Text Box 16"/>
            <p:cNvSpPr txBox="1">
              <a:spLocks noChangeArrowheads="1"/>
            </p:cNvSpPr>
            <p:nvPr/>
          </p:nvSpPr>
          <p:spPr bwMode="auto">
            <a:xfrm rot="16200000">
              <a:off x="3753" y="2799"/>
              <a:ext cx="509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Margine</a:t>
              </a:r>
              <a:endParaRPr lang="it-IT"/>
            </a:p>
          </p:txBody>
        </p:sp>
        <p:sp>
          <p:nvSpPr>
            <p:cNvPr id="8209" name="AutoShape 17"/>
            <p:cNvSpPr>
              <a:spLocks noChangeArrowheads="1"/>
            </p:cNvSpPr>
            <p:nvPr/>
          </p:nvSpPr>
          <p:spPr bwMode="auto">
            <a:xfrm>
              <a:off x="3792" y="1776"/>
              <a:ext cx="576" cy="2064"/>
            </a:xfrm>
            <a:prstGeom prst="homePlate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210" name="Text Box 18"/>
            <p:cNvSpPr txBox="1">
              <a:spLocks noChangeArrowheads="1"/>
            </p:cNvSpPr>
            <p:nvPr/>
          </p:nvSpPr>
          <p:spPr bwMode="auto">
            <a:xfrm rot="16200000">
              <a:off x="-85" y="2177"/>
              <a:ext cx="607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Attività di </a:t>
              </a:r>
            </a:p>
            <a:p>
              <a:r>
                <a:rPr lang="it-IT" b="1"/>
                <a:t>supporto</a:t>
              </a:r>
            </a:p>
          </p:txBody>
        </p:sp>
        <p:sp>
          <p:nvSpPr>
            <p:cNvPr id="8211" name="Text Box 19"/>
            <p:cNvSpPr txBox="1">
              <a:spLocks noChangeArrowheads="1"/>
            </p:cNvSpPr>
            <p:nvPr/>
          </p:nvSpPr>
          <p:spPr bwMode="auto">
            <a:xfrm>
              <a:off x="1584" y="3888"/>
              <a:ext cx="706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Attività primarie</a:t>
              </a:r>
            </a:p>
          </p:txBody>
        </p:sp>
      </p:grp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SCM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Gestione delle relazioni con i fornitori di risorse e con i consumatori al fine di sviluppare un maggior valore per il cliente e dei minori costi per il sistema di produzione del valore considerato nel suo complesso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Supply Chain Management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2622524"/>
            <a:ext cx="10363200" cy="1568476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Cerca di costruire dei legami coordinati fra i processi di produzioni dei differenti stakeholders e quello dell’organizzazione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300712" y="4927006"/>
            <a:ext cx="6672019" cy="9233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>
                <a:solidFill>
                  <a:srgbClr val="898989"/>
                </a:solidFill>
                <a:latin typeface="Raleway" panose="020B0503030101060003"/>
              </a:rPr>
              <a:t>Attuazione di una cooperazione fra differenti parti produttive </a:t>
            </a:r>
          </a:p>
          <a:p>
            <a:r>
              <a:rPr lang="it-IT">
                <a:solidFill>
                  <a:srgbClr val="898989"/>
                </a:solidFill>
                <a:latin typeface="Raleway" panose="020B0503030101060003"/>
              </a:rPr>
              <a:t>al fine di generare un sistema in grado di </a:t>
            </a:r>
            <a:r>
              <a:rPr lang="it-IT" b="1">
                <a:solidFill>
                  <a:srgbClr val="898989"/>
                </a:solidFill>
                <a:latin typeface="Raleway" panose="020B0503030101060003"/>
              </a:rPr>
              <a:t>generare un valore </a:t>
            </a:r>
          </a:p>
          <a:p>
            <a:r>
              <a:rPr lang="it-IT" b="1">
                <a:solidFill>
                  <a:srgbClr val="898989"/>
                </a:solidFill>
                <a:latin typeface="Raleway" panose="020B0503030101060003"/>
              </a:rPr>
              <a:t>superiore alla somma dei valori generati dalle singole parti</a:t>
            </a:r>
            <a:endParaRPr lang="it-IT">
              <a:solidFill>
                <a:srgbClr val="898989"/>
              </a:solidFill>
              <a:latin typeface="Raleway" panose="020B0503030101060003"/>
            </a:endParaRPr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5804452" y="1987821"/>
            <a:ext cx="9144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5791200" y="3886200"/>
            <a:ext cx="9144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126961525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vantaggio competitivo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Nasce dal valore che un’azienda è in grado di creare per i suoi clienti, che fornisca risultati superiori alla spesa sostenuta dall’impresa per crearlo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3225800" y="3985591"/>
            <a:ext cx="13208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>
            <a:off x="6999359" y="4104861"/>
            <a:ext cx="12192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032001" y="5791201"/>
            <a:ext cx="934551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Di costo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7010401" y="5791201"/>
            <a:ext cx="1928926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Di differenziazione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Per Porter (1)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La comprensione del vantaggio competitivo richiede la necessità di guardare all’impresa come un insieme di attività, ognuna delle quali produce costi e vantaggi e rappresentare una possibile base di differenziazione. </a:t>
            </a:r>
          </a:p>
          <a:p>
            <a:r>
              <a:rPr lang="it-IT" dirty="0">
                <a:solidFill>
                  <a:srgbClr val="898989"/>
                </a:solidFill>
              </a:rPr>
              <a:t>Disaggregare il valore generato dall’impresa nelle sue attività strategicamente rilevanti permette di meglio comprendere l’andamento e la struttura dei costi e l’esistenza di potenziali fonti di differenziazione</a:t>
            </a:r>
          </a:p>
          <a:p>
            <a:pPr marL="0" indent="0">
              <a:buNone/>
            </a:pPr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Per Porter (2)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Un’impresa costruisce il suo vantaggio competitivo dalle performance delle sue attività strategiche, che possono essere condotte in modo più efficace o più efficiente dei concorrenti</a:t>
            </a:r>
          </a:p>
          <a:p>
            <a:r>
              <a:rPr lang="it-IT" dirty="0">
                <a:solidFill>
                  <a:srgbClr val="898989"/>
                </a:solidFill>
              </a:rPr>
              <a:t>Vantaggio di costo e vantaggio di differenziazione sono mutuamente esclusivi</a:t>
            </a:r>
          </a:p>
          <a:p>
            <a:endParaRPr lang="it-IT" dirty="0">
              <a:solidFill>
                <a:srgbClr val="898989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Value Chain </a:t>
            </a:r>
            <a:r>
              <a:rPr lang="it-IT" dirty="0" smtClean="0"/>
              <a:t>nell’impresa sostenibile</a:t>
            </a:r>
            <a:endParaRPr lang="it-IT" dirty="0"/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" y="1003300"/>
            <a:ext cx="11836400" cy="812800"/>
          </a:xfrm>
        </p:spPr>
        <p:txBody>
          <a:bodyPr/>
          <a:lstStyle/>
          <a:p>
            <a:r>
              <a:rPr lang="it-IT" dirty="0"/>
              <a:t>Value Chain </a:t>
            </a:r>
            <a:r>
              <a:rPr lang="it-IT" dirty="0" smtClean="0"/>
              <a:t>nell’impresa orientata al marketing</a:t>
            </a:r>
            <a:endParaRPr lang="it-IT" dirty="0"/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850900" y="1968500"/>
            <a:ext cx="10837333" cy="4318000"/>
            <a:chOff x="240" y="1008"/>
            <a:chExt cx="5120" cy="2720"/>
          </a:xfrm>
        </p:grpSpPr>
        <p:sp>
          <p:nvSpPr>
            <p:cNvPr id="26628" name="Rectangle 4"/>
            <p:cNvSpPr>
              <a:spLocks noChangeArrowheads="1"/>
            </p:cNvSpPr>
            <p:nvPr/>
          </p:nvSpPr>
          <p:spPr bwMode="auto">
            <a:xfrm rot="5400000" flipV="1">
              <a:off x="1249" y="2111"/>
              <a:ext cx="864" cy="48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entrata</a:t>
              </a:r>
            </a:p>
          </p:txBody>
        </p:sp>
        <p:sp>
          <p:nvSpPr>
            <p:cNvPr id="26629" name="Rectangle 5"/>
            <p:cNvSpPr>
              <a:spLocks noChangeArrowheads="1"/>
            </p:cNvSpPr>
            <p:nvPr/>
          </p:nvSpPr>
          <p:spPr bwMode="auto">
            <a:xfrm rot="5400000" flipV="1">
              <a:off x="1728" y="2111"/>
              <a:ext cx="864" cy="48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</a:t>
              </a:r>
            </a:p>
            <a:p>
              <a:pPr algn="ctr"/>
              <a:r>
                <a:rPr lang="it-IT"/>
                <a:t>operative</a:t>
              </a:r>
            </a:p>
          </p:txBody>
        </p:sp>
        <p:sp>
          <p:nvSpPr>
            <p:cNvPr id="26630" name="Rectangle 6"/>
            <p:cNvSpPr>
              <a:spLocks noChangeArrowheads="1"/>
            </p:cNvSpPr>
            <p:nvPr/>
          </p:nvSpPr>
          <p:spPr bwMode="auto">
            <a:xfrm rot="5400000" flipV="1">
              <a:off x="3240" y="2088"/>
              <a:ext cx="864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Servizi</a:t>
              </a:r>
            </a:p>
          </p:txBody>
        </p:sp>
        <p:sp>
          <p:nvSpPr>
            <p:cNvPr id="26631" name="Rectangle 7"/>
            <p:cNvSpPr>
              <a:spLocks noChangeArrowheads="1"/>
            </p:cNvSpPr>
            <p:nvPr/>
          </p:nvSpPr>
          <p:spPr bwMode="auto">
            <a:xfrm rot="5400000" flipV="1">
              <a:off x="2208" y="2112"/>
              <a:ext cx="864" cy="48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uscita</a:t>
              </a:r>
            </a:p>
          </p:txBody>
        </p:sp>
        <p:sp>
          <p:nvSpPr>
            <p:cNvPr id="26632" name="Rectangle 8"/>
            <p:cNvSpPr>
              <a:spLocks noChangeArrowheads="1"/>
            </p:cNvSpPr>
            <p:nvPr/>
          </p:nvSpPr>
          <p:spPr bwMode="auto">
            <a:xfrm rot="5400000" flipV="1">
              <a:off x="2712" y="2088"/>
              <a:ext cx="864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Vendite</a:t>
              </a:r>
            </a:p>
          </p:txBody>
        </p:sp>
        <p:sp>
          <p:nvSpPr>
            <p:cNvPr id="26633" name="Rectangle 9"/>
            <p:cNvSpPr>
              <a:spLocks noChangeArrowheads="1"/>
            </p:cNvSpPr>
            <p:nvPr/>
          </p:nvSpPr>
          <p:spPr bwMode="auto">
            <a:xfrm>
              <a:off x="864" y="1728"/>
              <a:ext cx="3072" cy="192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Approvvigionamento</a:t>
              </a:r>
            </a:p>
          </p:txBody>
        </p:sp>
        <p:sp>
          <p:nvSpPr>
            <p:cNvPr id="26634" name="Rectangle 10"/>
            <p:cNvSpPr>
              <a:spLocks noChangeArrowheads="1"/>
            </p:cNvSpPr>
            <p:nvPr/>
          </p:nvSpPr>
          <p:spPr bwMode="auto">
            <a:xfrm>
              <a:off x="864" y="1011"/>
              <a:ext cx="3072" cy="237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 infrastrutturali</a:t>
              </a:r>
            </a:p>
          </p:txBody>
        </p:sp>
        <p:sp>
          <p:nvSpPr>
            <p:cNvPr id="26635" name="Rectangle 11"/>
            <p:cNvSpPr>
              <a:spLocks noChangeArrowheads="1"/>
            </p:cNvSpPr>
            <p:nvPr/>
          </p:nvSpPr>
          <p:spPr bwMode="auto">
            <a:xfrm>
              <a:off x="864" y="1248"/>
              <a:ext cx="3072" cy="265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Gestione delle risorse umane</a:t>
              </a:r>
            </a:p>
          </p:txBody>
        </p:sp>
        <p:sp>
          <p:nvSpPr>
            <p:cNvPr id="26636" name="Rectangle 12"/>
            <p:cNvSpPr>
              <a:spLocks noChangeArrowheads="1"/>
            </p:cNvSpPr>
            <p:nvPr/>
          </p:nvSpPr>
          <p:spPr bwMode="auto">
            <a:xfrm>
              <a:off x="864" y="1488"/>
              <a:ext cx="3072" cy="245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Sviluppo della Tecnologia</a:t>
              </a:r>
            </a:p>
          </p:txBody>
        </p:sp>
        <p:sp>
          <p:nvSpPr>
            <p:cNvPr id="26637" name="Text Box 13"/>
            <p:cNvSpPr txBox="1">
              <a:spLocks noChangeArrowheads="1"/>
            </p:cNvSpPr>
            <p:nvPr/>
          </p:nvSpPr>
          <p:spPr bwMode="auto">
            <a:xfrm rot="16200000">
              <a:off x="3818" y="1763"/>
              <a:ext cx="62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Margine</a:t>
              </a:r>
              <a:endParaRPr lang="it-IT"/>
            </a:p>
          </p:txBody>
        </p:sp>
        <p:sp>
          <p:nvSpPr>
            <p:cNvPr id="26638" name="AutoShape 14"/>
            <p:cNvSpPr>
              <a:spLocks noChangeArrowheads="1"/>
            </p:cNvSpPr>
            <p:nvPr/>
          </p:nvSpPr>
          <p:spPr bwMode="auto">
            <a:xfrm>
              <a:off x="3936" y="1008"/>
              <a:ext cx="480" cy="1776"/>
            </a:xfrm>
            <a:prstGeom prst="homePlate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39" name="Text Box 15"/>
            <p:cNvSpPr txBox="1">
              <a:spLocks noChangeArrowheads="1"/>
            </p:cNvSpPr>
            <p:nvPr/>
          </p:nvSpPr>
          <p:spPr bwMode="auto">
            <a:xfrm rot="16200000">
              <a:off x="225" y="1308"/>
              <a:ext cx="739" cy="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Attività di </a:t>
              </a:r>
            </a:p>
            <a:p>
              <a:r>
                <a:rPr lang="it-IT" b="1"/>
                <a:t>supporto</a:t>
              </a:r>
            </a:p>
          </p:txBody>
        </p:sp>
        <p:sp>
          <p:nvSpPr>
            <p:cNvPr id="26641" name="Rectangle 17"/>
            <p:cNvSpPr>
              <a:spLocks noChangeArrowheads="1"/>
            </p:cNvSpPr>
            <p:nvPr/>
          </p:nvSpPr>
          <p:spPr bwMode="auto">
            <a:xfrm rot="5400000" flipV="1">
              <a:off x="720" y="2064"/>
              <a:ext cx="864" cy="57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Marketing</a:t>
              </a:r>
            </a:p>
          </p:txBody>
        </p:sp>
        <p:sp>
          <p:nvSpPr>
            <p:cNvPr id="26642" name="Text Box 18"/>
            <p:cNvSpPr txBox="1">
              <a:spLocks noChangeArrowheads="1"/>
            </p:cNvSpPr>
            <p:nvPr/>
          </p:nvSpPr>
          <p:spPr bwMode="auto">
            <a:xfrm>
              <a:off x="240" y="3264"/>
              <a:ext cx="960" cy="2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/>
                <a:t>Leggere il mercato</a:t>
              </a:r>
            </a:p>
          </p:txBody>
        </p:sp>
        <p:sp>
          <p:nvSpPr>
            <p:cNvPr id="26643" name="Text Box 19"/>
            <p:cNvSpPr txBox="1">
              <a:spLocks noChangeArrowheads="1"/>
            </p:cNvSpPr>
            <p:nvPr/>
          </p:nvSpPr>
          <p:spPr bwMode="auto">
            <a:xfrm>
              <a:off x="1248" y="3264"/>
              <a:ext cx="445" cy="4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dirty="0"/>
                <a:t>Sentire </a:t>
              </a:r>
            </a:p>
            <a:p>
              <a:r>
                <a:rPr lang="it-IT" dirty="0"/>
                <a:t>i segnali</a:t>
              </a:r>
            </a:p>
          </p:txBody>
        </p:sp>
        <p:sp>
          <p:nvSpPr>
            <p:cNvPr id="26644" name="Text Box 20"/>
            <p:cNvSpPr txBox="1">
              <a:spLocks noChangeArrowheads="1"/>
            </p:cNvSpPr>
            <p:nvPr/>
          </p:nvSpPr>
          <p:spPr bwMode="auto">
            <a:xfrm>
              <a:off x="2160" y="3264"/>
              <a:ext cx="583" cy="4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/>
                <a:t>Ricercare </a:t>
              </a:r>
            </a:p>
            <a:p>
              <a:r>
                <a:rPr lang="it-IT"/>
                <a:t>le soluzioni</a:t>
              </a:r>
            </a:p>
          </p:txBody>
        </p:sp>
        <p:sp>
          <p:nvSpPr>
            <p:cNvPr id="26645" name="Line 21"/>
            <p:cNvSpPr>
              <a:spLocks noChangeShapeType="1"/>
            </p:cNvSpPr>
            <p:nvPr/>
          </p:nvSpPr>
          <p:spPr bwMode="auto">
            <a:xfrm flipH="1">
              <a:off x="240" y="2784"/>
              <a:ext cx="624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46" name="Line 22"/>
            <p:cNvSpPr>
              <a:spLocks noChangeShapeType="1"/>
            </p:cNvSpPr>
            <p:nvPr/>
          </p:nvSpPr>
          <p:spPr bwMode="auto">
            <a:xfrm>
              <a:off x="1536" y="2832"/>
              <a:ext cx="1632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48" name="Line 24"/>
            <p:cNvSpPr>
              <a:spLocks noChangeShapeType="1"/>
            </p:cNvSpPr>
            <p:nvPr/>
          </p:nvSpPr>
          <p:spPr bwMode="auto">
            <a:xfrm flipH="1" flipV="1">
              <a:off x="1488" y="2832"/>
              <a:ext cx="672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49" name="Line 25"/>
            <p:cNvSpPr>
              <a:spLocks noChangeShapeType="1"/>
            </p:cNvSpPr>
            <p:nvPr/>
          </p:nvSpPr>
          <p:spPr bwMode="auto">
            <a:xfrm flipV="1">
              <a:off x="3168" y="2832"/>
              <a:ext cx="72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3936" y="1008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>
              <a:off x="3936" y="1920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3" name="Line 29"/>
            <p:cNvSpPr>
              <a:spLocks noChangeShapeType="1"/>
            </p:cNvSpPr>
            <p:nvPr/>
          </p:nvSpPr>
          <p:spPr bwMode="auto">
            <a:xfrm>
              <a:off x="4800" y="1008"/>
              <a:ext cx="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9" name="Freeform 35"/>
            <p:cNvSpPr>
              <a:spLocks/>
            </p:cNvSpPr>
            <p:nvPr/>
          </p:nvSpPr>
          <p:spPr bwMode="auto">
            <a:xfrm>
              <a:off x="3264" y="1488"/>
              <a:ext cx="2096" cy="2240"/>
            </a:xfrm>
            <a:custGeom>
              <a:avLst/>
              <a:gdLst/>
              <a:ahLst/>
              <a:cxnLst>
                <a:cxn ang="0">
                  <a:pos x="1536" y="0"/>
                </a:cxn>
                <a:cxn ang="0">
                  <a:pos x="2064" y="864"/>
                </a:cxn>
                <a:cxn ang="0">
                  <a:pos x="1344" y="2016"/>
                </a:cxn>
                <a:cxn ang="0">
                  <a:pos x="0" y="2208"/>
                </a:cxn>
              </a:cxnLst>
              <a:rect l="0" t="0" r="r" b="b"/>
              <a:pathLst>
                <a:path w="2096" h="2240">
                  <a:moveTo>
                    <a:pt x="1536" y="0"/>
                  </a:moveTo>
                  <a:cubicBezTo>
                    <a:pt x="1816" y="264"/>
                    <a:pt x="2096" y="528"/>
                    <a:pt x="2064" y="864"/>
                  </a:cubicBezTo>
                  <a:cubicBezTo>
                    <a:pt x="2032" y="1200"/>
                    <a:pt x="1688" y="1792"/>
                    <a:pt x="1344" y="2016"/>
                  </a:cubicBezTo>
                  <a:cubicBezTo>
                    <a:pt x="1000" y="2240"/>
                    <a:pt x="224" y="2176"/>
                    <a:pt x="0" y="2208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" y="1003300"/>
            <a:ext cx="11836400" cy="812800"/>
          </a:xfrm>
        </p:spPr>
        <p:txBody>
          <a:bodyPr/>
          <a:lstStyle/>
          <a:p>
            <a:r>
              <a:rPr lang="it-IT" dirty="0"/>
              <a:t>Value Chain </a:t>
            </a:r>
            <a:r>
              <a:rPr lang="it-IT" dirty="0" smtClean="0"/>
              <a:t>nell’impresa sostenibile</a:t>
            </a:r>
            <a:endParaRPr lang="it-IT" dirty="0"/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850900" y="1968500"/>
            <a:ext cx="10837333" cy="4318000"/>
            <a:chOff x="240" y="1008"/>
            <a:chExt cx="5120" cy="2720"/>
          </a:xfrm>
        </p:grpSpPr>
        <p:sp>
          <p:nvSpPr>
            <p:cNvPr id="26628" name="Rectangle 4"/>
            <p:cNvSpPr>
              <a:spLocks noChangeArrowheads="1"/>
            </p:cNvSpPr>
            <p:nvPr/>
          </p:nvSpPr>
          <p:spPr bwMode="auto">
            <a:xfrm rot="5400000" flipV="1">
              <a:off x="1249" y="2111"/>
              <a:ext cx="864" cy="48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entrata</a:t>
              </a:r>
            </a:p>
          </p:txBody>
        </p:sp>
        <p:sp>
          <p:nvSpPr>
            <p:cNvPr id="26629" name="Rectangle 5"/>
            <p:cNvSpPr>
              <a:spLocks noChangeArrowheads="1"/>
            </p:cNvSpPr>
            <p:nvPr/>
          </p:nvSpPr>
          <p:spPr bwMode="auto">
            <a:xfrm rot="5400000" flipV="1">
              <a:off x="1728" y="2111"/>
              <a:ext cx="864" cy="48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</a:t>
              </a:r>
            </a:p>
            <a:p>
              <a:pPr algn="ctr"/>
              <a:r>
                <a:rPr lang="it-IT"/>
                <a:t>operative</a:t>
              </a:r>
            </a:p>
          </p:txBody>
        </p:sp>
        <p:sp>
          <p:nvSpPr>
            <p:cNvPr id="26630" name="Rectangle 6"/>
            <p:cNvSpPr>
              <a:spLocks noChangeArrowheads="1"/>
            </p:cNvSpPr>
            <p:nvPr/>
          </p:nvSpPr>
          <p:spPr bwMode="auto">
            <a:xfrm rot="5400000" flipV="1">
              <a:off x="3240" y="2088"/>
              <a:ext cx="864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Servizi</a:t>
              </a:r>
            </a:p>
          </p:txBody>
        </p:sp>
        <p:sp>
          <p:nvSpPr>
            <p:cNvPr id="26631" name="Rectangle 7"/>
            <p:cNvSpPr>
              <a:spLocks noChangeArrowheads="1"/>
            </p:cNvSpPr>
            <p:nvPr/>
          </p:nvSpPr>
          <p:spPr bwMode="auto">
            <a:xfrm rot="5400000" flipV="1">
              <a:off x="2208" y="2112"/>
              <a:ext cx="864" cy="48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uscita</a:t>
              </a:r>
            </a:p>
          </p:txBody>
        </p:sp>
        <p:sp>
          <p:nvSpPr>
            <p:cNvPr id="26632" name="Rectangle 8"/>
            <p:cNvSpPr>
              <a:spLocks noChangeArrowheads="1"/>
            </p:cNvSpPr>
            <p:nvPr/>
          </p:nvSpPr>
          <p:spPr bwMode="auto">
            <a:xfrm rot="5400000" flipV="1">
              <a:off x="2712" y="2088"/>
              <a:ext cx="864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Vendite</a:t>
              </a:r>
            </a:p>
          </p:txBody>
        </p:sp>
        <p:sp>
          <p:nvSpPr>
            <p:cNvPr id="26633" name="Rectangle 9"/>
            <p:cNvSpPr>
              <a:spLocks noChangeArrowheads="1"/>
            </p:cNvSpPr>
            <p:nvPr/>
          </p:nvSpPr>
          <p:spPr bwMode="auto">
            <a:xfrm>
              <a:off x="864" y="1728"/>
              <a:ext cx="3072" cy="192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Approvvigionamento</a:t>
              </a:r>
            </a:p>
          </p:txBody>
        </p:sp>
        <p:sp>
          <p:nvSpPr>
            <p:cNvPr id="26634" name="Rectangle 10"/>
            <p:cNvSpPr>
              <a:spLocks noChangeArrowheads="1"/>
            </p:cNvSpPr>
            <p:nvPr/>
          </p:nvSpPr>
          <p:spPr bwMode="auto">
            <a:xfrm>
              <a:off x="864" y="1011"/>
              <a:ext cx="3072" cy="237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 infrastrutturali</a:t>
              </a:r>
            </a:p>
          </p:txBody>
        </p:sp>
        <p:sp>
          <p:nvSpPr>
            <p:cNvPr id="26635" name="Rectangle 11"/>
            <p:cNvSpPr>
              <a:spLocks noChangeArrowheads="1"/>
            </p:cNvSpPr>
            <p:nvPr/>
          </p:nvSpPr>
          <p:spPr bwMode="auto">
            <a:xfrm>
              <a:off x="864" y="1248"/>
              <a:ext cx="3072" cy="265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Gestione delle risorse umane</a:t>
              </a:r>
            </a:p>
          </p:txBody>
        </p:sp>
        <p:sp>
          <p:nvSpPr>
            <p:cNvPr id="26636" name="Rectangle 12"/>
            <p:cNvSpPr>
              <a:spLocks noChangeArrowheads="1"/>
            </p:cNvSpPr>
            <p:nvPr/>
          </p:nvSpPr>
          <p:spPr bwMode="auto">
            <a:xfrm>
              <a:off x="864" y="1488"/>
              <a:ext cx="3072" cy="245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Sviluppo della Tecnologia</a:t>
              </a:r>
            </a:p>
          </p:txBody>
        </p:sp>
        <p:sp>
          <p:nvSpPr>
            <p:cNvPr id="26637" name="Text Box 13"/>
            <p:cNvSpPr txBox="1">
              <a:spLocks noChangeArrowheads="1"/>
            </p:cNvSpPr>
            <p:nvPr/>
          </p:nvSpPr>
          <p:spPr bwMode="auto">
            <a:xfrm rot="16200000">
              <a:off x="3818" y="1763"/>
              <a:ext cx="62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Margine</a:t>
              </a:r>
              <a:endParaRPr lang="it-IT"/>
            </a:p>
          </p:txBody>
        </p:sp>
        <p:sp>
          <p:nvSpPr>
            <p:cNvPr id="26638" name="AutoShape 14"/>
            <p:cNvSpPr>
              <a:spLocks noChangeArrowheads="1"/>
            </p:cNvSpPr>
            <p:nvPr/>
          </p:nvSpPr>
          <p:spPr bwMode="auto">
            <a:xfrm>
              <a:off x="3936" y="1008"/>
              <a:ext cx="480" cy="1776"/>
            </a:xfrm>
            <a:prstGeom prst="homePlate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39" name="Text Box 15"/>
            <p:cNvSpPr txBox="1">
              <a:spLocks noChangeArrowheads="1"/>
            </p:cNvSpPr>
            <p:nvPr/>
          </p:nvSpPr>
          <p:spPr bwMode="auto">
            <a:xfrm rot="16200000">
              <a:off x="225" y="1308"/>
              <a:ext cx="739" cy="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Attività di </a:t>
              </a:r>
            </a:p>
            <a:p>
              <a:r>
                <a:rPr lang="it-IT" b="1"/>
                <a:t>supporto</a:t>
              </a:r>
            </a:p>
          </p:txBody>
        </p:sp>
        <p:sp>
          <p:nvSpPr>
            <p:cNvPr id="26641" name="Rectangle 17"/>
            <p:cNvSpPr>
              <a:spLocks noChangeArrowheads="1"/>
            </p:cNvSpPr>
            <p:nvPr/>
          </p:nvSpPr>
          <p:spPr bwMode="auto">
            <a:xfrm rot="5400000" flipV="1">
              <a:off x="720" y="2064"/>
              <a:ext cx="864" cy="57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 dirty="0" smtClean="0"/>
                <a:t>Analisi SH </a:t>
              </a:r>
            </a:p>
            <a:p>
              <a:pPr algn="ctr"/>
              <a:r>
                <a:rPr lang="it-IT" dirty="0" smtClean="0"/>
                <a:t>per </a:t>
              </a:r>
            </a:p>
            <a:p>
              <a:pPr algn="ctr"/>
              <a:r>
                <a:rPr lang="it-IT" dirty="0" smtClean="0"/>
                <a:t>sostenibilità</a:t>
              </a:r>
              <a:endParaRPr lang="it-IT" dirty="0"/>
            </a:p>
          </p:txBody>
        </p:sp>
        <p:sp>
          <p:nvSpPr>
            <p:cNvPr id="26642" name="Text Box 18"/>
            <p:cNvSpPr txBox="1">
              <a:spLocks noChangeArrowheads="1"/>
            </p:cNvSpPr>
            <p:nvPr/>
          </p:nvSpPr>
          <p:spPr bwMode="auto">
            <a:xfrm>
              <a:off x="240" y="3264"/>
              <a:ext cx="960" cy="4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dirty="0" smtClean="0"/>
                <a:t>Come applicare le 3 dimensioni</a:t>
              </a:r>
              <a:endParaRPr lang="it-IT" dirty="0"/>
            </a:p>
          </p:txBody>
        </p:sp>
        <p:sp>
          <p:nvSpPr>
            <p:cNvPr id="26643" name="Text Box 19"/>
            <p:cNvSpPr txBox="1">
              <a:spLocks noChangeArrowheads="1"/>
            </p:cNvSpPr>
            <p:nvPr/>
          </p:nvSpPr>
          <p:spPr bwMode="auto">
            <a:xfrm>
              <a:off x="1248" y="3264"/>
              <a:ext cx="824" cy="4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dirty="0" smtClean="0"/>
                <a:t>Massimizzare </a:t>
              </a:r>
            </a:p>
            <a:p>
              <a:r>
                <a:rPr lang="it-IT" dirty="0" smtClean="0"/>
                <a:t>Valore Condiviso</a:t>
              </a:r>
              <a:endParaRPr lang="it-IT" dirty="0"/>
            </a:p>
          </p:txBody>
        </p:sp>
        <p:sp>
          <p:nvSpPr>
            <p:cNvPr id="26644" name="Text Box 20"/>
            <p:cNvSpPr txBox="1">
              <a:spLocks noChangeArrowheads="1"/>
            </p:cNvSpPr>
            <p:nvPr/>
          </p:nvSpPr>
          <p:spPr bwMode="auto">
            <a:xfrm>
              <a:off x="2160" y="3264"/>
              <a:ext cx="877" cy="4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dirty="0"/>
                <a:t>Ricercare </a:t>
              </a:r>
            </a:p>
            <a:p>
              <a:r>
                <a:rPr lang="it-IT" dirty="0" smtClean="0"/>
                <a:t>Soluzioni coerenti</a:t>
              </a:r>
              <a:endParaRPr lang="it-IT" dirty="0"/>
            </a:p>
          </p:txBody>
        </p:sp>
        <p:sp>
          <p:nvSpPr>
            <p:cNvPr id="26645" name="Line 21"/>
            <p:cNvSpPr>
              <a:spLocks noChangeShapeType="1"/>
            </p:cNvSpPr>
            <p:nvPr/>
          </p:nvSpPr>
          <p:spPr bwMode="auto">
            <a:xfrm flipH="1">
              <a:off x="240" y="2784"/>
              <a:ext cx="624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46" name="Line 22"/>
            <p:cNvSpPr>
              <a:spLocks noChangeShapeType="1"/>
            </p:cNvSpPr>
            <p:nvPr/>
          </p:nvSpPr>
          <p:spPr bwMode="auto">
            <a:xfrm>
              <a:off x="1536" y="2832"/>
              <a:ext cx="1632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48" name="Line 24"/>
            <p:cNvSpPr>
              <a:spLocks noChangeShapeType="1"/>
            </p:cNvSpPr>
            <p:nvPr/>
          </p:nvSpPr>
          <p:spPr bwMode="auto">
            <a:xfrm flipH="1" flipV="1">
              <a:off x="1488" y="2832"/>
              <a:ext cx="672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49" name="Line 25"/>
            <p:cNvSpPr>
              <a:spLocks noChangeShapeType="1"/>
            </p:cNvSpPr>
            <p:nvPr/>
          </p:nvSpPr>
          <p:spPr bwMode="auto">
            <a:xfrm flipV="1">
              <a:off x="3168" y="2832"/>
              <a:ext cx="72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3936" y="1008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>
              <a:off x="3936" y="1920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3" name="Line 29"/>
            <p:cNvSpPr>
              <a:spLocks noChangeShapeType="1"/>
            </p:cNvSpPr>
            <p:nvPr/>
          </p:nvSpPr>
          <p:spPr bwMode="auto">
            <a:xfrm>
              <a:off x="4800" y="1008"/>
              <a:ext cx="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9" name="Freeform 35"/>
            <p:cNvSpPr>
              <a:spLocks/>
            </p:cNvSpPr>
            <p:nvPr/>
          </p:nvSpPr>
          <p:spPr bwMode="auto">
            <a:xfrm>
              <a:off x="3264" y="1488"/>
              <a:ext cx="2096" cy="2240"/>
            </a:xfrm>
            <a:custGeom>
              <a:avLst/>
              <a:gdLst/>
              <a:ahLst/>
              <a:cxnLst>
                <a:cxn ang="0">
                  <a:pos x="1536" y="0"/>
                </a:cxn>
                <a:cxn ang="0">
                  <a:pos x="2064" y="864"/>
                </a:cxn>
                <a:cxn ang="0">
                  <a:pos x="1344" y="2016"/>
                </a:cxn>
                <a:cxn ang="0">
                  <a:pos x="0" y="2208"/>
                </a:cxn>
              </a:cxnLst>
              <a:rect l="0" t="0" r="r" b="b"/>
              <a:pathLst>
                <a:path w="2096" h="2240">
                  <a:moveTo>
                    <a:pt x="1536" y="0"/>
                  </a:moveTo>
                  <a:cubicBezTo>
                    <a:pt x="1816" y="264"/>
                    <a:pt x="2096" y="528"/>
                    <a:pt x="2064" y="864"/>
                  </a:cubicBezTo>
                  <a:cubicBezTo>
                    <a:pt x="2032" y="1200"/>
                    <a:pt x="1688" y="1792"/>
                    <a:pt x="1344" y="2016"/>
                  </a:cubicBezTo>
                  <a:cubicBezTo>
                    <a:pt x="1000" y="2240"/>
                    <a:pt x="224" y="2176"/>
                    <a:pt x="0" y="2208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Value Chain ed efficienza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ce réservé du numéro de diapositive 5"/>
          <p:cNvSpPr>
            <a:spLocks noGrp="1"/>
          </p:cNvSpPr>
          <p:nvPr>
            <p:ph type="sldNum" sz="quarter" idx="4294967295"/>
          </p:nvPr>
        </p:nvSpPr>
        <p:spPr>
          <a:xfrm>
            <a:off x="8737600" y="6243638"/>
            <a:ext cx="2844800" cy="457200"/>
          </a:xfrm>
          <a:prstGeom prst="rect">
            <a:avLst/>
          </a:prstGeom>
        </p:spPr>
        <p:txBody>
          <a:bodyPr/>
          <a:lstStyle/>
          <a:p>
            <a:fld id="{D76AA1BD-A7ED-4A46-B2C5-6D4D614EBE09}" type="slidenum">
              <a:rPr lang="it-IT" altLang="en-US"/>
              <a:pPr/>
              <a:t>15</a:t>
            </a:fld>
            <a:endParaRPr lang="it-IT" alt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52513"/>
            <a:ext cx="10972800" cy="774700"/>
          </a:xfrm>
        </p:spPr>
        <p:txBody>
          <a:bodyPr/>
          <a:lstStyle/>
          <a:p>
            <a:r>
              <a:rPr lang="it-IT" sz="3600" dirty="0"/>
              <a:t>Le strategie di marketing nelle fasi del CVP</a:t>
            </a:r>
          </a:p>
        </p:txBody>
      </p:sp>
      <p:graphicFrame>
        <p:nvGraphicFramePr>
          <p:cNvPr id="70695" name="Group 39"/>
          <p:cNvGraphicFramePr>
            <a:graphicFrameLocks noGrp="1"/>
          </p:cNvGraphicFramePr>
          <p:nvPr>
            <p:ph idx="1"/>
          </p:nvPr>
        </p:nvGraphicFramePr>
        <p:xfrm>
          <a:off x="1910696" y="1736694"/>
          <a:ext cx="8470709" cy="4602480"/>
        </p:xfrm>
        <a:graphic>
          <a:graphicData uri="http://schemas.openxmlformats.org/drawingml/2006/table">
            <a:tbl>
              <a:tblPr/>
              <a:tblGrid>
                <a:gridCol w="22336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2370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993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aleway"/>
                        </a:rPr>
                        <a:t>Fasi 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8B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aleway"/>
                        </a:rPr>
                        <a:t>Strategie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8B2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83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Raleway"/>
                        </a:rPr>
                        <a:t>Introduzione, lancio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Comunicazione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Presenza sul P.V.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Supporto logistico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Valutazione acquirenti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444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Raleway"/>
                        </a:rPr>
                        <a:t>Sviluppo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Miglioramento del prodotto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Sviluppo linea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Miglioramento strutture di vendita e assistenza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Modifica prezzi e ricarichi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Monitoraggio clienti, rivenditori, concorrenti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06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Raleway"/>
                        </a:rPr>
                        <a:t>Maturità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Modifiche prodotto, prezzi, canali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Eventuale riposizionamento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219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Raleway"/>
                        </a:rPr>
                        <a:t>Declino 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Rilancio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Disinvestimento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leway"/>
                        </a:rPr>
                        <a:t>“Stare a vedere”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Efficienza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10363200" cy="10668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Migliore relazione fra costi e ricavi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4108174" y="4108174"/>
            <a:ext cx="3297121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un’impresa è tanto più efficiente </a:t>
            </a:r>
          </a:p>
          <a:p>
            <a:r>
              <a:rPr lang="it-IT" dirty="0"/>
              <a:t>quanto </a:t>
            </a:r>
            <a:r>
              <a:rPr lang="it-IT" dirty="0">
                <a:latin typeface="Raleway" panose="020B0503030101060003"/>
              </a:rPr>
              <a:t>più</a:t>
            </a:r>
            <a:r>
              <a:rPr lang="it-IT" dirty="0"/>
              <a:t> ottimizza </a:t>
            </a:r>
          </a:p>
          <a:p>
            <a:r>
              <a:rPr lang="it-IT" dirty="0"/>
              <a:t>la relazione costi ricavi</a:t>
            </a:r>
          </a:p>
          <a:p>
            <a:endParaRPr lang="it-IT" dirty="0"/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5080000" y="2819400"/>
            <a:ext cx="1117600" cy="838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vantaggio di costo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si basa sull’esame dei fattori che determinano un certo livello dei costi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38090" y="891595"/>
            <a:ext cx="10363200" cy="1143000"/>
          </a:xfrm>
        </p:spPr>
        <p:txBody>
          <a:bodyPr/>
          <a:lstStyle/>
          <a:p>
            <a:r>
              <a:rPr lang="it-IT" dirty="0"/>
              <a:t>Value Chain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35509" y="1981200"/>
            <a:ext cx="10646892" cy="4446670"/>
            <a:chOff x="89" y="1776"/>
            <a:chExt cx="4279" cy="2303"/>
          </a:xfrm>
        </p:grpSpPr>
        <p:sp>
          <p:nvSpPr>
            <p:cNvPr id="22532" name="Rectangle 4"/>
            <p:cNvSpPr>
              <a:spLocks noChangeArrowheads="1"/>
            </p:cNvSpPr>
            <p:nvPr/>
          </p:nvSpPr>
          <p:spPr bwMode="auto">
            <a:xfrm rot="5400000" flipV="1">
              <a:off x="216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entrata</a:t>
              </a:r>
            </a:p>
          </p:txBody>
        </p:sp>
        <p:sp>
          <p:nvSpPr>
            <p:cNvPr id="22533" name="Rectangle 5"/>
            <p:cNvSpPr>
              <a:spLocks noChangeArrowheads="1"/>
            </p:cNvSpPr>
            <p:nvPr/>
          </p:nvSpPr>
          <p:spPr bwMode="auto">
            <a:xfrm rot="5400000" flipV="1">
              <a:off x="888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</a:t>
              </a:r>
            </a:p>
            <a:p>
              <a:pPr algn="ctr"/>
              <a:r>
                <a:rPr lang="it-IT"/>
                <a:t>operative</a:t>
              </a:r>
            </a:p>
          </p:txBody>
        </p:sp>
        <p:sp>
          <p:nvSpPr>
            <p:cNvPr id="22534" name="Rectangle 6"/>
            <p:cNvSpPr>
              <a:spLocks noChangeArrowheads="1"/>
            </p:cNvSpPr>
            <p:nvPr/>
          </p:nvSpPr>
          <p:spPr bwMode="auto">
            <a:xfrm rot="5400000" flipV="1">
              <a:off x="2904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Servizi</a:t>
              </a:r>
            </a:p>
          </p:txBody>
        </p:sp>
        <p:sp>
          <p:nvSpPr>
            <p:cNvPr id="22535" name="Rectangle 7"/>
            <p:cNvSpPr>
              <a:spLocks noChangeArrowheads="1"/>
            </p:cNvSpPr>
            <p:nvPr/>
          </p:nvSpPr>
          <p:spPr bwMode="auto">
            <a:xfrm rot="5400000" flipV="1">
              <a:off x="1560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uscita</a:t>
              </a:r>
            </a:p>
          </p:txBody>
        </p:sp>
        <p:sp>
          <p:nvSpPr>
            <p:cNvPr id="22536" name="Rectangle 8"/>
            <p:cNvSpPr>
              <a:spLocks noChangeArrowheads="1"/>
            </p:cNvSpPr>
            <p:nvPr/>
          </p:nvSpPr>
          <p:spPr bwMode="auto">
            <a:xfrm rot="5400000" flipV="1">
              <a:off x="2232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Marketing</a:t>
              </a:r>
            </a:p>
            <a:p>
              <a:pPr algn="ctr"/>
              <a:r>
                <a:rPr lang="it-IT"/>
                <a:t>e Vendite</a:t>
              </a:r>
            </a:p>
          </p:txBody>
        </p:sp>
        <p:sp>
          <p:nvSpPr>
            <p:cNvPr id="22537" name="Rectangle 9"/>
            <p:cNvSpPr>
              <a:spLocks noChangeArrowheads="1"/>
            </p:cNvSpPr>
            <p:nvPr/>
          </p:nvSpPr>
          <p:spPr bwMode="auto">
            <a:xfrm>
              <a:off x="432" y="249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Approvvigionamento</a:t>
              </a:r>
            </a:p>
          </p:txBody>
        </p:sp>
        <p:sp>
          <p:nvSpPr>
            <p:cNvPr id="22538" name="Rectangle 10"/>
            <p:cNvSpPr>
              <a:spLocks noChangeArrowheads="1"/>
            </p:cNvSpPr>
            <p:nvPr/>
          </p:nvSpPr>
          <p:spPr bwMode="auto">
            <a:xfrm>
              <a:off x="432" y="177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 infrastrutturali</a:t>
              </a:r>
            </a:p>
          </p:txBody>
        </p:sp>
        <p:sp>
          <p:nvSpPr>
            <p:cNvPr id="22539" name="Rectangle 11"/>
            <p:cNvSpPr>
              <a:spLocks noChangeArrowheads="1"/>
            </p:cNvSpPr>
            <p:nvPr/>
          </p:nvSpPr>
          <p:spPr bwMode="auto">
            <a:xfrm>
              <a:off x="432" y="201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Gestione delle risorse umane</a:t>
              </a:r>
            </a:p>
          </p:txBody>
        </p:sp>
        <p:sp>
          <p:nvSpPr>
            <p:cNvPr id="22540" name="Rectangle 12"/>
            <p:cNvSpPr>
              <a:spLocks noChangeArrowheads="1"/>
            </p:cNvSpPr>
            <p:nvPr/>
          </p:nvSpPr>
          <p:spPr bwMode="auto">
            <a:xfrm>
              <a:off x="432" y="225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Sviluppo della Tecnologia</a:t>
              </a:r>
            </a:p>
          </p:txBody>
        </p:sp>
        <p:sp>
          <p:nvSpPr>
            <p:cNvPr id="22541" name="Text Box 13"/>
            <p:cNvSpPr txBox="1">
              <a:spLocks noChangeArrowheads="1"/>
            </p:cNvSpPr>
            <p:nvPr/>
          </p:nvSpPr>
          <p:spPr bwMode="auto">
            <a:xfrm rot="16200000">
              <a:off x="3753" y="2799"/>
              <a:ext cx="509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Margine</a:t>
              </a:r>
              <a:endParaRPr lang="it-IT"/>
            </a:p>
          </p:txBody>
        </p:sp>
        <p:sp>
          <p:nvSpPr>
            <p:cNvPr id="22542" name="AutoShape 14"/>
            <p:cNvSpPr>
              <a:spLocks noChangeArrowheads="1"/>
            </p:cNvSpPr>
            <p:nvPr/>
          </p:nvSpPr>
          <p:spPr bwMode="auto">
            <a:xfrm>
              <a:off x="3792" y="1776"/>
              <a:ext cx="576" cy="2064"/>
            </a:xfrm>
            <a:prstGeom prst="homePlate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543" name="Text Box 15"/>
            <p:cNvSpPr txBox="1">
              <a:spLocks noChangeArrowheads="1"/>
            </p:cNvSpPr>
            <p:nvPr/>
          </p:nvSpPr>
          <p:spPr bwMode="auto">
            <a:xfrm rot="16200000">
              <a:off x="-85" y="2177"/>
              <a:ext cx="607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Attività di </a:t>
              </a:r>
            </a:p>
            <a:p>
              <a:r>
                <a:rPr lang="it-IT" b="1"/>
                <a:t>supporto</a:t>
              </a:r>
            </a:p>
          </p:txBody>
        </p:sp>
        <p:sp>
          <p:nvSpPr>
            <p:cNvPr id="22544" name="Text Box 16"/>
            <p:cNvSpPr txBox="1">
              <a:spLocks noChangeArrowheads="1"/>
            </p:cNvSpPr>
            <p:nvPr/>
          </p:nvSpPr>
          <p:spPr bwMode="auto">
            <a:xfrm>
              <a:off x="1584" y="3888"/>
              <a:ext cx="706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Attività primarie</a:t>
              </a:r>
            </a:p>
          </p:txBody>
        </p:sp>
      </p:grp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Value Chain, efficacia e differenziazione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Efficacia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044722"/>
            <a:ext cx="10363200" cy="850878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Misura il raggiungimento degli obiettivi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3750366" y="3882888"/>
            <a:ext cx="3995774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Un’impresa è tanto più efficace</a:t>
            </a:r>
          </a:p>
          <a:p>
            <a:r>
              <a:rPr lang="it-IT" dirty="0"/>
              <a:t>quanto più raggiunge gli obiettivi prefissi</a:t>
            </a:r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494253" y="2914646"/>
            <a:ext cx="5080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latin typeface="Tahoma" pitchFamily="34" charset="0"/>
              </a:rPr>
              <a:t>Differenziazione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8000" y="2209800"/>
            <a:ext cx="11277600" cy="41148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  <a:latin typeface="Tahoma" pitchFamily="34" charset="0"/>
              </a:rPr>
              <a:t>creare differenze significative nell'offerta rispetto ai concorrenti</a:t>
            </a:r>
          </a:p>
          <a:p>
            <a:r>
              <a:rPr lang="it-IT" dirty="0">
                <a:solidFill>
                  <a:srgbClr val="898989"/>
                </a:solidFill>
                <a:latin typeface="Tahoma" pitchFamily="34" charset="0"/>
              </a:rPr>
              <a:t>l’ipotesi è che il cliente apprezzi queste differenze e sia disposto a pagare per esse un prezzo maggiore, o a preferire (a parità di prezzo) l’offerta dell’impresa a quella dei concorrenti.</a:t>
            </a:r>
          </a:p>
          <a:p>
            <a:endParaRPr lang="it-IT" dirty="0">
              <a:solidFill>
                <a:srgbClr val="898989"/>
              </a:solidFill>
              <a:latin typeface="Tahoma" pitchFamily="34" charset="0"/>
            </a:endParaRPr>
          </a:p>
        </p:txBody>
      </p:sp>
    </p:spTree>
  </p:cSld>
  <p:clrMapOvr>
    <a:masterClrMapping/>
  </p:clrMapOvr>
  <p:transition>
    <p:split orient="vert" dir="in"/>
  </p:transition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38090" y="1256718"/>
            <a:ext cx="10363200" cy="556205"/>
          </a:xfrm>
        </p:spPr>
        <p:txBody>
          <a:bodyPr/>
          <a:lstStyle/>
          <a:p>
            <a:r>
              <a:rPr lang="it-IT" dirty="0"/>
              <a:t>Value Chain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35509" y="1981200"/>
            <a:ext cx="10646892" cy="4446670"/>
            <a:chOff x="89" y="1776"/>
            <a:chExt cx="4279" cy="2303"/>
          </a:xfrm>
        </p:grpSpPr>
        <p:sp>
          <p:nvSpPr>
            <p:cNvPr id="23556" name="Rectangle 4"/>
            <p:cNvSpPr>
              <a:spLocks noChangeArrowheads="1"/>
            </p:cNvSpPr>
            <p:nvPr/>
          </p:nvSpPr>
          <p:spPr bwMode="auto">
            <a:xfrm rot="5400000" flipV="1">
              <a:off x="216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entrata</a:t>
              </a:r>
            </a:p>
          </p:txBody>
        </p:sp>
        <p:sp>
          <p:nvSpPr>
            <p:cNvPr id="23557" name="Rectangle 5"/>
            <p:cNvSpPr>
              <a:spLocks noChangeArrowheads="1"/>
            </p:cNvSpPr>
            <p:nvPr/>
          </p:nvSpPr>
          <p:spPr bwMode="auto">
            <a:xfrm rot="5400000" flipV="1">
              <a:off x="888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</a:t>
              </a:r>
            </a:p>
            <a:p>
              <a:pPr algn="ctr"/>
              <a:r>
                <a:rPr lang="it-IT"/>
                <a:t>operative</a:t>
              </a:r>
            </a:p>
          </p:txBody>
        </p:sp>
        <p:sp>
          <p:nvSpPr>
            <p:cNvPr id="23558" name="Rectangle 6"/>
            <p:cNvSpPr>
              <a:spLocks noChangeArrowheads="1"/>
            </p:cNvSpPr>
            <p:nvPr/>
          </p:nvSpPr>
          <p:spPr bwMode="auto">
            <a:xfrm rot="5400000" flipV="1">
              <a:off x="2904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Servizi</a:t>
              </a:r>
            </a:p>
          </p:txBody>
        </p:sp>
        <p:sp>
          <p:nvSpPr>
            <p:cNvPr id="23559" name="Rectangle 7"/>
            <p:cNvSpPr>
              <a:spLocks noChangeArrowheads="1"/>
            </p:cNvSpPr>
            <p:nvPr/>
          </p:nvSpPr>
          <p:spPr bwMode="auto">
            <a:xfrm rot="5400000" flipV="1">
              <a:off x="1560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uscita</a:t>
              </a:r>
            </a:p>
          </p:txBody>
        </p:sp>
        <p:sp>
          <p:nvSpPr>
            <p:cNvPr id="23560" name="Rectangle 8"/>
            <p:cNvSpPr>
              <a:spLocks noChangeArrowheads="1"/>
            </p:cNvSpPr>
            <p:nvPr/>
          </p:nvSpPr>
          <p:spPr bwMode="auto">
            <a:xfrm rot="5400000" flipV="1">
              <a:off x="2232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Marketing</a:t>
              </a:r>
            </a:p>
            <a:p>
              <a:pPr algn="ctr"/>
              <a:r>
                <a:rPr lang="it-IT"/>
                <a:t>e Vendite</a:t>
              </a:r>
            </a:p>
          </p:txBody>
        </p:sp>
        <p:sp>
          <p:nvSpPr>
            <p:cNvPr id="23561" name="Rectangle 9"/>
            <p:cNvSpPr>
              <a:spLocks noChangeArrowheads="1"/>
            </p:cNvSpPr>
            <p:nvPr/>
          </p:nvSpPr>
          <p:spPr bwMode="auto">
            <a:xfrm>
              <a:off x="432" y="249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Approvvigionamento</a:t>
              </a:r>
            </a:p>
          </p:txBody>
        </p:sp>
        <p:sp>
          <p:nvSpPr>
            <p:cNvPr id="23562" name="Rectangle 10"/>
            <p:cNvSpPr>
              <a:spLocks noChangeArrowheads="1"/>
            </p:cNvSpPr>
            <p:nvPr/>
          </p:nvSpPr>
          <p:spPr bwMode="auto">
            <a:xfrm>
              <a:off x="432" y="177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 infrastrutturali</a:t>
              </a:r>
            </a:p>
          </p:txBody>
        </p:sp>
        <p:sp>
          <p:nvSpPr>
            <p:cNvPr id="23563" name="Rectangle 11"/>
            <p:cNvSpPr>
              <a:spLocks noChangeArrowheads="1"/>
            </p:cNvSpPr>
            <p:nvPr/>
          </p:nvSpPr>
          <p:spPr bwMode="auto">
            <a:xfrm>
              <a:off x="432" y="201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Gestione delle risorse umane</a:t>
              </a:r>
            </a:p>
          </p:txBody>
        </p:sp>
        <p:sp>
          <p:nvSpPr>
            <p:cNvPr id="23564" name="Rectangle 12"/>
            <p:cNvSpPr>
              <a:spLocks noChangeArrowheads="1"/>
            </p:cNvSpPr>
            <p:nvPr/>
          </p:nvSpPr>
          <p:spPr bwMode="auto">
            <a:xfrm>
              <a:off x="432" y="225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Sviluppo della Tecnologia</a:t>
              </a:r>
            </a:p>
          </p:txBody>
        </p:sp>
        <p:sp>
          <p:nvSpPr>
            <p:cNvPr id="23565" name="Text Box 13"/>
            <p:cNvSpPr txBox="1">
              <a:spLocks noChangeArrowheads="1"/>
            </p:cNvSpPr>
            <p:nvPr/>
          </p:nvSpPr>
          <p:spPr bwMode="auto">
            <a:xfrm rot="16200000">
              <a:off x="3753" y="2799"/>
              <a:ext cx="509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Margine</a:t>
              </a:r>
              <a:endParaRPr lang="it-IT"/>
            </a:p>
          </p:txBody>
        </p:sp>
        <p:sp>
          <p:nvSpPr>
            <p:cNvPr id="23566" name="AutoShape 14"/>
            <p:cNvSpPr>
              <a:spLocks noChangeArrowheads="1"/>
            </p:cNvSpPr>
            <p:nvPr/>
          </p:nvSpPr>
          <p:spPr bwMode="auto">
            <a:xfrm>
              <a:off x="3792" y="1776"/>
              <a:ext cx="576" cy="2064"/>
            </a:xfrm>
            <a:prstGeom prst="homePlate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567" name="Text Box 15"/>
            <p:cNvSpPr txBox="1">
              <a:spLocks noChangeArrowheads="1"/>
            </p:cNvSpPr>
            <p:nvPr/>
          </p:nvSpPr>
          <p:spPr bwMode="auto">
            <a:xfrm rot="16200000">
              <a:off x="-85" y="2177"/>
              <a:ext cx="607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Attività di </a:t>
              </a:r>
            </a:p>
            <a:p>
              <a:r>
                <a:rPr lang="it-IT" b="1"/>
                <a:t>supporto</a:t>
              </a:r>
            </a:p>
          </p:txBody>
        </p:sp>
        <p:sp>
          <p:nvSpPr>
            <p:cNvPr id="23568" name="Text Box 16"/>
            <p:cNvSpPr txBox="1">
              <a:spLocks noChangeArrowheads="1"/>
            </p:cNvSpPr>
            <p:nvPr/>
          </p:nvSpPr>
          <p:spPr bwMode="auto">
            <a:xfrm>
              <a:off x="1584" y="3888"/>
              <a:ext cx="706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Attività primarie</a:t>
              </a:r>
            </a:p>
          </p:txBody>
        </p:sp>
      </p:grp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/>
              <a:t>L’utilizzo della Value Chain per la creazione di nuovi prodotti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8090" y="1286105"/>
            <a:ext cx="10363200" cy="463397"/>
          </a:xfrm>
        </p:spPr>
        <p:txBody>
          <a:bodyPr/>
          <a:lstStyle/>
          <a:p>
            <a:r>
              <a:rPr lang="it-IT" dirty="0"/>
              <a:t>Value Chain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35509" y="1981200"/>
            <a:ext cx="10646892" cy="4446670"/>
            <a:chOff x="89" y="1776"/>
            <a:chExt cx="4279" cy="2303"/>
          </a:xfrm>
        </p:grpSpPr>
        <p:sp>
          <p:nvSpPr>
            <p:cNvPr id="24580" name="Rectangle 4"/>
            <p:cNvSpPr>
              <a:spLocks noChangeArrowheads="1"/>
            </p:cNvSpPr>
            <p:nvPr/>
          </p:nvSpPr>
          <p:spPr bwMode="auto">
            <a:xfrm rot="5400000" flipV="1">
              <a:off x="216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entrata</a:t>
              </a:r>
            </a:p>
          </p:txBody>
        </p:sp>
        <p:sp>
          <p:nvSpPr>
            <p:cNvPr id="24581" name="Rectangle 5"/>
            <p:cNvSpPr>
              <a:spLocks noChangeArrowheads="1"/>
            </p:cNvSpPr>
            <p:nvPr/>
          </p:nvSpPr>
          <p:spPr bwMode="auto">
            <a:xfrm rot="5400000" flipV="1">
              <a:off x="888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</a:t>
              </a:r>
            </a:p>
            <a:p>
              <a:pPr algn="ctr"/>
              <a:r>
                <a:rPr lang="it-IT"/>
                <a:t>operative</a:t>
              </a:r>
            </a:p>
          </p:txBody>
        </p:sp>
        <p:sp>
          <p:nvSpPr>
            <p:cNvPr id="24582" name="Rectangle 6"/>
            <p:cNvSpPr>
              <a:spLocks noChangeArrowheads="1"/>
            </p:cNvSpPr>
            <p:nvPr/>
          </p:nvSpPr>
          <p:spPr bwMode="auto">
            <a:xfrm rot="5400000" flipV="1">
              <a:off x="2904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Servizi</a:t>
              </a:r>
            </a:p>
          </p:txBody>
        </p:sp>
        <p:sp>
          <p:nvSpPr>
            <p:cNvPr id="24583" name="Rectangle 7"/>
            <p:cNvSpPr>
              <a:spLocks noChangeArrowheads="1"/>
            </p:cNvSpPr>
            <p:nvPr/>
          </p:nvSpPr>
          <p:spPr bwMode="auto">
            <a:xfrm rot="5400000" flipV="1">
              <a:off x="1560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uscita</a:t>
              </a:r>
            </a:p>
          </p:txBody>
        </p:sp>
        <p:sp>
          <p:nvSpPr>
            <p:cNvPr id="24584" name="Rectangle 8"/>
            <p:cNvSpPr>
              <a:spLocks noChangeArrowheads="1"/>
            </p:cNvSpPr>
            <p:nvPr/>
          </p:nvSpPr>
          <p:spPr bwMode="auto">
            <a:xfrm rot="5400000" flipV="1">
              <a:off x="2232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Marketing</a:t>
              </a:r>
            </a:p>
            <a:p>
              <a:pPr algn="ctr"/>
              <a:r>
                <a:rPr lang="it-IT"/>
                <a:t>e Vendite</a:t>
              </a:r>
            </a:p>
          </p:txBody>
        </p:sp>
        <p:sp>
          <p:nvSpPr>
            <p:cNvPr id="24585" name="Rectangle 9"/>
            <p:cNvSpPr>
              <a:spLocks noChangeArrowheads="1"/>
            </p:cNvSpPr>
            <p:nvPr/>
          </p:nvSpPr>
          <p:spPr bwMode="auto">
            <a:xfrm>
              <a:off x="432" y="249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Approvvigionamento</a:t>
              </a:r>
            </a:p>
          </p:txBody>
        </p:sp>
        <p:sp>
          <p:nvSpPr>
            <p:cNvPr id="24586" name="Rectangle 10"/>
            <p:cNvSpPr>
              <a:spLocks noChangeArrowheads="1"/>
            </p:cNvSpPr>
            <p:nvPr/>
          </p:nvSpPr>
          <p:spPr bwMode="auto">
            <a:xfrm>
              <a:off x="432" y="177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 infrastrutturali</a:t>
              </a:r>
            </a:p>
          </p:txBody>
        </p:sp>
        <p:sp>
          <p:nvSpPr>
            <p:cNvPr id="24587" name="Rectangle 11"/>
            <p:cNvSpPr>
              <a:spLocks noChangeArrowheads="1"/>
            </p:cNvSpPr>
            <p:nvPr/>
          </p:nvSpPr>
          <p:spPr bwMode="auto">
            <a:xfrm>
              <a:off x="432" y="201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Gestione delle risorse umane</a:t>
              </a:r>
            </a:p>
          </p:txBody>
        </p:sp>
        <p:sp>
          <p:nvSpPr>
            <p:cNvPr id="24588" name="Rectangle 12"/>
            <p:cNvSpPr>
              <a:spLocks noChangeArrowheads="1"/>
            </p:cNvSpPr>
            <p:nvPr/>
          </p:nvSpPr>
          <p:spPr bwMode="auto">
            <a:xfrm>
              <a:off x="432" y="225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Sviluppo della Tecnologia</a:t>
              </a:r>
            </a:p>
          </p:txBody>
        </p:sp>
        <p:sp>
          <p:nvSpPr>
            <p:cNvPr id="24589" name="Text Box 13"/>
            <p:cNvSpPr txBox="1">
              <a:spLocks noChangeArrowheads="1"/>
            </p:cNvSpPr>
            <p:nvPr/>
          </p:nvSpPr>
          <p:spPr bwMode="auto">
            <a:xfrm rot="16200000">
              <a:off x="3753" y="2799"/>
              <a:ext cx="509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Margine</a:t>
              </a:r>
              <a:endParaRPr lang="it-IT"/>
            </a:p>
          </p:txBody>
        </p:sp>
        <p:sp>
          <p:nvSpPr>
            <p:cNvPr id="24590" name="AutoShape 14"/>
            <p:cNvSpPr>
              <a:spLocks noChangeArrowheads="1"/>
            </p:cNvSpPr>
            <p:nvPr/>
          </p:nvSpPr>
          <p:spPr bwMode="auto">
            <a:xfrm>
              <a:off x="3792" y="1776"/>
              <a:ext cx="576" cy="2064"/>
            </a:xfrm>
            <a:prstGeom prst="homePlate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591" name="Text Box 15"/>
            <p:cNvSpPr txBox="1">
              <a:spLocks noChangeArrowheads="1"/>
            </p:cNvSpPr>
            <p:nvPr/>
          </p:nvSpPr>
          <p:spPr bwMode="auto">
            <a:xfrm rot="16200000">
              <a:off x="-85" y="2177"/>
              <a:ext cx="607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Attività di </a:t>
              </a:r>
            </a:p>
            <a:p>
              <a:r>
                <a:rPr lang="it-IT" b="1"/>
                <a:t>supporto</a:t>
              </a:r>
            </a:p>
          </p:txBody>
        </p:sp>
        <p:sp>
          <p:nvSpPr>
            <p:cNvPr id="24592" name="Text Box 16"/>
            <p:cNvSpPr txBox="1">
              <a:spLocks noChangeArrowheads="1"/>
            </p:cNvSpPr>
            <p:nvPr/>
          </p:nvSpPr>
          <p:spPr bwMode="auto">
            <a:xfrm>
              <a:off x="1584" y="3888"/>
              <a:ext cx="706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Attività primarie</a:t>
              </a:r>
            </a:p>
          </p:txBody>
        </p:sp>
      </p:grp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" y="876300"/>
            <a:ext cx="10363200" cy="1143000"/>
          </a:xfrm>
        </p:spPr>
        <p:txBody>
          <a:bodyPr/>
          <a:lstStyle/>
          <a:p>
            <a:r>
              <a:rPr lang="it-IT" dirty="0"/>
              <a:t>Value Chain e creazione nuovi prodotti</a:t>
            </a: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914400" y="1905000"/>
            <a:ext cx="10837333" cy="4318000"/>
            <a:chOff x="240" y="1008"/>
            <a:chExt cx="5120" cy="2720"/>
          </a:xfrm>
        </p:grpSpPr>
        <p:sp>
          <p:nvSpPr>
            <p:cNvPr id="26628" name="Rectangle 4"/>
            <p:cNvSpPr>
              <a:spLocks noChangeArrowheads="1"/>
            </p:cNvSpPr>
            <p:nvPr/>
          </p:nvSpPr>
          <p:spPr bwMode="auto">
            <a:xfrm rot="5400000" flipV="1">
              <a:off x="1249" y="2111"/>
              <a:ext cx="864" cy="48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entrata</a:t>
              </a:r>
            </a:p>
          </p:txBody>
        </p:sp>
        <p:sp>
          <p:nvSpPr>
            <p:cNvPr id="26629" name="Rectangle 5"/>
            <p:cNvSpPr>
              <a:spLocks noChangeArrowheads="1"/>
            </p:cNvSpPr>
            <p:nvPr/>
          </p:nvSpPr>
          <p:spPr bwMode="auto">
            <a:xfrm rot="5400000" flipV="1">
              <a:off x="1728" y="2111"/>
              <a:ext cx="864" cy="48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</a:t>
              </a:r>
            </a:p>
            <a:p>
              <a:pPr algn="ctr"/>
              <a:r>
                <a:rPr lang="it-IT"/>
                <a:t>operative</a:t>
              </a:r>
            </a:p>
          </p:txBody>
        </p:sp>
        <p:sp>
          <p:nvSpPr>
            <p:cNvPr id="26630" name="Rectangle 6"/>
            <p:cNvSpPr>
              <a:spLocks noChangeArrowheads="1"/>
            </p:cNvSpPr>
            <p:nvPr/>
          </p:nvSpPr>
          <p:spPr bwMode="auto">
            <a:xfrm rot="5400000" flipV="1">
              <a:off x="3240" y="2088"/>
              <a:ext cx="864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Servizi</a:t>
              </a:r>
            </a:p>
          </p:txBody>
        </p:sp>
        <p:sp>
          <p:nvSpPr>
            <p:cNvPr id="26631" name="Rectangle 7"/>
            <p:cNvSpPr>
              <a:spLocks noChangeArrowheads="1"/>
            </p:cNvSpPr>
            <p:nvPr/>
          </p:nvSpPr>
          <p:spPr bwMode="auto">
            <a:xfrm rot="5400000" flipV="1">
              <a:off x="2208" y="2112"/>
              <a:ext cx="864" cy="48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uscita</a:t>
              </a:r>
            </a:p>
          </p:txBody>
        </p:sp>
        <p:sp>
          <p:nvSpPr>
            <p:cNvPr id="26632" name="Rectangle 8"/>
            <p:cNvSpPr>
              <a:spLocks noChangeArrowheads="1"/>
            </p:cNvSpPr>
            <p:nvPr/>
          </p:nvSpPr>
          <p:spPr bwMode="auto">
            <a:xfrm rot="5400000" flipV="1">
              <a:off x="2712" y="2088"/>
              <a:ext cx="864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Vendite</a:t>
              </a:r>
            </a:p>
          </p:txBody>
        </p:sp>
        <p:sp>
          <p:nvSpPr>
            <p:cNvPr id="26633" name="Rectangle 9"/>
            <p:cNvSpPr>
              <a:spLocks noChangeArrowheads="1"/>
            </p:cNvSpPr>
            <p:nvPr/>
          </p:nvSpPr>
          <p:spPr bwMode="auto">
            <a:xfrm>
              <a:off x="864" y="1728"/>
              <a:ext cx="3072" cy="192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Approvvigionamento</a:t>
              </a:r>
            </a:p>
          </p:txBody>
        </p:sp>
        <p:sp>
          <p:nvSpPr>
            <p:cNvPr id="26634" name="Rectangle 10"/>
            <p:cNvSpPr>
              <a:spLocks noChangeArrowheads="1"/>
            </p:cNvSpPr>
            <p:nvPr/>
          </p:nvSpPr>
          <p:spPr bwMode="auto">
            <a:xfrm>
              <a:off x="864" y="1011"/>
              <a:ext cx="3072" cy="237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 infrastrutturali</a:t>
              </a:r>
            </a:p>
          </p:txBody>
        </p:sp>
        <p:sp>
          <p:nvSpPr>
            <p:cNvPr id="26635" name="Rectangle 11"/>
            <p:cNvSpPr>
              <a:spLocks noChangeArrowheads="1"/>
            </p:cNvSpPr>
            <p:nvPr/>
          </p:nvSpPr>
          <p:spPr bwMode="auto">
            <a:xfrm>
              <a:off x="864" y="1248"/>
              <a:ext cx="3072" cy="265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Gestione delle risorse umane</a:t>
              </a:r>
            </a:p>
          </p:txBody>
        </p:sp>
        <p:sp>
          <p:nvSpPr>
            <p:cNvPr id="26636" name="Rectangle 12"/>
            <p:cNvSpPr>
              <a:spLocks noChangeArrowheads="1"/>
            </p:cNvSpPr>
            <p:nvPr/>
          </p:nvSpPr>
          <p:spPr bwMode="auto">
            <a:xfrm>
              <a:off x="864" y="1488"/>
              <a:ext cx="3072" cy="245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Sviluppo della Tecnologia</a:t>
              </a:r>
            </a:p>
          </p:txBody>
        </p:sp>
        <p:sp>
          <p:nvSpPr>
            <p:cNvPr id="26637" name="Text Box 13"/>
            <p:cNvSpPr txBox="1">
              <a:spLocks noChangeArrowheads="1"/>
            </p:cNvSpPr>
            <p:nvPr/>
          </p:nvSpPr>
          <p:spPr bwMode="auto">
            <a:xfrm rot="16200000">
              <a:off x="3818" y="1763"/>
              <a:ext cx="62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Margine</a:t>
              </a:r>
              <a:endParaRPr lang="it-IT"/>
            </a:p>
          </p:txBody>
        </p:sp>
        <p:sp>
          <p:nvSpPr>
            <p:cNvPr id="26638" name="AutoShape 14"/>
            <p:cNvSpPr>
              <a:spLocks noChangeArrowheads="1"/>
            </p:cNvSpPr>
            <p:nvPr/>
          </p:nvSpPr>
          <p:spPr bwMode="auto">
            <a:xfrm>
              <a:off x="3936" y="1008"/>
              <a:ext cx="480" cy="1776"/>
            </a:xfrm>
            <a:prstGeom prst="homePlate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39" name="Text Box 15"/>
            <p:cNvSpPr txBox="1">
              <a:spLocks noChangeArrowheads="1"/>
            </p:cNvSpPr>
            <p:nvPr/>
          </p:nvSpPr>
          <p:spPr bwMode="auto">
            <a:xfrm rot="16200000">
              <a:off x="225" y="1308"/>
              <a:ext cx="739" cy="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Attività di </a:t>
              </a:r>
            </a:p>
            <a:p>
              <a:r>
                <a:rPr lang="it-IT" b="1"/>
                <a:t>supporto</a:t>
              </a:r>
            </a:p>
          </p:txBody>
        </p:sp>
        <p:sp>
          <p:nvSpPr>
            <p:cNvPr id="26641" name="Rectangle 17"/>
            <p:cNvSpPr>
              <a:spLocks noChangeArrowheads="1"/>
            </p:cNvSpPr>
            <p:nvPr/>
          </p:nvSpPr>
          <p:spPr bwMode="auto">
            <a:xfrm rot="5400000" flipV="1">
              <a:off x="720" y="2064"/>
              <a:ext cx="864" cy="57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Marketing</a:t>
              </a:r>
            </a:p>
          </p:txBody>
        </p:sp>
        <p:sp>
          <p:nvSpPr>
            <p:cNvPr id="26642" name="Text Box 18"/>
            <p:cNvSpPr txBox="1">
              <a:spLocks noChangeArrowheads="1"/>
            </p:cNvSpPr>
            <p:nvPr/>
          </p:nvSpPr>
          <p:spPr bwMode="auto">
            <a:xfrm>
              <a:off x="240" y="3264"/>
              <a:ext cx="960" cy="2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/>
                <a:t>Leggere il mercato</a:t>
              </a:r>
            </a:p>
          </p:txBody>
        </p:sp>
        <p:sp>
          <p:nvSpPr>
            <p:cNvPr id="26643" name="Text Box 19"/>
            <p:cNvSpPr txBox="1">
              <a:spLocks noChangeArrowheads="1"/>
            </p:cNvSpPr>
            <p:nvPr/>
          </p:nvSpPr>
          <p:spPr bwMode="auto">
            <a:xfrm>
              <a:off x="1248" y="3264"/>
              <a:ext cx="445" cy="4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dirty="0"/>
                <a:t>Sentire </a:t>
              </a:r>
            </a:p>
            <a:p>
              <a:r>
                <a:rPr lang="it-IT" dirty="0"/>
                <a:t>i segnali</a:t>
              </a:r>
            </a:p>
          </p:txBody>
        </p:sp>
        <p:sp>
          <p:nvSpPr>
            <p:cNvPr id="26644" name="Text Box 20"/>
            <p:cNvSpPr txBox="1">
              <a:spLocks noChangeArrowheads="1"/>
            </p:cNvSpPr>
            <p:nvPr/>
          </p:nvSpPr>
          <p:spPr bwMode="auto">
            <a:xfrm>
              <a:off x="2160" y="3264"/>
              <a:ext cx="583" cy="4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/>
                <a:t>Ricercare </a:t>
              </a:r>
            </a:p>
            <a:p>
              <a:r>
                <a:rPr lang="it-IT"/>
                <a:t>le soluzioni</a:t>
              </a:r>
            </a:p>
          </p:txBody>
        </p:sp>
        <p:sp>
          <p:nvSpPr>
            <p:cNvPr id="26645" name="Line 21"/>
            <p:cNvSpPr>
              <a:spLocks noChangeShapeType="1"/>
            </p:cNvSpPr>
            <p:nvPr/>
          </p:nvSpPr>
          <p:spPr bwMode="auto">
            <a:xfrm flipH="1">
              <a:off x="240" y="2784"/>
              <a:ext cx="624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46" name="Line 22"/>
            <p:cNvSpPr>
              <a:spLocks noChangeShapeType="1"/>
            </p:cNvSpPr>
            <p:nvPr/>
          </p:nvSpPr>
          <p:spPr bwMode="auto">
            <a:xfrm>
              <a:off x="1536" y="2832"/>
              <a:ext cx="1632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48" name="Line 24"/>
            <p:cNvSpPr>
              <a:spLocks noChangeShapeType="1"/>
            </p:cNvSpPr>
            <p:nvPr/>
          </p:nvSpPr>
          <p:spPr bwMode="auto">
            <a:xfrm flipH="1" flipV="1">
              <a:off x="1488" y="2832"/>
              <a:ext cx="672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49" name="Line 25"/>
            <p:cNvSpPr>
              <a:spLocks noChangeShapeType="1"/>
            </p:cNvSpPr>
            <p:nvPr/>
          </p:nvSpPr>
          <p:spPr bwMode="auto">
            <a:xfrm flipV="1">
              <a:off x="3168" y="2832"/>
              <a:ext cx="72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3936" y="1008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>
              <a:off x="3936" y="1920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3" name="Line 29"/>
            <p:cNvSpPr>
              <a:spLocks noChangeShapeType="1"/>
            </p:cNvSpPr>
            <p:nvPr/>
          </p:nvSpPr>
          <p:spPr bwMode="auto">
            <a:xfrm>
              <a:off x="4800" y="1008"/>
              <a:ext cx="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9" name="Freeform 35"/>
            <p:cNvSpPr>
              <a:spLocks/>
            </p:cNvSpPr>
            <p:nvPr/>
          </p:nvSpPr>
          <p:spPr bwMode="auto">
            <a:xfrm>
              <a:off x="3264" y="1488"/>
              <a:ext cx="2096" cy="2240"/>
            </a:xfrm>
            <a:custGeom>
              <a:avLst/>
              <a:gdLst/>
              <a:ahLst/>
              <a:cxnLst>
                <a:cxn ang="0">
                  <a:pos x="1536" y="0"/>
                </a:cxn>
                <a:cxn ang="0">
                  <a:pos x="2064" y="864"/>
                </a:cxn>
                <a:cxn ang="0">
                  <a:pos x="1344" y="2016"/>
                </a:cxn>
                <a:cxn ang="0">
                  <a:pos x="0" y="2208"/>
                </a:cxn>
              </a:cxnLst>
              <a:rect l="0" t="0" r="r" b="b"/>
              <a:pathLst>
                <a:path w="2096" h="2240">
                  <a:moveTo>
                    <a:pt x="1536" y="0"/>
                  </a:moveTo>
                  <a:cubicBezTo>
                    <a:pt x="1816" y="264"/>
                    <a:pt x="2096" y="528"/>
                    <a:pt x="2064" y="864"/>
                  </a:cubicBezTo>
                  <a:cubicBezTo>
                    <a:pt x="2032" y="1200"/>
                    <a:pt x="1688" y="1792"/>
                    <a:pt x="1344" y="2016"/>
                  </a:cubicBezTo>
                  <a:cubicBezTo>
                    <a:pt x="1000" y="2240"/>
                    <a:pt x="224" y="2176"/>
                    <a:pt x="0" y="2208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8FF97-9B81-41DB-AB03-0BF16BE83C1A}" type="slidenum">
              <a:rPr lang="it-IT" altLang="en-US"/>
              <a:pPr/>
              <a:t>16</a:t>
            </a:fld>
            <a:endParaRPr lang="it-IT" altLang="en-US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SVILUPPO DEI PRODOTTI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463800"/>
            <a:ext cx="10972800" cy="3557588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Modifica dei prodotti esistenti</a:t>
            </a:r>
          </a:p>
          <a:p>
            <a:pPr>
              <a:buFont typeface="Wingdings" pitchFamily="2" charset="2"/>
              <a:buNone/>
            </a:pPr>
            <a:endParaRPr lang="it-IT" dirty="0">
              <a:solidFill>
                <a:srgbClr val="898989"/>
              </a:solidFill>
            </a:endParaRPr>
          </a:p>
          <a:p>
            <a:r>
              <a:rPr lang="it-IT" dirty="0">
                <a:solidFill>
                  <a:srgbClr val="898989"/>
                </a:solidFill>
              </a:rPr>
              <a:t>Acquisizione dei prodotti da terzi</a:t>
            </a:r>
          </a:p>
          <a:p>
            <a:pPr>
              <a:buFont typeface="Wingdings" pitchFamily="2" charset="2"/>
              <a:buNone/>
            </a:pPr>
            <a:endParaRPr lang="it-IT" dirty="0">
              <a:solidFill>
                <a:srgbClr val="898989"/>
              </a:solidFill>
            </a:endParaRPr>
          </a:p>
          <a:p>
            <a:r>
              <a:rPr lang="it-IT" dirty="0">
                <a:solidFill>
                  <a:srgbClr val="898989"/>
                </a:solidFill>
              </a:rPr>
              <a:t>Creazione di nuovi prodotti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287" y="1244184"/>
            <a:ext cx="11847443" cy="869924"/>
          </a:xfrm>
        </p:spPr>
        <p:txBody>
          <a:bodyPr/>
          <a:lstStyle/>
          <a:p>
            <a:r>
              <a:rPr lang="it-IT" sz="3600" dirty="0"/>
              <a:t>Nella creazione di un nuovo prodotto la Value Chain: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504660"/>
            <a:ext cx="10363200" cy="3591339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Diventa la griglia/guida dei differenti steps di creazione di valore del nuovo prodotto</a:t>
            </a:r>
          </a:p>
          <a:p>
            <a:r>
              <a:rPr lang="it-IT" dirty="0">
                <a:solidFill>
                  <a:srgbClr val="898989"/>
                </a:solidFill>
              </a:rPr>
              <a:t>consente di meglio discriminare e meglio individuare le basi di differenziazione, in rapporto alle richieste del consumatore</a:t>
            </a:r>
          </a:p>
          <a:p>
            <a:r>
              <a:rPr lang="it-IT" dirty="0">
                <a:solidFill>
                  <a:srgbClr val="898989"/>
                </a:solidFill>
              </a:rPr>
              <a:t>va riconsiderata al fine di porre il marketing come elemento guida di tutto il processo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Outsoursing, </a:t>
            </a:r>
            <a:r>
              <a:rPr lang="it-IT" dirty="0" smtClean="0"/>
              <a:t>globalizzazione</a:t>
            </a:r>
            <a:endParaRPr lang="it-IT" dirty="0"/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Le nuove tecnologie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10363200" cy="13716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Permettono la gestione dei processi a distanza in tempo reale 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4279063" y="4909067"/>
            <a:ext cx="4439036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898989"/>
                </a:solidFill>
                <a:latin typeface="Raleway" panose="020B0503030101060003"/>
              </a:rPr>
              <a:t>Abbattimento dei costi di coordinamento</a:t>
            </a:r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5588000" y="3276600"/>
            <a:ext cx="1422400" cy="1143000"/>
          </a:xfrm>
          <a:prstGeom prst="downArrow">
            <a:avLst>
              <a:gd name="adj1" fmla="val 50000"/>
              <a:gd name="adj2" fmla="val 2678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Le nuove tecnologie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10363200" cy="1524000"/>
          </a:xfrm>
        </p:spPr>
        <p:txBody>
          <a:bodyPr/>
          <a:lstStyle/>
          <a:p>
            <a:r>
              <a:rPr lang="it-IT"/>
              <a:t>Favoriscono  lo sviluppo di economie di scopo</a:t>
            </a:r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84800" y="3352800"/>
            <a:ext cx="1524000" cy="914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3784601" y="4876800"/>
            <a:ext cx="4785541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Si supera la mutua esclusività fra </a:t>
            </a:r>
          </a:p>
          <a:p>
            <a:r>
              <a:rPr lang="it-IT"/>
              <a:t>vantaggio di costo e vantaggio di differenziazione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Tutto ciò favorisce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3022600"/>
            <a:ext cx="10363200" cy="13208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Outsourcing</a:t>
            </a:r>
          </a:p>
          <a:p>
            <a:r>
              <a:rPr lang="it-IT" dirty="0">
                <a:solidFill>
                  <a:srgbClr val="898989"/>
                </a:solidFill>
              </a:rPr>
              <a:t>globalizzazione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Diventa però necessario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10363200" cy="27432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Riconsiderare le dimensioni di valutazione dei concetti di efficienza ed efficacia che dalla singola impresa devono necessariamente passare al sistema di produzione dell’intero valore</a:t>
            </a: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5486400" y="3492500"/>
            <a:ext cx="1219200" cy="685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4559301" y="4355068"/>
            <a:ext cx="3352200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898989"/>
                </a:solidFill>
                <a:latin typeface="Raleway"/>
              </a:rPr>
              <a:t>VCM </a:t>
            </a:r>
            <a:r>
              <a:rPr lang="it-IT" dirty="0">
                <a:solidFill>
                  <a:srgbClr val="898989"/>
                </a:solidFill>
                <a:latin typeface="Raleway"/>
              </a:rPr>
              <a:t>assume un ruolo cardine 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14400" y="5093732"/>
            <a:ext cx="10515600" cy="12625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Raleway" panose="020B0503030101060003" pitchFamily="34" charset="77"/>
                <a:ea typeface="+mn-ea"/>
                <a:cs typeface="+mn-cs"/>
              </a:rPr>
              <a:t>Il VCM diventa la coordinazione delle differenti catene del valore delle organizzazioni che partecipano al processo produttivo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Value Chain e sostenibilità</a:t>
            </a:r>
            <a:endParaRPr lang="it-IT" dirty="0"/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" y="1003300"/>
            <a:ext cx="11836400" cy="812800"/>
          </a:xfrm>
        </p:spPr>
        <p:txBody>
          <a:bodyPr/>
          <a:lstStyle/>
          <a:p>
            <a:r>
              <a:rPr lang="it-IT" dirty="0"/>
              <a:t>Value Chain </a:t>
            </a:r>
            <a:r>
              <a:rPr lang="it-IT" dirty="0" smtClean="0"/>
              <a:t>nell’impresa sostenibile</a:t>
            </a:r>
            <a:endParaRPr lang="it-IT" dirty="0"/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850900" y="1968500"/>
            <a:ext cx="10837333" cy="4318000"/>
            <a:chOff x="240" y="1008"/>
            <a:chExt cx="5120" cy="2720"/>
          </a:xfrm>
        </p:grpSpPr>
        <p:sp>
          <p:nvSpPr>
            <p:cNvPr id="26628" name="Rectangle 4"/>
            <p:cNvSpPr>
              <a:spLocks noChangeArrowheads="1"/>
            </p:cNvSpPr>
            <p:nvPr/>
          </p:nvSpPr>
          <p:spPr bwMode="auto">
            <a:xfrm rot="5400000" flipV="1">
              <a:off x="1249" y="2111"/>
              <a:ext cx="864" cy="48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entrata</a:t>
              </a:r>
            </a:p>
          </p:txBody>
        </p:sp>
        <p:sp>
          <p:nvSpPr>
            <p:cNvPr id="26629" name="Rectangle 5"/>
            <p:cNvSpPr>
              <a:spLocks noChangeArrowheads="1"/>
            </p:cNvSpPr>
            <p:nvPr/>
          </p:nvSpPr>
          <p:spPr bwMode="auto">
            <a:xfrm rot="5400000" flipV="1">
              <a:off x="1728" y="2111"/>
              <a:ext cx="864" cy="48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</a:t>
              </a:r>
            </a:p>
            <a:p>
              <a:pPr algn="ctr"/>
              <a:r>
                <a:rPr lang="it-IT"/>
                <a:t>operative</a:t>
              </a:r>
            </a:p>
          </p:txBody>
        </p:sp>
        <p:sp>
          <p:nvSpPr>
            <p:cNvPr id="26630" name="Rectangle 6"/>
            <p:cNvSpPr>
              <a:spLocks noChangeArrowheads="1"/>
            </p:cNvSpPr>
            <p:nvPr/>
          </p:nvSpPr>
          <p:spPr bwMode="auto">
            <a:xfrm rot="5400000" flipV="1">
              <a:off x="3240" y="2088"/>
              <a:ext cx="864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Servizi</a:t>
              </a:r>
            </a:p>
          </p:txBody>
        </p:sp>
        <p:sp>
          <p:nvSpPr>
            <p:cNvPr id="26631" name="Rectangle 7"/>
            <p:cNvSpPr>
              <a:spLocks noChangeArrowheads="1"/>
            </p:cNvSpPr>
            <p:nvPr/>
          </p:nvSpPr>
          <p:spPr bwMode="auto">
            <a:xfrm rot="5400000" flipV="1">
              <a:off x="2208" y="2112"/>
              <a:ext cx="864" cy="48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uscita</a:t>
              </a:r>
            </a:p>
          </p:txBody>
        </p:sp>
        <p:sp>
          <p:nvSpPr>
            <p:cNvPr id="26632" name="Rectangle 8"/>
            <p:cNvSpPr>
              <a:spLocks noChangeArrowheads="1"/>
            </p:cNvSpPr>
            <p:nvPr/>
          </p:nvSpPr>
          <p:spPr bwMode="auto">
            <a:xfrm rot="5400000" flipV="1">
              <a:off x="2712" y="2088"/>
              <a:ext cx="864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Vendite</a:t>
              </a:r>
            </a:p>
          </p:txBody>
        </p:sp>
        <p:sp>
          <p:nvSpPr>
            <p:cNvPr id="26633" name="Rectangle 9"/>
            <p:cNvSpPr>
              <a:spLocks noChangeArrowheads="1"/>
            </p:cNvSpPr>
            <p:nvPr/>
          </p:nvSpPr>
          <p:spPr bwMode="auto">
            <a:xfrm>
              <a:off x="864" y="1728"/>
              <a:ext cx="3072" cy="192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Approvvigionamento</a:t>
              </a:r>
            </a:p>
          </p:txBody>
        </p:sp>
        <p:sp>
          <p:nvSpPr>
            <p:cNvPr id="26634" name="Rectangle 10"/>
            <p:cNvSpPr>
              <a:spLocks noChangeArrowheads="1"/>
            </p:cNvSpPr>
            <p:nvPr/>
          </p:nvSpPr>
          <p:spPr bwMode="auto">
            <a:xfrm>
              <a:off x="864" y="1011"/>
              <a:ext cx="3072" cy="237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 infrastrutturali</a:t>
              </a:r>
            </a:p>
          </p:txBody>
        </p:sp>
        <p:sp>
          <p:nvSpPr>
            <p:cNvPr id="26635" name="Rectangle 11"/>
            <p:cNvSpPr>
              <a:spLocks noChangeArrowheads="1"/>
            </p:cNvSpPr>
            <p:nvPr/>
          </p:nvSpPr>
          <p:spPr bwMode="auto">
            <a:xfrm>
              <a:off x="864" y="1248"/>
              <a:ext cx="3072" cy="265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Gestione delle risorse umane</a:t>
              </a:r>
            </a:p>
          </p:txBody>
        </p:sp>
        <p:sp>
          <p:nvSpPr>
            <p:cNvPr id="26636" name="Rectangle 12"/>
            <p:cNvSpPr>
              <a:spLocks noChangeArrowheads="1"/>
            </p:cNvSpPr>
            <p:nvPr/>
          </p:nvSpPr>
          <p:spPr bwMode="auto">
            <a:xfrm>
              <a:off x="864" y="1488"/>
              <a:ext cx="3072" cy="245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Sviluppo della Tecnologia</a:t>
              </a:r>
            </a:p>
          </p:txBody>
        </p:sp>
        <p:sp>
          <p:nvSpPr>
            <p:cNvPr id="26637" name="Text Box 13"/>
            <p:cNvSpPr txBox="1">
              <a:spLocks noChangeArrowheads="1"/>
            </p:cNvSpPr>
            <p:nvPr/>
          </p:nvSpPr>
          <p:spPr bwMode="auto">
            <a:xfrm rot="16200000">
              <a:off x="3818" y="1763"/>
              <a:ext cx="62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Margine</a:t>
              </a:r>
              <a:endParaRPr lang="it-IT"/>
            </a:p>
          </p:txBody>
        </p:sp>
        <p:sp>
          <p:nvSpPr>
            <p:cNvPr id="26638" name="AutoShape 14"/>
            <p:cNvSpPr>
              <a:spLocks noChangeArrowheads="1"/>
            </p:cNvSpPr>
            <p:nvPr/>
          </p:nvSpPr>
          <p:spPr bwMode="auto">
            <a:xfrm>
              <a:off x="3936" y="1008"/>
              <a:ext cx="480" cy="1776"/>
            </a:xfrm>
            <a:prstGeom prst="homePlate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39" name="Text Box 15"/>
            <p:cNvSpPr txBox="1">
              <a:spLocks noChangeArrowheads="1"/>
            </p:cNvSpPr>
            <p:nvPr/>
          </p:nvSpPr>
          <p:spPr bwMode="auto">
            <a:xfrm rot="16200000">
              <a:off x="225" y="1308"/>
              <a:ext cx="739" cy="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Attività di </a:t>
              </a:r>
            </a:p>
            <a:p>
              <a:r>
                <a:rPr lang="it-IT" b="1"/>
                <a:t>supporto</a:t>
              </a:r>
            </a:p>
          </p:txBody>
        </p:sp>
        <p:sp>
          <p:nvSpPr>
            <p:cNvPr id="26641" name="Rectangle 17"/>
            <p:cNvSpPr>
              <a:spLocks noChangeArrowheads="1"/>
            </p:cNvSpPr>
            <p:nvPr/>
          </p:nvSpPr>
          <p:spPr bwMode="auto">
            <a:xfrm rot="5400000" flipV="1">
              <a:off x="720" y="2064"/>
              <a:ext cx="864" cy="57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 dirty="0" smtClean="0"/>
                <a:t>Analisi SH </a:t>
              </a:r>
            </a:p>
            <a:p>
              <a:pPr algn="ctr"/>
              <a:r>
                <a:rPr lang="it-IT" dirty="0" smtClean="0"/>
                <a:t>per </a:t>
              </a:r>
            </a:p>
            <a:p>
              <a:pPr algn="ctr"/>
              <a:r>
                <a:rPr lang="it-IT" dirty="0" smtClean="0"/>
                <a:t>sostenibilità</a:t>
              </a:r>
              <a:endParaRPr lang="it-IT" dirty="0"/>
            </a:p>
          </p:txBody>
        </p:sp>
        <p:sp>
          <p:nvSpPr>
            <p:cNvPr id="26642" name="Text Box 18"/>
            <p:cNvSpPr txBox="1">
              <a:spLocks noChangeArrowheads="1"/>
            </p:cNvSpPr>
            <p:nvPr/>
          </p:nvSpPr>
          <p:spPr bwMode="auto">
            <a:xfrm>
              <a:off x="240" y="3264"/>
              <a:ext cx="960" cy="4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dirty="0" smtClean="0"/>
                <a:t>Come applicare le 3 dimensioni</a:t>
              </a:r>
              <a:endParaRPr lang="it-IT" dirty="0"/>
            </a:p>
          </p:txBody>
        </p:sp>
        <p:sp>
          <p:nvSpPr>
            <p:cNvPr id="26643" name="Text Box 19"/>
            <p:cNvSpPr txBox="1">
              <a:spLocks noChangeArrowheads="1"/>
            </p:cNvSpPr>
            <p:nvPr/>
          </p:nvSpPr>
          <p:spPr bwMode="auto">
            <a:xfrm>
              <a:off x="1248" y="3264"/>
              <a:ext cx="824" cy="4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dirty="0" smtClean="0"/>
                <a:t>Massimizzare </a:t>
              </a:r>
            </a:p>
            <a:p>
              <a:r>
                <a:rPr lang="it-IT" dirty="0" smtClean="0"/>
                <a:t>Valore Condiviso</a:t>
              </a:r>
              <a:endParaRPr lang="it-IT" dirty="0"/>
            </a:p>
          </p:txBody>
        </p:sp>
        <p:sp>
          <p:nvSpPr>
            <p:cNvPr id="26644" name="Text Box 20"/>
            <p:cNvSpPr txBox="1">
              <a:spLocks noChangeArrowheads="1"/>
            </p:cNvSpPr>
            <p:nvPr/>
          </p:nvSpPr>
          <p:spPr bwMode="auto">
            <a:xfrm>
              <a:off x="2160" y="3264"/>
              <a:ext cx="877" cy="4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dirty="0"/>
                <a:t>Ricercare </a:t>
              </a:r>
            </a:p>
            <a:p>
              <a:r>
                <a:rPr lang="it-IT" dirty="0" smtClean="0"/>
                <a:t>Soluzioni coerenti</a:t>
              </a:r>
              <a:endParaRPr lang="it-IT" dirty="0"/>
            </a:p>
          </p:txBody>
        </p:sp>
        <p:sp>
          <p:nvSpPr>
            <p:cNvPr id="26645" name="Line 21"/>
            <p:cNvSpPr>
              <a:spLocks noChangeShapeType="1"/>
            </p:cNvSpPr>
            <p:nvPr/>
          </p:nvSpPr>
          <p:spPr bwMode="auto">
            <a:xfrm flipH="1">
              <a:off x="240" y="2784"/>
              <a:ext cx="624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46" name="Line 22"/>
            <p:cNvSpPr>
              <a:spLocks noChangeShapeType="1"/>
            </p:cNvSpPr>
            <p:nvPr/>
          </p:nvSpPr>
          <p:spPr bwMode="auto">
            <a:xfrm>
              <a:off x="1536" y="2832"/>
              <a:ext cx="1632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48" name="Line 24"/>
            <p:cNvSpPr>
              <a:spLocks noChangeShapeType="1"/>
            </p:cNvSpPr>
            <p:nvPr/>
          </p:nvSpPr>
          <p:spPr bwMode="auto">
            <a:xfrm flipH="1" flipV="1">
              <a:off x="1488" y="2832"/>
              <a:ext cx="672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49" name="Line 25"/>
            <p:cNvSpPr>
              <a:spLocks noChangeShapeType="1"/>
            </p:cNvSpPr>
            <p:nvPr/>
          </p:nvSpPr>
          <p:spPr bwMode="auto">
            <a:xfrm flipV="1">
              <a:off x="3168" y="2832"/>
              <a:ext cx="72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3936" y="1008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>
              <a:off x="3936" y="1920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3" name="Line 29"/>
            <p:cNvSpPr>
              <a:spLocks noChangeShapeType="1"/>
            </p:cNvSpPr>
            <p:nvPr/>
          </p:nvSpPr>
          <p:spPr bwMode="auto">
            <a:xfrm>
              <a:off x="4800" y="1008"/>
              <a:ext cx="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9" name="Freeform 35"/>
            <p:cNvSpPr>
              <a:spLocks/>
            </p:cNvSpPr>
            <p:nvPr/>
          </p:nvSpPr>
          <p:spPr bwMode="auto">
            <a:xfrm>
              <a:off x="3264" y="1488"/>
              <a:ext cx="2096" cy="2240"/>
            </a:xfrm>
            <a:custGeom>
              <a:avLst/>
              <a:gdLst/>
              <a:ahLst/>
              <a:cxnLst>
                <a:cxn ang="0">
                  <a:pos x="1536" y="0"/>
                </a:cxn>
                <a:cxn ang="0">
                  <a:pos x="2064" y="864"/>
                </a:cxn>
                <a:cxn ang="0">
                  <a:pos x="1344" y="2016"/>
                </a:cxn>
                <a:cxn ang="0">
                  <a:pos x="0" y="2208"/>
                </a:cxn>
              </a:cxnLst>
              <a:rect l="0" t="0" r="r" b="b"/>
              <a:pathLst>
                <a:path w="2096" h="2240">
                  <a:moveTo>
                    <a:pt x="1536" y="0"/>
                  </a:moveTo>
                  <a:cubicBezTo>
                    <a:pt x="1816" y="264"/>
                    <a:pt x="2096" y="528"/>
                    <a:pt x="2064" y="864"/>
                  </a:cubicBezTo>
                  <a:cubicBezTo>
                    <a:pt x="2032" y="1200"/>
                    <a:pt x="1688" y="1792"/>
                    <a:pt x="1344" y="2016"/>
                  </a:cubicBezTo>
                  <a:cubicBezTo>
                    <a:pt x="1000" y="2240"/>
                    <a:pt x="224" y="2176"/>
                    <a:pt x="0" y="2208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287" y="1244184"/>
            <a:ext cx="11847443" cy="869924"/>
          </a:xfrm>
        </p:spPr>
        <p:txBody>
          <a:bodyPr/>
          <a:lstStyle/>
          <a:p>
            <a:r>
              <a:rPr lang="it-IT" sz="3600" dirty="0" smtClean="0"/>
              <a:t>La Value Chain:</a:t>
            </a:r>
            <a:endParaRPr lang="it-IT" sz="3600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504660"/>
            <a:ext cx="10363200" cy="3591339"/>
          </a:xfrm>
        </p:spPr>
        <p:txBody>
          <a:bodyPr>
            <a:normAutofit lnSpcReduction="10000"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Va riconsiderata al fine di porre la comprensione e modulazione degli interessi dei diversi stakeholders, letti in funzione della sostenibilità,come elemento guida di tutto il processo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Diventa </a:t>
            </a:r>
            <a:r>
              <a:rPr lang="it-IT" dirty="0">
                <a:solidFill>
                  <a:srgbClr val="898989"/>
                </a:solidFill>
              </a:rPr>
              <a:t>la griglia/guida dei differenti steps di </a:t>
            </a:r>
            <a:r>
              <a:rPr lang="it-IT" dirty="0" smtClean="0">
                <a:solidFill>
                  <a:srgbClr val="898989"/>
                </a:solidFill>
              </a:rPr>
              <a:t>implementazione della strategia sostenibile</a:t>
            </a:r>
            <a:endParaRPr lang="it-IT" dirty="0">
              <a:solidFill>
                <a:srgbClr val="898989"/>
              </a:solidFill>
            </a:endParaRPr>
          </a:p>
          <a:p>
            <a:r>
              <a:rPr lang="it-IT" dirty="0">
                <a:solidFill>
                  <a:srgbClr val="898989"/>
                </a:solidFill>
              </a:rPr>
              <a:t>C</a:t>
            </a:r>
            <a:r>
              <a:rPr lang="it-IT" dirty="0" smtClean="0">
                <a:solidFill>
                  <a:srgbClr val="898989"/>
                </a:solidFill>
              </a:rPr>
              <a:t>onsente </a:t>
            </a:r>
            <a:r>
              <a:rPr lang="it-IT" dirty="0">
                <a:solidFill>
                  <a:srgbClr val="898989"/>
                </a:solidFill>
              </a:rPr>
              <a:t>di meglio discriminare e meglio individuare le basi di </a:t>
            </a:r>
            <a:r>
              <a:rPr lang="it-IT" dirty="0" smtClean="0">
                <a:solidFill>
                  <a:srgbClr val="898989"/>
                </a:solidFill>
              </a:rPr>
              <a:t>per impostare un approccio sostenibile alla gestione, con l’obiettivo di incrementare il valore condiviso</a:t>
            </a:r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Strategia e implementazione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F54D-8A49-4850-963F-4737933F1F68}" type="slidenum">
              <a:rPr lang="it-IT" altLang="en-US"/>
              <a:pPr/>
              <a:t>17</a:t>
            </a:fld>
            <a:endParaRPr lang="it-IT" altLang="en-US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296840" y="1302959"/>
            <a:ext cx="11343217" cy="703262"/>
          </a:xfrm>
        </p:spPr>
        <p:txBody>
          <a:bodyPr/>
          <a:lstStyle/>
          <a:p>
            <a:r>
              <a:rPr lang="it-IT" sz="3600" dirty="0"/>
              <a:t>MODIFICA DEI PRODOTTI ESISTENTI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Introduzione di nuove funzioni/prestazioni</a:t>
            </a:r>
          </a:p>
          <a:p>
            <a:pPr>
              <a:buFont typeface="Wingdings" pitchFamily="2" charset="2"/>
              <a:buNone/>
            </a:pPr>
            <a:endParaRPr lang="it-IT" dirty="0">
              <a:solidFill>
                <a:srgbClr val="898989"/>
              </a:solidFill>
            </a:endParaRPr>
          </a:p>
          <a:p>
            <a:r>
              <a:rPr lang="it-IT" dirty="0">
                <a:solidFill>
                  <a:srgbClr val="898989"/>
                </a:solidFill>
              </a:rPr>
              <a:t>Modifica delle caratteristiche estetiche e del design (restyling)</a:t>
            </a:r>
          </a:p>
          <a:p>
            <a:pPr>
              <a:buFont typeface="Wingdings" pitchFamily="2" charset="2"/>
              <a:buNone/>
            </a:pPr>
            <a:endParaRPr lang="it-IT" dirty="0">
              <a:solidFill>
                <a:srgbClr val="898989"/>
              </a:solidFill>
            </a:endParaRPr>
          </a:p>
          <a:p>
            <a:r>
              <a:rPr lang="it-IT" dirty="0">
                <a:solidFill>
                  <a:srgbClr val="898989"/>
                </a:solidFill>
              </a:rPr>
              <a:t>Sviluppo dei servizi congiunti al prodotto</a:t>
            </a:r>
          </a:p>
          <a:p>
            <a:pPr>
              <a:buFont typeface="Wingdings" pitchFamily="2" charset="2"/>
              <a:buNone/>
            </a:pPr>
            <a:endParaRPr lang="it-IT" dirty="0">
              <a:solidFill>
                <a:srgbClr val="898989"/>
              </a:solidFill>
            </a:endParaRPr>
          </a:p>
          <a:p>
            <a:r>
              <a:rPr lang="it-IT" dirty="0">
                <a:solidFill>
                  <a:srgbClr val="898989"/>
                </a:solidFill>
              </a:rPr>
              <a:t>Riposizionamento dell’immagine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287" y="1091784"/>
            <a:ext cx="11847443" cy="673516"/>
          </a:xfrm>
        </p:spPr>
        <p:txBody>
          <a:bodyPr/>
          <a:lstStyle/>
          <a:p>
            <a:r>
              <a:rPr lang="it-IT" sz="3600" dirty="0" smtClean="0"/>
              <a:t>Implementazione</a:t>
            </a:r>
            <a:endParaRPr lang="it-IT" sz="3600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287" y="1758508"/>
            <a:ext cx="11687313" cy="4553392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Traduzione della strategia in attività coerenti al raggiungimento degli obiettivi prefissati e di tutti gli ambiti della strategia (politiche, valori, etc)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L’implementazione riguarda ogni settore aziendale e ogni attività posta in essere all’interno dell’impresa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Al fine dell’implementazione gli obiettivi strategici vanno tradotti in obietti specifici, che devono essere quantificabili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La quantificazione permette il controllo delle attività poste in essere al fine di poter calcolare eventuali scostamenti fra quanto realizzato e quanto previsto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Gli scostamenti possono essere dovuti a: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Attività non coerente con la strategia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Strategia non coerente con le reali dinamiche ambientali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A seguito della valutazione degli scostamenti, l’impresa metterà in atto le relative azioni correttive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Per l’impresa sostenibile, l’implementazione è il momento in cui si mette in pratica questo approccio gestionale. Questo significa che le attività messe in atto devono essere coerenti, oltre che con l’impostazione strategica (già sostenibile) almeno con i criteri della sostenibilità fino ad arrivare ad un sistema aziendale impostato per essere “automaticamente” sostenibile</a:t>
            </a:r>
          </a:p>
          <a:p>
            <a:endParaRPr lang="it-IT" dirty="0" smtClean="0">
              <a:solidFill>
                <a:srgbClr val="898989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287" y="1244184"/>
            <a:ext cx="11847443" cy="869924"/>
          </a:xfrm>
        </p:spPr>
        <p:txBody>
          <a:bodyPr/>
          <a:lstStyle/>
          <a:p>
            <a:r>
              <a:rPr lang="it-IT" sz="3600" dirty="0" smtClean="0"/>
              <a:t>Pianificazione</a:t>
            </a:r>
            <a:endParaRPr lang="it-IT" sz="3600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287" y="2114108"/>
            <a:ext cx="11052313" cy="3981891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Individuazione di una serie di attività, definito in modo sequenziale, al fine di raggiungere certi obiettivi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La sequenzialità può essere collegata ad una serie di scadenze, entro le quali le attività devono essere svolte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È possibile che i risultati della fase precedente abbiano effetti sulla fase successiva, o siano determinanti per impostare la fase successiva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La pianificazione facilita: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 la coerenza delle attività in funzione degli obiettivi 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la loro messa in atto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l’attività di controllo </a:t>
            </a: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Passaggi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898989"/>
                </a:solidFill>
              </a:rPr>
              <a:t>Strategia (corporate e business)</a:t>
            </a:r>
          </a:p>
          <a:p>
            <a:pPr algn="ctr"/>
            <a:r>
              <a:rPr lang="it-IT" dirty="0" smtClean="0">
                <a:solidFill>
                  <a:srgbClr val="898989"/>
                </a:solidFill>
              </a:rPr>
              <a:t>Marketing strategico</a:t>
            </a:r>
          </a:p>
          <a:p>
            <a:pPr algn="ctr"/>
            <a:r>
              <a:rPr lang="it-IT" dirty="0" smtClean="0">
                <a:solidFill>
                  <a:srgbClr val="898989"/>
                </a:solidFill>
              </a:rPr>
              <a:t>Marketing Mix</a:t>
            </a:r>
          </a:p>
          <a:p>
            <a:pPr algn="ctr"/>
            <a:r>
              <a:rPr lang="it-IT" dirty="0" smtClean="0">
                <a:solidFill>
                  <a:srgbClr val="898989"/>
                </a:solidFill>
              </a:rPr>
              <a:t>Implementazione</a:t>
            </a:r>
          </a:p>
          <a:p>
            <a:pPr algn="ctr"/>
            <a:r>
              <a:rPr lang="it-IT" dirty="0" smtClean="0">
                <a:solidFill>
                  <a:srgbClr val="898989"/>
                </a:solidFill>
              </a:rPr>
              <a:t>Controllo </a:t>
            </a:r>
          </a:p>
          <a:p>
            <a:pPr algn="ctr"/>
            <a:r>
              <a:rPr lang="it-IT" dirty="0" smtClean="0">
                <a:solidFill>
                  <a:srgbClr val="898989"/>
                </a:solidFill>
              </a:rPr>
              <a:t>Attività di revisione</a:t>
            </a:r>
          </a:p>
          <a:p>
            <a:pPr algn="ctr"/>
            <a:endParaRPr lang="fr-FR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Implementazione del MM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898989"/>
                </a:solidFill>
              </a:rPr>
              <a:t>Definire le specifiche del prodotto e i criteri di produzione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Definire il piano di comunicazione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Definire i criteri di distribuzione e di vendita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Definire il sistema dei prezzi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Definire la logistica</a:t>
            </a:r>
            <a:endParaRPr lang="fr-FR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287" y="1244184"/>
            <a:ext cx="11847443" cy="869924"/>
          </a:xfrm>
        </p:spPr>
        <p:txBody>
          <a:bodyPr/>
          <a:lstStyle/>
          <a:p>
            <a:r>
              <a:rPr lang="it-IT" sz="3600" dirty="0" smtClean="0"/>
              <a:t>Operation  </a:t>
            </a:r>
            <a:endParaRPr lang="it-IT" sz="3600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287" y="2114108"/>
            <a:ext cx="11052313" cy="3981891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Riguarda le attività produttive, ossia la trasformazione di un imput in un output al fine di soddisfare le esigenze del mercato obiettivo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La trasformazione può riguardare: aspetti materiali, ambiti immateriali o modifiche nel tempo o nello spazio.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Le decisioni relative alla produzione non sono solo di implementazione ma anche strategiche.</a:t>
            </a:r>
          </a:p>
          <a:p>
            <a:endParaRPr lang="it-IT" dirty="0" smtClean="0">
              <a:solidFill>
                <a:srgbClr val="898989"/>
              </a:solidFill>
            </a:endParaRPr>
          </a:p>
          <a:p>
            <a:r>
              <a:rPr lang="it-IT" dirty="0" smtClean="0">
                <a:solidFill>
                  <a:srgbClr val="898989"/>
                </a:solidFill>
              </a:rPr>
              <a:t>La sua implementazione è legata: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agli obiettivi strategici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alle caratteristiche dell’impresa in termini di conoscenze, risorse e competenze, caratteristiche strutturali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alle impostazioni del MM</a:t>
            </a:r>
          </a:p>
          <a:p>
            <a:pPr>
              <a:buNone/>
            </a:pPr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endParaRPr lang="it-IT" dirty="0" smtClean="0">
              <a:solidFill>
                <a:srgbClr val="898989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287" y="1244184"/>
            <a:ext cx="11847443" cy="869924"/>
          </a:xfrm>
        </p:spPr>
        <p:txBody>
          <a:bodyPr/>
          <a:lstStyle/>
          <a:p>
            <a:r>
              <a:rPr lang="it-IT" sz="3600" dirty="0" smtClean="0"/>
              <a:t>Logistica </a:t>
            </a:r>
            <a:endParaRPr lang="it-IT" sz="3600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287" y="2114108"/>
            <a:ext cx="11649213" cy="3981891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Acquisizione delle risorse per garantire la fluidità del’’attività produttiva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Logistica interna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Distribuzione al mercato finale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Integrazione di questi ambiti, come un filo che unisce fornitori, produttori, ditributori e clienti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L’aspetto logistico ha una rilevanza strategica e poi una implementazione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L’implementazione: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dipende dall’impostazione del MM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deve rispettare i criteri di valori richiesti dal mercato obiettivo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deve essere coerente con gli obiettivi produttivi, finanziari e distributivi e</a:t>
            </a: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endParaRPr lang="it-IT" dirty="0" smtClean="0">
              <a:solidFill>
                <a:srgbClr val="898989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" y="1003300"/>
            <a:ext cx="11836400" cy="812800"/>
          </a:xfrm>
        </p:spPr>
        <p:txBody>
          <a:bodyPr/>
          <a:lstStyle/>
          <a:p>
            <a:r>
              <a:rPr lang="it-IT" dirty="0"/>
              <a:t>Value Chain </a:t>
            </a:r>
            <a:r>
              <a:rPr lang="it-IT" dirty="0" smtClean="0"/>
              <a:t>e implementazione</a:t>
            </a:r>
            <a:endParaRPr lang="it-IT" dirty="0"/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850900" y="1968500"/>
            <a:ext cx="10837333" cy="4318000"/>
            <a:chOff x="240" y="1008"/>
            <a:chExt cx="5120" cy="2720"/>
          </a:xfrm>
        </p:grpSpPr>
        <p:sp>
          <p:nvSpPr>
            <p:cNvPr id="26628" name="Rectangle 4"/>
            <p:cNvSpPr>
              <a:spLocks noChangeArrowheads="1"/>
            </p:cNvSpPr>
            <p:nvPr/>
          </p:nvSpPr>
          <p:spPr bwMode="auto">
            <a:xfrm rot="5400000" flipV="1">
              <a:off x="1249" y="2111"/>
              <a:ext cx="864" cy="48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entrata</a:t>
              </a:r>
            </a:p>
          </p:txBody>
        </p:sp>
        <p:sp>
          <p:nvSpPr>
            <p:cNvPr id="26629" name="Rectangle 5"/>
            <p:cNvSpPr>
              <a:spLocks noChangeArrowheads="1"/>
            </p:cNvSpPr>
            <p:nvPr/>
          </p:nvSpPr>
          <p:spPr bwMode="auto">
            <a:xfrm rot="5400000" flipV="1">
              <a:off x="1728" y="2111"/>
              <a:ext cx="864" cy="48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</a:t>
              </a:r>
            </a:p>
            <a:p>
              <a:pPr algn="ctr"/>
              <a:r>
                <a:rPr lang="it-IT"/>
                <a:t>operative</a:t>
              </a:r>
            </a:p>
          </p:txBody>
        </p:sp>
        <p:sp>
          <p:nvSpPr>
            <p:cNvPr id="26630" name="Rectangle 6"/>
            <p:cNvSpPr>
              <a:spLocks noChangeArrowheads="1"/>
            </p:cNvSpPr>
            <p:nvPr/>
          </p:nvSpPr>
          <p:spPr bwMode="auto">
            <a:xfrm rot="5400000" flipV="1">
              <a:off x="3240" y="2088"/>
              <a:ext cx="864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Servizi</a:t>
              </a:r>
            </a:p>
          </p:txBody>
        </p:sp>
        <p:sp>
          <p:nvSpPr>
            <p:cNvPr id="26631" name="Rectangle 7"/>
            <p:cNvSpPr>
              <a:spLocks noChangeArrowheads="1"/>
            </p:cNvSpPr>
            <p:nvPr/>
          </p:nvSpPr>
          <p:spPr bwMode="auto">
            <a:xfrm rot="5400000" flipV="1">
              <a:off x="2208" y="2112"/>
              <a:ext cx="864" cy="48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uscita</a:t>
              </a:r>
            </a:p>
          </p:txBody>
        </p:sp>
        <p:sp>
          <p:nvSpPr>
            <p:cNvPr id="26632" name="Rectangle 8"/>
            <p:cNvSpPr>
              <a:spLocks noChangeArrowheads="1"/>
            </p:cNvSpPr>
            <p:nvPr/>
          </p:nvSpPr>
          <p:spPr bwMode="auto">
            <a:xfrm rot="5400000" flipV="1">
              <a:off x="2712" y="2088"/>
              <a:ext cx="864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Vendite</a:t>
              </a:r>
            </a:p>
          </p:txBody>
        </p:sp>
        <p:sp>
          <p:nvSpPr>
            <p:cNvPr id="26633" name="Rectangle 9"/>
            <p:cNvSpPr>
              <a:spLocks noChangeArrowheads="1"/>
            </p:cNvSpPr>
            <p:nvPr/>
          </p:nvSpPr>
          <p:spPr bwMode="auto">
            <a:xfrm>
              <a:off x="864" y="1728"/>
              <a:ext cx="3072" cy="192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Approvvigionamento</a:t>
              </a:r>
            </a:p>
          </p:txBody>
        </p:sp>
        <p:sp>
          <p:nvSpPr>
            <p:cNvPr id="26634" name="Rectangle 10"/>
            <p:cNvSpPr>
              <a:spLocks noChangeArrowheads="1"/>
            </p:cNvSpPr>
            <p:nvPr/>
          </p:nvSpPr>
          <p:spPr bwMode="auto">
            <a:xfrm>
              <a:off x="864" y="1011"/>
              <a:ext cx="3072" cy="237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 infrastrutturali</a:t>
              </a:r>
            </a:p>
          </p:txBody>
        </p:sp>
        <p:sp>
          <p:nvSpPr>
            <p:cNvPr id="26635" name="Rectangle 11"/>
            <p:cNvSpPr>
              <a:spLocks noChangeArrowheads="1"/>
            </p:cNvSpPr>
            <p:nvPr/>
          </p:nvSpPr>
          <p:spPr bwMode="auto">
            <a:xfrm>
              <a:off x="864" y="1248"/>
              <a:ext cx="3072" cy="265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Gestione delle risorse umane</a:t>
              </a:r>
            </a:p>
          </p:txBody>
        </p:sp>
        <p:sp>
          <p:nvSpPr>
            <p:cNvPr id="26636" name="Rectangle 12"/>
            <p:cNvSpPr>
              <a:spLocks noChangeArrowheads="1"/>
            </p:cNvSpPr>
            <p:nvPr/>
          </p:nvSpPr>
          <p:spPr bwMode="auto">
            <a:xfrm>
              <a:off x="864" y="1488"/>
              <a:ext cx="3072" cy="245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Sviluppo della Tecnologia</a:t>
              </a:r>
            </a:p>
          </p:txBody>
        </p:sp>
        <p:sp>
          <p:nvSpPr>
            <p:cNvPr id="26637" name="Text Box 13"/>
            <p:cNvSpPr txBox="1">
              <a:spLocks noChangeArrowheads="1"/>
            </p:cNvSpPr>
            <p:nvPr/>
          </p:nvSpPr>
          <p:spPr bwMode="auto">
            <a:xfrm rot="16200000">
              <a:off x="3818" y="1763"/>
              <a:ext cx="62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Margine</a:t>
              </a:r>
              <a:endParaRPr lang="it-IT"/>
            </a:p>
          </p:txBody>
        </p:sp>
        <p:sp>
          <p:nvSpPr>
            <p:cNvPr id="26638" name="AutoShape 14"/>
            <p:cNvSpPr>
              <a:spLocks noChangeArrowheads="1"/>
            </p:cNvSpPr>
            <p:nvPr/>
          </p:nvSpPr>
          <p:spPr bwMode="auto">
            <a:xfrm>
              <a:off x="3936" y="1008"/>
              <a:ext cx="480" cy="1776"/>
            </a:xfrm>
            <a:prstGeom prst="homePlate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39" name="Text Box 15"/>
            <p:cNvSpPr txBox="1">
              <a:spLocks noChangeArrowheads="1"/>
            </p:cNvSpPr>
            <p:nvPr/>
          </p:nvSpPr>
          <p:spPr bwMode="auto">
            <a:xfrm rot="16200000">
              <a:off x="225" y="1308"/>
              <a:ext cx="739" cy="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Attività di </a:t>
              </a:r>
            </a:p>
            <a:p>
              <a:r>
                <a:rPr lang="it-IT" b="1"/>
                <a:t>supporto</a:t>
              </a:r>
            </a:p>
          </p:txBody>
        </p:sp>
        <p:sp>
          <p:nvSpPr>
            <p:cNvPr id="26641" name="Rectangle 17"/>
            <p:cNvSpPr>
              <a:spLocks noChangeArrowheads="1"/>
            </p:cNvSpPr>
            <p:nvPr/>
          </p:nvSpPr>
          <p:spPr bwMode="auto">
            <a:xfrm rot="5400000" flipV="1">
              <a:off x="720" y="2064"/>
              <a:ext cx="864" cy="57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 dirty="0" smtClean="0"/>
                <a:t>Analisi SH </a:t>
              </a:r>
            </a:p>
            <a:p>
              <a:pPr algn="ctr"/>
              <a:r>
                <a:rPr lang="it-IT" dirty="0" smtClean="0"/>
                <a:t>per </a:t>
              </a:r>
            </a:p>
            <a:p>
              <a:pPr algn="ctr"/>
              <a:r>
                <a:rPr lang="it-IT" dirty="0" smtClean="0"/>
                <a:t>sostenibilità</a:t>
              </a:r>
              <a:endParaRPr lang="it-IT" dirty="0"/>
            </a:p>
          </p:txBody>
        </p:sp>
        <p:sp>
          <p:nvSpPr>
            <p:cNvPr id="26642" name="Text Box 18"/>
            <p:cNvSpPr txBox="1">
              <a:spLocks noChangeArrowheads="1"/>
            </p:cNvSpPr>
            <p:nvPr/>
          </p:nvSpPr>
          <p:spPr bwMode="auto">
            <a:xfrm>
              <a:off x="240" y="3264"/>
              <a:ext cx="960" cy="4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dirty="0" smtClean="0"/>
                <a:t>Come applicare le 3 dimensioni</a:t>
              </a:r>
              <a:endParaRPr lang="it-IT" dirty="0"/>
            </a:p>
          </p:txBody>
        </p:sp>
        <p:sp>
          <p:nvSpPr>
            <p:cNvPr id="26643" name="Text Box 19"/>
            <p:cNvSpPr txBox="1">
              <a:spLocks noChangeArrowheads="1"/>
            </p:cNvSpPr>
            <p:nvPr/>
          </p:nvSpPr>
          <p:spPr bwMode="auto">
            <a:xfrm>
              <a:off x="1248" y="3264"/>
              <a:ext cx="824" cy="4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dirty="0" smtClean="0"/>
                <a:t>Massimizzare </a:t>
              </a:r>
            </a:p>
            <a:p>
              <a:r>
                <a:rPr lang="it-IT" dirty="0" smtClean="0"/>
                <a:t>Valore Condiviso</a:t>
              </a:r>
              <a:endParaRPr lang="it-IT" dirty="0"/>
            </a:p>
          </p:txBody>
        </p:sp>
        <p:sp>
          <p:nvSpPr>
            <p:cNvPr id="26644" name="Text Box 20"/>
            <p:cNvSpPr txBox="1">
              <a:spLocks noChangeArrowheads="1"/>
            </p:cNvSpPr>
            <p:nvPr/>
          </p:nvSpPr>
          <p:spPr bwMode="auto">
            <a:xfrm>
              <a:off x="2160" y="3264"/>
              <a:ext cx="877" cy="4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dirty="0"/>
                <a:t>Ricercare </a:t>
              </a:r>
            </a:p>
            <a:p>
              <a:r>
                <a:rPr lang="it-IT" dirty="0" smtClean="0"/>
                <a:t>Soluzioni coerenti</a:t>
              </a:r>
              <a:endParaRPr lang="it-IT" dirty="0"/>
            </a:p>
          </p:txBody>
        </p:sp>
        <p:sp>
          <p:nvSpPr>
            <p:cNvPr id="26645" name="Line 21"/>
            <p:cNvSpPr>
              <a:spLocks noChangeShapeType="1"/>
            </p:cNvSpPr>
            <p:nvPr/>
          </p:nvSpPr>
          <p:spPr bwMode="auto">
            <a:xfrm flipH="1">
              <a:off x="240" y="2784"/>
              <a:ext cx="624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46" name="Line 22"/>
            <p:cNvSpPr>
              <a:spLocks noChangeShapeType="1"/>
            </p:cNvSpPr>
            <p:nvPr/>
          </p:nvSpPr>
          <p:spPr bwMode="auto">
            <a:xfrm>
              <a:off x="1536" y="2832"/>
              <a:ext cx="1632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48" name="Line 24"/>
            <p:cNvSpPr>
              <a:spLocks noChangeShapeType="1"/>
            </p:cNvSpPr>
            <p:nvPr/>
          </p:nvSpPr>
          <p:spPr bwMode="auto">
            <a:xfrm flipH="1" flipV="1">
              <a:off x="1488" y="2832"/>
              <a:ext cx="672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49" name="Line 25"/>
            <p:cNvSpPr>
              <a:spLocks noChangeShapeType="1"/>
            </p:cNvSpPr>
            <p:nvPr/>
          </p:nvSpPr>
          <p:spPr bwMode="auto">
            <a:xfrm flipV="1">
              <a:off x="3168" y="2832"/>
              <a:ext cx="72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3936" y="1008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>
              <a:off x="3936" y="1920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3" name="Line 29"/>
            <p:cNvSpPr>
              <a:spLocks noChangeShapeType="1"/>
            </p:cNvSpPr>
            <p:nvPr/>
          </p:nvSpPr>
          <p:spPr bwMode="auto">
            <a:xfrm>
              <a:off x="4800" y="1008"/>
              <a:ext cx="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59" name="Freeform 35"/>
            <p:cNvSpPr>
              <a:spLocks/>
            </p:cNvSpPr>
            <p:nvPr/>
          </p:nvSpPr>
          <p:spPr bwMode="auto">
            <a:xfrm>
              <a:off x="3264" y="1488"/>
              <a:ext cx="2096" cy="2240"/>
            </a:xfrm>
            <a:custGeom>
              <a:avLst/>
              <a:gdLst/>
              <a:ahLst/>
              <a:cxnLst>
                <a:cxn ang="0">
                  <a:pos x="1536" y="0"/>
                </a:cxn>
                <a:cxn ang="0">
                  <a:pos x="2064" y="864"/>
                </a:cxn>
                <a:cxn ang="0">
                  <a:pos x="1344" y="2016"/>
                </a:cxn>
                <a:cxn ang="0">
                  <a:pos x="0" y="2208"/>
                </a:cxn>
              </a:cxnLst>
              <a:rect l="0" t="0" r="r" b="b"/>
              <a:pathLst>
                <a:path w="2096" h="2240">
                  <a:moveTo>
                    <a:pt x="1536" y="0"/>
                  </a:moveTo>
                  <a:cubicBezTo>
                    <a:pt x="1816" y="264"/>
                    <a:pt x="2096" y="528"/>
                    <a:pt x="2064" y="864"/>
                  </a:cubicBezTo>
                  <a:cubicBezTo>
                    <a:pt x="2032" y="1200"/>
                    <a:pt x="1688" y="1792"/>
                    <a:pt x="1344" y="2016"/>
                  </a:cubicBezTo>
                  <a:cubicBezTo>
                    <a:pt x="1000" y="2240"/>
                    <a:pt x="224" y="2176"/>
                    <a:pt x="0" y="2208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287" y="1244184"/>
            <a:ext cx="11847443" cy="869924"/>
          </a:xfrm>
        </p:spPr>
        <p:txBody>
          <a:bodyPr/>
          <a:lstStyle/>
          <a:p>
            <a:r>
              <a:rPr lang="it-IT" sz="3600" dirty="0" smtClean="0"/>
              <a:t>La qualità nei processi produttivi </a:t>
            </a:r>
            <a:endParaRPr lang="it-IT" sz="3600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287" y="2114108"/>
            <a:ext cx="11649213" cy="3981891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Modelli che definisco i criteri da rispettare e le modalità per rispettare tali criteri.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Partono tutti da alcuni principi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Rispetto delle esigenze del cliente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Miglioramento continuo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Zero difetti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Si distingue fra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TQM (Total Quality Management)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Lean production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Digital lean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Six sigma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WCM (World Class Manufacturing)	</a:t>
            </a: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endParaRPr lang="it-IT" dirty="0" smtClean="0">
              <a:solidFill>
                <a:srgbClr val="898989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287" y="1244184"/>
            <a:ext cx="11847443" cy="869924"/>
          </a:xfrm>
        </p:spPr>
        <p:txBody>
          <a:bodyPr/>
          <a:lstStyle/>
          <a:p>
            <a:r>
              <a:rPr lang="it-IT" sz="3600" dirty="0" smtClean="0"/>
              <a:t>TQM (Total Quality Management)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287" y="2114108"/>
            <a:ext cx="11649213" cy="3981891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Ricerca della CS attraverso un sistema integrato di strumenti, tecniche e formazione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Eccellenza in tutte le dimensioni di prodotto e servizio importanti per il cliente obiettivo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Investimento nel capitale umano considerato elemento fondamentale del sistema aziendale </a:t>
            </a:r>
          </a:p>
          <a:p>
            <a:pPr lvl="1">
              <a:buNone/>
            </a:pPr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endParaRPr lang="it-IT" dirty="0" smtClean="0">
              <a:solidFill>
                <a:srgbClr val="898989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287" y="1244184"/>
            <a:ext cx="11847443" cy="869924"/>
          </a:xfrm>
        </p:spPr>
        <p:txBody>
          <a:bodyPr/>
          <a:lstStyle/>
          <a:p>
            <a:r>
              <a:rPr lang="it-IT" sz="3600" dirty="0" smtClean="0"/>
              <a:t>Lean production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287" y="2114108"/>
            <a:ext cx="11649213" cy="3981891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Sostituisce il paradigma tradizionale PRODURRE-CONSEGNARE- VENDERE con una nuova modalità: VENDERE-PRODURRE-CONSEGNARE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Il consumatore presenta le richieste qualitative che gli interessano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La complessità è un costo, quindi il processo produttiva va definito secondo modalità il più semplici e flessibili possibile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Questo permette un utilizzo ottimale degli impianti, minori giacenza e minori errori perchè un flusso semplice facilita l’analisi dei risultati e degli aggiustamenti	</a:t>
            </a: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endParaRPr lang="it-IT" dirty="0" smtClean="0">
              <a:solidFill>
                <a:srgbClr val="898989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DA064-D371-4C13-8F27-5650DB225AFC}" type="slidenum">
              <a:rPr lang="it-IT" altLang="en-US"/>
              <a:pPr/>
              <a:t>18</a:t>
            </a:fld>
            <a:endParaRPr lang="it-IT" altLang="en-US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44184"/>
            <a:ext cx="11353800" cy="869924"/>
          </a:xfrm>
        </p:spPr>
        <p:txBody>
          <a:bodyPr/>
          <a:lstStyle/>
          <a:p>
            <a:r>
              <a:rPr lang="it-IT" sz="3600" dirty="0"/>
              <a:t>ACQUISIZIONE DI PRODOTTI DA ALTRE IMPRESE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465388"/>
            <a:ext cx="10972800" cy="35560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Acquisizione di licenze di produzione</a:t>
            </a:r>
          </a:p>
          <a:p>
            <a:pPr>
              <a:buFont typeface="Wingdings" pitchFamily="2" charset="2"/>
              <a:buNone/>
            </a:pPr>
            <a:endParaRPr lang="it-IT" dirty="0">
              <a:solidFill>
                <a:srgbClr val="898989"/>
              </a:solidFill>
            </a:endParaRPr>
          </a:p>
          <a:p>
            <a:r>
              <a:rPr lang="it-IT" dirty="0">
                <a:solidFill>
                  <a:srgbClr val="898989"/>
                </a:solidFill>
              </a:rPr>
              <a:t>Acquisizione di licenze di vendita</a:t>
            </a:r>
          </a:p>
          <a:p>
            <a:pPr>
              <a:buFont typeface="Wingdings" pitchFamily="2" charset="2"/>
              <a:buNone/>
            </a:pPr>
            <a:endParaRPr lang="it-IT" dirty="0">
              <a:solidFill>
                <a:srgbClr val="898989"/>
              </a:solidFill>
            </a:endParaRPr>
          </a:p>
          <a:p>
            <a:r>
              <a:rPr lang="it-IT" dirty="0">
                <a:solidFill>
                  <a:srgbClr val="898989"/>
                </a:solidFill>
              </a:rPr>
              <a:t>Costituzione di gruppi commerciali</a:t>
            </a: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287" y="1244184"/>
            <a:ext cx="11847443" cy="869924"/>
          </a:xfrm>
        </p:spPr>
        <p:txBody>
          <a:bodyPr/>
          <a:lstStyle/>
          <a:p>
            <a:r>
              <a:rPr lang="it-IT" sz="3600" dirty="0" smtClean="0"/>
              <a:t>Lean production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287" y="2114108"/>
            <a:ext cx="11649213" cy="3981891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All’approccio precedente si applicano le nuove tecnologie che permettono: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di esternalizzare le fasi produttive non determinanti e meglio realizzabili all’esterno in termini di efficienza ed efficacia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un miglioramento dell’analisi</a:t>
            </a: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endParaRPr lang="it-IT" dirty="0" smtClean="0">
              <a:solidFill>
                <a:srgbClr val="898989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287" y="1244184"/>
            <a:ext cx="11847443" cy="869924"/>
          </a:xfrm>
        </p:spPr>
        <p:txBody>
          <a:bodyPr/>
          <a:lstStyle/>
          <a:p>
            <a:r>
              <a:rPr lang="it-IT" sz="3600" dirty="0" smtClean="0"/>
              <a:t>Six sigma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287" y="2114108"/>
            <a:ext cx="11649213" cy="3981891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Ha come obiettivo l’eliminazione dei difetti e degli sprechi 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Occorre raggiungere il controllo del processo al fine di minimizzare: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Difetti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Sprechi 	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Viene spesso utilizzato in connessione con la lean production</a:t>
            </a: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endParaRPr lang="it-IT" dirty="0" smtClean="0">
              <a:solidFill>
                <a:srgbClr val="898989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287" y="1244184"/>
            <a:ext cx="11847443" cy="869924"/>
          </a:xfrm>
        </p:spPr>
        <p:txBody>
          <a:bodyPr/>
          <a:lstStyle/>
          <a:p>
            <a:r>
              <a:rPr lang="it-IT" sz="3600" dirty="0" smtClean="0"/>
              <a:t>WCM (World Class Manufacturing)	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287" y="2114108"/>
            <a:ext cx="11649213" cy="3981891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Obiettivi 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Eliminazione degli sprechi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Flessibilità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Eliminazione dei difetti definiti in funzione delle esigenze del cliente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La priorità è definita in funzione della loro incidenza economica</a:t>
            </a: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endParaRPr lang="it-IT" dirty="0" smtClean="0">
              <a:solidFill>
                <a:srgbClr val="898989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287" y="1244184"/>
            <a:ext cx="11847443" cy="869924"/>
          </a:xfrm>
        </p:spPr>
        <p:txBody>
          <a:bodyPr/>
          <a:lstStyle/>
          <a:p>
            <a:r>
              <a:rPr lang="it-IT" sz="3600" dirty="0" smtClean="0"/>
              <a:t>Il bilancio	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287" y="2114108"/>
            <a:ext cx="11649213" cy="3981891"/>
          </a:xfrm>
        </p:spPr>
        <p:txBody>
          <a:bodyPr>
            <a:normAutofit/>
          </a:bodyPr>
          <a:lstStyle/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endParaRPr lang="it-IT" dirty="0" smtClean="0">
              <a:solidFill>
                <a:srgbClr val="898989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287" y="1244184"/>
            <a:ext cx="11847443" cy="869924"/>
          </a:xfrm>
        </p:spPr>
        <p:txBody>
          <a:bodyPr/>
          <a:lstStyle/>
          <a:p>
            <a:r>
              <a:rPr lang="it-IT" sz="3600" dirty="0" smtClean="0"/>
              <a:t>Il controllo della sostenibilità: il TBL	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287" y="2114108"/>
            <a:ext cx="11649213" cy="3981891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Sistema per misurare le performance delle organizzazioni in ambito di sostenibilità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Individua una serie di iindicatori (KPI Keys Performance Indicator) per ognuna delle 3 dimensioni di sostenibilità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Economica: Quality, Efficiency, responsiveness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Ambientale: Emissions, Naturale resouces utilization, Waste and Recycling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Sociale: Responsability, Health and Safety, Employees</a:t>
            </a: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endParaRPr lang="it-IT" dirty="0" smtClean="0">
              <a:solidFill>
                <a:srgbClr val="898989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287" y="1244184"/>
            <a:ext cx="11847443" cy="869924"/>
          </a:xfrm>
        </p:spPr>
        <p:txBody>
          <a:bodyPr/>
          <a:lstStyle/>
          <a:p>
            <a:r>
              <a:rPr lang="it-IT" sz="3600" dirty="0" smtClean="0"/>
              <a:t>Sostenibilità e nuove tecnologie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287" y="2114108"/>
            <a:ext cx="11649213" cy="3981891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Obiettivi 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Eliminazione degli sprechi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Flessibilità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Eliminazione dei difetti definiti in funzione delle esigenze del cliente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La priorità è definita in funzione della loro incidenza economica</a:t>
            </a: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endParaRPr lang="it-IT" dirty="0" smtClean="0">
              <a:solidFill>
                <a:srgbClr val="898989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287" y="1244184"/>
            <a:ext cx="11847443" cy="869924"/>
          </a:xfrm>
        </p:spPr>
        <p:txBody>
          <a:bodyPr/>
          <a:lstStyle/>
          <a:p>
            <a:r>
              <a:rPr lang="it-IT" sz="3600" dirty="0" smtClean="0"/>
              <a:t>Non fare</a:t>
            </a:r>
            <a:endParaRPr lang="it-IT" sz="3600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287" y="2114108"/>
            <a:ext cx="11052313" cy="3981891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Paragrafo 10.1.3.1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Paragrafo 10.1.4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Paragrafo 10.2.3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10.3.5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10.5.3, 10.5.4, 10.5.5</a:t>
            </a: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endParaRPr lang="it-IT" dirty="0" smtClean="0">
              <a:solidFill>
                <a:srgbClr val="898989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EFD92-E5C7-4804-BB07-05C188ED692C}" type="slidenum">
              <a:rPr lang="it-IT" altLang="en-US"/>
              <a:pPr/>
              <a:t>19</a:t>
            </a:fld>
            <a:endParaRPr lang="it-IT" altLang="en-US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5833" y="920750"/>
            <a:ext cx="11247967" cy="1139825"/>
          </a:xfrm>
        </p:spPr>
        <p:txBody>
          <a:bodyPr/>
          <a:lstStyle/>
          <a:p>
            <a:r>
              <a:rPr lang="it-IT" sz="3800" b="1" dirty="0"/>
              <a:t>CREAZIONE DI NUOVI PRODOTTI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5833" y="2060575"/>
            <a:ext cx="11476567" cy="403225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sz="3200" dirty="0">
                <a:solidFill>
                  <a:srgbClr val="898989"/>
                </a:solidFill>
              </a:rPr>
              <a:t>Ricerca e sviluppo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it-IT" sz="3200" dirty="0">
              <a:solidFill>
                <a:srgbClr val="898989"/>
              </a:solidFill>
            </a:endParaRPr>
          </a:p>
          <a:p>
            <a:pPr>
              <a:lnSpc>
                <a:spcPct val="90000"/>
              </a:lnSpc>
            </a:pPr>
            <a:r>
              <a:rPr lang="it-IT" sz="3200" dirty="0">
                <a:solidFill>
                  <a:srgbClr val="898989"/>
                </a:solidFill>
              </a:rPr>
              <a:t>Rilevazione bisogni/esigenze/opinioni della clientela attuale o potenziale</a:t>
            </a:r>
          </a:p>
          <a:p>
            <a:pPr>
              <a:lnSpc>
                <a:spcPct val="90000"/>
              </a:lnSpc>
            </a:pPr>
            <a:endParaRPr lang="it-IT" sz="3200" dirty="0">
              <a:solidFill>
                <a:srgbClr val="898989"/>
              </a:solidFill>
            </a:endParaRPr>
          </a:p>
          <a:p>
            <a:pPr>
              <a:lnSpc>
                <a:spcPct val="90000"/>
              </a:lnSpc>
            </a:pPr>
            <a:r>
              <a:rPr lang="it-IT" sz="3200" dirty="0">
                <a:solidFill>
                  <a:srgbClr val="898989"/>
                </a:solidFill>
              </a:rPr>
              <a:t>Imitazione concorrenti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it-IT" sz="3200" dirty="0">
              <a:solidFill>
                <a:srgbClr val="898989"/>
              </a:solidFill>
            </a:endParaRPr>
          </a:p>
          <a:p>
            <a:pPr>
              <a:lnSpc>
                <a:spcPct val="90000"/>
              </a:lnSpc>
            </a:pPr>
            <a:r>
              <a:rPr lang="it-IT" sz="3200" dirty="0">
                <a:solidFill>
                  <a:srgbClr val="898989"/>
                </a:solidFill>
              </a:rPr>
              <a:t>Valutazione macrotendenze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243ECAB6-6677-A34F-A194-030954E4B7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Impresa Sostenibile nella Green Economy</a:t>
            </a:r>
          </a:p>
          <a:p>
            <a:r>
              <a:rPr lang="it-IT" dirty="0"/>
              <a:t>MODULO B</a:t>
            </a:r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70C1307-183D-CB4E-83E4-965CAC12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20" y="2027549"/>
            <a:ext cx="8640580" cy="1482413"/>
          </a:xfrm>
        </p:spPr>
        <p:txBody>
          <a:bodyPr/>
          <a:lstStyle/>
          <a:p>
            <a:r>
              <a:rPr lang="it-IT" dirty="0"/>
              <a:t>Economia e Diritto</a:t>
            </a:r>
          </a:p>
        </p:txBody>
      </p:sp>
    </p:spTree>
    <p:extLst>
      <p:ext uri="{BB962C8B-B14F-4D97-AF65-F5344CB8AC3E}">
        <p14:creationId xmlns="" xmlns:p14="http://schemas.microsoft.com/office/powerpoint/2010/main" val="4125956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283634" y="2197286"/>
            <a:ext cx="11603567" cy="3181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eaLnBrk="1" hangingPunct="1"/>
            <a:r>
              <a:rPr lang="de-CH" sz="2400" dirty="0">
                <a:solidFill>
                  <a:srgbClr val="898989"/>
                </a:solidFill>
                <a:latin typeface="Raleway"/>
              </a:rPr>
              <a:t>Il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processo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adozione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nuovo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prodotto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si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compone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5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stadi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:</a:t>
            </a:r>
          </a:p>
          <a:p>
            <a:pPr marL="457200" indent="-457200" eaLnBrk="1" hangingPunct="1"/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 eaLnBrk="1" hangingPunct="1">
              <a:lnSpc>
                <a:spcPct val="130000"/>
              </a:lnSpc>
              <a:buFontTx/>
              <a:buAutoNum type="arabicPeriod"/>
            </a:pP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coscienza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 eaLnBrk="1" hangingPunct="1">
              <a:lnSpc>
                <a:spcPct val="130000"/>
              </a:lnSpc>
              <a:buFontTx/>
              <a:buAutoNum type="arabicPeriod"/>
            </a:pP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interesse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 eaLnBrk="1" hangingPunct="1">
              <a:lnSpc>
                <a:spcPct val="130000"/>
              </a:lnSpc>
              <a:buFontTx/>
              <a:buAutoNum type="arabicPeriod"/>
            </a:pP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valutazione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 eaLnBrk="1" hangingPunct="1">
              <a:lnSpc>
                <a:spcPct val="130000"/>
              </a:lnSpc>
              <a:buFontTx/>
              <a:buAutoNum type="arabicPeriod"/>
            </a:pP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prova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 eaLnBrk="1" hangingPunct="1">
              <a:lnSpc>
                <a:spcPct val="130000"/>
              </a:lnSpc>
              <a:buFontTx/>
              <a:buAutoNum type="arabicPeriod"/>
            </a:pP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adozione</a:t>
            </a:r>
            <a:endParaRPr lang="it-IT" sz="2400" dirty="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283634" y="5599331"/>
            <a:ext cx="114003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de-CH" sz="2000" dirty="0">
                <a:solidFill>
                  <a:srgbClr val="898989"/>
                </a:solidFill>
                <a:latin typeface="Raleway"/>
              </a:rPr>
              <a:t>Studi </a:t>
            </a:r>
            <a:r>
              <a:rPr lang="de-CH" sz="2000" dirty="0" err="1">
                <a:solidFill>
                  <a:srgbClr val="898989"/>
                </a:solidFill>
                <a:latin typeface="Raleway"/>
              </a:rPr>
              <a:t>empirici</a:t>
            </a:r>
            <a:r>
              <a:rPr lang="de-CH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000" dirty="0" err="1">
                <a:solidFill>
                  <a:srgbClr val="898989"/>
                </a:solidFill>
                <a:latin typeface="Raleway"/>
              </a:rPr>
              <a:t>hanno</a:t>
            </a:r>
            <a:r>
              <a:rPr lang="de-CH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000" dirty="0" err="1">
                <a:solidFill>
                  <a:srgbClr val="898989"/>
                </a:solidFill>
                <a:latin typeface="Raleway"/>
              </a:rPr>
              <a:t>mostrato</a:t>
            </a:r>
            <a:r>
              <a:rPr lang="de-CH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000" dirty="0" err="1">
                <a:solidFill>
                  <a:srgbClr val="898989"/>
                </a:solidFill>
                <a:latin typeface="Raleway"/>
              </a:rPr>
              <a:t>che</a:t>
            </a:r>
            <a:r>
              <a:rPr lang="de-CH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000" dirty="0" err="1">
                <a:solidFill>
                  <a:srgbClr val="898989"/>
                </a:solidFill>
                <a:latin typeface="Raleway"/>
              </a:rPr>
              <a:t>gli</a:t>
            </a:r>
            <a:r>
              <a:rPr lang="de-CH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000" dirty="0" err="1">
                <a:solidFill>
                  <a:srgbClr val="898989"/>
                </a:solidFill>
                <a:latin typeface="Raleway"/>
              </a:rPr>
              <a:t>individui</a:t>
            </a:r>
            <a:r>
              <a:rPr lang="de-CH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000" dirty="0" err="1">
                <a:solidFill>
                  <a:srgbClr val="898989"/>
                </a:solidFill>
                <a:latin typeface="Raleway"/>
              </a:rPr>
              <a:t>reagiscono</a:t>
            </a:r>
            <a:r>
              <a:rPr lang="de-CH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000" dirty="0" err="1">
                <a:solidFill>
                  <a:srgbClr val="898989"/>
                </a:solidFill>
                <a:latin typeface="Raleway"/>
              </a:rPr>
              <a:t>diversamente</a:t>
            </a:r>
            <a:r>
              <a:rPr lang="de-CH" sz="2000" dirty="0">
                <a:solidFill>
                  <a:srgbClr val="898989"/>
                </a:solidFill>
                <a:latin typeface="Raleway"/>
              </a:rPr>
              <a:t> alle </a:t>
            </a:r>
            <a:r>
              <a:rPr lang="de-CH" sz="2000" dirty="0" err="1">
                <a:solidFill>
                  <a:srgbClr val="898989"/>
                </a:solidFill>
                <a:latin typeface="Raleway"/>
              </a:rPr>
              <a:t>innovazioni</a:t>
            </a:r>
            <a:r>
              <a:rPr lang="de-CH" sz="20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de-CH" sz="2000" dirty="0" err="1">
                <a:solidFill>
                  <a:srgbClr val="898989"/>
                </a:solidFill>
                <a:latin typeface="Raleway"/>
              </a:rPr>
              <a:t>come</a:t>
            </a:r>
            <a:r>
              <a:rPr lang="de-CH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000" dirty="0" err="1">
                <a:solidFill>
                  <a:srgbClr val="898989"/>
                </a:solidFill>
                <a:latin typeface="Raleway"/>
              </a:rPr>
              <a:t>rappresentato</a:t>
            </a:r>
            <a:r>
              <a:rPr lang="de-CH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000" dirty="0" err="1">
                <a:solidFill>
                  <a:srgbClr val="898989"/>
                </a:solidFill>
                <a:latin typeface="Raleway"/>
              </a:rPr>
              <a:t>nella</a:t>
            </a:r>
            <a:r>
              <a:rPr lang="de-CH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000" dirty="0" err="1">
                <a:solidFill>
                  <a:srgbClr val="898989"/>
                </a:solidFill>
                <a:latin typeface="Raleway"/>
              </a:rPr>
              <a:t>curva</a:t>
            </a:r>
            <a:r>
              <a:rPr lang="de-CH" sz="20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000" dirty="0" err="1">
                <a:solidFill>
                  <a:srgbClr val="898989"/>
                </a:solidFill>
                <a:latin typeface="Raleway"/>
              </a:rPr>
              <a:t>distribuzione</a:t>
            </a:r>
            <a:r>
              <a:rPr lang="de-CH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0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000" dirty="0" err="1">
                <a:solidFill>
                  <a:srgbClr val="898989"/>
                </a:solidFill>
                <a:latin typeface="Raleway"/>
              </a:rPr>
              <a:t>consumatori</a:t>
            </a:r>
            <a:r>
              <a:rPr lang="de-CH" sz="2000" dirty="0">
                <a:solidFill>
                  <a:srgbClr val="898989"/>
                </a:solidFill>
                <a:latin typeface="Raleway"/>
              </a:rPr>
              <a:t> per tempo di </a:t>
            </a:r>
            <a:r>
              <a:rPr lang="de-CH" sz="2000" dirty="0" err="1">
                <a:solidFill>
                  <a:srgbClr val="898989"/>
                </a:solidFill>
                <a:latin typeface="Raleway"/>
              </a:rPr>
              <a:t>adozione</a:t>
            </a:r>
            <a:r>
              <a:rPr lang="de-CH" sz="2000" dirty="0">
                <a:solidFill>
                  <a:srgbClr val="898989"/>
                </a:solidFill>
                <a:latin typeface="Raleway"/>
              </a:rPr>
              <a:t>.</a:t>
            </a:r>
            <a:endParaRPr lang="it-IT" sz="2000" dirty="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83634" y="1244184"/>
            <a:ext cx="11421534" cy="869924"/>
          </a:xfrm>
          <a:prstGeom prst="rect">
            <a:avLst/>
          </a:prstGeom>
        </p:spPr>
        <p:txBody>
          <a:bodyPr/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de-CH" sz="4000" b="1" dirty="0" err="1">
                <a:solidFill>
                  <a:srgbClr val="EB8B2D"/>
                </a:solidFill>
                <a:latin typeface="Raleway"/>
              </a:rPr>
              <a:t>Processo</a:t>
            </a:r>
            <a:r>
              <a:rPr lang="de-CH" sz="4000" b="1" dirty="0">
                <a:solidFill>
                  <a:srgbClr val="EB8B2D"/>
                </a:solidFill>
                <a:latin typeface="Raleway"/>
              </a:rPr>
              <a:t> di </a:t>
            </a:r>
            <a:r>
              <a:rPr lang="de-CH" sz="4000" b="1" dirty="0" err="1">
                <a:solidFill>
                  <a:srgbClr val="EB8B2D"/>
                </a:solidFill>
                <a:latin typeface="Raleway"/>
              </a:rPr>
              <a:t>adozione</a:t>
            </a:r>
            <a:r>
              <a:rPr lang="de-CH" sz="4000" b="1" dirty="0">
                <a:solidFill>
                  <a:srgbClr val="EB8B2D"/>
                </a:solidFill>
                <a:latin typeface="Raleway"/>
              </a:rPr>
              <a:t> di </a:t>
            </a:r>
            <a:r>
              <a:rPr lang="de-CH" sz="4000" b="1" dirty="0" err="1">
                <a:solidFill>
                  <a:srgbClr val="EB8B2D"/>
                </a:solidFill>
                <a:latin typeface="Raleway"/>
              </a:rPr>
              <a:t>un</a:t>
            </a:r>
            <a:r>
              <a:rPr lang="de-CH" sz="40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4000" b="1" dirty="0" err="1">
                <a:solidFill>
                  <a:srgbClr val="EB8B2D"/>
                </a:solidFill>
                <a:latin typeface="Raleway"/>
              </a:rPr>
              <a:t>nuovo</a:t>
            </a:r>
            <a:r>
              <a:rPr lang="de-CH" sz="40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4000" b="1" dirty="0" err="1">
                <a:solidFill>
                  <a:srgbClr val="EB8B2D"/>
                </a:solidFill>
                <a:latin typeface="Raleway"/>
              </a:rPr>
              <a:t>prodotto</a:t>
            </a:r>
            <a:endParaRPr kumimoji="0" lang="it-IT" sz="3800" b="1" i="0" u="none" strike="noStrike" kern="1200" cap="none" spc="0" normalizeH="0" baseline="0" noProof="0" dirty="0">
              <a:ln>
                <a:noFill/>
              </a:ln>
              <a:solidFill>
                <a:srgbClr val="EB8B2D"/>
              </a:solidFill>
              <a:effectLst/>
              <a:uLnTx/>
              <a:uFillTx/>
              <a:latin typeface="Raleway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EFF3C-EB2E-43E4-BFEF-3DC4B068BFBE}" type="slidenum">
              <a:rPr lang="it-IT" altLang="en-US"/>
              <a:pPr/>
              <a:t>21</a:t>
            </a:fld>
            <a:endParaRPr lang="it-IT" altLang="en-US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3800" dirty="0"/>
              <a:t>L’adozione dei nuovi prodotti</a:t>
            </a:r>
            <a:br>
              <a:rPr lang="it-IT" sz="3800" dirty="0"/>
            </a:br>
            <a:r>
              <a:rPr lang="it-IT" sz="3800" dirty="0"/>
              <a:t>(curva di Rogers)</a:t>
            </a:r>
          </a:p>
        </p:txBody>
      </p:sp>
      <p:graphicFrame>
        <p:nvGraphicFramePr>
          <p:cNvPr id="81923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429685" y="2620962"/>
          <a:ext cx="11330516" cy="3735388"/>
        </p:xfrm>
        <a:graphic>
          <a:graphicData uri="http://schemas.openxmlformats.org/presentationml/2006/ole">
            <p:oleObj spid="_x0000_s266255" name="Fotografia Photo Editor" r:id="rId3" imgW="5601185" imgH="2461473" progId="">
              <p:embed/>
            </p:oleObj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304801" y="1216725"/>
            <a:ext cx="115019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3200" b="1" dirty="0" err="1">
                <a:solidFill>
                  <a:srgbClr val="EB8B2D"/>
                </a:solidFill>
                <a:latin typeface="Raleway"/>
              </a:rPr>
              <a:t>Linea</a:t>
            </a:r>
            <a:r>
              <a:rPr lang="de-CH" sz="3200" b="1" dirty="0">
                <a:solidFill>
                  <a:srgbClr val="EB8B2D"/>
                </a:solidFill>
                <a:latin typeface="Raleway"/>
              </a:rPr>
              <a:t> di </a:t>
            </a:r>
            <a:r>
              <a:rPr lang="de-CH" sz="3200" b="1" dirty="0" err="1">
                <a:solidFill>
                  <a:srgbClr val="EB8B2D"/>
                </a:solidFill>
                <a:latin typeface="Raleway"/>
              </a:rPr>
              <a:t>prodotti</a:t>
            </a:r>
            <a:r>
              <a:rPr lang="de-CH" sz="3200" b="1" dirty="0">
                <a:solidFill>
                  <a:srgbClr val="EB8B2D"/>
                </a:solidFill>
                <a:latin typeface="Raleway"/>
              </a:rPr>
              <a:t>, </a:t>
            </a:r>
            <a:r>
              <a:rPr lang="de-CH" sz="3200" b="1" dirty="0" err="1">
                <a:solidFill>
                  <a:srgbClr val="EB8B2D"/>
                </a:solidFill>
                <a:latin typeface="Raleway"/>
              </a:rPr>
              <a:t>gamma</a:t>
            </a:r>
            <a:r>
              <a:rPr lang="de-CH" sz="3200" b="1" dirty="0">
                <a:solidFill>
                  <a:srgbClr val="EB8B2D"/>
                </a:solidFill>
                <a:latin typeface="Raleway"/>
              </a:rPr>
              <a:t> e </a:t>
            </a:r>
            <a:r>
              <a:rPr lang="de-CH" sz="3200" b="1" dirty="0" err="1">
                <a:solidFill>
                  <a:srgbClr val="EB8B2D"/>
                </a:solidFill>
                <a:latin typeface="Raleway"/>
              </a:rPr>
              <a:t>assortimento</a:t>
            </a:r>
            <a:endParaRPr lang="it-IT" sz="3200" b="1" dirty="0">
              <a:solidFill>
                <a:srgbClr val="EB8B2D"/>
              </a:solidFill>
              <a:latin typeface="Raleway"/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0" y="1897036"/>
            <a:ext cx="1201003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/>
            <a:r>
              <a:rPr lang="de-CH" sz="2400" dirty="0">
                <a:solidFill>
                  <a:srgbClr val="898989"/>
                </a:solidFill>
                <a:latin typeface="Raleway"/>
              </a:rPr>
              <a:t>	Per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linea</a:t>
            </a:r>
            <a:r>
              <a:rPr lang="de-CH" sz="2400" b="1" dirty="0">
                <a:solidFill>
                  <a:srgbClr val="EB8B2D"/>
                </a:solidFill>
                <a:latin typeface="Raleway"/>
              </a:rPr>
              <a:t> di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si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intende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gruppo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aventi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determinate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caratteristiche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comuni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: es.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attitudine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soddisfare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certa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categoria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bisogni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,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comune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tecnologia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produttiva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, del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collocamento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mediante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gli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stessi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canali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distributivi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/>
            <a:r>
              <a:rPr lang="de-CH" sz="2400" dirty="0">
                <a:solidFill>
                  <a:srgbClr val="898989"/>
                </a:solidFill>
                <a:latin typeface="Raleway"/>
              </a:rPr>
              <a:t>	</a:t>
            </a:r>
          </a:p>
          <a:p>
            <a:pPr marL="457200" indent="-457200"/>
            <a:r>
              <a:rPr lang="de-CH" sz="2400" dirty="0">
                <a:solidFill>
                  <a:srgbClr val="898989"/>
                </a:solidFill>
                <a:latin typeface="Raleway"/>
              </a:rPr>
              <a:t>	Per </a:t>
            </a:r>
            <a:r>
              <a:rPr lang="de-CH" sz="2400" dirty="0" err="1">
                <a:solidFill>
                  <a:srgbClr val="EB8B2D"/>
                </a:solidFill>
                <a:latin typeface="Raleway"/>
              </a:rPr>
              <a:t>gamma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si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intende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il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numero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linee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/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/>
            <a:r>
              <a:rPr lang="de-CH" sz="2400" dirty="0">
                <a:solidFill>
                  <a:srgbClr val="898989"/>
                </a:solidFill>
                <a:latin typeface="Raleway"/>
              </a:rPr>
              <a:t>	Per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assortimento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si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intende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il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complesso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tutti 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che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l‘azienda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sul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mercato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Può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essere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variamente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ampio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profondo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 </a:t>
            </a:r>
          </a:p>
          <a:p>
            <a:pPr marL="457200" indent="-457200"/>
            <a:r>
              <a:rPr lang="de-CH" sz="2400" dirty="0">
                <a:solidFill>
                  <a:srgbClr val="898989"/>
                </a:solidFill>
                <a:latin typeface="Raleway"/>
              </a:rPr>
              <a:t>	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L‘ampiezza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è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definita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dal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numero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linee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che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compongono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l‘assortimento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/>
            <a:r>
              <a:rPr lang="de-CH" sz="2400" dirty="0">
                <a:solidFill>
                  <a:srgbClr val="898989"/>
                </a:solidFill>
                <a:latin typeface="Raleway"/>
              </a:rPr>
              <a:t>	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profondità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è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invece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in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funzione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numero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medio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che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compongono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linee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  <a:endParaRPr lang="it-IT" sz="24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70857" y="1369774"/>
            <a:ext cx="117163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Assortimento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e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gestione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della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gamma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dei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prodotti</a:t>
            </a:r>
            <a:endParaRPr lang="it-IT" sz="3600" b="1" dirty="0">
              <a:solidFill>
                <a:srgbClr val="EB8B2D"/>
              </a:solidFill>
              <a:latin typeface="Raleway"/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85234" y="2471739"/>
            <a:ext cx="1150196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decisioni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riguardanti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numerosità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e 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composizione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dell‘assortimento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sono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elemento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centrale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politica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</a:p>
          <a:p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Con esse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l‘impresa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decide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in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quale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misura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intende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seguire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eterogenee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esigenze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domanda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contemporaneamente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come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può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ricondurre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quantità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economicamente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gestibili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varietà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e 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variabilità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presenti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nel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mercato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  <a:endParaRPr lang="it-IT" sz="24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01685" y="2456596"/>
            <a:ext cx="1150196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/>
            <a:r>
              <a:rPr lang="de-CH" sz="2400" dirty="0">
                <a:solidFill>
                  <a:srgbClr val="898989"/>
                </a:solidFill>
                <a:latin typeface="Raleway"/>
              </a:rPr>
              <a:t>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vantaggi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derivanti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dalla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numerosità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:</a:t>
            </a:r>
          </a:p>
          <a:p>
            <a:pPr marL="457200" indent="-457200"/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>
              <a:buFontTx/>
              <a:buAutoNum type="arabicPeriod"/>
            </a:pPr>
            <a:r>
              <a:rPr lang="de-CH" sz="2400" dirty="0" err="1">
                <a:solidFill>
                  <a:srgbClr val="898989"/>
                </a:solidFill>
                <a:latin typeface="Raleway"/>
              </a:rPr>
              <a:t>migliora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sfruttamento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fissi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produttivi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>
              <a:buFontTx/>
              <a:buAutoNum type="arabicPeriod"/>
            </a:pP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consente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soddisfare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più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segmenti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mercato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>
              <a:buFontTx/>
              <a:buAutoNum type="arabicPeriod"/>
            </a:pPr>
            <a:r>
              <a:rPr lang="de-CH" sz="2400" dirty="0" err="1">
                <a:solidFill>
                  <a:srgbClr val="898989"/>
                </a:solidFill>
                <a:latin typeface="Raleway"/>
              </a:rPr>
              <a:t>favorisce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razionalizzazione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capacità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commerciali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>
              <a:buFontTx/>
              <a:buAutoNum type="arabicPeriod"/>
            </a:pPr>
            <a:r>
              <a:rPr lang="de-CH" sz="2400" dirty="0" err="1">
                <a:solidFill>
                  <a:srgbClr val="898989"/>
                </a:solidFill>
                <a:latin typeface="Raleway"/>
              </a:rPr>
              <a:t>permette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regolarizzare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gli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andamenti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periodici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delle    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vendite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>
              <a:buFontTx/>
              <a:buAutoNum type="arabicPeriod"/>
            </a:pPr>
            <a:r>
              <a:rPr lang="de-CH" sz="2400" dirty="0" err="1">
                <a:solidFill>
                  <a:srgbClr val="898989"/>
                </a:solidFill>
                <a:latin typeface="Raleway"/>
              </a:rPr>
              <a:t>favorisce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migliore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sfruttamento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notorietà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dell‘immagine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marca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>
              <a:buFontTx/>
              <a:buAutoNum type="arabicPeriod"/>
            </a:pPr>
            <a:r>
              <a:rPr lang="de-CH" sz="2400" dirty="0" err="1">
                <a:solidFill>
                  <a:srgbClr val="898989"/>
                </a:solidFill>
                <a:latin typeface="Raleway"/>
              </a:rPr>
              <a:t>riduce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rischi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obsolescenza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endParaRPr lang="it-IT" sz="2400" dirty="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70857" y="1046609"/>
            <a:ext cx="109657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3600" b="1" dirty="0" err="1">
                <a:solidFill>
                  <a:srgbClr val="EB8B2D"/>
                </a:solidFill>
              </a:rPr>
              <a:t>Assortimento</a:t>
            </a:r>
            <a:r>
              <a:rPr lang="de-CH" sz="3600" b="1" dirty="0">
                <a:solidFill>
                  <a:srgbClr val="EB8B2D"/>
                </a:solidFill>
              </a:rPr>
              <a:t> e </a:t>
            </a:r>
            <a:r>
              <a:rPr lang="de-CH" sz="3600" b="1" dirty="0" err="1">
                <a:solidFill>
                  <a:srgbClr val="EB8B2D"/>
                </a:solidFill>
              </a:rPr>
              <a:t>gestione</a:t>
            </a:r>
            <a:r>
              <a:rPr lang="de-CH" sz="3600" b="1" dirty="0">
                <a:solidFill>
                  <a:srgbClr val="EB8B2D"/>
                </a:solidFill>
              </a:rPr>
              <a:t> della </a:t>
            </a:r>
            <a:r>
              <a:rPr lang="de-CH" sz="3600" b="1" dirty="0" err="1">
                <a:solidFill>
                  <a:srgbClr val="EB8B2D"/>
                </a:solidFill>
              </a:rPr>
              <a:t>gamma</a:t>
            </a:r>
            <a:r>
              <a:rPr lang="de-CH" sz="3600" b="1" dirty="0">
                <a:solidFill>
                  <a:srgbClr val="EB8B2D"/>
                </a:solidFill>
              </a:rPr>
              <a:t> </a:t>
            </a:r>
            <a:r>
              <a:rPr lang="de-CH" sz="3600" b="1" dirty="0" err="1">
                <a:solidFill>
                  <a:srgbClr val="EB8B2D"/>
                </a:solidFill>
              </a:rPr>
              <a:t>dei</a:t>
            </a:r>
            <a:r>
              <a:rPr lang="de-CH" sz="3600" b="1" dirty="0">
                <a:solidFill>
                  <a:srgbClr val="EB8B2D"/>
                </a:solidFill>
              </a:rPr>
              <a:t> </a:t>
            </a:r>
            <a:r>
              <a:rPr lang="de-CH" sz="3600" b="1" dirty="0" err="1">
                <a:solidFill>
                  <a:srgbClr val="EB8B2D"/>
                </a:solidFill>
              </a:rPr>
              <a:t>prodotti</a:t>
            </a:r>
            <a:r>
              <a:rPr lang="de-CH" sz="3600" b="1" dirty="0">
                <a:solidFill>
                  <a:srgbClr val="EB8B2D"/>
                </a:solidFill>
              </a:rPr>
              <a:t> (2)</a:t>
            </a:r>
            <a:endParaRPr lang="it-IT" sz="3600" b="1" dirty="0">
              <a:solidFill>
                <a:srgbClr val="EB8B2D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06401" y="2451100"/>
            <a:ext cx="11501967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de-CH" sz="2400" dirty="0" err="1">
                <a:solidFill>
                  <a:srgbClr val="898989"/>
                </a:solidFill>
                <a:latin typeface="Raleway"/>
              </a:rPr>
              <a:t>Gli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svantaggi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derivanti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dalla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numerosità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:</a:t>
            </a:r>
          </a:p>
          <a:p>
            <a:pPr marL="457200" indent="-457200"/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>
              <a:buFontTx/>
              <a:buAutoNum type="arabicPeriod"/>
            </a:pPr>
            <a:r>
              <a:rPr lang="de-CH" sz="2400" dirty="0" err="1">
                <a:solidFill>
                  <a:srgbClr val="898989"/>
                </a:solidFill>
                <a:latin typeface="Raleway"/>
              </a:rPr>
              <a:t>comporta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produzioni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limitate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per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tipo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quindi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unitari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maggiori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>
              <a:buFontTx/>
              <a:buAutoNum type="arabicPeriod"/>
            </a:pPr>
            <a:r>
              <a:rPr lang="de-CH" sz="2400" dirty="0" err="1">
                <a:solidFill>
                  <a:srgbClr val="898989"/>
                </a:solidFill>
                <a:latin typeface="Raleway"/>
              </a:rPr>
              <a:t>reca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seri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aggravi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amministrativi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>
              <a:buFontTx/>
              <a:buAutoNum type="arabicPeriod"/>
            </a:pPr>
            <a:r>
              <a:rPr lang="de-CH" sz="2400" dirty="0" err="1">
                <a:solidFill>
                  <a:srgbClr val="898989"/>
                </a:solidFill>
                <a:latin typeface="Raleway"/>
              </a:rPr>
              <a:t>riduce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velocità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rigiro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delle scorte</a:t>
            </a:r>
          </a:p>
          <a:p>
            <a:pPr marL="457200" indent="-457200">
              <a:buFontTx/>
              <a:buAutoNum type="arabicPeriod"/>
            </a:pPr>
            <a:r>
              <a:rPr lang="de-CH" sz="2400" dirty="0" err="1">
                <a:solidFill>
                  <a:srgbClr val="898989"/>
                </a:solidFill>
                <a:latin typeface="Raleway"/>
              </a:rPr>
              <a:t>costringe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disperdere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su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molti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gli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sforzi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promozionali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>
              <a:buFontTx/>
              <a:buAutoNum type="arabicPeriod"/>
            </a:pPr>
            <a:r>
              <a:rPr lang="de-CH" sz="2400" dirty="0" err="1">
                <a:solidFill>
                  <a:srgbClr val="898989"/>
                </a:solidFill>
                <a:latin typeface="Raleway"/>
              </a:rPr>
              <a:t>rende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necessaria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conservazione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negli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assortimenti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 poco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convenienti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 marL="457200" indent="-457200">
              <a:buFontTx/>
              <a:buAutoNum type="arabicPeriod"/>
            </a:pPr>
            <a:r>
              <a:rPr lang="de-CH" sz="2400" dirty="0" err="1">
                <a:solidFill>
                  <a:srgbClr val="898989"/>
                </a:solidFill>
                <a:latin typeface="Raleway"/>
              </a:rPr>
              <a:t>può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produrre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fenomeni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cannibalizzazione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0027" y="1232679"/>
            <a:ext cx="119519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Assortimento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e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gestione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della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gamma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dei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prodotti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(3)</a:t>
            </a:r>
            <a:endParaRPr lang="it-IT" sz="3600" b="1" dirty="0">
              <a:solidFill>
                <a:srgbClr val="EB8B2D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ext Box 2"/>
          <p:cNvSpPr txBox="1">
            <a:spLocks noChangeArrowheads="1"/>
          </p:cNvSpPr>
          <p:nvPr/>
        </p:nvSpPr>
        <p:spPr bwMode="auto">
          <a:xfrm>
            <a:off x="203200" y="1264789"/>
            <a:ext cx="11656704" cy="4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lang="it-IT" sz="3200" b="1" dirty="0">
                <a:solidFill>
                  <a:srgbClr val="EB8B2D"/>
                </a:solidFill>
                <a:latin typeface="Raleway"/>
              </a:rPr>
              <a:t>PROBLEMI CRITICI DI PRODUCT-MANAGEMENT</a:t>
            </a:r>
          </a:p>
        </p:txBody>
      </p:sp>
      <p:sp>
        <p:nvSpPr>
          <p:cNvPr id="133123" name="Text Box 3"/>
          <p:cNvSpPr txBox="1">
            <a:spLocks noChangeArrowheads="1"/>
          </p:cNvSpPr>
          <p:nvPr/>
        </p:nvSpPr>
        <p:spPr bwMode="auto">
          <a:xfrm>
            <a:off x="203200" y="2333768"/>
            <a:ext cx="107696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it-IT" sz="2200" dirty="0">
                <a:solidFill>
                  <a:srgbClr val="898989"/>
                </a:solidFill>
                <a:latin typeface="Raleway"/>
              </a:rPr>
              <a:t>Al crescere della varietà offerta (micro-segmentazione) e delle dinamiche di differenziazione devono essere gestite le problematiche relative a:</a:t>
            </a:r>
          </a:p>
          <a:p>
            <a:pPr algn="just" eaLnBrk="0" hangingPunct="0">
              <a:spcBef>
                <a:spcPct val="50000"/>
              </a:spcBef>
              <a:buFontTx/>
              <a:buChar char="•"/>
            </a:pPr>
            <a:r>
              <a:rPr lang="it-IT" sz="2200" dirty="0">
                <a:latin typeface="Raleway"/>
              </a:rPr>
              <a:t> </a:t>
            </a:r>
            <a:r>
              <a:rPr lang="it-IT" sz="2200" dirty="0">
                <a:solidFill>
                  <a:srgbClr val="EB8B2D"/>
                </a:solidFill>
                <a:latin typeface="Raleway"/>
              </a:rPr>
              <a:t>ALLUNGAMENTO DELLE LINEE</a:t>
            </a:r>
            <a:r>
              <a:rPr lang="it-IT" sz="2200" dirty="0">
                <a:latin typeface="Raleway"/>
              </a:rPr>
              <a:t>: </a:t>
            </a:r>
            <a:r>
              <a:rPr lang="it-IT" sz="2200" dirty="0">
                <a:solidFill>
                  <a:srgbClr val="898989"/>
                </a:solidFill>
                <a:latin typeface="Raleway"/>
              </a:rPr>
              <a:t>profondità e numero di referenze per marca </a:t>
            </a:r>
          </a:p>
          <a:p>
            <a:pPr algn="just" eaLnBrk="0" hangingPunct="0">
              <a:spcBef>
                <a:spcPct val="50000"/>
              </a:spcBef>
              <a:buFontTx/>
              <a:buChar char="•"/>
            </a:pPr>
            <a:r>
              <a:rPr lang="it-IT" sz="2200" dirty="0">
                <a:latin typeface="Raleway"/>
              </a:rPr>
              <a:t> </a:t>
            </a:r>
            <a:r>
              <a:rPr lang="it-IT" sz="2200" dirty="0">
                <a:solidFill>
                  <a:srgbClr val="EB8B2D"/>
                </a:solidFill>
                <a:latin typeface="Raleway"/>
              </a:rPr>
              <a:t>AMPLIAMENTO DELLA GAMMA</a:t>
            </a:r>
            <a:r>
              <a:rPr lang="it-IT" sz="2200" dirty="0">
                <a:latin typeface="Raleway"/>
              </a:rPr>
              <a:t>: </a:t>
            </a:r>
            <a:r>
              <a:rPr lang="it-IT" sz="2200" dirty="0">
                <a:solidFill>
                  <a:srgbClr val="898989"/>
                </a:solidFill>
                <a:latin typeface="Raleway"/>
              </a:rPr>
              <a:t>ampiezza e numero di linee in assortimento</a:t>
            </a:r>
          </a:p>
          <a:p>
            <a:pPr algn="just" eaLnBrk="0" hangingPunct="0">
              <a:spcBef>
                <a:spcPct val="50000"/>
              </a:spcBef>
              <a:buFontTx/>
              <a:buChar char="•"/>
            </a:pPr>
            <a:r>
              <a:rPr lang="it-IT" sz="2200" dirty="0">
                <a:latin typeface="Raleway"/>
              </a:rPr>
              <a:t> </a:t>
            </a:r>
            <a:r>
              <a:rPr lang="it-IT" sz="2200" dirty="0">
                <a:solidFill>
                  <a:srgbClr val="EB8B2D"/>
                </a:solidFill>
                <a:latin typeface="Raleway"/>
              </a:rPr>
              <a:t>ESTENSIONE DELLA MARCA</a:t>
            </a:r>
            <a:r>
              <a:rPr lang="it-IT" sz="2200" dirty="0">
                <a:latin typeface="Raleway"/>
              </a:rPr>
              <a:t>: </a:t>
            </a:r>
            <a:r>
              <a:rPr lang="it-IT" sz="2200" dirty="0">
                <a:solidFill>
                  <a:srgbClr val="898989"/>
                </a:solidFill>
                <a:latin typeface="Raleway"/>
              </a:rPr>
              <a:t>coerenza con i core-values (famiglie di prodotti, ossia con consumi attigui o affini)</a:t>
            </a:r>
          </a:p>
          <a:p>
            <a:pPr algn="just" eaLnBrk="0" hangingPunct="0">
              <a:spcBef>
                <a:spcPct val="50000"/>
              </a:spcBef>
              <a:buFontTx/>
              <a:buChar char="•"/>
            </a:pPr>
            <a:r>
              <a:rPr lang="it-IT" sz="2200" dirty="0">
                <a:solidFill>
                  <a:srgbClr val="EB8B2D"/>
                </a:solidFill>
                <a:latin typeface="Raleway"/>
              </a:rPr>
              <a:t>ALLUNGAMENTO DELLA MARCA</a:t>
            </a:r>
            <a:r>
              <a:rPr lang="it-IT" sz="2200" dirty="0">
                <a:latin typeface="Raleway"/>
              </a:rPr>
              <a:t>: </a:t>
            </a:r>
            <a:r>
              <a:rPr lang="it-IT" sz="2200" dirty="0">
                <a:solidFill>
                  <a:srgbClr val="898989"/>
                </a:solidFill>
                <a:latin typeface="Raleway"/>
              </a:rPr>
              <a:t>brand stretching (prodotti diversi)</a:t>
            </a:r>
          </a:p>
          <a:p>
            <a:pPr algn="just" eaLnBrk="0" hangingPunct="0">
              <a:spcBef>
                <a:spcPct val="50000"/>
              </a:spcBef>
              <a:buFontTx/>
              <a:buChar char="•"/>
            </a:pPr>
            <a:r>
              <a:rPr lang="it-IT" sz="2200" dirty="0">
                <a:latin typeface="Raleway"/>
              </a:rPr>
              <a:t> </a:t>
            </a:r>
            <a:r>
              <a:rPr lang="it-IT" sz="2200" dirty="0">
                <a:solidFill>
                  <a:srgbClr val="EB8B2D"/>
                </a:solidFill>
                <a:latin typeface="Raleway"/>
              </a:rPr>
              <a:t>LANCIO DI NUOVE MARCHE</a:t>
            </a:r>
            <a:endParaRPr lang="it-IT" sz="2200" dirty="0">
              <a:solidFill>
                <a:srgbClr val="898989"/>
              </a:solidFill>
              <a:latin typeface="Raleway"/>
            </a:endParaRPr>
          </a:p>
          <a:p>
            <a:pPr algn="just" eaLnBrk="0" hangingPunct="0">
              <a:spcBef>
                <a:spcPct val="50000"/>
              </a:spcBef>
              <a:buFontTx/>
              <a:buChar char="•"/>
            </a:pPr>
            <a:endParaRPr lang="it-IT" sz="2200" dirty="0">
              <a:latin typeface="Raleway"/>
            </a:endParaRPr>
          </a:p>
        </p:txBody>
      </p:sp>
      <p:sp>
        <p:nvSpPr>
          <p:cNvPr id="4" name="Flèche vers le bas 3"/>
          <p:cNvSpPr/>
          <p:nvPr/>
        </p:nvSpPr>
        <p:spPr>
          <a:xfrm>
            <a:off x="9335068" y="5204741"/>
            <a:ext cx="914400" cy="472728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8707274" y="5919364"/>
            <a:ext cx="2199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EB8B2D"/>
                </a:solidFill>
                <a:latin typeface="Raleway"/>
              </a:rPr>
              <a:t>Sostenibilità?</a:t>
            </a:r>
            <a:endParaRPr lang="fr-FR" sz="2400" b="1" dirty="0">
              <a:solidFill>
                <a:srgbClr val="EB8B2D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Marca</a:t>
            </a: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9400" y="2293495"/>
            <a:ext cx="11074400" cy="388346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La marca è il nome o il simbolo che distingue un bene o un servizio, o un insieme di beni e servizi, prodotto da un’impresa da quelli prodotti da altre. 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Essa raccoglie e sintetizza l’evoluzione qualitativa della prestazione, i miglioramenti realizzati, l’esperienza del consumatore 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È la memoria del prodotto e, in quanto tale, rappresenta un impegno di qualità e una responsabilità. 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La marca racchiude in sé un valore aggiunto, una differenza che l’impresa fornisce al cliente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63E12-9AD5-45F0-94C4-6D9B4FB4C975}" type="slidenum">
              <a:rPr lang="it-IT" altLang="en-US"/>
              <a:pPr/>
              <a:t>28</a:t>
            </a:fld>
            <a:endParaRPr lang="it-IT" altLang="en-US"/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 sei livelli di significato di una marca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71500" indent="-571500">
              <a:buFont typeface="Wingdings" pitchFamily="2" charset="2"/>
              <a:buAutoNum type="arabicPeriod"/>
            </a:pPr>
            <a:r>
              <a:rPr lang="it-IT" dirty="0">
                <a:solidFill>
                  <a:srgbClr val="898989"/>
                </a:solidFill>
              </a:rPr>
              <a:t>ATTRIBUTI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it-IT" dirty="0">
                <a:solidFill>
                  <a:srgbClr val="898989"/>
                </a:solidFill>
              </a:rPr>
              <a:t>BENEFICI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it-IT" dirty="0">
                <a:solidFill>
                  <a:srgbClr val="898989"/>
                </a:solidFill>
              </a:rPr>
              <a:t>VALORI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it-IT" dirty="0">
                <a:solidFill>
                  <a:srgbClr val="898989"/>
                </a:solidFill>
              </a:rPr>
              <a:t>CULTURA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it-IT" dirty="0">
                <a:solidFill>
                  <a:srgbClr val="898989"/>
                </a:solidFill>
              </a:rPr>
              <a:t>PERSONALITA’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it-IT" dirty="0">
                <a:solidFill>
                  <a:srgbClr val="898989"/>
                </a:solidFill>
              </a:rPr>
              <a:t>UTENTE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La marca on line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417" y="2349500"/>
            <a:ext cx="10464800" cy="2841625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Centralità risorse di fiducia</a:t>
            </a:r>
          </a:p>
          <a:p>
            <a:r>
              <a:rPr lang="it-IT" dirty="0">
                <a:solidFill>
                  <a:srgbClr val="898989"/>
                </a:solidFill>
              </a:rPr>
              <a:t>Semplificatore</a:t>
            </a:r>
          </a:p>
          <a:p>
            <a:r>
              <a:rPr lang="it-IT" dirty="0">
                <a:solidFill>
                  <a:srgbClr val="898989"/>
                </a:solidFill>
              </a:rPr>
              <a:t>Creatore e focalizzatore di esperienze</a:t>
            </a: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Marketing Mix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Prezzo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CONCETTO DI PREZZO</a:t>
            </a:r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8615" y="5322626"/>
            <a:ext cx="11081982" cy="698761"/>
          </a:xfrm>
          <a:solidFill>
            <a:srgbClr val="EB8B2D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buFontTx/>
              <a:buNone/>
            </a:pPr>
            <a:r>
              <a:rPr lang="it-IT" sz="2400" dirty="0">
                <a:solidFill>
                  <a:schemeClr val="bg1"/>
                </a:solidFill>
              </a:rPr>
              <a:t>Il prezzo è il livello al quale le parti convengono di eguagliare i valori scambiati</a:t>
            </a:r>
          </a:p>
        </p:txBody>
      </p:sp>
      <p:sp>
        <p:nvSpPr>
          <p:cNvPr id="291844" name="Text Box 4"/>
          <p:cNvSpPr txBox="1">
            <a:spLocks noChangeArrowheads="1"/>
          </p:cNvSpPr>
          <p:nvPr/>
        </p:nvSpPr>
        <p:spPr bwMode="auto">
          <a:xfrm>
            <a:off x="711200" y="2327337"/>
            <a:ext cx="15270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EB8B2D"/>
                </a:solidFill>
                <a:latin typeface="Raleway"/>
              </a:rPr>
              <a:t>VENDITORE</a:t>
            </a:r>
          </a:p>
        </p:txBody>
      </p:sp>
      <p:sp>
        <p:nvSpPr>
          <p:cNvPr id="291845" name="Text Box 5"/>
          <p:cNvSpPr txBox="1">
            <a:spLocks noChangeArrowheads="1"/>
          </p:cNvSpPr>
          <p:nvPr/>
        </p:nvSpPr>
        <p:spPr bwMode="auto">
          <a:xfrm>
            <a:off x="9116484" y="3479862"/>
            <a:ext cx="17107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898989"/>
                </a:solidFill>
                <a:latin typeface="Raleway"/>
              </a:rPr>
              <a:t>ACQUIRENTE</a:t>
            </a:r>
          </a:p>
        </p:txBody>
      </p:sp>
      <p:sp>
        <p:nvSpPr>
          <p:cNvPr id="291846" name="Text Box 6"/>
          <p:cNvSpPr txBox="1">
            <a:spLocks noChangeArrowheads="1"/>
          </p:cNvSpPr>
          <p:nvPr/>
        </p:nvSpPr>
        <p:spPr bwMode="auto">
          <a:xfrm>
            <a:off x="1871133" y="2838512"/>
            <a:ext cx="28393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EB8B2D"/>
                </a:solidFill>
                <a:latin typeface="Raleway"/>
              </a:rPr>
              <a:t>Valore del bene venduto</a:t>
            </a:r>
          </a:p>
        </p:txBody>
      </p:sp>
      <p:sp>
        <p:nvSpPr>
          <p:cNvPr id="291847" name="Text Box 7"/>
          <p:cNvSpPr txBox="1">
            <a:spLocks noChangeArrowheads="1"/>
          </p:cNvSpPr>
          <p:nvPr/>
        </p:nvSpPr>
        <p:spPr bwMode="auto">
          <a:xfrm>
            <a:off x="7247467" y="4070411"/>
            <a:ext cx="30187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898989"/>
                </a:solidFill>
                <a:latin typeface="Raleway"/>
              </a:rPr>
              <a:t>Valore dato in cambio </a:t>
            </a:r>
          </a:p>
          <a:p>
            <a:r>
              <a:rPr lang="it-IT" b="1" dirty="0">
                <a:solidFill>
                  <a:srgbClr val="898989"/>
                </a:solidFill>
                <a:latin typeface="Raleway"/>
              </a:rPr>
              <a:t>(denaro, lavoro, altri beni)</a:t>
            </a:r>
          </a:p>
        </p:txBody>
      </p:sp>
      <p:sp>
        <p:nvSpPr>
          <p:cNvPr id="291848" name="Line 8"/>
          <p:cNvSpPr>
            <a:spLocks noChangeShapeType="1"/>
          </p:cNvSpPr>
          <p:nvPr/>
        </p:nvSpPr>
        <p:spPr bwMode="auto">
          <a:xfrm>
            <a:off x="2734733" y="3270311"/>
            <a:ext cx="4800600" cy="0"/>
          </a:xfrm>
          <a:prstGeom prst="line">
            <a:avLst/>
          </a:prstGeom>
          <a:noFill/>
          <a:ln w="57150">
            <a:solidFill>
              <a:srgbClr val="EB8B2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>
              <a:solidFill>
                <a:srgbClr val="EB8B2D"/>
              </a:solidFill>
            </a:endParaRPr>
          </a:p>
        </p:txBody>
      </p:sp>
      <p:sp>
        <p:nvSpPr>
          <p:cNvPr id="291849" name="Line 9"/>
          <p:cNvSpPr>
            <a:spLocks noChangeShapeType="1"/>
          </p:cNvSpPr>
          <p:nvPr/>
        </p:nvSpPr>
        <p:spPr bwMode="auto">
          <a:xfrm flipH="1">
            <a:off x="5135034" y="4062474"/>
            <a:ext cx="4129617" cy="0"/>
          </a:xfrm>
          <a:prstGeom prst="line">
            <a:avLst/>
          </a:prstGeom>
          <a:noFill/>
          <a:ln w="57150">
            <a:solidFill>
              <a:srgbClr val="89898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291850" name="Text Box 10"/>
          <p:cNvSpPr txBox="1">
            <a:spLocks noChangeArrowheads="1"/>
          </p:cNvSpPr>
          <p:nvPr/>
        </p:nvSpPr>
        <p:spPr bwMode="auto">
          <a:xfrm>
            <a:off x="3790951" y="3506849"/>
            <a:ext cx="32496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 dirty="0">
                <a:latin typeface="Raleway"/>
              </a:rPr>
              <a:t>SCAMBIO O TRANSAZIONE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9CB0-0BD3-4F6C-8ED4-F29B9241AC0D}" type="slidenum">
              <a:rPr lang="it-IT" altLang="en-US"/>
              <a:pPr/>
              <a:t>32</a:t>
            </a:fld>
            <a:endParaRPr lang="it-IT" altLang="en-US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9184" y="1635126"/>
            <a:ext cx="5755216" cy="4530725"/>
          </a:xfrm>
          <a:ln w="28575">
            <a:solidFill>
              <a:srgbClr val="6600FF"/>
            </a:solidFill>
          </a:ln>
        </p:spPr>
        <p:txBody>
          <a:bodyPr/>
          <a:lstStyle/>
          <a:p>
            <a:r>
              <a:rPr lang="it-IT" sz="2600" b="1" dirty="0">
                <a:solidFill>
                  <a:srgbClr val="6600FF"/>
                </a:solidFill>
              </a:rPr>
              <a:t>Domanda semirigida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11667" y="2243138"/>
            <a:ext cx="5384801" cy="3684588"/>
            <a:chOff x="100" y="1413"/>
            <a:chExt cx="2544" cy="2321"/>
          </a:xfrm>
        </p:grpSpPr>
        <p:sp>
          <p:nvSpPr>
            <p:cNvPr id="83973" name="Line 5"/>
            <p:cNvSpPr>
              <a:spLocks noChangeShapeType="1"/>
            </p:cNvSpPr>
            <p:nvPr/>
          </p:nvSpPr>
          <p:spPr bwMode="auto">
            <a:xfrm flipV="1">
              <a:off x="476" y="1525"/>
              <a:ext cx="0" cy="20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3974" name="Line 6"/>
            <p:cNvSpPr>
              <a:spLocks noChangeShapeType="1"/>
            </p:cNvSpPr>
            <p:nvPr/>
          </p:nvSpPr>
          <p:spPr bwMode="auto">
            <a:xfrm>
              <a:off x="476" y="3566"/>
              <a:ext cx="21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3975" name="Line 7"/>
            <p:cNvSpPr>
              <a:spLocks noChangeShapeType="1"/>
            </p:cNvSpPr>
            <p:nvPr/>
          </p:nvSpPr>
          <p:spPr bwMode="auto">
            <a:xfrm>
              <a:off x="476" y="2069"/>
              <a:ext cx="136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3976" name="Line 8"/>
            <p:cNvSpPr>
              <a:spLocks noChangeShapeType="1"/>
            </p:cNvSpPr>
            <p:nvPr/>
          </p:nvSpPr>
          <p:spPr bwMode="auto">
            <a:xfrm>
              <a:off x="476" y="2568"/>
              <a:ext cx="163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3977" name="Line 9"/>
            <p:cNvSpPr>
              <a:spLocks noChangeShapeType="1"/>
            </p:cNvSpPr>
            <p:nvPr/>
          </p:nvSpPr>
          <p:spPr bwMode="auto">
            <a:xfrm>
              <a:off x="1837" y="2069"/>
              <a:ext cx="0" cy="14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3978" name="Line 10"/>
            <p:cNvSpPr>
              <a:spLocks noChangeShapeType="1"/>
            </p:cNvSpPr>
            <p:nvPr/>
          </p:nvSpPr>
          <p:spPr bwMode="auto">
            <a:xfrm>
              <a:off x="2109" y="2568"/>
              <a:ext cx="0" cy="99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3979" name="Line 11"/>
            <p:cNvSpPr>
              <a:spLocks noChangeShapeType="1"/>
            </p:cNvSpPr>
            <p:nvPr/>
          </p:nvSpPr>
          <p:spPr bwMode="auto">
            <a:xfrm>
              <a:off x="1655" y="1706"/>
              <a:ext cx="771" cy="1407"/>
            </a:xfrm>
            <a:prstGeom prst="line">
              <a:avLst/>
            </a:prstGeom>
            <a:noFill/>
            <a:ln w="57150">
              <a:solidFill>
                <a:srgbClr val="66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3980" name="Text Box 12"/>
            <p:cNvSpPr txBox="1">
              <a:spLocks noChangeArrowheads="1"/>
            </p:cNvSpPr>
            <p:nvPr/>
          </p:nvSpPr>
          <p:spPr bwMode="auto">
            <a:xfrm>
              <a:off x="100" y="1933"/>
              <a:ext cx="25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600" b="1"/>
                <a:t>€ 15</a:t>
              </a:r>
            </a:p>
          </p:txBody>
        </p:sp>
        <p:sp>
          <p:nvSpPr>
            <p:cNvPr id="83981" name="Text Box 13"/>
            <p:cNvSpPr txBox="1">
              <a:spLocks noChangeArrowheads="1"/>
            </p:cNvSpPr>
            <p:nvPr/>
          </p:nvSpPr>
          <p:spPr bwMode="auto">
            <a:xfrm>
              <a:off x="113" y="2432"/>
              <a:ext cx="25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600" b="1"/>
                <a:t>€ 10</a:t>
              </a:r>
            </a:p>
          </p:txBody>
        </p:sp>
        <p:sp>
          <p:nvSpPr>
            <p:cNvPr id="83982" name="Text Box 14"/>
            <p:cNvSpPr txBox="1">
              <a:spLocks noChangeArrowheads="1"/>
            </p:cNvSpPr>
            <p:nvPr/>
          </p:nvSpPr>
          <p:spPr bwMode="auto">
            <a:xfrm rot="16200000">
              <a:off x="180" y="1551"/>
              <a:ext cx="4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400" b="1"/>
                <a:t>prezzo</a:t>
              </a:r>
            </a:p>
          </p:txBody>
        </p:sp>
        <p:sp>
          <p:nvSpPr>
            <p:cNvPr id="83983" name="Text Box 15"/>
            <p:cNvSpPr txBox="1">
              <a:spLocks noChangeArrowheads="1"/>
            </p:cNvSpPr>
            <p:nvPr/>
          </p:nvSpPr>
          <p:spPr bwMode="auto">
            <a:xfrm>
              <a:off x="2223" y="3374"/>
              <a:ext cx="421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400" b="1"/>
                <a:t>domanda</a:t>
              </a:r>
            </a:p>
          </p:txBody>
        </p:sp>
        <p:sp>
          <p:nvSpPr>
            <p:cNvPr id="83984" name="Text Box 16"/>
            <p:cNvSpPr txBox="1">
              <a:spLocks noChangeArrowheads="1"/>
            </p:cNvSpPr>
            <p:nvPr/>
          </p:nvSpPr>
          <p:spPr bwMode="auto">
            <a:xfrm>
              <a:off x="1644" y="3521"/>
              <a:ext cx="235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600" b="1"/>
                <a:t>100</a:t>
              </a:r>
            </a:p>
          </p:txBody>
        </p:sp>
        <p:sp>
          <p:nvSpPr>
            <p:cNvPr id="83985" name="Text Box 17"/>
            <p:cNvSpPr txBox="1">
              <a:spLocks noChangeArrowheads="1"/>
            </p:cNvSpPr>
            <p:nvPr/>
          </p:nvSpPr>
          <p:spPr bwMode="auto">
            <a:xfrm>
              <a:off x="1973" y="3521"/>
              <a:ext cx="235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600" b="1"/>
                <a:t>110</a:t>
              </a:r>
            </a:p>
          </p:txBody>
        </p:sp>
      </p:grpSp>
      <p:sp>
        <p:nvSpPr>
          <p:cNvPr id="83986" name="Rectangle 18"/>
          <p:cNvSpPr>
            <a:spLocks noChangeArrowheads="1"/>
          </p:cNvSpPr>
          <p:nvPr/>
        </p:nvSpPr>
        <p:spPr bwMode="auto">
          <a:xfrm>
            <a:off x="6191251" y="1635126"/>
            <a:ext cx="5755216" cy="4530725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it-IT" sz="2600" b="1" dirty="0">
                <a:solidFill>
                  <a:srgbClr val="FF3300"/>
                </a:solidFill>
              </a:rPr>
              <a:t>Domanda elastica</a:t>
            </a:r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6163734" y="2387600"/>
            <a:ext cx="5384801" cy="3684588"/>
            <a:chOff x="2912" y="1504"/>
            <a:chExt cx="2544" cy="2321"/>
          </a:xfrm>
        </p:grpSpPr>
        <p:sp>
          <p:nvSpPr>
            <p:cNvPr id="83988" name="Line 20"/>
            <p:cNvSpPr>
              <a:spLocks noChangeShapeType="1"/>
            </p:cNvSpPr>
            <p:nvPr/>
          </p:nvSpPr>
          <p:spPr bwMode="auto">
            <a:xfrm flipV="1">
              <a:off x="3288" y="1616"/>
              <a:ext cx="0" cy="20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3989" name="Line 21"/>
            <p:cNvSpPr>
              <a:spLocks noChangeShapeType="1"/>
            </p:cNvSpPr>
            <p:nvPr/>
          </p:nvSpPr>
          <p:spPr bwMode="auto">
            <a:xfrm>
              <a:off x="3288" y="3657"/>
              <a:ext cx="21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3990" name="Line 22"/>
            <p:cNvSpPr>
              <a:spLocks noChangeShapeType="1"/>
            </p:cNvSpPr>
            <p:nvPr/>
          </p:nvSpPr>
          <p:spPr bwMode="auto">
            <a:xfrm>
              <a:off x="3288" y="2160"/>
              <a:ext cx="86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3991" name="Line 23"/>
            <p:cNvSpPr>
              <a:spLocks noChangeShapeType="1"/>
            </p:cNvSpPr>
            <p:nvPr/>
          </p:nvSpPr>
          <p:spPr bwMode="auto">
            <a:xfrm>
              <a:off x="3288" y="2659"/>
              <a:ext cx="163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3992" name="Line 24"/>
            <p:cNvSpPr>
              <a:spLocks noChangeShapeType="1"/>
            </p:cNvSpPr>
            <p:nvPr/>
          </p:nvSpPr>
          <p:spPr bwMode="auto">
            <a:xfrm>
              <a:off x="4150" y="2160"/>
              <a:ext cx="0" cy="14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3993" name="Line 25"/>
            <p:cNvSpPr>
              <a:spLocks noChangeShapeType="1"/>
            </p:cNvSpPr>
            <p:nvPr/>
          </p:nvSpPr>
          <p:spPr bwMode="auto">
            <a:xfrm>
              <a:off x="4921" y="2659"/>
              <a:ext cx="0" cy="99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3994" name="Line 26"/>
            <p:cNvSpPr>
              <a:spLocks noChangeShapeType="1"/>
            </p:cNvSpPr>
            <p:nvPr/>
          </p:nvSpPr>
          <p:spPr bwMode="auto">
            <a:xfrm>
              <a:off x="4014" y="2069"/>
              <a:ext cx="1270" cy="817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3995" name="Text Box 27"/>
            <p:cNvSpPr txBox="1">
              <a:spLocks noChangeArrowheads="1"/>
            </p:cNvSpPr>
            <p:nvPr/>
          </p:nvSpPr>
          <p:spPr bwMode="auto">
            <a:xfrm>
              <a:off x="2912" y="2024"/>
              <a:ext cx="25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600" b="1"/>
                <a:t>€ 15</a:t>
              </a:r>
            </a:p>
          </p:txBody>
        </p:sp>
        <p:sp>
          <p:nvSpPr>
            <p:cNvPr id="83996" name="Text Box 28"/>
            <p:cNvSpPr txBox="1">
              <a:spLocks noChangeArrowheads="1"/>
            </p:cNvSpPr>
            <p:nvPr/>
          </p:nvSpPr>
          <p:spPr bwMode="auto">
            <a:xfrm>
              <a:off x="2925" y="2523"/>
              <a:ext cx="25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600" b="1"/>
                <a:t>€ 10</a:t>
              </a:r>
            </a:p>
          </p:txBody>
        </p:sp>
        <p:sp>
          <p:nvSpPr>
            <p:cNvPr id="83997" name="Text Box 29"/>
            <p:cNvSpPr txBox="1">
              <a:spLocks noChangeArrowheads="1"/>
            </p:cNvSpPr>
            <p:nvPr/>
          </p:nvSpPr>
          <p:spPr bwMode="auto">
            <a:xfrm rot="16200000">
              <a:off x="2992" y="1642"/>
              <a:ext cx="42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400" b="1"/>
                <a:t>prezzo</a:t>
              </a:r>
            </a:p>
          </p:txBody>
        </p:sp>
        <p:sp>
          <p:nvSpPr>
            <p:cNvPr id="83998" name="Text Box 30"/>
            <p:cNvSpPr txBox="1">
              <a:spLocks noChangeArrowheads="1"/>
            </p:cNvSpPr>
            <p:nvPr/>
          </p:nvSpPr>
          <p:spPr bwMode="auto">
            <a:xfrm>
              <a:off x="5035" y="3465"/>
              <a:ext cx="421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400" b="1"/>
                <a:t>domanda</a:t>
              </a:r>
            </a:p>
          </p:txBody>
        </p:sp>
        <p:sp>
          <p:nvSpPr>
            <p:cNvPr id="83999" name="Text Box 31"/>
            <p:cNvSpPr txBox="1">
              <a:spLocks noChangeArrowheads="1"/>
            </p:cNvSpPr>
            <p:nvPr/>
          </p:nvSpPr>
          <p:spPr bwMode="auto">
            <a:xfrm>
              <a:off x="3969" y="3612"/>
              <a:ext cx="235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600" b="1"/>
                <a:t>100</a:t>
              </a:r>
            </a:p>
          </p:txBody>
        </p:sp>
        <p:sp>
          <p:nvSpPr>
            <p:cNvPr id="84000" name="Text Box 32"/>
            <p:cNvSpPr txBox="1">
              <a:spLocks noChangeArrowheads="1"/>
            </p:cNvSpPr>
            <p:nvPr/>
          </p:nvSpPr>
          <p:spPr bwMode="auto">
            <a:xfrm>
              <a:off x="4785" y="3612"/>
              <a:ext cx="235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600" b="1"/>
                <a:t>150</a:t>
              </a: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/>
              <a:t>Fattori che agiscono sulla sensibilità del prezzo alla domanda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434" y="2325688"/>
            <a:ext cx="11233151" cy="32639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Grado di differenziazione del prodotto</a:t>
            </a:r>
          </a:p>
          <a:p>
            <a:r>
              <a:rPr lang="it-IT" dirty="0">
                <a:solidFill>
                  <a:srgbClr val="898989"/>
                </a:solidFill>
              </a:rPr>
              <a:t>Informazioni a disposizione del compratore</a:t>
            </a:r>
          </a:p>
          <a:p>
            <a:r>
              <a:rPr lang="it-IT" dirty="0">
                <a:solidFill>
                  <a:srgbClr val="898989"/>
                </a:solidFill>
              </a:rPr>
              <a:t>Disponibilità finanziarie del compratore</a:t>
            </a:r>
          </a:p>
          <a:p>
            <a:r>
              <a:rPr lang="it-IT" dirty="0">
                <a:solidFill>
                  <a:srgbClr val="898989"/>
                </a:solidFill>
              </a:rPr>
              <a:t>Prezzo dei prodotti concorrenti</a:t>
            </a:r>
          </a:p>
          <a:p>
            <a:r>
              <a:rPr lang="it-IT" dirty="0">
                <a:solidFill>
                  <a:srgbClr val="898989"/>
                </a:solidFill>
              </a:rPr>
              <a:t>Tendenze dell’economia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9222-4752-45B1-9E69-48612C04632B}" type="slidenum">
              <a:rPr lang="it-IT"/>
              <a:pPr/>
              <a:t>34</a:t>
            </a:fld>
            <a:endParaRPr lang="it-IT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prezzo è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800" b="1" dirty="0">
                <a:solidFill>
                  <a:srgbClr val="898989"/>
                </a:solidFill>
                <a:cs typeface="Times New Roman" pitchFamily="18" charset="0"/>
              </a:rPr>
              <a:t>il corrispettivo monetario sborsato da un soggetto per l’ottenimento di un certo valore da parte dell’organizzazione</a:t>
            </a:r>
            <a:r>
              <a:rPr lang="it-IT" sz="2800" dirty="0">
                <a:solidFill>
                  <a:srgbClr val="898989"/>
                </a:solidFill>
                <a:cs typeface="Times New Roman" pitchFamily="18" charset="0"/>
              </a:rPr>
              <a:t>: esso rappresenta il sacrifico economico che il soggetto deve sostenere per accedere all’offerta.</a:t>
            </a:r>
            <a:r>
              <a:rPr lang="it-IT" sz="2800" dirty="0">
                <a:solidFill>
                  <a:srgbClr val="898989"/>
                </a:solidFill>
              </a:rPr>
              <a:t> </a:t>
            </a:r>
          </a:p>
          <a:p>
            <a:r>
              <a:rPr lang="it-IT" sz="2800" b="1" dirty="0">
                <a:solidFill>
                  <a:srgbClr val="898989"/>
                </a:solidFill>
                <a:cs typeface="Times New Roman" pitchFamily="18" charset="0"/>
              </a:rPr>
              <a:t>uno degli elementi dell’offerta</a:t>
            </a:r>
            <a:r>
              <a:rPr lang="it-IT" sz="2800" dirty="0">
                <a:solidFill>
                  <a:srgbClr val="898989"/>
                </a:solidFill>
                <a:cs typeface="Times New Roman" pitchFamily="18" charset="0"/>
              </a:rPr>
              <a:t>: esso viene valutato non solo come dimensione in sé ma anche come elemento di un insieme più ampio, nel quale rappresenta una delle dimensioni di valore.</a:t>
            </a:r>
            <a:r>
              <a:rPr lang="it-IT" sz="2800" dirty="0">
                <a:solidFill>
                  <a:srgbClr val="898989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31EA-47CE-4935-9BF2-0B97329CEC4B}" type="slidenum">
              <a:rPr lang="it-IT"/>
              <a:pPr/>
              <a:t>35</a:t>
            </a:fld>
            <a:endParaRPr lang="it-IT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Per cui il prezzo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4024" y="3048000"/>
            <a:ext cx="5080000" cy="15240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Garantisce l'accesso all'offerta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97600" y="3010472"/>
            <a:ext cx="5181600" cy="2819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dirty="0">
                <a:solidFill>
                  <a:srgbClr val="898989"/>
                </a:solidFill>
              </a:rPr>
              <a:t>È uno degli elementi di valore dell'offerta (come elemento in sé di posizionamento e come indicatore di qualità in alcune situazioni)</a:t>
            </a:r>
          </a:p>
        </p:txBody>
      </p:sp>
      <p:sp>
        <p:nvSpPr>
          <p:cNvPr id="65542" name="AutoShape 6"/>
          <p:cNvSpPr>
            <a:spLocks noChangeArrowheads="1"/>
          </p:cNvSpPr>
          <p:nvPr/>
        </p:nvSpPr>
        <p:spPr bwMode="auto">
          <a:xfrm>
            <a:off x="2367128" y="2286000"/>
            <a:ext cx="8128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65543" name="AutoShape 7"/>
          <p:cNvSpPr>
            <a:spLocks noChangeArrowheads="1"/>
          </p:cNvSpPr>
          <p:nvPr/>
        </p:nvSpPr>
        <p:spPr bwMode="auto">
          <a:xfrm>
            <a:off x="8534400" y="2286000"/>
            <a:ext cx="8128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D41F4-B004-46C0-B739-33A2F4F1502E}" type="slidenum">
              <a:rPr lang="it-IT"/>
              <a:pPr/>
              <a:t>36</a:t>
            </a:fld>
            <a:endParaRPr lang="it-IT"/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-1" y="1470721"/>
            <a:ext cx="11723427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EB8B2D"/>
                </a:solidFill>
                <a:latin typeface="Raleway"/>
              </a:rPr>
              <a:t>La formazione del prezzo nella realtà aziendale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19859" y="2547939"/>
            <a:ext cx="1160356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400" dirty="0">
                <a:solidFill>
                  <a:srgbClr val="898989"/>
                </a:solidFill>
                <a:latin typeface="Raleway"/>
              </a:rPr>
              <a:t>I comportamenti delle aziende in merito alla formazione del prezzo si riassumono nei seguenti: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556526" y="3851410"/>
            <a:ext cx="9550400" cy="1338828"/>
          </a:xfrm>
          <a:prstGeom prst="rect">
            <a:avLst/>
          </a:prstGeom>
          <a:solidFill>
            <a:srgbClr val="EB8B2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Tx/>
              <a:buChar char="•"/>
            </a:pPr>
            <a:r>
              <a:rPr lang="it-IT" b="1" dirty="0">
                <a:solidFill>
                  <a:schemeClr val="bg1"/>
                </a:solidFill>
                <a:latin typeface="Raleway"/>
              </a:rPr>
              <a:t> i prezzi orientati ai costi 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it-IT" b="1" dirty="0">
                <a:solidFill>
                  <a:schemeClr val="bg1"/>
                </a:solidFill>
                <a:latin typeface="Raleway"/>
              </a:rPr>
              <a:t>i prezzi orientati alla concorrenza 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it-IT" b="1" dirty="0">
                <a:solidFill>
                  <a:schemeClr val="bg1"/>
                </a:solidFill>
                <a:latin typeface="Raleway"/>
              </a:rPr>
              <a:t>i prezzi orientati alla domanda </a:t>
            </a:r>
            <a:endParaRPr lang="it-IT" dirty="0">
              <a:latin typeface="Raleway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C18B0-6121-49EF-94A7-4B5C530B0C48}" type="slidenum">
              <a:rPr lang="it-IT"/>
              <a:pPr/>
              <a:t>37</a:t>
            </a:fld>
            <a:endParaRPr lang="it-IT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 prezzi orientati ai costi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251" y="2293495"/>
            <a:ext cx="11053549" cy="3883468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il prezzo viene determinato in vario modo a partire dai costi sostenuti per realizzare una certa offerta; </a:t>
            </a:r>
          </a:p>
          <a:p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il metodo del costo è apparentemente il metodo più semplice e logico </a:t>
            </a:r>
          </a:p>
          <a:p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data la sua apparente semplicità è anche il metodo più usato.</a:t>
            </a:r>
            <a:r>
              <a:rPr lang="it-IT" dirty="0">
                <a:solidFill>
                  <a:srgbClr val="898989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0BCF-1650-435C-986A-D8F572094A46}" type="slidenum">
              <a:rPr lang="it-IT"/>
              <a:pPr/>
              <a:t>38</a:t>
            </a:fld>
            <a:endParaRPr lang="it-IT"/>
          </a:p>
        </p:txBody>
      </p:sp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914400" y="1219200"/>
            <a:ext cx="10261600" cy="136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de-CH" b="1">
              <a:solidFill>
                <a:srgbClr val="3399FF"/>
              </a:solidFill>
            </a:endParaRPr>
          </a:p>
          <a:p>
            <a:pPr>
              <a:lnSpc>
                <a:spcPct val="180000"/>
              </a:lnSpc>
            </a:pPr>
            <a:endParaRPr lang="de-CH"/>
          </a:p>
          <a:p>
            <a:pPr>
              <a:lnSpc>
                <a:spcPct val="180000"/>
              </a:lnSpc>
              <a:buFontTx/>
              <a:buChar char="•"/>
            </a:pPr>
            <a:endParaRPr lang="it-IT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title"/>
          </p:nvPr>
        </p:nvSpPr>
        <p:spPr>
          <a:xfrm>
            <a:off x="368490" y="1244184"/>
            <a:ext cx="10985310" cy="869924"/>
          </a:xfrm>
        </p:spPr>
        <p:txBody>
          <a:bodyPr/>
          <a:lstStyle/>
          <a:p>
            <a:r>
              <a:rPr lang="de-CH" sz="3600" b="1" dirty="0">
                <a:latin typeface="Raleway"/>
              </a:rPr>
              <a:t>I </a:t>
            </a:r>
            <a:r>
              <a:rPr lang="de-CH" sz="3600" b="1" dirty="0" err="1">
                <a:latin typeface="Raleway"/>
              </a:rPr>
              <a:t>metodi</a:t>
            </a:r>
            <a:r>
              <a:rPr lang="de-CH" sz="3600" b="1" dirty="0">
                <a:latin typeface="Raleway"/>
              </a:rPr>
              <a:t> </a:t>
            </a:r>
            <a:r>
              <a:rPr lang="de-CH" sz="3600" b="1" dirty="0" err="1">
                <a:latin typeface="Raleway"/>
              </a:rPr>
              <a:t>utilizzati</a:t>
            </a:r>
            <a:r>
              <a:rPr lang="de-CH" sz="3600" b="1" dirty="0">
                <a:latin typeface="Raleway"/>
              </a:rPr>
              <a:t> per la </a:t>
            </a:r>
            <a:r>
              <a:rPr lang="de-CH" sz="3600" b="1" dirty="0" err="1">
                <a:latin typeface="Raleway"/>
              </a:rPr>
              <a:t>formazione</a:t>
            </a:r>
            <a:r>
              <a:rPr lang="de-CH" sz="3600" b="1" dirty="0">
                <a:latin typeface="Raleway"/>
              </a:rPr>
              <a:t> </a:t>
            </a:r>
            <a:r>
              <a:rPr lang="de-CH" sz="3600" b="1" dirty="0" err="1">
                <a:latin typeface="Raleway"/>
              </a:rPr>
              <a:t>dei</a:t>
            </a:r>
            <a:r>
              <a:rPr lang="de-CH" sz="3600" b="1" dirty="0">
                <a:latin typeface="Raleway"/>
              </a:rPr>
              <a:t> </a:t>
            </a:r>
            <a:r>
              <a:rPr lang="de-CH" sz="3600" b="1" dirty="0" err="1">
                <a:latin typeface="Raleway"/>
              </a:rPr>
              <a:t>prezzi</a:t>
            </a:r>
            <a:r>
              <a:rPr lang="de-CH" sz="3600" b="1" dirty="0">
                <a:latin typeface="Raleway"/>
              </a:rPr>
              <a:t>:</a:t>
            </a:r>
            <a:endParaRPr lang="it-IT" sz="3600" b="1" dirty="0">
              <a:latin typeface="Raleway"/>
            </a:endParaRPr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11200" y="2415654"/>
            <a:ext cx="10363200" cy="3451746"/>
          </a:xfrm>
        </p:spPr>
        <p:txBody>
          <a:bodyPr>
            <a:normAutofit/>
          </a:bodyPr>
          <a:lstStyle/>
          <a:p>
            <a:pPr>
              <a:lnSpc>
                <a:spcPct val="180000"/>
              </a:lnSpc>
              <a:spcBef>
                <a:spcPct val="0"/>
              </a:spcBef>
            </a:pPr>
            <a:r>
              <a:rPr lang="de-CH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cost</a:t>
            </a:r>
            <a:r>
              <a:rPr lang="de-CH" dirty="0">
                <a:solidFill>
                  <a:srgbClr val="898989"/>
                </a:solidFill>
                <a:latin typeface="Raleway"/>
              </a:rPr>
              <a:t>-plus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pricing</a:t>
            </a:r>
            <a:endParaRPr lang="de-CH" dirty="0">
              <a:solidFill>
                <a:srgbClr val="898989"/>
              </a:solidFill>
              <a:latin typeface="Raleway"/>
            </a:endParaRPr>
          </a:p>
          <a:p>
            <a:pPr>
              <a:lnSpc>
                <a:spcPct val="180000"/>
              </a:lnSpc>
              <a:spcBef>
                <a:spcPct val="0"/>
              </a:spcBef>
            </a:pPr>
            <a:r>
              <a:rPr lang="de-CH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dirty="0">
                <a:solidFill>
                  <a:srgbClr val="898989"/>
                </a:solidFill>
                <a:latin typeface="Raleway"/>
              </a:rPr>
              <a:t> per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scopi</a:t>
            </a:r>
            <a:r>
              <a:rPr lang="de-CH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commerciali</a:t>
            </a:r>
            <a:endParaRPr lang="de-CH" dirty="0">
              <a:solidFill>
                <a:srgbClr val="898989"/>
              </a:solidFill>
              <a:latin typeface="Raleway"/>
            </a:endParaRPr>
          </a:p>
          <a:p>
            <a:pPr>
              <a:lnSpc>
                <a:spcPct val="180000"/>
              </a:lnSpc>
              <a:spcBef>
                <a:spcPct val="0"/>
              </a:spcBef>
            </a:pPr>
            <a:r>
              <a:rPr lang="de-CH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diretti</a:t>
            </a:r>
            <a:endParaRPr lang="de-CH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E9A3-9AC3-4616-8AC1-FA233E8F8CF0}" type="slidenum">
              <a:rPr lang="it-IT"/>
              <a:pPr/>
              <a:t>39</a:t>
            </a:fld>
            <a:endParaRPr lang="it-IT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b="1" dirty="0">
                <a:latin typeface="Raleway"/>
              </a:rPr>
              <a:t>IL COST-PLUS PRICING</a:t>
            </a:r>
            <a:endParaRPr lang="it-IT" b="1" dirty="0">
              <a:latin typeface="Raleway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1319" y="2770497"/>
            <a:ext cx="10862481" cy="3406466"/>
          </a:xfrm>
        </p:spPr>
        <p:txBody>
          <a:bodyPr>
            <a:normAutofit/>
          </a:bodyPr>
          <a:lstStyle/>
          <a:p>
            <a:r>
              <a:rPr lang="de-CH" dirty="0">
                <a:solidFill>
                  <a:srgbClr val="898989"/>
                </a:solidFill>
                <a:latin typeface="Raleway"/>
              </a:rPr>
              <a:t>per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giungere</a:t>
            </a:r>
            <a:r>
              <a:rPr lang="de-CH" dirty="0">
                <a:solidFill>
                  <a:srgbClr val="898989"/>
                </a:solidFill>
                <a:latin typeface="Raleway"/>
              </a:rPr>
              <a:t> al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prezzo</a:t>
            </a:r>
            <a:r>
              <a:rPr lang="de-CH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vendita</a:t>
            </a:r>
            <a:r>
              <a:rPr lang="de-CH" dirty="0">
                <a:solidFill>
                  <a:srgbClr val="898989"/>
                </a:solidFill>
                <a:latin typeface="Raleway"/>
              </a:rPr>
              <a:t> si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applica</a:t>
            </a:r>
            <a:r>
              <a:rPr lang="de-CH" dirty="0">
                <a:solidFill>
                  <a:srgbClr val="898989"/>
                </a:solidFill>
                <a:latin typeface="Raleway"/>
              </a:rPr>
              <a:t> al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costo</a:t>
            </a:r>
            <a:r>
              <a:rPr lang="de-CH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produzione</a:t>
            </a:r>
            <a:r>
              <a:rPr lang="de-CH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una</a:t>
            </a:r>
            <a:r>
              <a:rPr lang="de-CH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maggiorazione</a:t>
            </a:r>
            <a:r>
              <a:rPr lang="de-CH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percentuale</a:t>
            </a:r>
            <a:r>
              <a:rPr lang="de-CH" dirty="0">
                <a:solidFill>
                  <a:srgbClr val="898989"/>
                </a:solidFill>
                <a:latin typeface="Raleway"/>
              </a:rPr>
              <a:t> (pari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all‘utile</a:t>
            </a:r>
            <a:r>
              <a:rPr lang="de-CH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dirty="0" err="1">
                <a:solidFill>
                  <a:srgbClr val="898989"/>
                </a:solidFill>
                <a:latin typeface="Raleway"/>
              </a:rPr>
              <a:t>sperato</a:t>
            </a:r>
            <a:r>
              <a:rPr lang="de-CH" dirty="0">
                <a:solidFill>
                  <a:srgbClr val="898989"/>
                </a:solidFill>
                <a:latin typeface="Raleway"/>
              </a:rPr>
              <a:t>).</a:t>
            </a:r>
            <a:endParaRPr lang="it-IT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200768" y="1171305"/>
            <a:ext cx="9160933" cy="700088"/>
          </a:xfrm>
        </p:spPr>
        <p:txBody>
          <a:bodyPr/>
          <a:lstStyle/>
          <a:p>
            <a:r>
              <a:rPr lang="it-IT" sz="3600" dirty="0"/>
              <a:t>MARKETING MIX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2087293"/>
            <a:ext cx="7391400" cy="4248150"/>
          </a:xfrm>
          <a:ln w="19050">
            <a:solidFill>
              <a:srgbClr val="EB8B2D"/>
            </a:solidFill>
          </a:ln>
        </p:spPr>
        <p:txBody>
          <a:bodyPr/>
          <a:lstStyle/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800" dirty="0">
                <a:solidFill>
                  <a:srgbClr val="898989"/>
                </a:solidFill>
              </a:rPr>
              <a:t>PRODOTTO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endParaRPr lang="it-IT" sz="2800" dirty="0">
              <a:solidFill>
                <a:srgbClr val="898989"/>
              </a:solidFill>
            </a:endParaRPr>
          </a:p>
          <a:p>
            <a:pPr marL="571500" indent="-571500">
              <a:buFont typeface="Wingdings" pitchFamily="2" charset="2"/>
              <a:buAutoNum type="arabicPeriod"/>
            </a:pPr>
            <a:r>
              <a:rPr lang="it-IT" dirty="0">
                <a:solidFill>
                  <a:srgbClr val="898989"/>
                </a:solidFill>
              </a:rPr>
              <a:t>PREZZO E CONDIZIONI DI PAGAMENTO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endParaRPr lang="it-IT" sz="2800" dirty="0">
              <a:solidFill>
                <a:srgbClr val="898989"/>
              </a:solidFill>
            </a:endParaRP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800" dirty="0">
                <a:solidFill>
                  <a:srgbClr val="898989"/>
                </a:solidFill>
              </a:rPr>
              <a:t>PROMOZIONE E COMUNICAZIONE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endParaRPr lang="it-IT" sz="2800" dirty="0">
              <a:solidFill>
                <a:srgbClr val="898989"/>
              </a:solidFill>
            </a:endParaRPr>
          </a:p>
          <a:p>
            <a:pPr marL="571500" indent="-571500">
              <a:buFont typeface="Wingdings" pitchFamily="2" charset="2"/>
              <a:buAutoNum type="arabicPeriod"/>
            </a:pPr>
            <a:r>
              <a:rPr lang="it-IT" dirty="0">
                <a:solidFill>
                  <a:srgbClr val="898989"/>
                </a:solidFill>
              </a:rPr>
              <a:t>PUNTI DI VENDITA</a:t>
            </a:r>
          </a:p>
        </p:txBody>
      </p:sp>
      <p:sp>
        <p:nvSpPr>
          <p:cNvPr id="130052" name="Text Box 4"/>
          <p:cNvSpPr txBox="1">
            <a:spLocks noChangeArrowheads="1"/>
          </p:cNvSpPr>
          <p:nvPr/>
        </p:nvSpPr>
        <p:spPr bwMode="auto">
          <a:xfrm rot="16200000">
            <a:off x="9194152" y="3683951"/>
            <a:ext cx="4456112" cy="830997"/>
          </a:xfrm>
          <a:prstGeom prst="rect">
            <a:avLst/>
          </a:prstGeom>
          <a:noFill/>
          <a:ln w="38100" algn="ctr">
            <a:solidFill>
              <a:srgbClr val="EB8B2D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 sz="4800">
                <a:solidFill>
                  <a:srgbClr val="898989"/>
                </a:solidFill>
                <a:latin typeface="Arial" charset="0"/>
              </a:rPr>
              <a:t>MERCATO</a:t>
            </a:r>
          </a:p>
        </p:txBody>
      </p:sp>
      <p:sp>
        <p:nvSpPr>
          <p:cNvPr id="130053" name="Line 5"/>
          <p:cNvSpPr>
            <a:spLocks noChangeShapeType="1"/>
          </p:cNvSpPr>
          <p:nvPr/>
        </p:nvSpPr>
        <p:spPr bwMode="auto">
          <a:xfrm>
            <a:off x="7803259" y="2376218"/>
            <a:ext cx="2785533" cy="0"/>
          </a:xfrm>
          <a:prstGeom prst="line">
            <a:avLst/>
          </a:prstGeom>
          <a:noFill/>
          <a:ln w="38100">
            <a:solidFill>
              <a:srgbClr val="EB8B2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>
              <a:solidFill>
                <a:srgbClr val="898989"/>
              </a:solidFill>
            </a:endParaRPr>
          </a:p>
        </p:txBody>
      </p:sp>
      <p:sp>
        <p:nvSpPr>
          <p:cNvPr id="130054" name="Line 6"/>
          <p:cNvSpPr>
            <a:spLocks noChangeShapeType="1"/>
          </p:cNvSpPr>
          <p:nvPr/>
        </p:nvSpPr>
        <p:spPr bwMode="auto">
          <a:xfrm>
            <a:off x="7803259" y="3239818"/>
            <a:ext cx="2688167" cy="0"/>
          </a:xfrm>
          <a:prstGeom prst="line">
            <a:avLst/>
          </a:prstGeom>
          <a:noFill/>
          <a:ln w="38100">
            <a:solidFill>
              <a:srgbClr val="EB8B2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>
              <a:solidFill>
                <a:srgbClr val="898989"/>
              </a:solidFill>
            </a:endParaRPr>
          </a:p>
        </p:txBody>
      </p:sp>
      <p:sp>
        <p:nvSpPr>
          <p:cNvPr id="130055" name="Line 7"/>
          <p:cNvSpPr>
            <a:spLocks noChangeShapeType="1"/>
          </p:cNvSpPr>
          <p:nvPr/>
        </p:nvSpPr>
        <p:spPr bwMode="auto">
          <a:xfrm>
            <a:off x="7803259" y="4392343"/>
            <a:ext cx="2785533" cy="0"/>
          </a:xfrm>
          <a:prstGeom prst="line">
            <a:avLst/>
          </a:prstGeom>
          <a:noFill/>
          <a:ln w="38100">
            <a:solidFill>
              <a:srgbClr val="EB8B2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>
              <a:solidFill>
                <a:srgbClr val="898989"/>
              </a:solidFill>
            </a:endParaRPr>
          </a:p>
        </p:txBody>
      </p:sp>
      <p:sp>
        <p:nvSpPr>
          <p:cNvPr id="130056" name="Line 8"/>
          <p:cNvSpPr>
            <a:spLocks noChangeShapeType="1"/>
          </p:cNvSpPr>
          <p:nvPr/>
        </p:nvSpPr>
        <p:spPr bwMode="auto">
          <a:xfrm>
            <a:off x="7803259" y="5760768"/>
            <a:ext cx="2785533" cy="0"/>
          </a:xfrm>
          <a:prstGeom prst="line">
            <a:avLst/>
          </a:prstGeom>
          <a:noFill/>
          <a:ln w="38100">
            <a:solidFill>
              <a:srgbClr val="EB8B2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A0B0-3F3C-4901-AA54-AD1F3FB43A00}" type="slidenum">
              <a:rPr lang="it-IT"/>
              <a:pPr/>
              <a:t>40</a:t>
            </a:fld>
            <a:endParaRPr lang="it-IT"/>
          </a:p>
        </p:txBody>
      </p:sp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385234" y="1194375"/>
            <a:ext cx="722826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CH" sz="4000" b="1" dirty="0">
                <a:solidFill>
                  <a:srgbClr val="EB8B2D"/>
                </a:solidFill>
                <a:latin typeface="Raleway"/>
              </a:rPr>
              <a:t>I </a:t>
            </a:r>
            <a:r>
              <a:rPr lang="de-CH" sz="4000" b="1" dirty="0" err="1">
                <a:solidFill>
                  <a:srgbClr val="EB8B2D"/>
                </a:solidFill>
                <a:latin typeface="Raleway"/>
              </a:rPr>
              <a:t>costi</a:t>
            </a:r>
            <a:r>
              <a:rPr lang="de-CH" sz="4000" b="1" dirty="0">
                <a:solidFill>
                  <a:srgbClr val="EB8B2D"/>
                </a:solidFill>
                <a:latin typeface="Raleway"/>
              </a:rPr>
              <a:t> per </a:t>
            </a:r>
            <a:r>
              <a:rPr lang="de-CH" sz="4000" b="1" dirty="0" err="1">
                <a:solidFill>
                  <a:srgbClr val="EB8B2D"/>
                </a:solidFill>
                <a:latin typeface="Raleway"/>
              </a:rPr>
              <a:t>scopi</a:t>
            </a:r>
            <a:r>
              <a:rPr lang="de-CH" sz="40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4000" b="1" dirty="0" err="1">
                <a:solidFill>
                  <a:srgbClr val="EB8B2D"/>
                </a:solidFill>
                <a:latin typeface="Raleway"/>
              </a:rPr>
              <a:t>commerciali</a:t>
            </a:r>
            <a:endParaRPr lang="it-IT" sz="4000" b="1" dirty="0">
              <a:solidFill>
                <a:srgbClr val="EB8B2D"/>
              </a:solidFill>
              <a:latin typeface="Raleway"/>
            </a:endParaRPr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385234" y="2423979"/>
            <a:ext cx="11400367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CH" sz="2800" dirty="0" err="1">
                <a:solidFill>
                  <a:srgbClr val="898989"/>
                </a:solidFill>
                <a:latin typeface="Raleway"/>
              </a:rPr>
              <a:t>Secondo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questo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orientamento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, 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devono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essere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determinati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secondo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l‘attitudine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al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guadagno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singoli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cioè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tenendo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conto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della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loro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„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capacità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contributiva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“ o „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capacità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fruttare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reddito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“.</a:t>
            </a:r>
          </a:p>
          <a:p>
            <a:endParaRPr lang="de-CH" sz="2800" dirty="0">
              <a:solidFill>
                <a:srgbClr val="898989"/>
              </a:solidFill>
              <a:latin typeface="Raleway"/>
            </a:endParaRPr>
          </a:p>
          <a:p>
            <a:r>
              <a:rPr lang="de-CH" sz="2800" dirty="0">
                <a:solidFill>
                  <a:srgbClr val="898989"/>
                </a:solidFill>
                <a:latin typeface="Raleway"/>
              </a:rPr>
              <a:t>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comuni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devono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cioè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essere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distribuiti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tra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singoli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in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modo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che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ne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siano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maggiormente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caricati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dotati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maggior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margine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.</a:t>
            </a:r>
            <a:endParaRPr lang="it-IT" sz="28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EBEF5-71B9-49E2-B656-A6E74711C9D9}" type="slidenum">
              <a:rPr lang="it-IT"/>
              <a:pPr/>
              <a:t>41</a:t>
            </a:fld>
            <a:endParaRPr lang="it-IT"/>
          </a:p>
        </p:txBody>
      </p:sp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385234" y="1462389"/>
            <a:ext cx="854040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4000" b="1" dirty="0">
                <a:solidFill>
                  <a:srgbClr val="EB8B2D"/>
                </a:solidFill>
                <a:latin typeface="Raleway"/>
              </a:rPr>
              <a:t>I </a:t>
            </a:r>
            <a:r>
              <a:rPr lang="de-CH" sz="4000" b="1" dirty="0" err="1">
                <a:solidFill>
                  <a:srgbClr val="EB8B2D"/>
                </a:solidFill>
                <a:latin typeface="Raleway"/>
              </a:rPr>
              <a:t>costi</a:t>
            </a:r>
            <a:r>
              <a:rPr lang="de-CH" sz="40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4000" b="1" dirty="0" err="1">
                <a:solidFill>
                  <a:srgbClr val="EB8B2D"/>
                </a:solidFill>
                <a:latin typeface="Raleway"/>
              </a:rPr>
              <a:t>diretti</a:t>
            </a:r>
            <a:endParaRPr lang="it-IT" sz="4000" b="1" dirty="0">
              <a:solidFill>
                <a:srgbClr val="EB8B2D"/>
              </a:solidFill>
              <a:latin typeface="Raleway"/>
            </a:endParaRP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385234" y="2715903"/>
            <a:ext cx="11400367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2800" dirty="0" err="1">
                <a:solidFill>
                  <a:srgbClr val="898989"/>
                </a:solidFill>
                <a:latin typeface="Raleway"/>
              </a:rPr>
              <a:t>L‘utilizzo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diretti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come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base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per la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fissazione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è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frequente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in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presenza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elevato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numero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in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assortimento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quando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attribuibili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ciascun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prodotto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rappresentano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una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quota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importante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costo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complessivo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.</a:t>
            </a:r>
          </a:p>
          <a:p>
            <a:endParaRPr lang="de-CH" sz="2800" dirty="0">
              <a:solidFill>
                <a:srgbClr val="898989"/>
              </a:solidFill>
              <a:latin typeface="Raleway"/>
            </a:endParaRPr>
          </a:p>
          <a:p>
            <a:r>
              <a:rPr lang="de-CH" sz="2800" dirty="0">
                <a:solidFill>
                  <a:srgbClr val="898989"/>
                </a:solidFill>
                <a:latin typeface="Raleway"/>
              </a:rPr>
              <a:t>Al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costo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diretto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viene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aggiunta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una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certa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percentuale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ricarico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(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mark-up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)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tale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fornire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copertura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comuni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livello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adeguato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profitto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.</a:t>
            </a:r>
            <a:endParaRPr lang="it-IT" sz="28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2349B-A14C-4741-98D4-C0E1D910D812}" type="slidenum">
              <a:rPr lang="it-IT"/>
              <a:pPr/>
              <a:t>42</a:t>
            </a:fld>
            <a:endParaRPr lang="it-IT"/>
          </a:p>
        </p:txBody>
      </p:sp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251727" y="1229197"/>
            <a:ext cx="1061189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4000" b="1" dirty="0" err="1">
                <a:solidFill>
                  <a:srgbClr val="EB8B2D"/>
                </a:solidFill>
                <a:latin typeface="Raleway"/>
              </a:rPr>
              <a:t>Critiche</a:t>
            </a:r>
            <a:r>
              <a:rPr lang="de-CH" sz="4000" b="1" dirty="0">
                <a:solidFill>
                  <a:srgbClr val="EB8B2D"/>
                </a:solidFill>
                <a:latin typeface="Raleway"/>
              </a:rPr>
              <a:t> </a:t>
            </a:r>
            <a:endParaRPr lang="it-IT" sz="4000" b="1" dirty="0">
              <a:solidFill>
                <a:srgbClr val="EB8B2D"/>
              </a:solidFill>
              <a:latin typeface="Raleway"/>
            </a:endParaRP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359833" y="2045362"/>
            <a:ext cx="10993967" cy="431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buFontTx/>
              <a:buChar char="•"/>
            </a:pPr>
            <a:r>
              <a:rPr lang="de-CH" sz="2800" dirty="0">
                <a:solidFill>
                  <a:srgbClr val="898989"/>
                </a:solidFill>
                <a:latin typeface="Raleway"/>
              </a:rPr>
              <a:t>non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tiene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conto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della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domanda</a:t>
            </a:r>
            <a:endParaRPr lang="de-CH" sz="2800" dirty="0">
              <a:solidFill>
                <a:srgbClr val="898989"/>
              </a:solidFill>
              <a:latin typeface="Raleway"/>
            </a:endParaRPr>
          </a:p>
          <a:p>
            <a:pPr>
              <a:lnSpc>
                <a:spcPct val="140000"/>
              </a:lnSpc>
              <a:buFontTx/>
              <a:buChar char="•"/>
            </a:pPr>
            <a:r>
              <a:rPr lang="de-CH" sz="2800" dirty="0">
                <a:solidFill>
                  <a:srgbClr val="898989"/>
                </a:solidFill>
                <a:latin typeface="Raleway"/>
              </a:rPr>
              <a:t> non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tiene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conto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della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concorrenza</a:t>
            </a:r>
            <a:endParaRPr lang="de-CH" sz="2800" dirty="0">
              <a:solidFill>
                <a:srgbClr val="898989"/>
              </a:solidFill>
              <a:latin typeface="Raleway"/>
            </a:endParaRPr>
          </a:p>
          <a:p>
            <a:pPr>
              <a:lnSpc>
                <a:spcPct val="140000"/>
              </a:lnSpc>
              <a:buFontTx/>
              <a:buChar char="•"/>
            </a:pP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ammette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come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scontata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possibilità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esatto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calcolo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medi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complessivi</a:t>
            </a:r>
            <a:endParaRPr lang="de-CH" sz="2800" dirty="0">
              <a:solidFill>
                <a:srgbClr val="898989"/>
              </a:solidFill>
              <a:latin typeface="Raleway"/>
            </a:endParaRPr>
          </a:p>
          <a:p>
            <a:pPr>
              <a:lnSpc>
                <a:spcPct val="140000"/>
              </a:lnSpc>
              <a:buFontTx/>
              <a:buChar char="•"/>
            </a:pPr>
            <a:r>
              <a:rPr lang="de-CH" sz="2800" dirty="0">
                <a:solidFill>
                  <a:srgbClr val="898989"/>
                </a:solidFill>
                <a:latin typeface="Raleway"/>
              </a:rPr>
              <a:t> non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tiene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conto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della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dipendenza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reciproca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esistente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tra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(i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influenzando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domanda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quindi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volumi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produzione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influenzano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indirettamente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anche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)</a:t>
            </a:r>
            <a:endParaRPr lang="it-IT" sz="28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2A17-1E87-4D07-B2C9-4D56A971CE6C}" type="slidenum">
              <a:rPr lang="it-IT"/>
              <a:pPr/>
              <a:t>43</a:t>
            </a:fld>
            <a:endParaRPr lang="it-IT"/>
          </a:p>
        </p:txBody>
      </p:sp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385234" y="1338379"/>
            <a:ext cx="102327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4000" b="1" dirty="0">
                <a:solidFill>
                  <a:srgbClr val="EB8B2D"/>
                </a:solidFill>
                <a:latin typeface="Raleway"/>
              </a:rPr>
              <a:t>I </a:t>
            </a:r>
            <a:r>
              <a:rPr lang="de-CH" sz="4000" b="1" dirty="0" err="1">
                <a:solidFill>
                  <a:srgbClr val="EB8B2D"/>
                </a:solidFill>
                <a:latin typeface="Raleway"/>
              </a:rPr>
              <a:t>giudizi</a:t>
            </a:r>
            <a:r>
              <a:rPr lang="de-CH" sz="4000" b="1" dirty="0">
                <a:solidFill>
                  <a:srgbClr val="EB8B2D"/>
                </a:solidFill>
                <a:latin typeface="Raleway"/>
              </a:rPr>
              <a:t> di </a:t>
            </a:r>
            <a:r>
              <a:rPr lang="de-CH" sz="4000" b="1" dirty="0" err="1">
                <a:solidFill>
                  <a:srgbClr val="EB8B2D"/>
                </a:solidFill>
                <a:latin typeface="Raleway"/>
              </a:rPr>
              <a:t>convenienza</a:t>
            </a:r>
            <a:r>
              <a:rPr lang="de-CH" sz="4000" b="1" dirty="0">
                <a:solidFill>
                  <a:srgbClr val="EB8B2D"/>
                </a:solidFill>
                <a:latin typeface="Raleway"/>
              </a:rPr>
              <a:t> sui </a:t>
            </a:r>
            <a:r>
              <a:rPr lang="de-CH" sz="4000" b="1" dirty="0" err="1">
                <a:solidFill>
                  <a:srgbClr val="EB8B2D"/>
                </a:solidFill>
                <a:latin typeface="Raleway"/>
              </a:rPr>
              <a:t>prezzi</a:t>
            </a:r>
            <a:endParaRPr lang="it-IT" sz="4000" b="1" dirty="0">
              <a:solidFill>
                <a:srgbClr val="EB8B2D"/>
              </a:solidFill>
              <a:latin typeface="Raleway"/>
            </a:endParaRP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385234" y="2715903"/>
            <a:ext cx="1140036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assumono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spesso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funzione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termine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paragone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per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l‘espressione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giudizi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convenienza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su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determinato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vendita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</a:p>
          <a:p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sono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infatti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confrontabili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vendita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al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fine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stabilire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se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questi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rispondano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o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meno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condizioni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convenienza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per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l‘azienda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</a:p>
          <a:p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giudizi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convenienza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sui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sono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espressi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utilizzando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variabili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e 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margini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contribuzione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per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l‘analisi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redditività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  <a:endParaRPr lang="it-IT" sz="24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EB4CC-E84B-47C9-9ADA-E8E0BEF92B17}" type="slidenum">
              <a:rPr lang="it-IT" altLang="en-US"/>
              <a:pPr/>
              <a:t>44</a:t>
            </a:fld>
            <a:endParaRPr lang="it-IT" altLang="en-US"/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9762" y="847726"/>
            <a:ext cx="11343217" cy="1139825"/>
          </a:xfrm>
        </p:spPr>
        <p:txBody>
          <a:bodyPr/>
          <a:lstStyle/>
          <a:p>
            <a:r>
              <a:rPr lang="it-IT" sz="3600" dirty="0"/>
              <a:t>GRAFICO DEL PUNTO DI EQUILIBRIO</a:t>
            </a:r>
          </a:p>
        </p:txBody>
      </p:sp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2643873" y="2212563"/>
            <a:ext cx="9308945" cy="3910425"/>
            <a:chOff x="100" y="857"/>
            <a:chExt cx="4980" cy="3000"/>
          </a:xfrm>
        </p:grpSpPr>
        <p:sp>
          <p:nvSpPr>
            <p:cNvPr id="117764" name="Line 4"/>
            <p:cNvSpPr>
              <a:spLocks noChangeShapeType="1"/>
            </p:cNvSpPr>
            <p:nvPr/>
          </p:nvSpPr>
          <p:spPr bwMode="auto">
            <a:xfrm flipV="1">
              <a:off x="431" y="890"/>
              <a:ext cx="0" cy="27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7765" name="Line 5"/>
            <p:cNvSpPr>
              <a:spLocks noChangeShapeType="1"/>
            </p:cNvSpPr>
            <p:nvPr/>
          </p:nvSpPr>
          <p:spPr bwMode="auto">
            <a:xfrm>
              <a:off x="431" y="3657"/>
              <a:ext cx="46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7766" name="Line 6"/>
            <p:cNvSpPr>
              <a:spLocks noChangeShapeType="1"/>
            </p:cNvSpPr>
            <p:nvPr/>
          </p:nvSpPr>
          <p:spPr bwMode="auto">
            <a:xfrm flipV="1">
              <a:off x="431" y="1616"/>
              <a:ext cx="3764" cy="1179"/>
            </a:xfrm>
            <a:prstGeom prst="line">
              <a:avLst/>
            </a:prstGeom>
            <a:noFill/>
            <a:ln w="57150">
              <a:solidFill>
                <a:srgbClr val="66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7767" name="Line 7"/>
            <p:cNvSpPr>
              <a:spLocks noChangeShapeType="1"/>
            </p:cNvSpPr>
            <p:nvPr/>
          </p:nvSpPr>
          <p:spPr bwMode="auto">
            <a:xfrm flipV="1">
              <a:off x="431" y="1117"/>
              <a:ext cx="3583" cy="254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7770" name="Line 10"/>
            <p:cNvSpPr>
              <a:spLocks noChangeShapeType="1"/>
            </p:cNvSpPr>
            <p:nvPr/>
          </p:nvSpPr>
          <p:spPr bwMode="auto">
            <a:xfrm>
              <a:off x="431" y="2795"/>
              <a:ext cx="3855" cy="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7771" name="Text Box 11"/>
            <p:cNvSpPr txBox="1">
              <a:spLocks noChangeArrowheads="1"/>
            </p:cNvSpPr>
            <p:nvPr/>
          </p:nvSpPr>
          <p:spPr bwMode="auto">
            <a:xfrm>
              <a:off x="3276" y="2445"/>
              <a:ext cx="49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chemeClr val="accent2"/>
                  </a:solidFill>
                </a:rPr>
                <a:t>Costi fissi</a:t>
              </a:r>
            </a:p>
          </p:txBody>
        </p:sp>
        <p:sp>
          <p:nvSpPr>
            <p:cNvPr id="117772" name="Text Box 12"/>
            <p:cNvSpPr txBox="1">
              <a:spLocks noChangeArrowheads="1"/>
            </p:cNvSpPr>
            <p:nvPr/>
          </p:nvSpPr>
          <p:spPr bwMode="auto">
            <a:xfrm>
              <a:off x="4110" y="1628"/>
              <a:ext cx="72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it-IT">
                  <a:solidFill>
                    <a:srgbClr val="6600FF"/>
                  </a:solidFill>
                </a:rPr>
                <a:t>Costi totali</a:t>
              </a:r>
            </a:p>
            <a:p>
              <a:pPr algn="ctr"/>
              <a:r>
                <a:rPr lang="it-IT">
                  <a:solidFill>
                    <a:srgbClr val="6600FF"/>
                  </a:solidFill>
                </a:rPr>
                <a:t>(fissi+variabili)</a:t>
              </a:r>
            </a:p>
          </p:txBody>
        </p:sp>
        <p:sp>
          <p:nvSpPr>
            <p:cNvPr id="117773" name="Text Box 13"/>
            <p:cNvSpPr txBox="1">
              <a:spLocks noChangeArrowheads="1"/>
            </p:cNvSpPr>
            <p:nvPr/>
          </p:nvSpPr>
          <p:spPr bwMode="auto">
            <a:xfrm>
              <a:off x="3729" y="857"/>
              <a:ext cx="80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rgbClr val="FF3300"/>
                  </a:solidFill>
                </a:rPr>
                <a:t>Ricavi di vendita</a:t>
              </a:r>
            </a:p>
          </p:txBody>
        </p:sp>
        <p:sp>
          <p:nvSpPr>
            <p:cNvPr id="117785" name="Freeform 25"/>
            <p:cNvSpPr>
              <a:spLocks/>
            </p:cNvSpPr>
            <p:nvPr/>
          </p:nvSpPr>
          <p:spPr bwMode="auto">
            <a:xfrm>
              <a:off x="473" y="2266"/>
              <a:ext cx="1863" cy="1300"/>
            </a:xfrm>
            <a:custGeom>
              <a:avLst/>
              <a:gdLst/>
              <a:ahLst/>
              <a:cxnLst>
                <a:cxn ang="0">
                  <a:pos x="0" y="558"/>
                </a:cxn>
                <a:cxn ang="0">
                  <a:pos x="0" y="1300"/>
                </a:cxn>
                <a:cxn ang="0">
                  <a:pos x="1863" y="0"/>
                </a:cxn>
                <a:cxn ang="0">
                  <a:pos x="0" y="558"/>
                </a:cxn>
              </a:cxnLst>
              <a:rect l="0" t="0" r="r" b="b"/>
              <a:pathLst>
                <a:path w="1863" h="1300">
                  <a:moveTo>
                    <a:pt x="0" y="558"/>
                  </a:moveTo>
                  <a:cubicBezTo>
                    <a:pt x="0" y="805"/>
                    <a:pt x="0" y="1053"/>
                    <a:pt x="0" y="1300"/>
                  </a:cubicBezTo>
                  <a:lnTo>
                    <a:pt x="1863" y="0"/>
                  </a:lnTo>
                  <a:lnTo>
                    <a:pt x="0" y="558"/>
                  </a:lnTo>
                  <a:close/>
                </a:path>
              </a:pathLst>
            </a:custGeom>
            <a:solidFill>
              <a:srgbClr val="CC00CC">
                <a:alpha val="41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7788" name="Freeform 28"/>
            <p:cNvSpPr>
              <a:spLocks/>
            </p:cNvSpPr>
            <p:nvPr/>
          </p:nvSpPr>
          <p:spPr bwMode="auto">
            <a:xfrm>
              <a:off x="2880" y="1160"/>
              <a:ext cx="1208" cy="819"/>
            </a:xfrm>
            <a:custGeom>
              <a:avLst/>
              <a:gdLst/>
              <a:ahLst/>
              <a:cxnLst>
                <a:cxn ang="0">
                  <a:pos x="1152" y="0"/>
                </a:cxn>
                <a:cxn ang="0">
                  <a:pos x="1168" y="418"/>
                </a:cxn>
                <a:cxn ang="0">
                  <a:pos x="0" y="819"/>
                </a:cxn>
                <a:cxn ang="0">
                  <a:pos x="1152" y="0"/>
                </a:cxn>
              </a:cxnLst>
              <a:rect l="0" t="0" r="r" b="b"/>
              <a:pathLst>
                <a:path w="1208" h="819">
                  <a:moveTo>
                    <a:pt x="1152" y="0"/>
                  </a:moveTo>
                  <a:cubicBezTo>
                    <a:pt x="1208" y="164"/>
                    <a:pt x="1168" y="30"/>
                    <a:pt x="1168" y="418"/>
                  </a:cubicBezTo>
                  <a:lnTo>
                    <a:pt x="0" y="819"/>
                  </a:lnTo>
                  <a:lnTo>
                    <a:pt x="1152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7789" name="Text Box 29"/>
            <p:cNvSpPr txBox="1">
              <a:spLocks noChangeArrowheads="1"/>
            </p:cNvSpPr>
            <p:nvPr/>
          </p:nvSpPr>
          <p:spPr bwMode="auto">
            <a:xfrm rot="16200000">
              <a:off x="-82" y="1195"/>
              <a:ext cx="67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400" b="1"/>
                <a:t>Ricavi/Costi</a:t>
              </a:r>
            </a:p>
          </p:txBody>
        </p:sp>
        <p:sp>
          <p:nvSpPr>
            <p:cNvPr id="117790" name="Text Box 30"/>
            <p:cNvSpPr txBox="1">
              <a:spLocks noChangeArrowheads="1"/>
            </p:cNvSpPr>
            <p:nvPr/>
          </p:nvSpPr>
          <p:spPr bwMode="auto">
            <a:xfrm>
              <a:off x="4286" y="3657"/>
              <a:ext cx="79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400" b="1"/>
                <a:t>Produzione/Vendita</a:t>
              </a:r>
            </a:p>
          </p:txBody>
        </p:sp>
        <p:sp>
          <p:nvSpPr>
            <p:cNvPr id="117792" name="Line 32"/>
            <p:cNvSpPr>
              <a:spLocks noChangeShapeType="1"/>
            </p:cNvSpPr>
            <p:nvPr/>
          </p:nvSpPr>
          <p:spPr bwMode="auto">
            <a:xfrm flipH="1">
              <a:off x="431" y="2115"/>
              <a:ext cx="217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7793" name="Line 33"/>
            <p:cNvSpPr>
              <a:spLocks noChangeShapeType="1"/>
            </p:cNvSpPr>
            <p:nvPr/>
          </p:nvSpPr>
          <p:spPr bwMode="auto">
            <a:xfrm>
              <a:off x="2608" y="2115"/>
              <a:ext cx="0" cy="15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7794" name="Text Box 34"/>
            <p:cNvSpPr txBox="1">
              <a:spLocks noChangeArrowheads="1"/>
            </p:cNvSpPr>
            <p:nvPr/>
          </p:nvSpPr>
          <p:spPr bwMode="auto">
            <a:xfrm>
              <a:off x="2200" y="1570"/>
              <a:ext cx="49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400" b="1" i="1"/>
                <a:t>PUNTO DI</a:t>
              </a:r>
            </a:p>
            <a:p>
              <a:r>
                <a:rPr lang="it-IT" sz="1400" b="1" i="1"/>
                <a:t>EQUILIBRIO</a:t>
              </a:r>
            </a:p>
          </p:txBody>
        </p:sp>
        <p:sp>
          <p:nvSpPr>
            <p:cNvPr id="117795" name="Text Box 35"/>
            <p:cNvSpPr txBox="1">
              <a:spLocks noChangeArrowheads="1"/>
            </p:cNvSpPr>
            <p:nvPr/>
          </p:nvSpPr>
          <p:spPr bwMode="auto">
            <a:xfrm>
              <a:off x="657" y="2205"/>
              <a:ext cx="386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400" b="1" i="1"/>
                <a:t>PERDITA</a:t>
              </a:r>
            </a:p>
          </p:txBody>
        </p:sp>
        <p:sp>
          <p:nvSpPr>
            <p:cNvPr id="117796" name="Text Box 36"/>
            <p:cNvSpPr txBox="1">
              <a:spLocks noChangeArrowheads="1"/>
            </p:cNvSpPr>
            <p:nvPr/>
          </p:nvSpPr>
          <p:spPr bwMode="auto">
            <a:xfrm>
              <a:off x="2835" y="1117"/>
              <a:ext cx="437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400" b="1" i="1"/>
                <a:t>PROFITTO</a:t>
              </a:r>
            </a:p>
          </p:txBody>
        </p:sp>
        <p:sp>
          <p:nvSpPr>
            <p:cNvPr id="117797" name="Line 37"/>
            <p:cNvSpPr>
              <a:spLocks noChangeShapeType="1"/>
            </p:cNvSpPr>
            <p:nvPr/>
          </p:nvSpPr>
          <p:spPr bwMode="auto">
            <a:xfrm>
              <a:off x="1156" y="2387"/>
              <a:ext cx="136" cy="2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7798" name="Line 38"/>
            <p:cNvSpPr>
              <a:spLocks noChangeShapeType="1"/>
            </p:cNvSpPr>
            <p:nvPr/>
          </p:nvSpPr>
          <p:spPr bwMode="auto">
            <a:xfrm>
              <a:off x="3288" y="1298"/>
              <a:ext cx="272" cy="2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7799" name="Line 39"/>
            <p:cNvSpPr>
              <a:spLocks noChangeShapeType="1"/>
            </p:cNvSpPr>
            <p:nvPr/>
          </p:nvSpPr>
          <p:spPr bwMode="auto">
            <a:xfrm>
              <a:off x="2608" y="1888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7800" name="Oval 40"/>
            <p:cNvSpPr>
              <a:spLocks noChangeArrowheads="1"/>
            </p:cNvSpPr>
            <p:nvPr/>
          </p:nvSpPr>
          <p:spPr bwMode="auto">
            <a:xfrm>
              <a:off x="2562" y="2069"/>
              <a:ext cx="91" cy="91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7801" name="Text Box 41"/>
            <p:cNvSpPr txBox="1">
              <a:spLocks noChangeArrowheads="1"/>
            </p:cNvSpPr>
            <p:nvPr/>
          </p:nvSpPr>
          <p:spPr bwMode="auto">
            <a:xfrm>
              <a:off x="100" y="2659"/>
              <a:ext cx="25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/>
                <a:t>500</a:t>
              </a:r>
            </a:p>
          </p:txBody>
        </p:sp>
        <p:sp>
          <p:nvSpPr>
            <p:cNvPr id="117802" name="Text Box 42"/>
            <p:cNvSpPr txBox="1">
              <a:spLocks noChangeArrowheads="1"/>
            </p:cNvSpPr>
            <p:nvPr/>
          </p:nvSpPr>
          <p:spPr bwMode="auto">
            <a:xfrm>
              <a:off x="113" y="1991"/>
              <a:ext cx="25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/>
                <a:t>900</a:t>
              </a:r>
            </a:p>
          </p:txBody>
        </p:sp>
        <p:sp>
          <p:nvSpPr>
            <p:cNvPr id="117803" name="Text Box 43"/>
            <p:cNvSpPr txBox="1">
              <a:spLocks noChangeArrowheads="1"/>
            </p:cNvSpPr>
            <p:nvPr/>
          </p:nvSpPr>
          <p:spPr bwMode="auto">
            <a:xfrm>
              <a:off x="2459" y="3624"/>
              <a:ext cx="19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/>
                <a:t>70</a:t>
              </a: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8C01A-7C09-4187-A2AF-A0375BE2A3FB}" type="slidenum">
              <a:rPr lang="it-IT"/>
              <a:pPr/>
              <a:t>45</a:t>
            </a:fld>
            <a:endParaRPr lang="it-IT"/>
          </a:p>
        </p:txBody>
      </p:sp>
      <p:graphicFrame>
        <p:nvGraphicFramePr>
          <p:cNvPr id="82946" name="Object 2"/>
          <p:cNvGraphicFramePr>
            <a:graphicFrameLocks noChangeAspect="1"/>
          </p:cNvGraphicFramePr>
          <p:nvPr/>
        </p:nvGraphicFramePr>
        <p:xfrm>
          <a:off x="2963080" y="1431361"/>
          <a:ext cx="8710304" cy="4751075"/>
        </p:xfrm>
        <a:graphic>
          <a:graphicData uri="http://schemas.openxmlformats.org/presentationml/2006/ole">
            <p:oleObj spid="_x0000_s342031" name="CorelPhotoPaint.Image.9" r:id="rId3" imgW="6171429" imgH="4076190" progId="">
              <p:embed/>
            </p:oleObj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2C78-B3C1-4AFE-A2AC-5E9C340C0C64}" type="slidenum">
              <a:rPr lang="it-IT"/>
              <a:pPr/>
              <a:t>46</a:t>
            </a:fld>
            <a:endParaRPr lang="it-IT"/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215333" y="1467727"/>
            <a:ext cx="10871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CH" sz="3600" b="1" dirty="0">
                <a:solidFill>
                  <a:srgbClr val="EB8B2D"/>
                </a:solidFill>
                <a:latin typeface="Raleway"/>
              </a:rPr>
              <a:t>I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prezzi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orientati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alla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concorrenza</a:t>
            </a:r>
            <a:endParaRPr lang="it-IT" sz="3600" b="1" dirty="0">
              <a:solidFill>
                <a:srgbClr val="EB8B2D"/>
              </a:solidFill>
              <a:latin typeface="Raleway"/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15333" y="2470245"/>
            <a:ext cx="11501967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1) Nelle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situazioni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oligopolio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aziende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raramente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si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muovono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aspra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concorrenza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in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termini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</a:p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aziende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spesso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si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limitano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controllare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vicendevolmente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loro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</a:p>
          <a:p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r>
              <a:rPr lang="de-CH" sz="2400" dirty="0" err="1">
                <a:solidFill>
                  <a:srgbClr val="898989"/>
                </a:solidFill>
                <a:latin typeface="Raleway"/>
              </a:rPr>
              <a:t>Infatti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ogni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riduzione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è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spesso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seguita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dai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concorrenti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il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risultato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ridurre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margini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profitto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e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arrivare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ad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guerra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</a:p>
          <a:p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Il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livello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può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invece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variare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in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presenza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differenziati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(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premium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price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).</a:t>
            </a:r>
            <a:endParaRPr lang="it-IT" sz="24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4E512-CC23-4E0B-89F7-CCA865CE03BB}" type="slidenum">
              <a:rPr lang="it-IT"/>
              <a:pPr/>
              <a:t>47</a:t>
            </a:fld>
            <a:endParaRPr lang="it-IT"/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15333" y="2770496"/>
            <a:ext cx="1160356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2) In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situazioni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elevata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elasticità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domanda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al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aziende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non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possono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decidere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autonomamente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il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livello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il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riferimento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al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mercato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diventa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essenziale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(es.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benzina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)</a:t>
            </a:r>
          </a:p>
          <a:p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3) Per 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venduti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margini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molto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elevati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(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consentiti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pro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tempore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dal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mercato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)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l‘orientamento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ai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è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superfluo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(es.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settore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lusso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)</a:t>
            </a:r>
            <a:endParaRPr lang="it-IT" sz="2400" dirty="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15333" y="1467727"/>
            <a:ext cx="10871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CH" sz="3600" b="1" dirty="0">
                <a:solidFill>
                  <a:srgbClr val="EB8B2D"/>
                </a:solidFill>
                <a:latin typeface="Raleway"/>
              </a:rPr>
              <a:t>I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prezzi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orientati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alla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concorrenza</a:t>
            </a:r>
            <a:endParaRPr lang="it-IT" sz="3600" b="1" dirty="0">
              <a:solidFill>
                <a:srgbClr val="EB8B2D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96136-51B3-468E-9B76-D951FD2E373C}" type="slidenum">
              <a:rPr lang="it-IT"/>
              <a:pPr/>
              <a:t>48</a:t>
            </a:fld>
            <a:endParaRPr lang="it-IT"/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86834" y="795338"/>
            <a:ext cx="114003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260824" y="1366851"/>
            <a:ext cx="1088939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4000" b="1" dirty="0">
                <a:solidFill>
                  <a:srgbClr val="EB8B2D"/>
                </a:solidFill>
                <a:latin typeface="Raleway"/>
              </a:rPr>
              <a:t>I </a:t>
            </a:r>
            <a:r>
              <a:rPr lang="de-CH" sz="4000" b="1" dirty="0" err="1">
                <a:solidFill>
                  <a:srgbClr val="EB8B2D"/>
                </a:solidFill>
                <a:latin typeface="Raleway"/>
              </a:rPr>
              <a:t>prezzi</a:t>
            </a:r>
            <a:r>
              <a:rPr lang="de-CH" sz="40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4000" b="1" dirty="0" err="1">
                <a:solidFill>
                  <a:srgbClr val="EB8B2D"/>
                </a:solidFill>
                <a:latin typeface="Raleway"/>
              </a:rPr>
              <a:t>orientati</a:t>
            </a:r>
            <a:r>
              <a:rPr lang="de-CH" sz="4000" b="1" dirty="0">
                <a:solidFill>
                  <a:srgbClr val="EB8B2D"/>
                </a:solidFill>
                <a:latin typeface="Raleway"/>
              </a:rPr>
              <a:t> alla </a:t>
            </a:r>
            <a:r>
              <a:rPr lang="de-CH" sz="4000" b="1" dirty="0" err="1">
                <a:solidFill>
                  <a:srgbClr val="EB8B2D"/>
                </a:solidFill>
                <a:latin typeface="Raleway"/>
              </a:rPr>
              <a:t>domanda</a:t>
            </a:r>
            <a:endParaRPr lang="it-IT" sz="4000" b="1" dirty="0">
              <a:solidFill>
                <a:srgbClr val="EB8B2D"/>
              </a:solidFill>
              <a:latin typeface="Raleway"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0" y="2442943"/>
            <a:ext cx="12192000" cy="3938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decisione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relativa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al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si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fonda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prevalentemente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su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considerazioni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circa 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risposta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domanda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in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alcune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situazioni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tipiche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:</a:t>
            </a:r>
          </a:p>
          <a:p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>
              <a:buFontTx/>
              <a:buChar char="•"/>
            </a:pP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quando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domanda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non ha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adeguate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informazioni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sulla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qualità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 </a:t>
            </a:r>
          </a:p>
          <a:p>
            <a:pPr>
              <a:lnSpc>
                <a:spcPct val="160000"/>
              </a:lnSpc>
              <a:buFontTx/>
              <a:buChar char="•"/>
            </a:pP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>
              <a:lnSpc>
                <a:spcPct val="160000"/>
              </a:lnSpc>
              <a:buFontTx/>
              <a:buChar char="•"/>
            </a:pP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quando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domanda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possiede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elevata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conoscenza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dei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>
              <a:lnSpc>
                <a:spcPct val="110000"/>
              </a:lnSpc>
            </a:pPr>
            <a:r>
              <a:rPr lang="de-CH" sz="2400" dirty="0">
                <a:solidFill>
                  <a:srgbClr val="898989"/>
                </a:solidFill>
                <a:latin typeface="Raleway"/>
              </a:rPr>
              <a:t>  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>
              <a:lnSpc>
                <a:spcPct val="110000"/>
              </a:lnSpc>
              <a:buFontTx/>
              <a:buChar char="•"/>
            </a:pP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>
              <a:lnSpc>
                <a:spcPct val="110000"/>
              </a:lnSpc>
              <a:buFontTx/>
              <a:buChar char="•"/>
            </a:pP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oppure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in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occasione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lancio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nuovo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  <a:endParaRPr lang="it-IT" sz="24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3FA1-1ABC-436B-BED5-7FA253570D4A}" type="slidenum">
              <a:rPr lang="it-IT"/>
              <a:pPr/>
              <a:t>49</a:t>
            </a:fld>
            <a:endParaRPr lang="it-IT"/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76200" y="1336636"/>
            <a:ext cx="1211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2400" b="1" dirty="0">
                <a:solidFill>
                  <a:srgbClr val="EB8B2D"/>
                </a:solidFill>
                <a:latin typeface="Raleway"/>
              </a:rPr>
              <a:t>1)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Quando</a:t>
            </a:r>
            <a:r>
              <a:rPr lang="de-CH" sz="2400" b="1" dirty="0">
                <a:solidFill>
                  <a:srgbClr val="EB8B2D"/>
                </a:solidFill>
                <a:latin typeface="Raleway"/>
              </a:rPr>
              <a:t> la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domanda</a:t>
            </a:r>
            <a:r>
              <a:rPr lang="de-CH" sz="24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manca</a:t>
            </a:r>
            <a:r>
              <a:rPr lang="de-CH" sz="2400" b="1" dirty="0">
                <a:solidFill>
                  <a:srgbClr val="EB8B2D"/>
                </a:solidFill>
                <a:latin typeface="Raleway"/>
              </a:rPr>
              <a:t> di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adeguate</a:t>
            </a:r>
            <a:r>
              <a:rPr lang="de-CH" sz="24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informazioni</a:t>
            </a:r>
            <a:r>
              <a:rPr lang="de-CH" sz="24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sulla</a:t>
            </a:r>
            <a:r>
              <a:rPr lang="de-CH" sz="24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qualità</a:t>
            </a:r>
            <a:r>
              <a:rPr lang="de-CH" sz="2400" b="1" dirty="0">
                <a:solidFill>
                  <a:srgbClr val="EB8B2D"/>
                </a:solidFill>
                <a:latin typeface="Raleway"/>
              </a:rPr>
              <a:t> del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prodotto</a:t>
            </a:r>
            <a:endParaRPr lang="it-IT" sz="2400" b="1" dirty="0">
              <a:solidFill>
                <a:srgbClr val="EB8B2D"/>
              </a:solidFill>
              <a:latin typeface="Raleway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545910" y="2057400"/>
            <a:ext cx="11646089" cy="3637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In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alcuni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casi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il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consumatore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utilizza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il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come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indicatore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principale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qualità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 </a:t>
            </a:r>
          </a:p>
          <a:p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In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particolare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: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quando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qualità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non è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chiaramente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percepibile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a priori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quando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esistono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notevoli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differenze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qualitative e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tra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offerti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>
              <a:lnSpc>
                <a:spcPct val="140000"/>
              </a:lnSpc>
              <a:buFontTx/>
              <a:buChar char="•"/>
            </a:pP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quando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il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rischio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connesso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alla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decisione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acquisto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è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elevato</a:t>
            </a:r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pPr>
              <a:lnSpc>
                <a:spcPct val="140000"/>
              </a:lnSpc>
              <a:buFontTx/>
              <a:buChar char="•"/>
            </a:pP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quando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il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soddisfa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bisogno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sociale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status</a:t>
            </a:r>
            <a:endParaRPr lang="it-IT" sz="24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Mercato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Tx/>
              <a:buNone/>
            </a:pPr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I</a:t>
            </a:r>
            <a:r>
              <a:rPr lang="it-IT" dirty="0" smtClean="0">
                <a:solidFill>
                  <a:srgbClr val="898989"/>
                </a:solidFill>
                <a:cs typeface="Times New Roman" pitchFamily="18" charset="0"/>
              </a:rPr>
              <a:t>nsieme </a:t>
            </a:r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di tutti gli acquirenti reali e potenziali di un prodotto. </a:t>
            </a:r>
            <a:endParaRPr lang="it-IT" dirty="0" smtClean="0">
              <a:solidFill>
                <a:srgbClr val="898989"/>
              </a:solidFill>
              <a:cs typeface="Times New Roman" pitchFamily="18" charset="0"/>
            </a:endParaRPr>
          </a:p>
          <a:p>
            <a:pPr marL="0" indent="0" algn="just">
              <a:buFontTx/>
              <a:buNone/>
            </a:pPr>
            <a:r>
              <a:rPr lang="it-IT" dirty="0" smtClean="0">
                <a:solidFill>
                  <a:srgbClr val="898989"/>
                </a:solidFill>
                <a:cs typeface="Times New Roman" pitchFamily="18" charset="0"/>
              </a:rPr>
              <a:t>Il </a:t>
            </a:r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numero di acquirenti che potrebbero esistere per una particolare offerta del mercato ne dà la </a:t>
            </a:r>
            <a:r>
              <a:rPr lang="it-IT" b="1" dirty="0">
                <a:solidFill>
                  <a:srgbClr val="898989"/>
                </a:solidFill>
                <a:cs typeface="Times New Roman" pitchFamily="18" charset="0"/>
              </a:rPr>
              <a:t>dimensione</a:t>
            </a:r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. </a:t>
            </a:r>
            <a:endParaRPr lang="it-IT" dirty="0" smtClean="0">
              <a:solidFill>
                <a:srgbClr val="898989"/>
              </a:solidFill>
              <a:cs typeface="Times New Roman" pitchFamily="18" charset="0"/>
            </a:endParaRPr>
          </a:p>
          <a:p>
            <a:pPr marL="0" indent="0" algn="just">
              <a:buFontTx/>
              <a:buNone/>
            </a:pPr>
            <a:r>
              <a:rPr lang="it-IT" dirty="0" smtClean="0">
                <a:solidFill>
                  <a:srgbClr val="898989"/>
                </a:solidFill>
                <a:cs typeface="Times New Roman" pitchFamily="18" charset="0"/>
              </a:rPr>
              <a:t>Per </a:t>
            </a:r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appertenere ad un mercato gli acquirenti devono avere: </a:t>
            </a:r>
            <a:r>
              <a:rPr lang="it-IT" i="1" dirty="0">
                <a:solidFill>
                  <a:srgbClr val="898989"/>
                </a:solidFill>
                <a:cs typeface="Times New Roman" pitchFamily="18" charset="0"/>
              </a:rPr>
              <a:t>interesse, reddito, possibilità di accesso</a:t>
            </a:r>
            <a:endParaRPr lang="it-IT" dirty="0">
              <a:solidFill>
                <a:srgbClr val="898989"/>
              </a:solidFill>
              <a:cs typeface="Times New Roman" pitchFamily="18" charset="0"/>
            </a:endParaRPr>
          </a:p>
          <a:p>
            <a:pPr marL="0" indent="0"/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BCE4C-A57E-4FE5-95F6-7B4AA49EE286}" type="slidenum">
              <a:rPr lang="it-IT"/>
              <a:pPr/>
              <a:t>50</a:t>
            </a:fld>
            <a:endParaRPr lang="it-IT"/>
          </a:p>
        </p:txBody>
      </p:sp>
      <p:sp>
        <p:nvSpPr>
          <p:cNvPr id="10242" name="Text Box 1026"/>
          <p:cNvSpPr txBox="1">
            <a:spLocks noChangeArrowheads="1"/>
          </p:cNvSpPr>
          <p:nvPr/>
        </p:nvSpPr>
        <p:spPr bwMode="auto">
          <a:xfrm>
            <a:off x="76200" y="1363934"/>
            <a:ext cx="1127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CH" sz="2400" b="1" dirty="0">
                <a:solidFill>
                  <a:srgbClr val="EB8B2D"/>
                </a:solidFill>
                <a:latin typeface="Raleway"/>
              </a:rPr>
              <a:t>2)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Quando</a:t>
            </a:r>
            <a:r>
              <a:rPr lang="de-CH" sz="2400" b="1" dirty="0">
                <a:solidFill>
                  <a:srgbClr val="EB8B2D"/>
                </a:solidFill>
                <a:latin typeface="Raleway"/>
              </a:rPr>
              <a:t> la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domanda</a:t>
            </a:r>
            <a:r>
              <a:rPr lang="de-CH" sz="24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possiede</a:t>
            </a:r>
            <a:r>
              <a:rPr lang="de-CH" sz="24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un‘elevata</a:t>
            </a:r>
            <a:r>
              <a:rPr lang="de-CH" sz="24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conoscenza</a:t>
            </a:r>
            <a:r>
              <a:rPr lang="de-CH" sz="24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dei</a:t>
            </a:r>
            <a:r>
              <a:rPr lang="de-CH" sz="24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EB8B2D"/>
                </a:solidFill>
                <a:latin typeface="Raleway"/>
              </a:rPr>
              <a:t>prezzi</a:t>
            </a:r>
            <a:endParaRPr lang="it-IT" sz="2400" b="1" dirty="0">
              <a:solidFill>
                <a:srgbClr val="EB8B2D"/>
              </a:solidFill>
              <a:latin typeface="Raleway"/>
            </a:endParaRPr>
          </a:p>
        </p:txBody>
      </p:sp>
      <p:sp>
        <p:nvSpPr>
          <p:cNvPr id="10243" name="Text Box 1027"/>
          <p:cNvSpPr txBox="1">
            <a:spLocks noChangeArrowheads="1"/>
          </p:cNvSpPr>
          <p:nvPr/>
        </p:nvSpPr>
        <p:spPr bwMode="auto">
          <a:xfrm>
            <a:off x="406401" y="2057400"/>
            <a:ext cx="1150196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CH" sz="2800" dirty="0">
                <a:solidFill>
                  <a:srgbClr val="898989"/>
                </a:solidFill>
                <a:latin typeface="Raleway"/>
              </a:rPr>
              <a:t>In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questi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casi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anche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minime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differenze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, non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collegate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differenze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nella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qualità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oggettiva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o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percepita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hanno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grande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importanza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nelle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decisioni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consumatori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.</a:t>
            </a:r>
          </a:p>
          <a:p>
            <a:endParaRPr lang="de-CH" sz="2800" dirty="0">
              <a:solidFill>
                <a:srgbClr val="898989"/>
              </a:solidFill>
              <a:latin typeface="Raleway"/>
            </a:endParaRPr>
          </a:p>
          <a:p>
            <a:r>
              <a:rPr lang="de-CH" sz="2800" dirty="0">
                <a:solidFill>
                  <a:srgbClr val="898989"/>
                </a:solidFill>
                <a:latin typeface="Raleway"/>
              </a:rPr>
              <a:t>Di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conseguenza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il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prezzo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va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fissato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in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modo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coerente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con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le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aspettative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della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domanda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, dato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certo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livello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qualitativo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prodotto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.</a:t>
            </a:r>
          </a:p>
          <a:p>
            <a:endParaRPr lang="de-CH" sz="2800" dirty="0">
              <a:solidFill>
                <a:srgbClr val="898989"/>
              </a:solidFill>
              <a:latin typeface="Raleway"/>
            </a:endParaRPr>
          </a:p>
          <a:p>
            <a:r>
              <a:rPr lang="de-CH" sz="2800" dirty="0">
                <a:solidFill>
                  <a:srgbClr val="898989"/>
                </a:solidFill>
                <a:latin typeface="Raleway"/>
              </a:rPr>
              <a:t>Il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problema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principale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dell‘impresa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è la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determinazione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valore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economico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per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il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cliente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.</a:t>
            </a:r>
            <a:endParaRPr lang="it-IT" sz="28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FCF28-2687-4E2F-BA4D-848BC701ABA6}" type="slidenum">
              <a:rPr lang="it-IT"/>
              <a:pPr/>
              <a:t>51</a:t>
            </a:fld>
            <a:endParaRPr lang="it-IT"/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6200" y="1527707"/>
            <a:ext cx="11277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CH" sz="2800" b="1" dirty="0">
                <a:solidFill>
                  <a:srgbClr val="EB8B2D"/>
                </a:solidFill>
                <a:latin typeface="Raleway"/>
              </a:rPr>
              <a:t>3) In </a:t>
            </a:r>
            <a:r>
              <a:rPr lang="de-CH" sz="2800" b="1" dirty="0" err="1">
                <a:solidFill>
                  <a:srgbClr val="EB8B2D"/>
                </a:solidFill>
                <a:latin typeface="Raleway"/>
              </a:rPr>
              <a:t>occasione</a:t>
            </a:r>
            <a:r>
              <a:rPr lang="de-CH" sz="2800" b="1" dirty="0">
                <a:solidFill>
                  <a:srgbClr val="EB8B2D"/>
                </a:solidFill>
                <a:latin typeface="Raleway"/>
              </a:rPr>
              <a:t> del </a:t>
            </a:r>
            <a:r>
              <a:rPr lang="de-CH" sz="2800" b="1" dirty="0" err="1">
                <a:solidFill>
                  <a:srgbClr val="EB8B2D"/>
                </a:solidFill>
                <a:latin typeface="Raleway"/>
              </a:rPr>
              <a:t>lancio</a:t>
            </a:r>
            <a:r>
              <a:rPr lang="de-CH" sz="2800" b="1" dirty="0">
                <a:solidFill>
                  <a:srgbClr val="EB8B2D"/>
                </a:solidFill>
                <a:latin typeface="Raleway"/>
              </a:rPr>
              <a:t> di </a:t>
            </a:r>
            <a:r>
              <a:rPr lang="de-CH" sz="2800" b="1" dirty="0" err="1">
                <a:solidFill>
                  <a:srgbClr val="EB8B2D"/>
                </a:solidFill>
                <a:latin typeface="Raleway"/>
              </a:rPr>
              <a:t>un</a:t>
            </a:r>
            <a:r>
              <a:rPr lang="de-CH" sz="28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2800" b="1" dirty="0" err="1">
                <a:solidFill>
                  <a:srgbClr val="EB8B2D"/>
                </a:solidFill>
                <a:latin typeface="Raleway"/>
              </a:rPr>
              <a:t>nuovo</a:t>
            </a:r>
            <a:r>
              <a:rPr lang="de-CH" sz="28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2800" b="1" dirty="0" err="1">
                <a:solidFill>
                  <a:srgbClr val="EB8B2D"/>
                </a:solidFill>
                <a:latin typeface="Raleway"/>
              </a:rPr>
              <a:t>prodotto</a:t>
            </a:r>
            <a:endParaRPr lang="it-IT" sz="2800" b="1" dirty="0">
              <a:solidFill>
                <a:srgbClr val="EB8B2D"/>
              </a:solidFill>
              <a:latin typeface="Raleway"/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406401" y="2402006"/>
            <a:ext cx="11501967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de-CH" sz="2800" dirty="0">
                <a:solidFill>
                  <a:srgbClr val="898989"/>
                </a:solidFill>
                <a:latin typeface="Raleway"/>
              </a:rPr>
              <a:t>In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occasione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lancio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nuovo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prodotto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fissazione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prezzo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deve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avere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come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punto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riferimento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domanda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. </a:t>
            </a:r>
          </a:p>
          <a:p>
            <a:pPr>
              <a:lnSpc>
                <a:spcPct val="150000"/>
              </a:lnSpc>
            </a:pPr>
            <a:endParaRPr lang="de-CH" sz="2800" dirty="0">
              <a:solidFill>
                <a:srgbClr val="898989"/>
              </a:solidFill>
              <a:latin typeface="Raleway"/>
            </a:endParaRPr>
          </a:p>
          <a:p>
            <a:pPr>
              <a:lnSpc>
                <a:spcPct val="150000"/>
              </a:lnSpc>
            </a:pPr>
            <a:r>
              <a:rPr lang="de-CH" sz="2800" dirty="0">
                <a:solidFill>
                  <a:srgbClr val="898989"/>
                </a:solidFill>
                <a:latin typeface="Raleway"/>
              </a:rPr>
              <a:t>In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particolare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nell‘orientare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scelta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tra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l‘adozione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prezzo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800" b="1" dirty="0" err="1">
                <a:solidFill>
                  <a:srgbClr val="EB8B2D"/>
                </a:solidFill>
                <a:latin typeface="Raleway"/>
              </a:rPr>
              <a:t>scrematura</a:t>
            </a:r>
            <a:r>
              <a:rPr lang="de-CH" sz="2800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o di </a:t>
            </a:r>
            <a:r>
              <a:rPr lang="de-CH" sz="2800" b="1" dirty="0" err="1">
                <a:solidFill>
                  <a:srgbClr val="EB8B2D"/>
                </a:solidFill>
                <a:latin typeface="Raleway"/>
              </a:rPr>
              <a:t>penetrazione</a:t>
            </a:r>
            <a:r>
              <a:rPr lang="de-CH" sz="2800" dirty="0">
                <a:latin typeface="Raleway"/>
              </a:rPr>
              <a:t> 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del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mercato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. </a:t>
            </a:r>
            <a:endParaRPr lang="it-IT" sz="28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8CF05-61B4-4470-AF39-DF996D2C4C27}" type="slidenum">
              <a:rPr lang="it-IT"/>
              <a:pPr/>
              <a:t>52</a:t>
            </a:fld>
            <a:endParaRPr lang="it-IT"/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80621" y="1721697"/>
            <a:ext cx="102100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3200" b="1" dirty="0" err="1">
                <a:solidFill>
                  <a:srgbClr val="EB8B2D"/>
                </a:solidFill>
                <a:latin typeface="Raleway"/>
              </a:rPr>
              <a:t>Produzione</a:t>
            </a:r>
            <a:r>
              <a:rPr lang="de-CH" sz="32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200" b="1" dirty="0" err="1">
                <a:solidFill>
                  <a:srgbClr val="EB8B2D"/>
                </a:solidFill>
                <a:latin typeface="Raleway"/>
              </a:rPr>
              <a:t>multipla</a:t>
            </a:r>
            <a:endParaRPr lang="it-IT" sz="3200" b="1" dirty="0">
              <a:solidFill>
                <a:srgbClr val="EB8B2D"/>
              </a:solidFill>
              <a:latin typeface="Raleway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66870" y="3029803"/>
            <a:ext cx="11400367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CH" sz="2800" dirty="0">
                <a:solidFill>
                  <a:srgbClr val="898989"/>
                </a:solidFill>
                <a:latin typeface="Raleway"/>
              </a:rPr>
              <a:t>Nel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caso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produzione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multipla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il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prezzo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prodotto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non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può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essere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fissato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se non si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tiene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conto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della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situazione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mercato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degli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altri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.</a:t>
            </a:r>
          </a:p>
          <a:p>
            <a:endParaRPr lang="de-CH" sz="2800" dirty="0">
              <a:solidFill>
                <a:srgbClr val="898989"/>
              </a:solidFill>
              <a:latin typeface="Raleway"/>
            </a:endParaRPr>
          </a:p>
          <a:p>
            <a:r>
              <a:rPr lang="de-CH" sz="2800" dirty="0" err="1">
                <a:solidFill>
                  <a:srgbClr val="898989"/>
                </a:solidFill>
                <a:latin typeface="Raleway"/>
              </a:rPr>
              <a:t>Ciò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a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motivo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fissi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dal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cui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grado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sfruttamento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dipende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l‘incidenza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unitaria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quindi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il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margine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netto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sia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per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singoli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sia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800" dirty="0" err="1">
                <a:solidFill>
                  <a:srgbClr val="898989"/>
                </a:solidFill>
                <a:latin typeface="Raleway"/>
              </a:rPr>
              <a:t>complessivamente</a:t>
            </a:r>
            <a:r>
              <a:rPr lang="de-CH" sz="2800" dirty="0">
                <a:solidFill>
                  <a:srgbClr val="898989"/>
                </a:solidFill>
                <a:latin typeface="Raleway"/>
              </a:rPr>
              <a:t>.</a:t>
            </a:r>
            <a:endParaRPr lang="it-IT" sz="28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1466-3116-4031-A03D-092B6858E2AA}" type="slidenum">
              <a:rPr lang="it-IT"/>
              <a:pPr/>
              <a:t>53</a:t>
            </a:fld>
            <a:endParaRPr lang="it-IT"/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508000" y="1448741"/>
            <a:ext cx="998712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3600" b="1" dirty="0">
                <a:solidFill>
                  <a:srgbClr val="EB8B2D"/>
                </a:solidFill>
                <a:latin typeface="Raleway"/>
              </a:rPr>
              <a:t>La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produzione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congiunta</a:t>
            </a:r>
            <a:endParaRPr lang="it-IT" sz="3600" b="1" dirty="0">
              <a:solidFill>
                <a:srgbClr val="EB8B2D"/>
              </a:solidFill>
              <a:latin typeface="Raleway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508000" y="2306472"/>
            <a:ext cx="1140036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CH" sz="2400" dirty="0" err="1">
                <a:solidFill>
                  <a:srgbClr val="898989"/>
                </a:solidFill>
                <a:latin typeface="Raleway"/>
              </a:rPr>
              <a:t>Riguarda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insieme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ciascuno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indirizzato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ad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proprio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mercato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ottenuti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partendo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dalle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stesse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materie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prime 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mediante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unico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indistinto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processo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trasformazione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</a:p>
          <a:p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In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tali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situazioni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bisogna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tener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presente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che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mancanza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termine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riferimento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costo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impone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all‘azienda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orientare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proprie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decisioni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in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materia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sulle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caratteristiche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mercati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</a:p>
          <a:p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In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tal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modo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l‘azienda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stabilirà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più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elevati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per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quei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congiunti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che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il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mercato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è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disposto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ad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assorbire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più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elevati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  <a:endParaRPr lang="it-IT" sz="24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56E77-8C95-407D-8B16-70A542F25F31}" type="slidenum">
              <a:rPr lang="it-IT"/>
              <a:pPr/>
              <a:t>54</a:t>
            </a:fld>
            <a:endParaRPr lang="it-IT"/>
          </a:p>
        </p:txBody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456441" y="1435094"/>
            <a:ext cx="43140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CH" sz="3600" b="1" dirty="0">
                <a:solidFill>
                  <a:srgbClr val="EB8B2D"/>
                </a:solidFill>
                <a:latin typeface="Raleway"/>
              </a:rPr>
              <a:t>La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linea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di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prodotti</a:t>
            </a:r>
            <a:endParaRPr lang="it-IT" sz="3600" b="1" dirty="0">
              <a:solidFill>
                <a:srgbClr val="EB8B2D"/>
              </a:solidFill>
              <a:latin typeface="Raleway"/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283634" y="2756848"/>
            <a:ext cx="1150196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Per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linea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si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intende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gruppo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aventi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certe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caratteristiche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comuni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: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solitamente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soddisfano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certa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categoria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bisogni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o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certo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tipo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gusto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</a:p>
          <a:p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tali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sono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spesso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tra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loro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legati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poiché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:</a:t>
            </a:r>
          </a:p>
          <a:p>
            <a:pPr>
              <a:buFontTx/>
              <a:buChar char="•"/>
            </a:pP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l‘obiettivo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dell‘azienda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è 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massimizzazione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risultato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globale</a:t>
            </a:r>
          </a:p>
          <a:p>
            <a:pPr>
              <a:buFontTx/>
              <a:buChar char="•"/>
            </a:pPr>
            <a:r>
              <a:rPr lang="de-CH" sz="2400" dirty="0">
                <a:solidFill>
                  <a:srgbClr val="898989"/>
                </a:solidFill>
                <a:latin typeface="Raleway"/>
              </a:rPr>
              <a:t> 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possono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presentare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domande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collegate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e/o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in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comune</a:t>
            </a:r>
            <a:endParaRPr lang="it-IT" sz="24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5AF8-DDD9-471B-85CA-0287A1892D82}" type="slidenum">
              <a:rPr lang="it-IT"/>
              <a:pPr/>
              <a:t>55</a:t>
            </a:fld>
            <a:endParaRPr lang="it-IT"/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368491" y="1598867"/>
            <a:ext cx="960802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3600" b="1" dirty="0">
                <a:solidFill>
                  <a:srgbClr val="EB8B2D"/>
                </a:solidFill>
                <a:latin typeface="Raleway"/>
              </a:rPr>
              <a:t>La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discriminazione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dei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prezzi</a:t>
            </a:r>
            <a:endParaRPr lang="it-IT" sz="3600" b="1" dirty="0">
              <a:solidFill>
                <a:srgbClr val="EB8B2D"/>
              </a:solidFill>
              <a:latin typeface="Raleway"/>
            </a:endParaRP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79000" y="2866030"/>
            <a:ext cx="11603567" cy="2923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de-CH" sz="2400" dirty="0">
                <a:solidFill>
                  <a:srgbClr val="898989"/>
                </a:solidFill>
                <a:latin typeface="Raleway"/>
              </a:rPr>
              <a:t>Si ha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sistema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discriminazione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( o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multipli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)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quando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, per uno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stesso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o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servizio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, si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applicano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diversi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ovvero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quando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per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o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servizi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differenziati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per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caratteristiche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apparenti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(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imballaggio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colore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...) o per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il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modo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in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cui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sono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venduti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(in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grandi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o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piccole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quantità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, al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consumatore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finale o 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intermediari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...) si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adottano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diversi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, 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cui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differenze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non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sono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però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giustificate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dai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differenti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costi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relativi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  <a:endParaRPr lang="it-IT" sz="24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059C9-3B83-469C-A119-080ACA68CD8F}" type="slidenum">
              <a:rPr lang="it-IT"/>
              <a:pPr/>
              <a:t>56</a:t>
            </a:fld>
            <a:endParaRPr lang="it-IT"/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97660" y="1910864"/>
            <a:ext cx="1089236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2400" dirty="0" err="1">
                <a:solidFill>
                  <a:srgbClr val="898989"/>
                </a:solidFill>
                <a:latin typeface="Raleway"/>
              </a:rPr>
              <a:t>L‘adozione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una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politica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multipli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presuppone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classificazione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clienti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e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conseguenza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scelta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uno o più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elementi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assumere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come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criterio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composizione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classi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</a:p>
          <a:p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Le più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consuete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forme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applicazione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multipli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parte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aziende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sono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seguenti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:</a:t>
            </a:r>
          </a:p>
          <a:p>
            <a:pPr>
              <a:buFontTx/>
              <a:buChar char="•"/>
            </a:pP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secondo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destinazione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prodotto</a:t>
            </a:r>
            <a:endParaRPr lang="de-CH" sz="2400" b="1" dirty="0">
              <a:solidFill>
                <a:srgbClr val="898989"/>
              </a:solidFill>
              <a:latin typeface="Raleway"/>
            </a:endParaRPr>
          </a:p>
          <a:p>
            <a:pPr>
              <a:buFontTx/>
              <a:buChar char="•"/>
            </a:pP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secondo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le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caratteristiche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commerciali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dell‘acquirente</a:t>
            </a:r>
            <a:endParaRPr lang="de-CH" sz="2400" b="1" dirty="0">
              <a:solidFill>
                <a:srgbClr val="898989"/>
              </a:solidFill>
              <a:latin typeface="Raleway"/>
            </a:endParaRPr>
          </a:p>
          <a:p>
            <a:pPr>
              <a:buFontTx/>
              <a:buChar char="•"/>
            </a:pP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secondo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i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volumi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d‘acquisto</a:t>
            </a:r>
            <a:endParaRPr lang="de-CH" sz="2400" b="1" dirty="0">
              <a:solidFill>
                <a:srgbClr val="898989"/>
              </a:solidFill>
              <a:latin typeface="Raleway"/>
            </a:endParaRPr>
          </a:p>
          <a:p>
            <a:pPr>
              <a:buFontTx/>
              <a:buChar char="•"/>
            </a:pP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secondo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le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modalità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pagamento</a:t>
            </a:r>
            <a:endParaRPr lang="de-CH" sz="2400" b="1" dirty="0">
              <a:solidFill>
                <a:srgbClr val="898989"/>
              </a:solidFill>
              <a:latin typeface="Raleway"/>
            </a:endParaRPr>
          </a:p>
          <a:p>
            <a:pPr>
              <a:buFontTx/>
              <a:buChar char="•"/>
            </a:pP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secondo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libera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scelta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cliente</a:t>
            </a:r>
            <a:endParaRPr lang="de-CH" sz="2400" b="1" dirty="0">
              <a:solidFill>
                <a:srgbClr val="898989"/>
              </a:solidFill>
              <a:latin typeface="Raleway"/>
            </a:endParaRPr>
          </a:p>
          <a:p>
            <a:pPr>
              <a:buFontTx/>
              <a:buChar char="•"/>
            </a:pP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secondo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le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zone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vendita</a:t>
            </a:r>
            <a:endParaRPr lang="it-IT" sz="2400" b="1" dirty="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97660" y="1180165"/>
            <a:ext cx="960802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3600" b="1" dirty="0">
                <a:solidFill>
                  <a:srgbClr val="EB8B2D"/>
                </a:solidFill>
                <a:latin typeface="Raleway"/>
              </a:rPr>
              <a:t>La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discriminazione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dei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prezzi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(2)</a:t>
            </a:r>
            <a:endParaRPr lang="it-IT" sz="3600" b="1" dirty="0">
              <a:solidFill>
                <a:srgbClr val="EB8B2D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FB54C-76C9-41EA-9F06-5D6AAA811305}" type="slidenum">
              <a:rPr lang="it-IT" altLang="en-US"/>
              <a:pPr/>
              <a:t>57</a:t>
            </a:fld>
            <a:endParaRPr lang="it-IT" altLang="en-US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La manovra del prezzo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400" b="1">
                <a:solidFill>
                  <a:srgbClr val="898989"/>
                </a:solidFill>
              </a:rPr>
              <a:t>Prezzi differenziati</a:t>
            </a:r>
            <a:r>
              <a:rPr lang="it-IT" sz="2400">
                <a:solidFill>
                  <a:srgbClr val="898989"/>
                </a:solidFill>
              </a:rPr>
              <a:t>:</a:t>
            </a:r>
          </a:p>
          <a:p>
            <a:pPr lvl="4">
              <a:buFont typeface="Wingdings" pitchFamily="2" charset="2"/>
              <a:buChar char="Ø"/>
            </a:pPr>
            <a:r>
              <a:rPr lang="it-IT">
                <a:solidFill>
                  <a:srgbClr val="898989"/>
                </a:solidFill>
              </a:rPr>
              <a:t>Per clienti</a:t>
            </a:r>
          </a:p>
          <a:p>
            <a:pPr lvl="4">
              <a:buFont typeface="Wingdings" pitchFamily="2" charset="2"/>
              <a:buChar char="Ø"/>
            </a:pPr>
            <a:r>
              <a:rPr lang="it-IT">
                <a:solidFill>
                  <a:srgbClr val="898989"/>
                </a:solidFill>
              </a:rPr>
              <a:t>Per aree di vendita</a:t>
            </a:r>
          </a:p>
          <a:p>
            <a:pPr lvl="4">
              <a:buFont typeface="Wingdings" pitchFamily="2" charset="2"/>
              <a:buChar char="Ø"/>
            </a:pPr>
            <a:r>
              <a:rPr lang="it-IT">
                <a:solidFill>
                  <a:srgbClr val="898989"/>
                </a:solidFill>
              </a:rPr>
              <a:t>Per periodi</a:t>
            </a:r>
          </a:p>
          <a:p>
            <a:pPr lvl="4">
              <a:buFont typeface="Wingdings" pitchFamily="2" charset="2"/>
              <a:buChar char="Ø"/>
            </a:pPr>
            <a:r>
              <a:rPr lang="it-IT">
                <a:solidFill>
                  <a:srgbClr val="898989"/>
                </a:solidFill>
              </a:rPr>
              <a:t>Per canali di vendita</a:t>
            </a:r>
          </a:p>
          <a:p>
            <a:pPr lvl="4">
              <a:buFont typeface="Wingdings" pitchFamily="2" charset="2"/>
              <a:buChar char="Ø"/>
            </a:pPr>
            <a:r>
              <a:rPr lang="it-IT">
                <a:solidFill>
                  <a:srgbClr val="898989"/>
                </a:solidFill>
              </a:rPr>
              <a:t>Ecc.</a:t>
            </a:r>
          </a:p>
          <a:p>
            <a:r>
              <a:rPr lang="it-IT" sz="2400" b="1">
                <a:solidFill>
                  <a:srgbClr val="898989"/>
                </a:solidFill>
              </a:rPr>
              <a:t>Sconti e abbuoni</a:t>
            </a:r>
          </a:p>
          <a:p>
            <a:r>
              <a:rPr lang="it-IT" sz="2400" b="1">
                <a:solidFill>
                  <a:srgbClr val="898989"/>
                </a:solidFill>
              </a:rPr>
              <a:t>Prezzi promozionali</a:t>
            </a:r>
          </a:p>
          <a:p>
            <a:r>
              <a:rPr lang="it-IT" sz="2400" b="1">
                <a:solidFill>
                  <a:srgbClr val="898989"/>
                </a:solidFill>
              </a:rPr>
              <a:t>Prezzi di prodotti complementari, di consumo, ecc</a:t>
            </a:r>
          </a:p>
          <a:p>
            <a:r>
              <a:rPr lang="it-IT" sz="2400" b="1">
                <a:solidFill>
                  <a:srgbClr val="898989"/>
                </a:solidFill>
              </a:rPr>
              <a:t>Prezzi di liquidazione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FA8-7A18-48BD-9258-FAFE2F6A885E}" type="slidenum">
              <a:rPr lang="it-IT"/>
              <a:pPr/>
              <a:t>58</a:t>
            </a:fld>
            <a:endParaRPr lang="it-IT"/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228979" y="1680753"/>
            <a:ext cx="1112482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3600" b="1" dirty="0">
                <a:solidFill>
                  <a:srgbClr val="EB8B2D"/>
                </a:solidFill>
                <a:latin typeface="Raleway"/>
              </a:rPr>
              <a:t>Le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politiche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dei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prezzi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e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il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marketing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mix</a:t>
            </a:r>
            <a:endParaRPr lang="it-IT" sz="3600" b="1" dirty="0">
              <a:solidFill>
                <a:srgbClr val="EB8B2D"/>
              </a:solidFill>
              <a:latin typeface="Raleway"/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228979" y="2901918"/>
            <a:ext cx="1140036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decisioni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in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ordine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ai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non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possono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essere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assunte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dalle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aziende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senza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tener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dell‘intero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quadro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politica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marketing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e delle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connessioni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le altre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variabili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marketing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mix.</a:t>
            </a:r>
          </a:p>
          <a:p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r>
              <a:rPr lang="de-CH" sz="2400" dirty="0" err="1">
                <a:solidFill>
                  <a:srgbClr val="898989"/>
                </a:solidFill>
                <a:latin typeface="Raleway"/>
              </a:rPr>
              <a:t>Particolarmente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importante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è 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connessione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tra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le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politiche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prezzo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e le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politiche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pubblicità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promozione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.</a:t>
            </a:r>
          </a:p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pubblicità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è volta 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promuovere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migliore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combinazione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prezzo-quantità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venduta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  <a:endParaRPr lang="it-IT" sz="24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3B22D-7B6B-4749-A5AE-93BC7F891303}" type="slidenum">
              <a:rPr lang="it-IT"/>
              <a:pPr/>
              <a:t>59</a:t>
            </a:fld>
            <a:endParaRPr lang="it-IT"/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228979" y="2702257"/>
            <a:ext cx="1119716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CH" sz="2400" b="1" dirty="0">
                <a:solidFill>
                  <a:srgbClr val="898989"/>
                </a:solidFill>
                <a:latin typeface="Raleway"/>
              </a:rPr>
              <a:t>Le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politiche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prezzo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sono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anche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strettamente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connesse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alle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politiche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b="1" dirty="0" err="1">
                <a:solidFill>
                  <a:srgbClr val="898989"/>
                </a:solidFill>
                <a:latin typeface="Raleway"/>
              </a:rPr>
              <a:t>distribuzione</a:t>
            </a:r>
            <a:r>
              <a:rPr lang="de-CH" sz="2400" b="1" dirty="0">
                <a:solidFill>
                  <a:srgbClr val="898989"/>
                </a:solidFill>
                <a:latin typeface="Raleway"/>
              </a:rPr>
              <a:t>.</a:t>
            </a:r>
          </a:p>
          <a:p>
            <a:endParaRPr lang="de-CH" sz="2400" b="1" dirty="0">
              <a:solidFill>
                <a:srgbClr val="898989"/>
              </a:solidFill>
              <a:latin typeface="Raleway"/>
            </a:endParaRPr>
          </a:p>
          <a:p>
            <a:r>
              <a:rPr lang="de-CH" sz="2400" dirty="0">
                <a:solidFill>
                  <a:srgbClr val="898989"/>
                </a:solidFill>
                <a:latin typeface="Raleway"/>
              </a:rPr>
              <a:t>Non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raramente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le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aziende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presentando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complesse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organizzazioni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vendita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esigono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il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raggiungimento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adeguati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costanti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volumi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vendita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</a:p>
          <a:p>
            <a:endParaRPr lang="de-CH" sz="2400" dirty="0">
              <a:solidFill>
                <a:srgbClr val="898989"/>
              </a:solidFill>
              <a:latin typeface="Raleway"/>
            </a:endParaRPr>
          </a:p>
          <a:p>
            <a:r>
              <a:rPr lang="de-CH" sz="2400" dirty="0" err="1">
                <a:solidFill>
                  <a:srgbClr val="898989"/>
                </a:solidFill>
                <a:latin typeface="Raleway"/>
              </a:rPr>
              <a:t>Perciò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politiche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prezzo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avventate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sono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spesso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evitate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nel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timore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incidere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negativamente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sulle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quote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 di </a:t>
            </a:r>
            <a:r>
              <a:rPr lang="de-CH" sz="2400" dirty="0" err="1">
                <a:solidFill>
                  <a:srgbClr val="898989"/>
                </a:solidFill>
                <a:latin typeface="Raleway"/>
              </a:rPr>
              <a:t>mercato</a:t>
            </a:r>
            <a:r>
              <a:rPr lang="de-CH" sz="2400" dirty="0">
                <a:solidFill>
                  <a:srgbClr val="898989"/>
                </a:solidFill>
                <a:latin typeface="Raleway"/>
              </a:rPr>
              <a:t>.</a:t>
            </a:r>
            <a:endParaRPr lang="it-IT" sz="2400" dirty="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8979" y="1680753"/>
            <a:ext cx="1112482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CH" sz="3600" b="1" dirty="0">
                <a:solidFill>
                  <a:srgbClr val="EB8B2D"/>
                </a:solidFill>
                <a:latin typeface="Raleway"/>
              </a:rPr>
              <a:t>Le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politiche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dei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prezzi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e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il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de-CH" sz="3600" b="1" dirty="0" err="1">
                <a:solidFill>
                  <a:srgbClr val="EB8B2D"/>
                </a:solidFill>
                <a:latin typeface="Raleway"/>
              </a:rPr>
              <a:t>marketing</a:t>
            </a:r>
            <a:r>
              <a:rPr lang="de-CH" sz="3600" b="1" dirty="0">
                <a:solidFill>
                  <a:srgbClr val="EB8B2D"/>
                </a:solidFill>
                <a:latin typeface="Raleway"/>
              </a:rPr>
              <a:t> mix (2)</a:t>
            </a:r>
            <a:endParaRPr lang="it-IT" sz="3600" b="1" dirty="0">
              <a:solidFill>
                <a:srgbClr val="EB8B2D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72955" y="1212384"/>
            <a:ext cx="10363200" cy="457200"/>
          </a:xfrm>
        </p:spPr>
        <p:txBody>
          <a:bodyPr/>
          <a:lstStyle/>
          <a:p>
            <a:r>
              <a:rPr lang="it-IT" dirty="0"/>
              <a:t>Stima della domanda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2955" y="1792416"/>
            <a:ext cx="11004645" cy="4717576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600" b="1" dirty="0">
                <a:solidFill>
                  <a:srgbClr val="898989"/>
                </a:solidFill>
                <a:cs typeface="Times New Roman" pitchFamily="18" charset="0"/>
              </a:rPr>
              <a:t>mercato potenziale: </a:t>
            </a:r>
            <a:r>
              <a:rPr lang="it-IT" sz="2600" dirty="0">
                <a:solidFill>
                  <a:srgbClr val="898989"/>
                </a:solidFill>
                <a:cs typeface="Times New Roman" pitchFamily="18" charset="0"/>
              </a:rPr>
              <a:t>insieme di consumatori che dichiarano un qualche livello di interesse per l'azienda o l’offerta. </a:t>
            </a:r>
          </a:p>
          <a:p>
            <a:pPr algn="just">
              <a:lnSpc>
                <a:spcPct val="90000"/>
              </a:lnSpc>
            </a:pPr>
            <a:r>
              <a:rPr lang="it-IT" sz="2600" b="1" dirty="0">
                <a:solidFill>
                  <a:srgbClr val="898989"/>
                </a:solidFill>
                <a:cs typeface="Times New Roman" pitchFamily="18" charset="0"/>
              </a:rPr>
              <a:t>mercato disponibile: </a:t>
            </a:r>
            <a:r>
              <a:rPr lang="it-IT" sz="2600" dirty="0">
                <a:solidFill>
                  <a:srgbClr val="898989"/>
                </a:solidFill>
                <a:cs typeface="Times New Roman" pitchFamily="18" charset="0"/>
              </a:rPr>
              <a:t>insieme dei consumatori che hanno </a:t>
            </a:r>
            <a:r>
              <a:rPr lang="it-IT" sz="2600" dirty="0" smtClean="0">
                <a:solidFill>
                  <a:srgbClr val="898989"/>
                </a:solidFill>
                <a:cs typeface="Times New Roman" pitchFamily="18" charset="0"/>
              </a:rPr>
              <a:t>interesse, </a:t>
            </a:r>
            <a:r>
              <a:rPr lang="it-IT" sz="2600" dirty="0">
                <a:solidFill>
                  <a:srgbClr val="898989"/>
                </a:solidFill>
                <a:cs typeface="Times New Roman" pitchFamily="18" charset="0"/>
              </a:rPr>
              <a:t>reddito e possibilità d'accesso ad una particolare offerta del mercato.</a:t>
            </a:r>
          </a:p>
          <a:p>
            <a:pPr algn="just">
              <a:lnSpc>
                <a:spcPct val="90000"/>
              </a:lnSpc>
            </a:pPr>
            <a:r>
              <a:rPr lang="it-IT" sz="2600" b="1" dirty="0">
                <a:solidFill>
                  <a:srgbClr val="898989"/>
                </a:solidFill>
                <a:cs typeface="Times New Roman" pitchFamily="18" charset="0"/>
              </a:rPr>
              <a:t>mercato disponibile qualificato: </a:t>
            </a:r>
            <a:r>
              <a:rPr lang="it-IT" sz="2600" dirty="0">
                <a:solidFill>
                  <a:srgbClr val="898989"/>
                </a:solidFill>
                <a:cs typeface="Times New Roman" pitchFamily="18" charset="0"/>
              </a:rPr>
              <a:t>insieme dei consumatori che hanno interesse, reddito, possibilità di accesso e requisiti per la particolare offerta del mercato</a:t>
            </a:r>
          </a:p>
          <a:p>
            <a:pPr algn="just">
              <a:lnSpc>
                <a:spcPct val="90000"/>
              </a:lnSpc>
            </a:pPr>
            <a:r>
              <a:rPr lang="it-IT" sz="2600" b="1" dirty="0">
                <a:solidFill>
                  <a:srgbClr val="898989"/>
                </a:solidFill>
                <a:cs typeface="Times New Roman" pitchFamily="18" charset="0"/>
              </a:rPr>
              <a:t>mercato servito: </a:t>
            </a:r>
            <a:r>
              <a:rPr lang="it-IT" sz="2600" dirty="0">
                <a:solidFill>
                  <a:srgbClr val="898989"/>
                </a:solidFill>
                <a:cs typeface="Times New Roman" pitchFamily="18" charset="0"/>
              </a:rPr>
              <a:t>parte del mercato disponibile qualificato a cui l'impresa decide di rivolgersi.</a:t>
            </a:r>
            <a:r>
              <a:rPr lang="it-IT" sz="2600" b="1" dirty="0">
                <a:solidFill>
                  <a:srgbClr val="898989"/>
                </a:solidFill>
                <a:cs typeface="Times New Roman" pitchFamily="18" charset="0"/>
              </a:rPr>
              <a:t> </a:t>
            </a:r>
            <a:endParaRPr lang="it-IT" sz="2600" dirty="0">
              <a:solidFill>
                <a:srgbClr val="898989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it-IT" sz="2600" b="1" dirty="0">
                <a:solidFill>
                  <a:srgbClr val="898989"/>
                </a:solidFill>
                <a:cs typeface="Times New Roman" pitchFamily="18" charset="0"/>
              </a:rPr>
              <a:t>mercato penetrato: </a:t>
            </a:r>
            <a:r>
              <a:rPr lang="it-IT" sz="2600" dirty="0">
                <a:solidFill>
                  <a:srgbClr val="898989"/>
                </a:solidFill>
                <a:cs typeface="Times New Roman" pitchFamily="18" charset="0"/>
              </a:rPr>
              <a:t>insieme dei consumatori che effettivamente acquistano il prodotto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37698" y="1081706"/>
            <a:ext cx="10515600" cy="869924"/>
          </a:xfrm>
        </p:spPr>
        <p:txBody>
          <a:bodyPr/>
          <a:lstStyle/>
          <a:p>
            <a:r>
              <a:rPr lang="it-IT" dirty="0"/>
              <a:t>I cambiamenti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8498" y="1951630"/>
            <a:ext cx="10464800" cy="42052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Diminuzione costi di transazione e transizione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Maggiore confrontabilità e minori asimmetrie informative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Aumento concorrenza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Discriminazioni nel tempo e nello spazio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Discriminazione sugli utenti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Bundling e soluzione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Negoziazione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Last minute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Proposta del prezzo da parte del consumatore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83108" y="1433015"/>
            <a:ext cx="10515600" cy="869924"/>
          </a:xfrm>
        </p:spPr>
        <p:txBody>
          <a:bodyPr/>
          <a:lstStyle/>
          <a:p>
            <a:r>
              <a:rPr lang="it-IT" dirty="0"/>
              <a:t>I nuovi modelli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417" y="2811439"/>
            <a:ext cx="10464800" cy="2849586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Prezzo determinato (revisione periodica e prezzo dinamico)</a:t>
            </a:r>
          </a:p>
          <a:p>
            <a:r>
              <a:rPr lang="it-IT" dirty="0">
                <a:solidFill>
                  <a:srgbClr val="898989"/>
                </a:solidFill>
              </a:rPr>
              <a:t>Prezzo negoziato</a:t>
            </a:r>
          </a:p>
          <a:p>
            <a:r>
              <a:rPr lang="it-IT" dirty="0">
                <a:solidFill>
                  <a:srgbClr val="898989"/>
                </a:solidFill>
              </a:rPr>
              <a:t>Aste digitali</a:t>
            </a:r>
          </a:p>
          <a:p>
            <a:r>
              <a:rPr lang="it-IT" dirty="0">
                <a:solidFill>
                  <a:srgbClr val="898989"/>
                </a:solidFill>
              </a:rPr>
              <a:t>E-market place (incontro dinamico fra domanda e offerta)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Comunicazione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047164"/>
            <a:ext cx="10363200" cy="4048836"/>
          </a:xfrm>
        </p:spPr>
        <p:txBody>
          <a:bodyPr/>
          <a:lstStyle/>
          <a:p>
            <a:pPr algn="just"/>
            <a:r>
              <a:rPr lang="it-IT" dirty="0">
                <a:solidFill>
                  <a:srgbClr val="898989"/>
                </a:solidFill>
                <a:latin typeface="Tahoma" pitchFamily="34" charset="0"/>
                <a:cs typeface="Times New Roman" pitchFamily="18" charset="0"/>
              </a:rPr>
              <a:t>Ogni organizzazione comunica con i propri pubblici per il solo fatto di fare o non fare delle azioni </a:t>
            </a:r>
          </a:p>
          <a:p>
            <a:pPr algn="just"/>
            <a:endParaRPr lang="it-IT" dirty="0">
              <a:solidFill>
                <a:srgbClr val="898989"/>
              </a:solidFill>
              <a:latin typeface="Tahoma" pitchFamily="34" charset="0"/>
              <a:cs typeface="Times New Roman" pitchFamily="18" charset="0"/>
            </a:endParaRPr>
          </a:p>
          <a:p>
            <a:pPr algn="just"/>
            <a:endParaRPr lang="it-IT" dirty="0">
              <a:solidFill>
                <a:srgbClr val="898989"/>
              </a:solidFill>
              <a:latin typeface="Tahoma" pitchFamily="34" charset="0"/>
              <a:cs typeface="Times New Roman" pitchFamily="18" charset="0"/>
            </a:endParaRPr>
          </a:p>
          <a:p>
            <a:pPr algn="just"/>
            <a:r>
              <a:rPr lang="it-IT" dirty="0">
                <a:solidFill>
                  <a:srgbClr val="898989"/>
                </a:solidFill>
                <a:latin typeface="Tahoma" pitchFamily="34" charset="0"/>
                <a:cs typeface="Times New Roman" pitchFamily="18" charset="0"/>
              </a:rPr>
              <a:t>essa ha la </a:t>
            </a:r>
            <a:r>
              <a:rPr lang="it-IT" dirty="0" smtClean="0">
                <a:solidFill>
                  <a:srgbClr val="898989"/>
                </a:solidFill>
                <a:latin typeface="Tahoma" pitchFamily="34" charset="0"/>
                <a:cs typeface="Times New Roman" pitchFamily="18" charset="0"/>
              </a:rPr>
              <a:t>necessità </a:t>
            </a:r>
            <a:r>
              <a:rPr lang="it-IT" dirty="0">
                <a:solidFill>
                  <a:srgbClr val="898989"/>
                </a:solidFill>
                <a:latin typeface="Tahoma" pitchFamily="34" charset="0"/>
                <a:cs typeface="Times New Roman" pitchFamily="18" charset="0"/>
              </a:rPr>
              <a:t>di non lasciare tale attività al caso ma di gestirla e coordinarla verso certi fini</a:t>
            </a:r>
            <a:endParaRPr lang="it-IT" dirty="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5572836" y="3162300"/>
            <a:ext cx="10160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066800"/>
            <a:ext cx="11379200" cy="1676400"/>
          </a:xfrm>
        </p:spPr>
        <p:txBody>
          <a:bodyPr/>
          <a:lstStyle/>
          <a:p>
            <a:pPr algn="l"/>
            <a:r>
              <a:rPr lang="it-IT" sz="4000" dirty="0">
                <a:latin typeface="Raleway"/>
                <a:cs typeface="Times New Roman" pitchFamily="18" charset="0"/>
              </a:rPr>
              <a:t>Le informazioni che i soggetti derivano dalla comunicazione d’impresa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743200"/>
            <a:ext cx="11480800" cy="3505200"/>
          </a:xfrm>
        </p:spPr>
        <p:txBody>
          <a:bodyPr>
            <a:normAutofit fontScale="92500" lnSpcReduction="10000"/>
          </a:bodyPr>
          <a:lstStyle/>
          <a:p>
            <a:r>
              <a:rPr lang="it-IT" dirty="0">
                <a:solidFill>
                  <a:srgbClr val="898989"/>
                </a:solidFill>
                <a:latin typeface="Raleway"/>
                <a:cs typeface="Times New Roman" pitchFamily="18" charset="0"/>
              </a:rPr>
              <a:t>rendono il soggetto cosciente della presenza di una certa soluzione </a:t>
            </a:r>
          </a:p>
          <a:p>
            <a:r>
              <a:rPr lang="it-IT" dirty="0">
                <a:solidFill>
                  <a:srgbClr val="898989"/>
                </a:solidFill>
                <a:latin typeface="Raleway"/>
                <a:cs typeface="Times New Roman" pitchFamily="18" charset="0"/>
              </a:rPr>
              <a:t>possono influenzare le attese, l’immagine e per questo tramite la definizione del valore; </a:t>
            </a:r>
          </a:p>
          <a:p>
            <a:pPr algn="just"/>
            <a:r>
              <a:rPr lang="it-IT" dirty="0">
                <a:solidFill>
                  <a:srgbClr val="898989"/>
                </a:solidFill>
                <a:latin typeface="Raleway"/>
                <a:cs typeface="Times New Roman" pitchFamily="18" charset="0"/>
              </a:rPr>
              <a:t>sono un mezzo per “seguire” il soggetto nel suo processo di consumo, informandolo, indirizzandolo, supportandolo in tutti i momenti del processo stesso; </a:t>
            </a:r>
          </a:p>
          <a:p>
            <a:r>
              <a:rPr lang="it-IT" dirty="0">
                <a:solidFill>
                  <a:srgbClr val="898989"/>
                </a:solidFill>
                <a:latin typeface="Raleway"/>
                <a:cs typeface="Times New Roman" pitchFamily="18" charset="0"/>
              </a:rPr>
              <a:t>possono, potenzialmente, aiutare a </a:t>
            </a:r>
            <a:r>
              <a:rPr lang="it-IT" i="1" dirty="0">
                <a:solidFill>
                  <a:srgbClr val="898989"/>
                </a:solidFill>
                <a:latin typeface="Raleway"/>
                <a:cs typeface="Times New Roman" pitchFamily="18" charset="0"/>
              </a:rPr>
              <a:t>gestire</a:t>
            </a:r>
            <a:r>
              <a:rPr lang="it-IT" dirty="0">
                <a:solidFill>
                  <a:srgbClr val="898989"/>
                </a:solidFill>
                <a:latin typeface="Raleway"/>
                <a:cs typeface="Times New Roman" pitchFamily="18" charset="0"/>
              </a:rPr>
              <a:t> e indirizzare le attese – prima, durante e dopo l’erogazione - e impattare sulla percezione della performance   </a:t>
            </a:r>
            <a:endParaRPr lang="it-IT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31850"/>
            <a:ext cx="11042649" cy="1143000"/>
          </a:xfrm>
        </p:spPr>
        <p:txBody>
          <a:bodyPr/>
          <a:lstStyle/>
          <a:p>
            <a:r>
              <a:rPr lang="it-IT" sz="4000" dirty="0"/>
              <a:t>Il processo di comunicazione</a:t>
            </a:r>
          </a:p>
        </p:txBody>
      </p:sp>
      <p:pic>
        <p:nvPicPr>
          <p:cNvPr id="2672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417" y="1844675"/>
            <a:ext cx="10752667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19200"/>
            <a:ext cx="12192000" cy="990600"/>
          </a:xfrm>
        </p:spPr>
        <p:txBody>
          <a:bodyPr/>
          <a:lstStyle/>
          <a:p>
            <a:r>
              <a:rPr lang="it-IT" sz="4000" dirty="0">
                <a:latin typeface="Raleway"/>
                <a:cs typeface="Tahoma" pitchFamily="34" charset="0"/>
              </a:rPr>
              <a:t>Le differenze possono essere causate:</a:t>
            </a:r>
            <a:br>
              <a:rPr lang="it-IT" sz="4000" dirty="0">
                <a:latin typeface="Raleway"/>
                <a:cs typeface="Tahoma" pitchFamily="34" charset="0"/>
              </a:rPr>
            </a:br>
            <a:endParaRPr lang="it-IT" sz="4000" dirty="0">
              <a:latin typeface="Raleway"/>
              <a:cs typeface="Tahoma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dirty="0">
                <a:solidFill>
                  <a:srgbClr val="898989"/>
                </a:solidFill>
                <a:latin typeface="Raleway"/>
                <a:cs typeface="Tahoma" pitchFamily="34" charset="0"/>
              </a:rPr>
              <a:t>da errori nel codice utilizzato; </a:t>
            </a:r>
          </a:p>
          <a:p>
            <a:pPr algn="just"/>
            <a:r>
              <a:rPr lang="it-IT" dirty="0">
                <a:solidFill>
                  <a:srgbClr val="898989"/>
                </a:solidFill>
                <a:latin typeface="Raleway"/>
                <a:cs typeface="Tahoma" pitchFamily="34" charset="0"/>
              </a:rPr>
              <a:t>da errori nel mezzo utilizzato; </a:t>
            </a:r>
          </a:p>
          <a:p>
            <a:pPr algn="just"/>
            <a:r>
              <a:rPr lang="it-IT" dirty="0">
                <a:solidFill>
                  <a:srgbClr val="898989"/>
                </a:solidFill>
                <a:latin typeface="Raleway"/>
                <a:cs typeface="Tahoma" pitchFamily="34" charset="0"/>
              </a:rPr>
              <a:t>dal rumore; </a:t>
            </a:r>
          </a:p>
          <a:p>
            <a:pPr algn="just"/>
            <a:r>
              <a:rPr lang="it-IT" dirty="0">
                <a:solidFill>
                  <a:srgbClr val="898989"/>
                </a:solidFill>
                <a:latin typeface="Raleway"/>
                <a:cs typeface="Tahoma" pitchFamily="34" charset="0"/>
              </a:rPr>
              <a:t>dalla mancata coerenza con atteggiamenti, valori, interessi del ricevente.</a:t>
            </a:r>
            <a:r>
              <a:rPr lang="it-IT" dirty="0">
                <a:solidFill>
                  <a:srgbClr val="898989"/>
                </a:solidFill>
                <a:latin typeface="Raleway"/>
              </a:rPr>
              <a:t> 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piano di comunicazione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434" y="2333766"/>
            <a:ext cx="11523133" cy="3400283"/>
          </a:xfrm>
        </p:spPr>
        <p:txBody>
          <a:bodyPr>
            <a:normAutofit lnSpcReduction="10000"/>
          </a:bodyPr>
          <a:lstStyle/>
          <a:p>
            <a:r>
              <a:rPr lang="it-IT" dirty="0">
                <a:solidFill>
                  <a:srgbClr val="898989"/>
                </a:solidFill>
                <a:cs typeface="Tahoma" pitchFamily="34" charset="0"/>
              </a:rPr>
              <a:t>individuazione del pubblico obiettivo</a:t>
            </a:r>
            <a:r>
              <a:rPr lang="it-IT" dirty="0">
                <a:solidFill>
                  <a:srgbClr val="898989"/>
                </a:solidFill>
              </a:rPr>
              <a:t> </a:t>
            </a:r>
          </a:p>
          <a:p>
            <a:r>
              <a:rPr lang="it-IT" dirty="0">
                <a:solidFill>
                  <a:srgbClr val="898989"/>
                </a:solidFill>
                <a:cs typeface="Tahoma" pitchFamily="34" charset="0"/>
              </a:rPr>
              <a:t>individuare gli obiettivi della comunicazione</a:t>
            </a:r>
            <a:r>
              <a:rPr lang="it-IT" dirty="0">
                <a:solidFill>
                  <a:srgbClr val="898989"/>
                </a:solidFill>
              </a:rPr>
              <a:t> </a:t>
            </a:r>
          </a:p>
          <a:p>
            <a:r>
              <a:rPr lang="it-IT" dirty="0">
                <a:solidFill>
                  <a:srgbClr val="898989"/>
                </a:solidFill>
                <a:cs typeface="Tahoma" pitchFamily="34" charset="0"/>
              </a:rPr>
              <a:t>definire il messaggio</a:t>
            </a:r>
            <a:r>
              <a:rPr lang="it-IT" dirty="0">
                <a:solidFill>
                  <a:srgbClr val="898989"/>
                </a:solidFill>
              </a:rPr>
              <a:t> </a:t>
            </a:r>
          </a:p>
          <a:p>
            <a:r>
              <a:rPr lang="it-IT" dirty="0">
                <a:solidFill>
                  <a:srgbClr val="898989"/>
                </a:solidFill>
                <a:cs typeface="Tahoma" pitchFamily="34" charset="0"/>
              </a:rPr>
              <a:t>scelta dei canali di comunicazione</a:t>
            </a:r>
            <a:r>
              <a:rPr lang="it-IT" dirty="0">
                <a:solidFill>
                  <a:srgbClr val="898989"/>
                </a:solidFill>
              </a:rPr>
              <a:t> </a:t>
            </a:r>
          </a:p>
          <a:p>
            <a:r>
              <a:rPr lang="it-IT" dirty="0">
                <a:solidFill>
                  <a:srgbClr val="898989"/>
                </a:solidFill>
                <a:cs typeface="Tahoma" pitchFamily="34" charset="0"/>
              </a:rPr>
              <a:t>definizione del budget</a:t>
            </a:r>
            <a:r>
              <a:rPr lang="it-IT" dirty="0">
                <a:solidFill>
                  <a:srgbClr val="898989"/>
                </a:solidFill>
              </a:rPr>
              <a:t> </a:t>
            </a:r>
          </a:p>
          <a:p>
            <a:r>
              <a:rPr lang="it-IT" dirty="0">
                <a:solidFill>
                  <a:srgbClr val="898989"/>
                </a:solidFill>
                <a:cs typeface="Tahoma" pitchFamily="34" charset="0"/>
              </a:rPr>
              <a:t>combinazione di mix promozionale </a:t>
            </a:r>
          </a:p>
          <a:p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controllare i risultati</a:t>
            </a:r>
            <a:r>
              <a:rPr lang="it-IT" dirty="0">
                <a:solidFill>
                  <a:srgbClr val="898989"/>
                </a:solidFill>
                <a:cs typeface="Tahoma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2184" y="1160060"/>
            <a:ext cx="10515600" cy="869924"/>
          </a:xfrm>
        </p:spPr>
        <p:txBody>
          <a:bodyPr/>
          <a:lstStyle/>
          <a:p>
            <a:r>
              <a:rPr lang="it-IT" sz="3200" dirty="0">
                <a:cs typeface="Tahoma" pitchFamily="34" charset="0"/>
              </a:rPr>
              <a:t>Obiettivi e messaggio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9184" y="2250076"/>
            <a:ext cx="5130800" cy="3915775"/>
          </a:xfrm>
          <a:ln w="28575">
            <a:solidFill>
              <a:srgbClr val="898989"/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80000"/>
              </a:lnSpc>
              <a:buFontTx/>
              <a:buNone/>
            </a:pPr>
            <a:endParaRPr lang="it-IT" sz="2200" b="1" dirty="0">
              <a:solidFill>
                <a:srgbClr val="898989"/>
              </a:solidFill>
              <a:cs typeface="Tahoma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it-IT" sz="2200" b="1" dirty="0">
                <a:solidFill>
                  <a:srgbClr val="898989"/>
                </a:solidFill>
                <a:cs typeface="Tahoma" pitchFamily="34" charset="0"/>
              </a:rPr>
              <a:t>OBIETTIVI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it-IT" sz="2200" b="1" dirty="0">
              <a:solidFill>
                <a:srgbClr val="898989"/>
              </a:solidFill>
              <a:cs typeface="Tahoma" pitchFamily="34" charset="0"/>
            </a:endParaRPr>
          </a:p>
          <a:p>
            <a:pPr marL="0" indent="0" algn="just">
              <a:lnSpc>
                <a:spcPct val="80000"/>
              </a:lnSpc>
            </a:pPr>
            <a:r>
              <a:rPr lang="it-IT" sz="2200" i="1" dirty="0">
                <a:solidFill>
                  <a:srgbClr val="EB8B2D"/>
                </a:solidFill>
                <a:cs typeface="Tahoma" pitchFamily="34" charset="0"/>
              </a:rPr>
              <a:t>cognitiva</a:t>
            </a:r>
            <a:r>
              <a:rPr lang="it-IT" sz="2200" dirty="0">
                <a:solidFill>
                  <a:srgbClr val="898989"/>
                </a:solidFill>
                <a:cs typeface="Tahoma" pitchFamily="34" charset="0"/>
              </a:rPr>
              <a:t>: obiettivo è quello di dare al consumatore la conoscenza del valore fornito;</a:t>
            </a:r>
          </a:p>
          <a:p>
            <a:pPr marL="0" indent="0" algn="just">
              <a:lnSpc>
                <a:spcPct val="80000"/>
              </a:lnSpc>
            </a:pPr>
            <a:r>
              <a:rPr lang="it-IT" sz="2200" i="1" dirty="0">
                <a:solidFill>
                  <a:srgbClr val="EB8B2D"/>
                </a:solidFill>
                <a:cs typeface="Tahoma" pitchFamily="34" charset="0"/>
              </a:rPr>
              <a:t>affettiva</a:t>
            </a:r>
            <a:r>
              <a:rPr lang="it-IT" sz="2200" dirty="0">
                <a:solidFill>
                  <a:srgbClr val="EB8B2D"/>
                </a:solidFill>
                <a:cs typeface="Tahoma" pitchFamily="34" charset="0"/>
              </a:rPr>
              <a:t>:</a:t>
            </a:r>
            <a:r>
              <a:rPr lang="it-IT" sz="2200" dirty="0">
                <a:solidFill>
                  <a:srgbClr val="898989"/>
                </a:solidFill>
                <a:cs typeface="Tahoma" pitchFamily="34" charset="0"/>
              </a:rPr>
              <a:t> obiettivo è cercare di modificare gli atteggiamenti del soggetto e predisporlo ad una certa azione;</a:t>
            </a:r>
          </a:p>
          <a:p>
            <a:pPr marL="0" indent="0" algn="just">
              <a:lnSpc>
                <a:spcPct val="80000"/>
              </a:lnSpc>
            </a:pPr>
            <a:r>
              <a:rPr lang="it-IT" sz="2200" i="1" dirty="0">
                <a:solidFill>
                  <a:srgbClr val="EB8B2D"/>
                </a:solidFill>
                <a:cs typeface="Tahoma" pitchFamily="34" charset="0"/>
              </a:rPr>
              <a:t>comportamentale</a:t>
            </a:r>
            <a:r>
              <a:rPr lang="it-IT" sz="2200" dirty="0">
                <a:solidFill>
                  <a:srgbClr val="898989"/>
                </a:solidFill>
                <a:cs typeface="Tahoma" pitchFamily="34" charset="0"/>
              </a:rPr>
              <a:t>: obiettivo è cercare di indurre il soggetto a compiere una certa attività.</a:t>
            </a:r>
            <a:r>
              <a:rPr lang="it-IT" sz="2200" dirty="0">
                <a:solidFill>
                  <a:srgbClr val="898989"/>
                </a:solidFill>
              </a:rPr>
              <a:t> </a:t>
            </a:r>
          </a:p>
        </p:txBody>
      </p:sp>
      <p:sp>
        <p:nvSpPr>
          <p:cNvPr id="26931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808133" y="2250076"/>
            <a:ext cx="6133658" cy="3915774"/>
          </a:xfrm>
          <a:noFill/>
          <a:ln w="28575">
            <a:solidFill>
              <a:srgbClr val="EB8B2D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buFontTx/>
              <a:buNone/>
            </a:pPr>
            <a:endParaRPr lang="it-IT" sz="2200" b="1" dirty="0">
              <a:solidFill>
                <a:srgbClr val="898989"/>
              </a:solidFill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it-IT" sz="2200" b="1" dirty="0">
                <a:solidFill>
                  <a:srgbClr val="898989"/>
                </a:solidFill>
              </a:rPr>
              <a:t>MESSAGGIO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it-IT" sz="2200" dirty="0">
              <a:solidFill>
                <a:srgbClr val="898989"/>
              </a:solidFill>
            </a:endParaRPr>
          </a:p>
          <a:p>
            <a:pPr marL="0" indent="0">
              <a:lnSpc>
                <a:spcPct val="80000"/>
              </a:lnSpc>
            </a:pPr>
            <a:r>
              <a:rPr lang="it-IT" sz="2200" dirty="0">
                <a:solidFill>
                  <a:srgbClr val="898989"/>
                </a:solidFill>
              </a:rPr>
              <a:t>identificare il </a:t>
            </a:r>
            <a:r>
              <a:rPr lang="it-IT" sz="2200" dirty="0">
                <a:solidFill>
                  <a:srgbClr val="EB8B2D"/>
                </a:solidFill>
              </a:rPr>
              <a:t>contenuto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it-IT" sz="2200" dirty="0">
                <a:solidFill>
                  <a:srgbClr val="898989"/>
                </a:solidFill>
              </a:rPr>
              <a:t>(COSA DIRE), </a:t>
            </a:r>
          </a:p>
          <a:p>
            <a:pPr marL="0" indent="0">
              <a:lnSpc>
                <a:spcPct val="80000"/>
              </a:lnSpc>
            </a:pPr>
            <a:r>
              <a:rPr lang="it-IT" sz="2200" dirty="0">
                <a:solidFill>
                  <a:srgbClr val="898989"/>
                </a:solidFill>
              </a:rPr>
              <a:t>definire la sua </a:t>
            </a:r>
            <a:r>
              <a:rPr lang="it-IT" sz="2200" dirty="0">
                <a:solidFill>
                  <a:srgbClr val="EB8B2D"/>
                </a:solidFill>
              </a:rPr>
              <a:t>struttura</a:t>
            </a:r>
            <a:r>
              <a:rPr lang="it-IT" sz="2200" dirty="0">
                <a:solidFill>
                  <a:srgbClr val="898989"/>
                </a:solidFill>
              </a:rPr>
              <a:t>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it-IT" sz="2200" dirty="0">
                <a:solidFill>
                  <a:srgbClr val="898989"/>
                </a:solidFill>
              </a:rPr>
              <a:t>(COME ESPRIMERE IL CONTENUTO), </a:t>
            </a:r>
          </a:p>
          <a:p>
            <a:pPr marL="0" indent="0">
              <a:lnSpc>
                <a:spcPct val="80000"/>
              </a:lnSpc>
            </a:pPr>
            <a:r>
              <a:rPr lang="it-IT" sz="2200" dirty="0">
                <a:solidFill>
                  <a:srgbClr val="898989"/>
                </a:solidFill>
              </a:rPr>
              <a:t>definire il </a:t>
            </a:r>
            <a:r>
              <a:rPr lang="it-IT" sz="2200" dirty="0">
                <a:solidFill>
                  <a:srgbClr val="EB8B2D"/>
                </a:solidFill>
              </a:rPr>
              <a:t>formato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it-IT" sz="2200" dirty="0">
                <a:solidFill>
                  <a:srgbClr val="898989"/>
                </a:solidFill>
              </a:rPr>
              <a:t>(QUALE STRUTTURA SIMBOLICA UTILIZZARE), </a:t>
            </a:r>
          </a:p>
          <a:p>
            <a:pPr marL="0" indent="0">
              <a:lnSpc>
                <a:spcPct val="80000"/>
              </a:lnSpc>
            </a:pPr>
            <a:r>
              <a:rPr lang="it-IT" sz="2200" dirty="0">
                <a:solidFill>
                  <a:srgbClr val="898989"/>
                </a:solidFill>
              </a:rPr>
              <a:t>identificare la </a:t>
            </a:r>
            <a:r>
              <a:rPr lang="it-IT" sz="2200" dirty="0">
                <a:solidFill>
                  <a:srgbClr val="EB8B2D"/>
                </a:solidFill>
              </a:rPr>
              <a:t>fonte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it-IT" sz="2200" dirty="0">
                <a:solidFill>
                  <a:srgbClr val="898989"/>
                </a:solidFill>
              </a:rPr>
              <a:t>(CHI DEVE DIRLO)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7433" y="1160060"/>
            <a:ext cx="10515600" cy="869924"/>
          </a:xfrm>
        </p:spPr>
        <p:txBody>
          <a:bodyPr/>
          <a:lstStyle/>
          <a:p>
            <a:r>
              <a:rPr lang="it-IT" dirty="0">
                <a:cs typeface="Tahoma" pitchFamily="34" charset="0"/>
              </a:rPr>
              <a:t>I canali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4433" y="2250076"/>
            <a:ext cx="5130800" cy="3904663"/>
          </a:xfrm>
          <a:ln w="28575">
            <a:solidFill>
              <a:srgbClr val="006600"/>
            </a:solidFill>
          </a:ln>
        </p:spPr>
        <p:txBody>
          <a:bodyPr/>
          <a:lstStyle/>
          <a:p>
            <a:pPr marL="0" indent="0" algn="just">
              <a:lnSpc>
                <a:spcPct val="90000"/>
              </a:lnSpc>
            </a:pPr>
            <a:r>
              <a:rPr lang="it-IT" sz="2400" b="1" dirty="0">
                <a:solidFill>
                  <a:srgbClr val="898989"/>
                </a:solidFill>
                <a:cs typeface="Tahoma" pitchFamily="34" charset="0"/>
              </a:rPr>
              <a:t>canali personali</a:t>
            </a:r>
            <a:r>
              <a:rPr lang="it-IT" sz="2400" dirty="0">
                <a:solidFill>
                  <a:srgbClr val="898989"/>
                </a:solidFill>
                <a:cs typeface="Tahoma" pitchFamily="34" charset="0"/>
              </a:rPr>
              <a:t>: si identificano con la comunicazione diretta; i soggetti che forniscono informazione possono essere esperti esterni, personale dell’organizzazione, conoscenti. </a:t>
            </a:r>
          </a:p>
          <a:p>
            <a:pPr marL="0" indent="0">
              <a:lnSpc>
                <a:spcPct val="90000"/>
              </a:lnSpc>
            </a:pPr>
            <a:r>
              <a:rPr lang="it-IT" sz="2400" b="1" dirty="0">
                <a:solidFill>
                  <a:srgbClr val="898989"/>
                </a:solidFill>
                <a:cs typeface="Tahoma" pitchFamily="34" charset="0"/>
              </a:rPr>
              <a:t>canali non personali</a:t>
            </a:r>
            <a:r>
              <a:rPr lang="it-IT" sz="2400" dirty="0">
                <a:solidFill>
                  <a:srgbClr val="898989"/>
                </a:solidFill>
                <a:cs typeface="Tahoma" pitchFamily="34" charset="0"/>
              </a:rPr>
              <a:t>: erogano messaggi ad una certa categoria di utenti</a:t>
            </a:r>
            <a:endParaRPr lang="it-IT" sz="2400" dirty="0">
              <a:solidFill>
                <a:srgbClr val="898989"/>
              </a:solidFill>
            </a:endParaRPr>
          </a:p>
        </p:txBody>
      </p:sp>
      <p:sp>
        <p:nvSpPr>
          <p:cNvPr id="27136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808134" y="2250076"/>
            <a:ext cx="5609167" cy="3876088"/>
          </a:xfrm>
          <a:noFill/>
          <a:ln w="28575">
            <a:solidFill>
              <a:srgbClr val="0000CC"/>
            </a:solidFill>
          </a:ln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it-IT" sz="2000" b="1" dirty="0">
                <a:solidFill>
                  <a:srgbClr val="898989"/>
                </a:solidFill>
              </a:rPr>
              <a:t>I CANALI NON PERSONALI</a:t>
            </a:r>
          </a:p>
          <a:p>
            <a:pPr marL="0" indent="0">
              <a:lnSpc>
                <a:spcPct val="90000"/>
              </a:lnSpc>
              <a:buFontTx/>
              <a:buNone/>
            </a:pPr>
            <a:endParaRPr lang="it-IT" sz="2400" dirty="0">
              <a:solidFill>
                <a:srgbClr val="898989"/>
              </a:solidFill>
            </a:endParaRPr>
          </a:p>
          <a:p>
            <a:pPr marL="0" indent="0">
              <a:lnSpc>
                <a:spcPct val="90000"/>
              </a:lnSpc>
            </a:pPr>
            <a:r>
              <a:rPr lang="it-IT" sz="2400" dirty="0">
                <a:solidFill>
                  <a:srgbClr val="EB8B2D"/>
                </a:solidFill>
              </a:rPr>
              <a:t>canali di massa</a:t>
            </a:r>
            <a:r>
              <a:rPr lang="it-IT" sz="2400" dirty="0">
                <a:solidFill>
                  <a:srgbClr val="898989"/>
                </a:solidFill>
              </a:rPr>
              <a:t> (per esempio la pubblicità); </a:t>
            </a:r>
          </a:p>
          <a:p>
            <a:pPr marL="0" indent="0">
              <a:lnSpc>
                <a:spcPct val="90000"/>
              </a:lnSpc>
            </a:pPr>
            <a:r>
              <a:rPr lang="it-IT" sz="2400" dirty="0">
                <a:solidFill>
                  <a:srgbClr val="EB8B2D"/>
                </a:solidFill>
              </a:rPr>
              <a:t>canali impersonali</a:t>
            </a:r>
            <a:r>
              <a:rPr lang="it-IT" sz="2400" dirty="0">
                <a:solidFill>
                  <a:srgbClr val="898989"/>
                </a:solidFill>
              </a:rPr>
              <a:t>, come l’ambiente di un certo punto vendita; </a:t>
            </a:r>
          </a:p>
          <a:p>
            <a:pPr marL="0" indent="0">
              <a:lnSpc>
                <a:spcPct val="90000"/>
              </a:lnSpc>
            </a:pPr>
            <a:r>
              <a:rPr lang="it-IT" sz="2400" dirty="0">
                <a:solidFill>
                  <a:srgbClr val="EB8B2D"/>
                </a:solidFill>
              </a:rPr>
              <a:t>eventi</a:t>
            </a:r>
            <a:r>
              <a:rPr lang="it-IT" sz="2400" dirty="0">
                <a:solidFill>
                  <a:srgbClr val="898989"/>
                </a:solidFill>
              </a:rPr>
              <a:t>, ossia la predisposizione di situazioni al fine di comunicare un certo messaggio </a:t>
            </a:r>
          </a:p>
          <a:p>
            <a:pPr marL="0" indent="0">
              <a:lnSpc>
                <a:spcPct val="90000"/>
              </a:lnSpc>
            </a:pPr>
            <a:endParaRPr lang="it-IT" sz="24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Prodotto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28700"/>
            <a:ext cx="11582400" cy="1143000"/>
          </a:xfrm>
        </p:spPr>
        <p:txBody>
          <a:bodyPr/>
          <a:lstStyle/>
          <a:p>
            <a:r>
              <a:rPr lang="it-IT" sz="4000" dirty="0">
                <a:latin typeface="Raleway"/>
                <a:cs typeface="Tahoma" pitchFamily="34" charset="0"/>
              </a:rPr>
              <a:t>Criteri per la definizione di un budget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347414"/>
            <a:ext cx="11582400" cy="3977185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 i="1" dirty="0">
                <a:solidFill>
                  <a:srgbClr val="EB8B2D"/>
                </a:solidFill>
                <a:latin typeface="Raleway"/>
                <a:cs typeface="Tahoma" pitchFamily="34" charset="0"/>
              </a:rPr>
              <a:t>somma disponibile</a:t>
            </a:r>
            <a:r>
              <a:rPr lang="it-IT" sz="2800" dirty="0">
                <a:solidFill>
                  <a:srgbClr val="898989"/>
                </a:solidFill>
                <a:latin typeface="Raleway"/>
                <a:cs typeface="Tahoma" pitchFamily="34" charset="0"/>
              </a:rPr>
              <a:t>: lo stanziamento promozionale è fissato ai livelli che l’organizzazione può sopportare, date le sue condizioni economiche; in questo caso tutte le scelte di comunicazione sono vincolate al rispetto di un certo budget;</a:t>
            </a:r>
          </a:p>
          <a:p>
            <a:pPr algn="just">
              <a:lnSpc>
                <a:spcPct val="90000"/>
              </a:lnSpc>
            </a:pPr>
            <a:r>
              <a:rPr lang="it-IT" sz="2800" i="1" dirty="0">
                <a:solidFill>
                  <a:srgbClr val="EB8B2D"/>
                </a:solidFill>
                <a:latin typeface="Raleway"/>
                <a:cs typeface="Tahoma" pitchFamily="34" charset="0"/>
              </a:rPr>
              <a:t>percentuale sulle vendite</a:t>
            </a:r>
            <a:r>
              <a:rPr lang="it-IT" sz="2800" dirty="0">
                <a:solidFill>
                  <a:srgbClr val="898989"/>
                </a:solidFill>
                <a:latin typeface="Raleway"/>
                <a:cs typeface="Tahoma" pitchFamily="34" charset="0"/>
              </a:rPr>
              <a:t>: lo stanziamento è una percentuale degli introiti derivanti dalla vendita dell’offerta, o degli introiti totali; così facendo la relazione comunicazione/efficacia dell’attività risulta capovolta: lo sforzo aumenta quando il successo è maggiore, diminuisce quando il successo è minore.</a:t>
            </a:r>
            <a:r>
              <a:rPr lang="it-IT" sz="2800" dirty="0">
                <a:solidFill>
                  <a:srgbClr val="898989"/>
                </a:solidFill>
                <a:latin typeface="Raleway"/>
                <a:cs typeface="Times New Roman" pitchFamily="18" charset="0"/>
              </a:rPr>
              <a:t>   </a:t>
            </a:r>
            <a:endParaRPr lang="it-IT" sz="28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204415"/>
            <a:ext cx="11582400" cy="1143000"/>
          </a:xfrm>
        </p:spPr>
        <p:txBody>
          <a:bodyPr/>
          <a:lstStyle/>
          <a:p>
            <a:r>
              <a:rPr lang="it-IT" sz="4000" dirty="0">
                <a:latin typeface="Raleway"/>
                <a:cs typeface="Tahoma" pitchFamily="34" charset="0"/>
              </a:rPr>
              <a:t>Criteri per la definizione di un budget (2)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347415"/>
            <a:ext cx="11582400" cy="41148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 i="1" dirty="0">
                <a:solidFill>
                  <a:srgbClr val="EB8B2D"/>
                </a:solidFill>
                <a:latin typeface="Raleway"/>
                <a:cs typeface="Tahoma" pitchFamily="34" charset="0"/>
              </a:rPr>
              <a:t>parità competitiva</a:t>
            </a:r>
            <a:r>
              <a:rPr lang="it-IT" sz="2800" dirty="0">
                <a:solidFill>
                  <a:srgbClr val="898989"/>
                </a:solidFill>
                <a:latin typeface="Raleway"/>
                <a:cs typeface="Tahoma" pitchFamily="34" charset="0"/>
              </a:rPr>
              <a:t>: la somma viene definita in modo da mantenersi al pari della concorrenza, l’attività dell’organizzazione dipende da considerazioni elaborate da terzi, </a:t>
            </a:r>
          </a:p>
          <a:p>
            <a:pPr algn="just">
              <a:lnSpc>
                <a:spcPct val="90000"/>
              </a:lnSpc>
            </a:pPr>
            <a:r>
              <a:rPr lang="it-IT" sz="2800" i="1" dirty="0">
                <a:solidFill>
                  <a:srgbClr val="EB8B2D"/>
                </a:solidFill>
                <a:latin typeface="Raleway"/>
                <a:cs typeface="Tahoma" pitchFamily="34" charset="0"/>
              </a:rPr>
              <a:t>obiettivo da conseguire</a:t>
            </a:r>
            <a:r>
              <a:rPr lang="it-IT" sz="2800" dirty="0">
                <a:solidFill>
                  <a:srgbClr val="898989"/>
                </a:solidFill>
                <a:latin typeface="Raleway"/>
                <a:cs typeface="Tahoma" pitchFamily="34" charset="0"/>
              </a:rPr>
              <a:t>: lo stanziamento è definito in funzione dei pubblici a cui indirizzarsi e degli obiettivi da raggiungere; risulta il metodo più coerente anche se a volte non attuabile, poiché può implicare livelli di spesa non sostenibili dall’organizzazione.</a:t>
            </a:r>
            <a:r>
              <a:rPr lang="it-IT" sz="2800" dirty="0">
                <a:solidFill>
                  <a:srgbClr val="898989"/>
                </a:solidFill>
                <a:latin typeface="Raleway"/>
              </a:rPr>
              <a:t> </a:t>
            </a:r>
          </a:p>
          <a:p>
            <a:pPr>
              <a:lnSpc>
                <a:spcPct val="90000"/>
              </a:lnSpc>
            </a:pPr>
            <a:endParaRPr lang="it-IT" sz="28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Raleway"/>
                <a:cs typeface="Tahoma" pitchFamily="34" charset="0"/>
              </a:rPr>
              <a:t>Il mix di comunicazione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429300"/>
            <a:ext cx="11480800" cy="3666699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 dirty="0">
                <a:solidFill>
                  <a:srgbClr val="EB8B2D"/>
                </a:solidFill>
                <a:latin typeface="Raleway"/>
                <a:cs typeface="Tahoma" pitchFamily="34" charset="0"/>
              </a:rPr>
              <a:t>Pubblicità</a:t>
            </a:r>
            <a:r>
              <a:rPr lang="it-IT" sz="2800" dirty="0">
                <a:latin typeface="Raleway"/>
                <a:cs typeface="Tahoma" pitchFamily="34" charset="0"/>
              </a:rPr>
              <a:t>: </a:t>
            </a:r>
            <a:r>
              <a:rPr lang="it-IT" sz="2800" dirty="0">
                <a:solidFill>
                  <a:srgbClr val="898989"/>
                </a:solidFill>
                <a:latin typeface="Raleway"/>
                <a:cs typeface="Tahoma" pitchFamily="34" charset="0"/>
              </a:rPr>
              <a:t>ogni forma di presentazione e promozione impersonale da parte di un soggetto effettuata dietro compenso;</a:t>
            </a:r>
          </a:p>
          <a:p>
            <a:pPr algn="just">
              <a:lnSpc>
                <a:spcPct val="90000"/>
              </a:lnSpc>
            </a:pPr>
            <a:r>
              <a:rPr lang="it-IT" sz="2800" dirty="0">
                <a:solidFill>
                  <a:srgbClr val="EB8B2D"/>
                </a:solidFill>
                <a:latin typeface="Raleway"/>
                <a:cs typeface="Tahoma" pitchFamily="34" charset="0"/>
              </a:rPr>
              <a:t>Promozione delle vendite</a:t>
            </a:r>
            <a:r>
              <a:rPr lang="it-IT" sz="2800" dirty="0">
                <a:latin typeface="Raleway"/>
                <a:cs typeface="Tahoma" pitchFamily="34" charset="0"/>
              </a:rPr>
              <a:t>: </a:t>
            </a:r>
            <a:r>
              <a:rPr lang="it-IT" sz="2800" dirty="0">
                <a:solidFill>
                  <a:srgbClr val="898989"/>
                </a:solidFill>
                <a:latin typeface="Raleway"/>
                <a:cs typeface="Tahoma" pitchFamily="34" charset="0"/>
              </a:rPr>
              <a:t>l’insieme degli incentivi volti a sostenere l’offerta;</a:t>
            </a:r>
          </a:p>
          <a:p>
            <a:pPr algn="just">
              <a:lnSpc>
                <a:spcPct val="90000"/>
              </a:lnSpc>
            </a:pPr>
            <a:r>
              <a:rPr lang="it-IT" sz="2800" dirty="0">
                <a:solidFill>
                  <a:srgbClr val="EB8B2D"/>
                </a:solidFill>
                <a:latin typeface="Raleway"/>
                <a:cs typeface="Tahoma" pitchFamily="34" charset="0"/>
              </a:rPr>
              <a:t>Pubbliche relazioni</a:t>
            </a:r>
            <a:r>
              <a:rPr lang="it-IT" sz="2800" dirty="0">
                <a:latin typeface="Raleway"/>
                <a:cs typeface="Tahoma" pitchFamily="34" charset="0"/>
              </a:rPr>
              <a:t>: </a:t>
            </a:r>
            <a:r>
              <a:rPr lang="it-IT" sz="2800" dirty="0">
                <a:solidFill>
                  <a:srgbClr val="898989"/>
                </a:solidFill>
                <a:latin typeface="Raleway"/>
                <a:cs typeface="Tahoma" pitchFamily="34" charset="0"/>
              </a:rPr>
              <a:t>l’insieme delle iniziative volte a migliorare, mantenere e proteggere l’immagine di una organizzazione;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EB8B2D"/>
                </a:solidFill>
                <a:latin typeface="Raleway"/>
                <a:cs typeface="Tahoma" pitchFamily="34" charset="0"/>
              </a:rPr>
              <a:t>Vendita personale</a:t>
            </a:r>
            <a:r>
              <a:rPr lang="it-IT" sz="2800" dirty="0">
                <a:latin typeface="Raleway"/>
                <a:cs typeface="Tahoma" pitchFamily="34" charset="0"/>
              </a:rPr>
              <a:t>: </a:t>
            </a:r>
            <a:r>
              <a:rPr lang="it-IT" sz="2800" dirty="0">
                <a:solidFill>
                  <a:srgbClr val="898989"/>
                </a:solidFill>
                <a:latin typeface="Raleway"/>
                <a:cs typeface="Tahoma" pitchFamily="34" charset="0"/>
              </a:rPr>
              <a:t>la presentazione diretta dell’offerta.</a:t>
            </a:r>
            <a:r>
              <a:rPr lang="it-IT" sz="2800" dirty="0">
                <a:latin typeface="Raleway"/>
              </a:rPr>
              <a:t> 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88" y="1337481"/>
            <a:ext cx="11379200" cy="1143000"/>
          </a:xfrm>
        </p:spPr>
        <p:txBody>
          <a:bodyPr/>
          <a:lstStyle/>
          <a:p>
            <a:r>
              <a:rPr lang="it-IT" dirty="0">
                <a:latin typeface="Raleway"/>
                <a:cs typeface="Tahoma" pitchFamily="34" charset="0"/>
              </a:rPr>
              <a:t>La combinazione più efficace varia in funzione di: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800" y="2667000"/>
            <a:ext cx="10363200" cy="3200400"/>
          </a:xfrm>
        </p:spPr>
        <p:txBody>
          <a:bodyPr/>
          <a:lstStyle/>
          <a:p>
            <a:pPr algn="just"/>
            <a:r>
              <a:rPr lang="it-IT" dirty="0">
                <a:solidFill>
                  <a:srgbClr val="898989"/>
                </a:solidFill>
                <a:latin typeface="Tahoma" pitchFamily="34" charset="0"/>
                <a:cs typeface="Tahoma" pitchFamily="34" charset="0"/>
              </a:rPr>
              <a:t>tipologia di offerta</a:t>
            </a:r>
          </a:p>
          <a:p>
            <a:pPr algn="just"/>
            <a:r>
              <a:rPr lang="it-IT" dirty="0">
                <a:solidFill>
                  <a:srgbClr val="898989"/>
                </a:solidFill>
                <a:latin typeface="Tahoma" pitchFamily="34" charset="0"/>
                <a:cs typeface="Tahoma" pitchFamily="34" charset="0"/>
              </a:rPr>
              <a:t>stadio di consapevolezza in cui si trova il soggetto</a:t>
            </a:r>
          </a:p>
          <a:p>
            <a:pPr algn="just"/>
            <a:r>
              <a:rPr lang="it-IT" dirty="0">
                <a:solidFill>
                  <a:srgbClr val="898989"/>
                </a:solidFill>
                <a:latin typeface="Tahoma" pitchFamily="34" charset="0"/>
                <a:cs typeface="Tahoma" pitchFamily="34" charset="0"/>
              </a:rPr>
              <a:t>stadio del ciclo di vita dell’offerta</a:t>
            </a:r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Raleway"/>
                <a:cs typeface="Tahoma" pitchFamily="34" charset="0"/>
              </a:rPr>
              <a:t>Controllo dei risultati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  <a:latin typeface="Raleway"/>
                <a:cs typeface="Tahoma" pitchFamily="34" charset="0"/>
              </a:rPr>
              <a:t>comparare le risposte ottenute con gli obiettivi che si desiderava raggiungere,</a:t>
            </a:r>
          </a:p>
          <a:p>
            <a:r>
              <a:rPr lang="it-IT" dirty="0">
                <a:solidFill>
                  <a:srgbClr val="898989"/>
                </a:solidFill>
                <a:latin typeface="Raleway"/>
                <a:cs typeface="Tahoma" pitchFamily="34" charset="0"/>
              </a:rPr>
              <a:t> valutare i motivi di eventuali differenze,</a:t>
            </a:r>
          </a:p>
          <a:p>
            <a:r>
              <a:rPr lang="it-IT" dirty="0">
                <a:solidFill>
                  <a:srgbClr val="898989"/>
                </a:solidFill>
                <a:latin typeface="Raleway"/>
                <a:cs typeface="Tahoma" pitchFamily="34" charset="0"/>
              </a:rPr>
              <a:t> definire le azioni correttive al fine di meglio impostare la comunicazione successiva</a:t>
            </a:r>
            <a:r>
              <a:rPr lang="it-IT" dirty="0">
                <a:solidFill>
                  <a:srgbClr val="898989"/>
                </a:solidFill>
                <a:latin typeface="Raleway"/>
              </a:rPr>
              <a:t> 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65373" y="1339826"/>
            <a:ext cx="10363200" cy="577897"/>
          </a:xfrm>
        </p:spPr>
        <p:txBody>
          <a:bodyPr/>
          <a:lstStyle/>
          <a:p>
            <a:r>
              <a:rPr lang="en-US" sz="2800" b="1" dirty="0" err="1">
                <a:latin typeface="Raleway"/>
              </a:rPr>
              <a:t>Gli</a:t>
            </a:r>
            <a:r>
              <a:rPr lang="en-US" sz="2800" b="1" dirty="0">
                <a:latin typeface="Raleway"/>
              </a:rPr>
              <a:t> </a:t>
            </a:r>
            <a:r>
              <a:rPr lang="en-US" sz="2800" b="1" dirty="0" err="1">
                <a:latin typeface="Raleway"/>
              </a:rPr>
              <a:t>obiettivi</a:t>
            </a:r>
            <a:r>
              <a:rPr lang="en-US" sz="2800" b="1" dirty="0">
                <a:latin typeface="Raleway"/>
              </a:rPr>
              <a:t> </a:t>
            </a:r>
            <a:r>
              <a:rPr lang="en-US" sz="2800" b="1" dirty="0" err="1">
                <a:latin typeface="Raleway"/>
              </a:rPr>
              <a:t>della</a:t>
            </a:r>
            <a:r>
              <a:rPr lang="en-US" sz="2800" b="1" dirty="0">
                <a:latin typeface="Raleway"/>
              </a:rPr>
              <a:t> </a:t>
            </a:r>
            <a:r>
              <a:rPr lang="en-US" sz="2800" b="1" dirty="0" err="1">
                <a:latin typeface="Raleway"/>
              </a:rPr>
              <a:t>pubblicità</a:t>
            </a:r>
            <a:r>
              <a:rPr lang="en-US" sz="2800" b="1" dirty="0">
                <a:solidFill>
                  <a:srgbClr val="3399FF"/>
                </a:solidFill>
                <a:latin typeface="Tahoma" pitchFamily="34" charset="0"/>
              </a:rPr>
              <a:t/>
            </a:r>
            <a:br>
              <a:rPr lang="en-US" sz="2800" b="1" dirty="0">
                <a:solidFill>
                  <a:srgbClr val="3399FF"/>
                </a:solidFill>
                <a:latin typeface="Tahoma" pitchFamily="34" charset="0"/>
              </a:rPr>
            </a:br>
            <a:endParaRPr lang="en-US" sz="2800" b="1" dirty="0">
              <a:solidFill>
                <a:srgbClr val="3399FF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896744"/>
            <a:ext cx="10363200" cy="44696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err="1">
                <a:solidFill>
                  <a:srgbClr val="898989"/>
                </a:solidFill>
                <a:latin typeface="Raleway"/>
              </a:rPr>
              <a:t>Informare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dell’esistenza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un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nuovo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prodotto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o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nuove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caratteristiche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265373" y="1969975"/>
            <a:ext cx="10363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dirty="0" err="1">
                <a:solidFill>
                  <a:srgbClr val="898989"/>
                </a:solidFill>
                <a:latin typeface="Raleway"/>
              </a:rPr>
              <a:t>Alla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pubblicità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vengono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volta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in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volta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assegnati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obiettivi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particolari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.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Tra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più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frequenti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troviamo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: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914400" y="3352800"/>
            <a:ext cx="10363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>
                <a:solidFill>
                  <a:srgbClr val="898989"/>
                </a:solidFill>
                <a:latin typeface="Raleway"/>
              </a:rPr>
              <a:t>Indurre alla prova del prodotto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914400" y="3810000"/>
            <a:ext cx="10363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>
                <a:solidFill>
                  <a:srgbClr val="898989"/>
                </a:solidFill>
                <a:latin typeface="Raleway"/>
              </a:rPr>
              <a:t>Acquisire nuovi clienti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914400" y="4267200"/>
            <a:ext cx="10363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>
                <a:solidFill>
                  <a:srgbClr val="898989"/>
                </a:solidFill>
                <a:latin typeface="Raleway"/>
              </a:rPr>
              <a:t>Incrementare l’uso del prodotto</a:t>
            </a: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914400" y="4800600"/>
            <a:ext cx="10363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>
                <a:solidFill>
                  <a:srgbClr val="898989"/>
                </a:solidFill>
                <a:latin typeface="Raleway"/>
              </a:rPr>
              <a:t>Produrre o incrementare la fedeltà alla marca</a:t>
            </a: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914400" y="5257800"/>
            <a:ext cx="10363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err="1">
                <a:solidFill>
                  <a:srgbClr val="898989"/>
                </a:solidFill>
                <a:latin typeface="Raleway"/>
              </a:rPr>
              <a:t>Migliorare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immagine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prodotto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o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dell’azienda</a:t>
            </a:r>
            <a:endParaRPr lang="en-US" sz="2400" dirty="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914400" y="5676900"/>
            <a:ext cx="10363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err="1">
                <a:solidFill>
                  <a:srgbClr val="898989"/>
                </a:solidFill>
                <a:latin typeface="Raleway"/>
              </a:rPr>
              <a:t>Sollecitare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la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richiesta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informazioni</a:t>
            </a:r>
            <a:endParaRPr lang="en-US" sz="24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  <p:bldP spid="27653" grpId="0" autoUpdateAnimBg="0"/>
      <p:bldP spid="27654" grpId="0" autoUpdateAnimBg="0"/>
      <p:bldP spid="27655" grpId="0" autoUpdateAnimBg="0"/>
      <p:bldP spid="27656" grpId="0" autoUpdateAnimBg="0"/>
      <p:bldP spid="27657" grpId="0" autoUpdateAnimBg="0"/>
      <p:bldP spid="27658" grpId="0" autoUpdateAnimBg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35044" y="1815159"/>
            <a:ext cx="11277600" cy="1752600"/>
          </a:xfrm>
        </p:spPr>
        <p:txBody>
          <a:bodyPr/>
          <a:lstStyle/>
          <a:p>
            <a:pPr algn="just"/>
            <a:r>
              <a:rPr lang="en-US" sz="2400" b="0" dirty="0">
                <a:solidFill>
                  <a:srgbClr val="898989"/>
                </a:solidFill>
                <a:latin typeface="Raleway"/>
              </a:rPr>
              <a:t/>
            </a:r>
            <a:br>
              <a:rPr lang="en-US" sz="2400" b="0" dirty="0">
                <a:solidFill>
                  <a:srgbClr val="898989"/>
                </a:solidFill>
                <a:latin typeface="Raleway"/>
              </a:rPr>
            </a:br>
            <a:r>
              <a:rPr lang="en-US" sz="2400" b="0" dirty="0">
                <a:solidFill>
                  <a:srgbClr val="898989"/>
                </a:solidFill>
                <a:latin typeface="Raleway"/>
              </a:rPr>
              <a:t>Il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mercato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della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pubblicità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è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caratterizzato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dalla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presenza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più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attori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ciascuno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quali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svolge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una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precisa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funzione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nel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processo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produzione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-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vendita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-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acquisizione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servizi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pubblicitari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.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Essi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possono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essere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suddivisi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nel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seguente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b="0" dirty="0" err="1">
                <a:solidFill>
                  <a:srgbClr val="898989"/>
                </a:solidFill>
                <a:latin typeface="Raleway"/>
              </a:rPr>
              <a:t>modo</a:t>
            </a:r>
            <a:r>
              <a:rPr lang="en-US" sz="2400" b="0" dirty="0">
                <a:solidFill>
                  <a:srgbClr val="898989"/>
                </a:solidFill>
                <a:latin typeface="Raleway"/>
              </a:rPr>
              <a:t>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800" y="3797496"/>
            <a:ext cx="10363200" cy="533400"/>
          </a:xfrm>
        </p:spPr>
        <p:txBody>
          <a:bodyPr/>
          <a:lstStyle/>
          <a:p>
            <a:r>
              <a:rPr lang="en-US" sz="2400" dirty="0" err="1">
                <a:solidFill>
                  <a:srgbClr val="898989"/>
                </a:solidFill>
                <a:latin typeface="Raleway"/>
              </a:rPr>
              <a:t>Gli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utenti</a:t>
            </a:r>
            <a:endParaRPr lang="en-US" sz="2400" dirty="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812800" y="4407096"/>
            <a:ext cx="10363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rgbClr val="898989"/>
                </a:solidFill>
                <a:latin typeface="Raleway"/>
              </a:rPr>
              <a:t>Le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agenzie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pubblicità</a:t>
            </a:r>
            <a:endParaRPr lang="en-US" sz="2400" dirty="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812800" y="5016696"/>
            <a:ext cx="10363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>
                <a:solidFill>
                  <a:srgbClr val="898989"/>
                </a:solidFill>
                <a:latin typeface="Raleway"/>
              </a:rPr>
              <a:t>I mezzi</a:t>
            </a: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812800" y="5702496"/>
            <a:ext cx="10363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>
                <a:solidFill>
                  <a:srgbClr val="898989"/>
                </a:solidFill>
                <a:latin typeface="Raleway"/>
              </a:rPr>
              <a:t>Le concessionarie</a:t>
            </a: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235044" y="1291939"/>
            <a:ext cx="109409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3600" b="1" dirty="0">
                <a:solidFill>
                  <a:srgbClr val="EB8B2D"/>
                </a:solidFill>
                <a:latin typeface="Raleway"/>
              </a:rPr>
              <a:t>Il </a:t>
            </a:r>
            <a:r>
              <a:rPr lang="en-US" sz="3600" b="1" dirty="0" err="1">
                <a:solidFill>
                  <a:srgbClr val="EB8B2D"/>
                </a:solidFill>
                <a:latin typeface="Raleway"/>
              </a:rPr>
              <a:t>mercato</a:t>
            </a:r>
            <a:r>
              <a:rPr lang="en-US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en-US" sz="3600" b="1" dirty="0" err="1">
                <a:solidFill>
                  <a:srgbClr val="EB8B2D"/>
                </a:solidFill>
                <a:latin typeface="Raleway"/>
              </a:rPr>
              <a:t>della</a:t>
            </a:r>
            <a:r>
              <a:rPr lang="en-US" sz="36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en-US" sz="3600" b="1" dirty="0" err="1">
                <a:solidFill>
                  <a:srgbClr val="EB8B2D"/>
                </a:solidFill>
                <a:latin typeface="Raleway"/>
              </a:rPr>
              <a:t>comunicazione</a:t>
            </a:r>
            <a:endParaRPr lang="en-US" sz="3600" b="1" dirty="0">
              <a:solidFill>
                <a:srgbClr val="EB8B2D"/>
              </a:solidFill>
              <a:latin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  <p:bldP spid="24580" grpId="0" autoUpdateAnimBg="0"/>
      <p:bldP spid="24581" grpId="0" autoUpdateAnimBg="0"/>
      <p:bldP spid="24582" grpId="0" autoUpdateAnimBg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6869"/>
            <a:ext cx="10363200" cy="1143000"/>
          </a:xfrm>
        </p:spPr>
        <p:txBody>
          <a:bodyPr/>
          <a:lstStyle/>
          <a:p>
            <a:r>
              <a:rPr lang="en-US" sz="3600" dirty="0" err="1">
                <a:latin typeface="Raleway"/>
              </a:rPr>
              <a:t>Gli</a:t>
            </a:r>
            <a:r>
              <a:rPr lang="en-US" sz="3600" dirty="0">
                <a:latin typeface="Raleway"/>
              </a:rPr>
              <a:t> </a:t>
            </a:r>
            <a:r>
              <a:rPr lang="en-US" sz="3600" dirty="0" err="1">
                <a:latin typeface="Raleway"/>
              </a:rPr>
              <a:t>attori</a:t>
            </a:r>
            <a:r>
              <a:rPr lang="en-US" sz="3600" dirty="0">
                <a:latin typeface="Raleway"/>
              </a:rPr>
              <a:t> del </a:t>
            </a:r>
            <a:r>
              <a:rPr lang="en-US" sz="3600" dirty="0" err="1">
                <a:latin typeface="Raleway"/>
              </a:rPr>
              <a:t>mercato</a:t>
            </a:r>
            <a:r>
              <a:rPr lang="en-US" sz="3600" dirty="0">
                <a:latin typeface="Raleway"/>
              </a:rPr>
              <a:t> </a:t>
            </a:r>
            <a:r>
              <a:rPr lang="en-US" sz="3600" dirty="0" err="1">
                <a:latin typeface="Raleway"/>
              </a:rPr>
              <a:t>della</a:t>
            </a:r>
            <a:r>
              <a:rPr lang="en-US" sz="3600" dirty="0">
                <a:latin typeface="Raleway"/>
              </a:rPr>
              <a:t> </a:t>
            </a:r>
            <a:r>
              <a:rPr lang="en-US" sz="3600" dirty="0" err="1">
                <a:latin typeface="Raleway"/>
              </a:rPr>
              <a:t>pubblicità</a:t>
            </a:r>
            <a:endParaRPr lang="en-US" sz="3600" dirty="0">
              <a:latin typeface="Raleway"/>
            </a:endParaRPr>
          </a:p>
        </p:txBody>
      </p:sp>
      <p:graphicFrame>
        <p:nvGraphicFramePr>
          <p:cNvPr id="25603" name="Object 3"/>
          <p:cNvGraphicFramePr>
            <a:graphicFrameLocks noChangeAspect="1"/>
          </p:cNvGraphicFramePr>
          <p:nvPr/>
        </p:nvGraphicFramePr>
        <p:xfrm>
          <a:off x="2811439" y="1738792"/>
          <a:ext cx="7672412" cy="4458807"/>
        </p:xfrm>
        <a:graphic>
          <a:graphicData uri="http://schemas.openxmlformats.org/presentationml/2006/ole">
            <p:oleObj spid="_x0000_s346127" name="CorelPhotoPaint.Image.9" r:id="rId3" imgW="8406349" imgH="6514286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3284" y="1203506"/>
            <a:ext cx="10363200" cy="457200"/>
          </a:xfrm>
        </p:spPr>
        <p:txBody>
          <a:bodyPr/>
          <a:lstStyle/>
          <a:p>
            <a:r>
              <a:rPr lang="en-US" sz="2800" b="1" dirty="0">
                <a:latin typeface="Raleway"/>
              </a:rPr>
              <a:t>La </a:t>
            </a:r>
            <a:r>
              <a:rPr lang="en-US" sz="2800" b="1" dirty="0" err="1">
                <a:latin typeface="Raleway"/>
              </a:rPr>
              <a:t>pianificazione</a:t>
            </a:r>
            <a:r>
              <a:rPr lang="en-US" sz="2800" b="1" dirty="0">
                <a:latin typeface="Raleway"/>
              </a:rPr>
              <a:t> </a:t>
            </a:r>
            <a:r>
              <a:rPr lang="en-US" sz="2800" b="1" dirty="0" err="1">
                <a:latin typeface="Raleway"/>
              </a:rPr>
              <a:t>dei</a:t>
            </a:r>
            <a:r>
              <a:rPr lang="en-US" sz="2800" b="1" dirty="0">
                <a:latin typeface="Raleway"/>
              </a:rPr>
              <a:t> </a:t>
            </a:r>
            <a:r>
              <a:rPr lang="en-US" sz="2800" b="1" dirty="0" err="1">
                <a:latin typeface="Raleway"/>
              </a:rPr>
              <a:t>mezzi</a:t>
            </a:r>
            <a:r>
              <a:rPr lang="en-US" sz="2800" b="1" dirty="0">
                <a:latin typeface="Raleway"/>
              </a:rPr>
              <a:t> </a:t>
            </a:r>
            <a:r>
              <a:rPr lang="en-US" sz="2800" b="1" dirty="0" err="1">
                <a:latin typeface="Raleway"/>
              </a:rPr>
              <a:t>pubblicitari</a:t>
            </a:r>
            <a:endParaRPr lang="en-US" sz="2800" b="1" dirty="0">
              <a:latin typeface="Raleway"/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303284" y="1660706"/>
            <a:ext cx="10972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2000" dirty="0">
                <a:solidFill>
                  <a:srgbClr val="898989"/>
                </a:solidFill>
                <a:latin typeface="Raleway"/>
              </a:rPr>
              <a:t>La </a:t>
            </a:r>
            <a:r>
              <a:rPr lang="en-US" sz="2000" dirty="0" err="1">
                <a:solidFill>
                  <a:srgbClr val="898989"/>
                </a:solidFill>
                <a:latin typeface="Raleway"/>
              </a:rPr>
              <a:t>scelta</a:t>
            </a:r>
            <a:r>
              <a:rPr lang="en-US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0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en-US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000" dirty="0" err="1">
                <a:solidFill>
                  <a:srgbClr val="898989"/>
                </a:solidFill>
                <a:latin typeface="Raleway"/>
              </a:rPr>
              <a:t>mezzi</a:t>
            </a:r>
            <a:r>
              <a:rPr lang="en-US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000" dirty="0" err="1">
                <a:solidFill>
                  <a:srgbClr val="898989"/>
                </a:solidFill>
                <a:latin typeface="Raleway"/>
              </a:rPr>
              <a:t>appare</a:t>
            </a:r>
            <a:r>
              <a:rPr lang="en-US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000" dirty="0" err="1">
                <a:solidFill>
                  <a:srgbClr val="898989"/>
                </a:solidFill>
                <a:latin typeface="Raleway"/>
              </a:rPr>
              <a:t>legata</a:t>
            </a:r>
            <a:r>
              <a:rPr lang="en-US" sz="2000" dirty="0">
                <a:solidFill>
                  <a:srgbClr val="898989"/>
                </a:solidFill>
                <a:latin typeface="Raleway"/>
              </a:rPr>
              <a:t> a </a:t>
            </a:r>
            <a:r>
              <a:rPr lang="en-US" sz="2000" dirty="0" err="1">
                <a:solidFill>
                  <a:srgbClr val="898989"/>
                </a:solidFill>
                <a:latin typeface="Raleway"/>
              </a:rPr>
              <a:t>una</a:t>
            </a:r>
            <a:r>
              <a:rPr lang="en-US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000" dirty="0" err="1">
                <a:solidFill>
                  <a:srgbClr val="898989"/>
                </a:solidFill>
                <a:latin typeface="Raleway"/>
              </a:rPr>
              <a:t>serie</a:t>
            </a:r>
            <a:r>
              <a:rPr lang="en-US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00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000" dirty="0" err="1">
                <a:solidFill>
                  <a:srgbClr val="898989"/>
                </a:solidFill>
                <a:latin typeface="Raleway"/>
              </a:rPr>
              <a:t>fattori</a:t>
            </a:r>
            <a:r>
              <a:rPr lang="en-US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000" dirty="0" err="1">
                <a:solidFill>
                  <a:srgbClr val="898989"/>
                </a:solidFill>
                <a:latin typeface="Raleway"/>
              </a:rPr>
              <a:t>riconducibili</a:t>
            </a:r>
            <a:r>
              <a:rPr lang="en-US" sz="2000" dirty="0">
                <a:solidFill>
                  <a:srgbClr val="898989"/>
                </a:solidFill>
                <a:latin typeface="Raleway"/>
              </a:rPr>
              <a:t> a due </a:t>
            </a:r>
            <a:r>
              <a:rPr lang="en-US" sz="2000" dirty="0" err="1">
                <a:solidFill>
                  <a:srgbClr val="898989"/>
                </a:solidFill>
                <a:latin typeface="Raleway"/>
              </a:rPr>
              <a:t>categorie</a:t>
            </a:r>
            <a:r>
              <a:rPr lang="en-US" sz="20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000" dirty="0" err="1">
                <a:solidFill>
                  <a:srgbClr val="898989"/>
                </a:solidFill>
                <a:latin typeface="Raleway"/>
              </a:rPr>
              <a:t>principali</a:t>
            </a:r>
            <a:r>
              <a:rPr lang="en-US" sz="2000" dirty="0">
                <a:solidFill>
                  <a:srgbClr val="898989"/>
                </a:solidFill>
                <a:latin typeface="Raleway"/>
              </a:rPr>
              <a:t>: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711200" y="2441817"/>
            <a:ext cx="4775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fr-FR" sz="400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609600" y="2746616"/>
            <a:ext cx="4368800" cy="400110"/>
          </a:xfrm>
          <a:prstGeom prst="rect">
            <a:avLst/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b="1" dirty="0">
                <a:solidFill>
                  <a:schemeClr val="bg1"/>
                </a:solidFill>
                <a:latin typeface="Raleway"/>
              </a:rPr>
              <a:t> CARATTERISTICHE DEI MEZZI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609600" y="5032616"/>
            <a:ext cx="4368800" cy="707886"/>
          </a:xfrm>
          <a:prstGeom prst="rect">
            <a:avLst/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b="1" dirty="0">
                <a:solidFill>
                  <a:schemeClr val="bg1"/>
                </a:solidFill>
                <a:latin typeface="Raleway"/>
              </a:rPr>
              <a:t> FATTORI DI MERCATO E D’AZIENDA</a:t>
            </a:r>
          </a:p>
        </p:txBody>
      </p:sp>
      <p:sp>
        <p:nvSpPr>
          <p:cNvPr id="31751" name="AutoShape 7"/>
          <p:cNvSpPr>
            <a:spLocks noChangeArrowheads="1"/>
          </p:cNvSpPr>
          <p:nvPr/>
        </p:nvSpPr>
        <p:spPr bwMode="auto">
          <a:xfrm>
            <a:off x="5181600" y="2852384"/>
            <a:ext cx="812800" cy="228600"/>
          </a:xfrm>
          <a:prstGeom prst="rightArrow">
            <a:avLst>
              <a:gd name="adj1" fmla="val 50000"/>
              <a:gd name="adj2" fmla="val 66667"/>
            </a:avLst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31752" name="AutoShape 8"/>
          <p:cNvSpPr>
            <a:spLocks noChangeArrowheads="1"/>
          </p:cNvSpPr>
          <p:nvPr/>
        </p:nvSpPr>
        <p:spPr bwMode="auto">
          <a:xfrm>
            <a:off x="5181600" y="5261216"/>
            <a:ext cx="812800" cy="228600"/>
          </a:xfrm>
          <a:prstGeom prst="rightArrow">
            <a:avLst>
              <a:gd name="adj1" fmla="val 50000"/>
              <a:gd name="adj2" fmla="val 66667"/>
            </a:avLst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6299200" y="2060816"/>
            <a:ext cx="5588000" cy="223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000">
                <a:solidFill>
                  <a:srgbClr val="898989"/>
                </a:solidFill>
                <a:latin typeface="Raleway"/>
              </a:rPr>
              <a:t> dimensione del budget pubblicitario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000">
                <a:solidFill>
                  <a:srgbClr val="898989"/>
                </a:solidFill>
                <a:latin typeface="Raleway"/>
              </a:rPr>
              <a:t> continuità, </a:t>
            </a:r>
            <a:r>
              <a:rPr lang="en-US" sz="2000" b="1">
                <a:solidFill>
                  <a:srgbClr val="898989"/>
                </a:solidFill>
                <a:latin typeface="Raleway"/>
              </a:rPr>
              <a:t>frequenza e copertura</a:t>
            </a:r>
            <a:endParaRPr lang="en-US" sz="2000">
              <a:solidFill>
                <a:srgbClr val="898989"/>
              </a:solidFill>
              <a:latin typeface="Raleway"/>
            </a:endParaRP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000">
                <a:solidFill>
                  <a:srgbClr val="898989"/>
                </a:solidFill>
                <a:latin typeface="Raleway"/>
              </a:rPr>
              <a:t> sovrapposizione e indipendenza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000">
                <a:solidFill>
                  <a:srgbClr val="898989"/>
                </a:solidFill>
                <a:latin typeface="Raleway"/>
              </a:rPr>
              <a:t> efficacia ed efficienza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000">
                <a:solidFill>
                  <a:srgbClr val="898989"/>
                </a:solidFill>
                <a:latin typeface="Raleway"/>
              </a:rPr>
              <a:t> sconti di quantità nell’acquisizione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6299200" y="4550016"/>
            <a:ext cx="5588000" cy="223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000">
                <a:solidFill>
                  <a:srgbClr val="898989"/>
                </a:solidFill>
                <a:latin typeface="Raleway"/>
              </a:rPr>
              <a:t> caratteristiche del pubblico-bersaglio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000">
                <a:solidFill>
                  <a:srgbClr val="898989"/>
                </a:solidFill>
                <a:latin typeface="Raleway"/>
              </a:rPr>
              <a:t> estensione del mercato obiettivo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000">
                <a:solidFill>
                  <a:srgbClr val="898989"/>
                </a:solidFill>
                <a:latin typeface="Raleway"/>
              </a:rPr>
              <a:t> caratteristiche del prodotto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000">
                <a:solidFill>
                  <a:srgbClr val="898989"/>
                </a:solidFill>
                <a:latin typeface="Raleway"/>
              </a:rPr>
              <a:t> caratteristiche della distribuzione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000">
                <a:solidFill>
                  <a:srgbClr val="898989"/>
                </a:solidFill>
                <a:latin typeface="Raleway"/>
              </a:rPr>
              <a:t> comportamento della concorrenza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5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5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7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7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7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7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7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7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7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7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75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75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1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7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7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7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7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7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7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17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17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animBg="1" autoUpdateAnimBg="0"/>
      <p:bldP spid="31750" grpId="0" animBg="1" autoUpdateAnimBg="0"/>
      <p:bldP spid="31751" grpId="0" animBg="1"/>
      <p:bldP spid="31752" grpId="0" animBg="1"/>
      <p:bldP spid="31753" grpId="0" build="p" animBg="1" autoUpdateAnimBg="0"/>
      <p:bldP spid="31754" grpId="0" build="p" animBg="1" autoUpdateAnimBg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482221" y="2611440"/>
            <a:ext cx="9855200" cy="1569660"/>
          </a:xfrm>
          <a:prstGeom prst="rect">
            <a:avLst/>
          </a:prstGeom>
          <a:noFill/>
          <a:ln w="19050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/>
            <a:r>
              <a:rPr lang="en-US" sz="2400" dirty="0">
                <a:solidFill>
                  <a:srgbClr val="898989"/>
                </a:solidFill>
                <a:latin typeface="Raleway"/>
              </a:rPr>
              <a:t>La </a:t>
            </a:r>
            <a:r>
              <a:rPr lang="en-US" sz="2400" b="1" dirty="0">
                <a:solidFill>
                  <a:srgbClr val="EB8B2D"/>
                </a:solidFill>
                <a:latin typeface="Raleway"/>
              </a:rPr>
              <a:t>FREQUENZA</a:t>
            </a:r>
            <a:r>
              <a:rPr lang="en-US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è data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dal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numero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volte in cui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una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comunicazione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pubblicitaria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è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effettuata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in un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certo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periodo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tempo e</a:t>
            </a:r>
            <a:r>
              <a:rPr lang="en-US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dipende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essenzialmente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due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fattori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: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continuità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mezzi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dimensioni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della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singola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manifestazione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pubblicitaria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. 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482221" y="4799126"/>
            <a:ext cx="9855200" cy="1200329"/>
          </a:xfrm>
          <a:prstGeom prst="rect">
            <a:avLst/>
          </a:prstGeom>
          <a:noFill/>
          <a:ln w="19050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/>
            <a:r>
              <a:rPr lang="en-US" sz="2400" dirty="0">
                <a:solidFill>
                  <a:srgbClr val="898989"/>
                </a:solidFill>
                <a:latin typeface="Raleway"/>
              </a:rPr>
              <a:t>La </a:t>
            </a:r>
            <a:r>
              <a:rPr lang="en-US" sz="2400" b="1" dirty="0">
                <a:solidFill>
                  <a:srgbClr val="EB8B2D"/>
                </a:solidFill>
                <a:latin typeface="Raleway"/>
              </a:rPr>
              <a:t>COPERTURA</a:t>
            </a:r>
            <a:r>
              <a:rPr lang="en-US" sz="24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è data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dalla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percentuale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persone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raggiunte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dalla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comunicazione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pubblicitaria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almeno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una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volta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durante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un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certo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periodo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tempo.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 autoUpdateAnimBg="0"/>
      <p:bldP spid="32771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Raleway"/>
              </a:rPr>
              <a:t>Il Prodotto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dirty="0">
                <a:solidFill>
                  <a:srgbClr val="898989"/>
                </a:solidFill>
                <a:latin typeface="Raleway"/>
              </a:rPr>
              <a:t>Il prodotto è tutto ciò che può essere offerto a un mercato a fini di attenzione, acquisizione, uso e consumo, in grado di soddisfare un desiderio o un bisogno. </a:t>
            </a:r>
            <a:endParaRPr lang="it-IT" dirty="0" smtClean="0">
              <a:solidFill>
                <a:srgbClr val="898989"/>
              </a:solidFill>
              <a:latin typeface="Raleway"/>
            </a:endParaRPr>
          </a:p>
          <a:p>
            <a:pPr marL="0" indent="0">
              <a:buFontTx/>
              <a:buNone/>
            </a:pPr>
            <a:r>
              <a:rPr lang="it-IT" dirty="0" smtClean="0">
                <a:solidFill>
                  <a:srgbClr val="898989"/>
                </a:solidFill>
                <a:latin typeface="Raleway"/>
              </a:rPr>
              <a:t>Esso </a:t>
            </a:r>
            <a:r>
              <a:rPr lang="it-IT" dirty="0">
                <a:solidFill>
                  <a:srgbClr val="898989"/>
                </a:solidFill>
                <a:latin typeface="Raleway"/>
              </a:rPr>
              <a:t>può consistere in oggetti fisici, servizi, persone, località, istituzioni o idee</a:t>
            </a:r>
          </a:p>
          <a:p>
            <a:pPr marL="0" indent="0" algn="r">
              <a:buFontTx/>
              <a:buNone/>
            </a:pPr>
            <a:r>
              <a:rPr lang="it-IT" dirty="0">
                <a:solidFill>
                  <a:srgbClr val="898989"/>
                </a:solidFill>
                <a:latin typeface="Raleway"/>
              </a:rPr>
              <a:t>(Kotler, Scott, 1994). </a:t>
            </a:r>
          </a:p>
        </p:txBody>
      </p:sp>
    </p:spTree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136184"/>
            <a:ext cx="10363200" cy="1752600"/>
          </a:xfrm>
        </p:spPr>
        <p:txBody>
          <a:bodyPr/>
          <a:lstStyle/>
          <a:p>
            <a:pPr algn="just"/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Nell’ambito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un budget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limitato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gli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obiettivi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frequenza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copertura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sono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tra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loro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incompatibili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: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l’ottenimento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dell’uno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conduce al minor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raggiungimento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dell’altro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. Si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cerca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quindi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ottenere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una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combinazione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ottimale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tra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0" dirty="0" err="1">
                <a:solidFill>
                  <a:srgbClr val="898989"/>
                </a:solidFill>
                <a:latin typeface="Raleway"/>
              </a:rPr>
              <a:t>i</a:t>
            </a:r>
            <a:r>
              <a:rPr lang="en-US" sz="2600" b="0" dirty="0">
                <a:solidFill>
                  <a:srgbClr val="898989"/>
                </a:solidFill>
                <a:latin typeface="Raleway"/>
              </a:rPr>
              <a:t> due.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1219200" y="5860584"/>
            <a:ext cx="9652000" cy="369332"/>
          </a:xfrm>
          <a:prstGeom prst="rect">
            <a:avLst/>
          </a:prstGeom>
          <a:solidFill>
            <a:srgbClr val="EB8B2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b="1">
                <a:solidFill>
                  <a:schemeClr val="bg1"/>
                </a:solidFill>
                <a:latin typeface="Raleway"/>
              </a:rPr>
              <a:t>GRP = COPERTURA x FREQUENZA MEDIA</a:t>
            </a:r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689600" y="3193584"/>
            <a:ext cx="8128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828800" y="4060360"/>
            <a:ext cx="8636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600">
                <a:solidFill>
                  <a:srgbClr val="898989"/>
                </a:solidFill>
                <a:latin typeface="Raleway"/>
              </a:rPr>
              <a:t>Il </a:t>
            </a:r>
            <a:r>
              <a:rPr lang="en-US" sz="2600" i="1">
                <a:solidFill>
                  <a:srgbClr val="898989"/>
                </a:solidFill>
                <a:latin typeface="Raleway"/>
              </a:rPr>
              <a:t>Gross Rating Point </a:t>
            </a:r>
            <a:r>
              <a:rPr lang="en-US" sz="2600">
                <a:solidFill>
                  <a:srgbClr val="898989"/>
                </a:solidFill>
                <a:latin typeface="Raleway"/>
              </a:rPr>
              <a:t>(GRP) rappresenta tale combinazione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nimBg="1" autoUpdateAnimBg="0"/>
      <p:bldP spid="33796" grpId="0" animBg="1"/>
      <p:bldP spid="33797" grpId="0" autoUpdateAnimBg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914400" y="381000"/>
            <a:ext cx="65024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600" b="1">
                <a:solidFill>
                  <a:srgbClr val="3399FF"/>
                </a:solidFill>
              </a:rPr>
              <a:t>Esempio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406400" y="1495577"/>
            <a:ext cx="6604000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i="1" dirty="0" err="1">
                <a:latin typeface="Raleway"/>
              </a:rPr>
              <a:t>Combinazione</a:t>
            </a:r>
            <a:r>
              <a:rPr lang="en-US" i="1" dirty="0">
                <a:latin typeface="Raleway"/>
              </a:rPr>
              <a:t> n.1: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i="1" dirty="0">
                <a:latin typeface="Raleway"/>
              </a:rPr>
              <a:t> </a:t>
            </a:r>
            <a:r>
              <a:rPr lang="en-US" dirty="0" err="1">
                <a:latin typeface="Raleway"/>
              </a:rPr>
              <a:t>copertura</a:t>
            </a:r>
            <a:r>
              <a:rPr lang="en-US" dirty="0">
                <a:latin typeface="Raleway"/>
              </a:rPr>
              <a:t> = 80 %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dirty="0">
                <a:latin typeface="Raleway"/>
              </a:rPr>
              <a:t> </a:t>
            </a:r>
            <a:r>
              <a:rPr lang="en-US" dirty="0" err="1">
                <a:latin typeface="Raleway"/>
              </a:rPr>
              <a:t>frequenza</a:t>
            </a:r>
            <a:r>
              <a:rPr lang="en-US" dirty="0">
                <a:latin typeface="Raleway"/>
              </a:rPr>
              <a:t> = 4 </a:t>
            </a:r>
            <a:r>
              <a:rPr lang="en-US" dirty="0" err="1">
                <a:latin typeface="Raleway"/>
              </a:rPr>
              <a:t>annunci</a:t>
            </a:r>
            <a:r>
              <a:rPr lang="en-US" dirty="0">
                <a:latin typeface="Raleway"/>
              </a:rPr>
              <a:t> al </a:t>
            </a:r>
            <a:r>
              <a:rPr lang="en-US" dirty="0" err="1">
                <a:latin typeface="Raleway"/>
              </a:rPr>
              <a:t>mese</a:t>
            </a:r>
            <a:endParaRPr lang="en-US" dirty="0">
              <a:latin typeface="Raleway"/>
            </a:endParaRPr>
          </a:p>
          <a:p>
            <a:pPr eaLnBrk="0" hangingPunct="0">
              <a:spcBef>
                <a:spcPct val="50000"/>
              </a:spcBef>
            </a:pPr>
            <a:endParaRPr lang="en-US" i="1" dirty="0">
              <a:latin typeface="Raleway"/>
            </a:endParaRPr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>
            <a:off x="6705600" y="2028976"/>
            <a:ext cx="711200" cy="304800"/>
          </a:xfrm>
          <a:prstGeom prst="rightArrow">
            <a:avLst>
              <a:gd name="adj1" fmla="val 50000"/>
              <a:gd name="adj2" fmla="val 43750"/>
            </a:avLst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>
              <a:latin typeface="Raleway"/>
            </a:endParaRP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7721600" y="1980072"/>
            <a:ext cx="447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dirty="0">
                <a:latin typeface="Raleway"/>
              </a:rPr>
              <a:t>GRP = 80 x 4 = 320</a:t>
            </a:r>
          </a:p>
        </p:txBody>
      </p:sp>
      <p:sp>
        <p:nvSpPr>
          <p:cNvPr id="34822" name="AutoShape 6"/>
          <p:cNvSpPr>
            <a:spLocks noChangeArrowheads="1"/>
          </p:cNvSpPr>
          <p:nvPr/>
        </p:nvSpPr>
        <p:spPr bwMode="auto">
          <a:xfrm>
            <a:off x="6705600" y="3933976"/>
            <a:ext cx="711200" cy="304800"/>
          </a:xfrm>
          <a:prstGeom prst="rightArrow">
            <a:avLst>
              <a:gd name="adj1" fmla="val 50000"/>
              <a:gd name="adj2" fmla="val 43750"/>
            </a:avLst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>
              <a:latin typeface="Raleway"/>
            </a:endParaRP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7721600" y="3926016"/>
            <a:ext cx="447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dirty="0">
                <a:latin typeface="Raleway"/>
              </a:rPr>
              <a:t>GRP = 70 x 6 = 420</a:t>
            </a:r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508001" y="3400577"/>
            <a:ext cx="349005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i="1" dirty="0" err="1">
                <a:latin typeface="Raleway"/>
              </a:rPr>
              <a:t>Combinazione</a:t>
            </a:r>
            <a:r>
              <a:rPr lang="en-US" i="1" dirty="0">
                <a:latin typeface="Raleway"/>
              </a:rPr>
              <a:t> n.2: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dirty="0">
                <a:latin typeface="Raleway"/>
              </a:rPr>
              <a:t> </a:t>
            </a:r>
            <a:r>
              <a:rPr lang="en-US" dirty="0" err="1">
                <a:latin typeface="Raleway"/>
              </a:rPr>
              <a:t>copertura</a:t>
            </a:r>
            <a:r>
              <a:rPr lang="en-US" dirty="0">
                <a:latin typeface="Raleway"/>
              </a:rPr>
              <a:t> = 70 %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dirty="0">
                <a:latin typeface="Raleway"/>
              </a:rPr>
              <a:t> </a:t>
            </a:r>
            <a:r>
              <a:rPr lang="en-US" dirty="0" err="1">
                <a:latin typeface="Raleway"/>
              </a:rPr>
              <a:t>frequenza</a:t>
            </a:r>
            <a:r>
              <a:rPr lang="en-US" dirty="0">
                <a:latin typeface="Raleway"/>
              </a:rPr>
              <a:t> = 6 </a:t>
            </a:r>
            <a:r>
              <a:rPr lang="en-US" dirty="0" err="1">
                <a:latin typeface="Raleway"/>
              </a:rPr>
              <a:t>annunci</a:t>
            </a:r>
            <a:r>
              <a:rPr lang="en-US" dirty="0">
                <a:latin typeface="Raleway"/>
              </a:rPr>
              <a:t> al </a:t>
            </a:r>
            <a:r>
              <a:rPr lang="en-US" dirty="0" err="1">
                <a:latin typeface="Raleway"/>
              </a:rPr>
              <a:t>mese</a:t>
            </a:r>
            <a:endParaRPr lang="en-US" dirty="0">
              <a:latin typeface="Raleway"/>
            </a:endParaRP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914400" y="5610376"/>
            <a:ext cx="10363200" cy="369332"/>
          </a:xfrm>
          <a:prstGeom prst="rect">
            <a:avLst/>
          </a:prstGeom>
          <a:noFill/>
          <a:ln w="9525">
            <a:solidFill>
              <a:srgbClr val="EB8B2D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dirty="0">
                <a:latin typeface="Raleway"/>
              </a:rPr>
              <a:t>A </a:t>
            </a:r>
            <a:r>
              <a:rPr lang="en-US" dirty="0" err="1">
                <a:latin typeface="Raleway"/>
              </a:rPr>
              <a:t>parità</a:t>
            </a:r>
            <a:r>
              <a:rPr lang="en-US" dirty="0">
                <a:latin typeface="Raleway"/>
              </a:rPr>
              <a:t> </a:t>
            </a:r>
            <a:r>
              <a:rPr lang="en-US" dirty="0" err="1">
                <a:latin typeface="Raleway"/>
              </a:rPr>
              <a:t>di</a:t>
            </a:r>
            <a:r>
              <a:rPr lang="en-US" dirty="0">
                <a:latin typeface="Raleway"/>
              </a:rPr>
              <a:t> </a:t>
            </a:r>
            <a:r>
              <a:rPr lang="en-US" dirty="0" err="1">
                <a:latin typeface="Raleway"/>
              </a:rPr>
              <a:t>altre</a:t>
            </a:r>
            <a:r>
              <a:rPr lang="en-US" dirty="0">
                <a:latin typeface="Raleway"/>
              </a:rPr>
              <a:t> </a:t>
            </a:r>
            <a:r>
              <a:rPr lang="en-US" dirty="0" err="1">
                <a:latin typeface="Raleway"/>
              </a:rPr>
              <a:t>condizioni</a:t>
            </a:r>
            <a:r>
              <a:rPr lang="en-US" dirty="0">
                <a:latin typeface="Raleway"/>
              </a:rPr>
              <a:t>, è </a:t>
            </a:r>
            <a:r>
              <a:rPr lang="en-US" dirty="0" err="1">
                <a:latin typeface="Raleway"/>
              </a:rPr>
              <a:t>da</a:t>
            </a:r>
            <a:r>
              <a:rPr lang="en-US" dirty="0">
                <a:latin typeface="Raleway"/>
              </a:rPr>
              <a:t> </a:t>
            </a:r>
            <a:r>
              <a:rPr lang="en-US" dirty="0" err="1">
                <a:latin typeface="Raleway"/>
              </a:rPr>
              <a:t>preferire</a:t>
            </a:r>
            <a:r>
              <a:rPr lang="en-US" dirty="0">
                <a:latin typeface="Raleway"/>
              </a:rPr>
              <a:t> la </a:t>
            </a:r>
            <a:r>
              <a:rPr lang="en-US" dirty="0" err="1">
                <a:latin typeface="Raleway"/>
              </a:rPr>
              <a:t>seconda</a:t>
            </a:r>
            <a:r>
              <a:rPr lang="en-US" dirty="0">
                <a:latin typeface="Raleway"/>
              </a:rPr>
              <a:t> </a:t>
            </a:r>
            <a:r>
              <a:rPr lang="en-US" dirty="0" err="1">
                <a:latin typeface="Raleway"/>
              </a:rPr>
              <a:t>combinazione</a:t>
            </a:r>
            <a:endParaRPr lang="en-US" dirty="0">
              <a:latin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4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48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48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  <p:bldP spid="34820" grpId="0" animBg="1"/>
      <p:bldP spid="34821" grpId="0" autoUpdateAnimBg="0"/>
      <p:bldP spid="34822" grpId="0" animBg="1"/>
      <p:bldP spid="34823" grpId="0" autoUpdateAnimBg="0"/>
      <p:bldP spid="34824" grpId="0" build="p" autoUpdateAnimBg="0"/>
      <p:bldP spid="34825" grpId="0" animBg="1" autoUpdateAnimBg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406400" y="1409368"/>
            <a:ext cx="10566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dirty="0">
                <a:solidFill>
                  <a:srgbClr val="898989"/>
                </a:solidFill>
                <a:latin typeface="Raleway"/>
              </a:rPr>
              <a:t>Un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altro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fattore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che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occorre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considerare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nel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processo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pianificazione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mezzi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, è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il</a:t>
            </a:r>
            <a:r>
              <a:rPr lang="en-US" dirty="0">
                <a:latin typeface="Raleway"/>
              </a:rPr>
              <a:t> </a:t>
            </a:r>
            <a:r>
              <a:rPr lang="en-US" b="1" dirty="0" err="1">
                <a:solidFill>
                  <a:srgbClr val="EB8B2D"/>
                </a:solidFill>
                <a:latin typeface="Raleway"/>
              </a:rPr>
              <a:t>costo</a:t>
            </a:r>
            <a:r>
              <a:rPr lang="en-US" b="1" dirty="0">
                <a:solidFill>
                  <a:srgbClr val="EB8B2D"/>
                </a:solidFill>
                <a:latin typeface="Raleway"/>
              </a:rPr>
              <a:t> per </a:t>
            </a:r>
            <a:r>
              <a:rPr lang="en-US" b="1" dirty="0" err="1">
                <a:solidFill>
                  <a:srgbClr val="EB8B2D"/>
                </a:solidFill>
                <a:latin typeface="Raleway"/>
              </a:rPr>
              <a:t>contatto</a:t>
            </a:r>
            <a:r>
              <a:rPr lang="en-US" b="1" dirty="0">
                <a:solidFill>
                  <a:srgbClr val="EB8B2D"/>
                </a:solidFill>
                <a:latin typeface="Raleway"/>
              </a:rPr>
              <a:t> utile</a:t>
            </a:r>
            <a:r>
              <a:rPr lang="en-US" b="1" dirty="0">
                <a:solidFill>
                  <a:srgbClr val="3399FF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che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è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dato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dal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rapporto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tra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: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406400" y="2438400"/>
            <a:ext cx="112776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dirty="0"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costo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totale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messaggio</a:t>
            </a:r>
            <a:endParaRPr lang="en-US" dirty="0">
              <a:solidFill>
                <a:srgbClr val="898989"/>
              </a:solidFill>
              <a:latin typeface="Raleway"/>
            </a:endParaRP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numero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persone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appartenenti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al target group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raggiunto</a:t>
            </a:r>
            <a:endParaRPr lang="en-US" dirty="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914400" y="4495801"/>
            <a:ext cx="4673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>
                <a:latin typeface="Raleway"/>
              </a:rPr>
              <a:t>Costo per contatto utile =</a:t>
            </a:r>
            <a:r>
              <a:rPr lang="en-US">
                <a:latin typeface="Raleway"/>
              </a:rPr>
              <a:t> 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5892800" y="4086422"/>
            <a:ext cx="4572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b="1" dirty="0" err="1">
                <a:latin typeface="Raleway"/>
              </a:rPr>
              <a:t>Costo</a:t>
            </a:r>
            <a:r>
              <a:rPr lang="en-US" b="1" dirty="0">
                <a:latin typeface="Raleway"/>
              </a:rPr>
              <a:t> </a:t>
            </a:r>
            <a:r>
              <a:rPr lang="en-US" b="1" dirty="0" err="1">
                <a:latin typeface="Raleway"/>
              </a:rPr>
              <a:t>totale</a:t>
            </a:r>
            <a:r>
              <a:rPr lang="en-US" b="1" dirty="0">
                <a:latin typeface="Raleway"/>
              </a:rPr>
              <a:t> del </a:t>
            </a:r>
            <a:r>
              <a:rPr lang="en-US" b="1" dirty="0" err="1">
                <a:latin typeface="Raleway"/>
              </a:rPr>
              <a:t>messaggio</a:t>
            </a:r>
            <a:endParaRPr lang="en-US" dirty="0">
              <a:latin typeface="Raleway"/>
            </a:endParaRPr>
          </a:p>
          <a:p>
            <a:pPr algn="ctr" eaLnBrk="0" hangingPunct="0">
              <a:spcBef>
                <a:spcPct val="50000"/>
              </a:spcBef>
            </a:pPr>
            <a:endParaRPr lang="en-US" dirty="0">
              <a:latin typeface="Raleway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en-US" b="1" dirty="0" err="1">
                <a:latin typeface="Raleway"/>
              </a:rPr>
              <a:t>Numero</a:t>
            </a:r>
            <a:r>
              <a:rPr lang="en-US" b="1" dirty="0">
                <a:latin typeface="Raleway"/>
              </a:rPr>
              <a:t> </a:t>
            </a:r>
            <a:r>
              <a:rPr lang="en-US" b="1" dirty="0" err="1">
                <a:latin typeface="Raleway"/>
              </a:rPr>
              <a:t>di</a:t>
            </a:r>
            <a:r>
              <a:rPr lang="en-US" b="1" dirty="0">
                <a:latin typeface="Raleway"/>
              </a:rPr>
              <a:t> </a:t>
            </a:r>
            <a:r>
              <a:rPr lang="en-US" b="1" dirty="0" err="1">
                <a:latin typeface="Raleway"/>
              </a:rPr>
              <a:t>persone</a:t>
            </a:r>
            <a:r>
              <a:rPr lang="en-US" b="1" dirty="0">
                <a:latin typeface="Raleway"/>
              </a:rPr>
              <a:t> </a:t>
            </a:r>
            <a:r>
              <a:rPr lang="en-US" b="1" dirty="0" err="1">
                <a:latin typeface="Raleway"/>
              </a:rPr>
              <a:t>appartenenti</a:t>
            </a:r>
            <a:r>
              <a:rPr lang="en-US" b="1" dirty="0">
                <a:latin typeface="Raleway"/>
              </a:rPr>
              <a:t> al target group </a:t>
            </a:r>
            <a:r>
              <a:rPr lang="en-US" b="1" dirty="0" err="1">
                <a:latin typeface="Raleway"/>
              </a:rPr>
              <a:t>raggiunto</a:t>
            </a:r>
            <a:endParaRPr lang="en-US" b="1" dirty="0">
              <a:latin typeface="Raleway"/>
            </a:endParaRPr>
          </a:p>
          <a:p>
            <a:pPr algn="ctr" eaLnBrk="0" hangingPunct="0">
              <a:spcBef>
                <a:spcPct val="50000"/>
              </a:spcBef>
            </a:pPr>
            <a:endParaRPr lang="en-US" dirty="0">
              <a:latin typeface="Raleway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en-US" dirty="0">
                <a:latin typeface="Raleway"/>
              </a:rPr>
              <a:t> </a:t>
            </a:r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>
            <a:off x="5892800" y="4724400"/>
            <a:ext cx="4978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>
              <a:latin typeface="Raleway"/>
            </a:endParaRP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711200" y="3657600"/>
            <a:ext cx="10261600" cy="259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>
              <a:latin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 autoUpdateAnimBg="0"/>
      <p:bldP spid="35844" grpId="0" autoUpdateAnimBg="0"/>
      <p:bldP spid="35845" grpId="0" autoUpdateAnimBg="0"/>
      <p:bldP spid="35846" grpId="0" animBg="1"/>
      <p:bldP spid="35847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884072" y="1692322"/>
            <a:ext cx="98552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solidFill>
                  <a:srgbClr val="898989"/>
                </a:solidFill>
                <a:latin typeface="Raleway"/>
              </a:rPr>
              <a:t>Un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altro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aspetto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fondamentale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importanza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è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rappresentato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dalla</a:t>
            </a:r>
            <a:endParaRPr lang="en-US" sz="2400" dirty="0">
              <a:solidFill>
                <a:srgbClr val="898989"/>
              </a:solidFill>
              <a:latin typeface="Raleway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EB8B2D"/>
                </a:solidFill>
                <a:latin typeface="Raleway"/>
              </a:rPr>
              <a:t>distribuzione</a:t>
            </a:r>
            <a:r>
              <a:rPr lang="en-US" sz="2400" dirty="0">
                <a:solidFill>
                  <a:srgbClr val="EB8B2D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EB8B2D"/>
                </a:solidFill>
                <a:latin typeface="Raleway"/>
              </a:rPr>
              <a:t>nel</a:t>
            </a:r>
            <a:r>
              <a:rPr lang="en-US" sz="2400" dirty="0">
                <a:solidFill>
                  <a:srgbClr val="EB8B2D"/>
                </a:solidFill>
                <a:latin typeface="Raleway"/>
              </a:rPr>
              <a:t> tempo </a:t>
            </a:r>
            <a:r>
              <a:rPr lang="en-US" sz="2400" dirty="0" err="1">
                <a:solidFill>
                  <a:srgbClr val="EB8B2D"/>
                </a:solidFill>
                <a:latin typeface="Raleway"/>
              </a:rPr>
              <a:t>della</a:t>
            </a:r>
            <a:r>
              <a:rPr lang="en-US" sz="2400" dirty="0">
                <a:solidFill>
                  <a:srgbClr val="EB8B2D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EB8B2D"/>
                </a:solidFill>
                <a:latin typeface="Raleway"/>
              </a:rPr>
              <a:t>pubblicità</a:t>
            </a:r>
            <a:r>
              <a:rPr lang="en-US" sz="2400" dirty="0">
                <a:solidFill>
                  <a:srgbClr val="EB8B2D"/>
                </a:solidFill>
                <a:latin typeface="Raleway"/>
              </a:rPr>
              <a:t>.</a:t>
            </a:r>
          </a:p>
          <a:p>
            <a:pPr algn="just" eaLnBrk="0" hangingPunct="0">
              <a:spcBef>
                <a:spcPct val="50000"/>
              </a:spcBef>
            </a:pPr>
            <a:endParaRPr lang="en-US" sz="2400" dirty="0">
              <a:solidFill>
                <a:srgbClr val="898989"/>
              </a:solidFill>
              <a:latin typeface="Raleway"/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en-US" sz="2400" dirty="0">
                <a:solidFill>
                  <a:srgbClr val="898989"/>
                </a:solidFill>
                <a:latin typeface="Raleway"/>
              </a:rPr>
              <a:t>Le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sequenze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temporali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variano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in 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funzione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due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fattori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:</a:t>
            </a:r>
          </a:p>
          <a:p>
            <a:pPr eaLnBrk="0" hangingPunct="0">
              <a:spcBef>
                <a:spcPct val="50000"/>
              </a:spcBef>
            </a:pPr>
            <a:r>
              <a:rPr lang="en-US" sz="2400" dirty="0">
                <a:solidFill>
                  <a:srgbClr val="898989"/>
                </a:solidFill>
                <a:latin typeface="Raleway"/>
              </a:rPr>
              <a:t>-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concentrazione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(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concentrata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costante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intermittente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)</a:t>
            </a:r>
          </a:p>
          <a:p>
            <a:pPr eaLnBrk="0" hangingPunct="0">
              <a:spcBef>
                <a:spcPct val="50000"/>
              </a:spcBef>
            </a:pPr>
            <a:r>
              <a:rPr lang="en-US" sz="2400" dirty="0">
                <a:solidFill>
                  <a:srgbClr val="898989"/>
                </a:solidFill>
                <a:latin typeface="Raleway"/>
              </a:rPr>
              <a:t>-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andamento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temporale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(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uniforme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crescente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decrescente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oscillante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).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0" y="381000"/>
          <a:ext cx="11785600" cy="6203950"/>
        </p:xfrm>
        <a:graphic>
          <a:graphicData uri="http://schemas.openxmlformats.org/presentationml/2006/ole">
            <p:oleObj spid="_x0000_s347151" name="CorelPhotoPaint.Image.9" r:id="rId3" imgW="9257143" imgH="751746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6764" y="1363639"/>
            <a:ext cx="10363200" cy="533400"/>
          </a:xfrm>
        </p:spPr>
        <p:txBody>
          <a:bodyPr/>
          <a:lstStyle/>
          <a:p>
            <a:pPr algn="l"/>
            <a:r>
              <a:rPr lang="en-US" b="1" dirty="0">
                <a:latin typeface="Raleway"/>
              </a:rPr>
              <a:t>La </a:t>
            </a:r>
            <a:r>
              <a:rPr lang="en-US" b="1" dirty="0" err="1">
                <a:latin typeface="Raleway"/>
              </a:rPr>
              <a:t>stima</a:t>
            </a:r>
            <a:r>
              <a:rPr lang="en-US" b="1" dirty="0">
                <a:latin typeface="Raleway"/>
              </a:rPr>
              <a:t> </a:t>
            </a:r>
            <a:r>
              <a:rPr lang="en-US" b="1" dirty="0" err="1">
                <a:latin typeface="Raleway"/>
              </a:rPr>
              <a:t>dell’efficacia</a:t>
            </a:r>
            <a:r>
              <a:rPr lang="en-US" b="1" dirty="0">
                <a:latin typeface="Raleway"/>
              </a:rPr>
              <a:t> </a:t>
            </a:r>
            <a:r>
              <a:rPr lang="en-US" b="1" dirty="0" err="1">
                <a:latin typeface="Raleway"/>
              </a:rPr>
              <a:t>della</a:t>
            </a:r>
            <a:r>
              <a:rPr lang="en-US" b="1" dirty="0">
                <a:latin typeface="Raleway"/>
              </a:rPr>
              <a:t> </a:t>
            </a:r>
            <a:r>
              <a:rPr lang="en-US" b="1" dirty="0" err="1">
                <a:latin typeface="Raleway"/>
              </a:rPr>
              <a:t>pubblicità</a:t>
            </a:r>
            <a:endParaRPr lang="en-US" b="1" dirty="0">
              <a:latin typeface="Raleway"/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218364" y="2318788"/>
            <a:ext cx="102616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600" dirty="0" err="1">
                <a:solidFill>
                  <a:srgbClr val="898989"/>
                </a:solidFill>
                <a:latin typeface="Raleway"/>
              </a:rPr>
              <a:t>Tra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i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risultati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che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in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azienda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ci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si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può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attendere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da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una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campagna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pubblicitaria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troviamo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i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seguenti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: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600502" y="3204613"/>
            <a:ext cx="10972800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aumento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delle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vendite</a:t>
            </a:r>
            <a:endParaRPr lang="en-US" dirty="0">
              <a:solidFill>
                <a:srgbClr val="898989"/>
              </a:solidFill>
              <a:latin typeface="Raleway"/>
            </a:endParaRP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sostegno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prezzi</a:t>
            </a:r>
            <a:endParaRPr lang="en-US" dirty="0">
              <a:solidFill>
                <a:srgbClr val="898989"/>
              </a:solidFill>
              <a:latin typeface="Raleway"/>
            </a:endParaRP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agevolazione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dell’opera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venditori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quindi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minore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onerosità</a:t>
            </a:r>
            <a:endParaRPr lang="en-US" dirty="0">
              <a:solidFill>
                <a:srgbClr val="898989"/>
              </a:solidFill>
              <a:latin typeface="Raleway"/>
            </a:endParaRP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riduzione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dei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margini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ai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distributori</a:t>
            </a:r>
            <a:endParaRPr lang="en-US" dirty="0">
              <a:solidFill>
                <a:srgbClr val="898989"/>
              </a:solidFill>
              <a:latin typeface="Raleway"/>
            </a:endParaRP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migliore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grado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conoscenza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prodotto</a:t>
            </a:r>
            <a:endParaRPr lang="en-US" dirty="0">
              <a:solidFill>
                <a:srgbClr val="898989"/>
              </a:solidFill>
              <a:latin typeface="Raleway"/>
            </a:endParaRP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miglioramento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opinione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e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attitudini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pubblico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vs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i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prodotti</a:t>
            </a:r>
            <a:r>
              <a:rPr lang="en-US" dirty="0">
                <a:solidFill>
                  <a:srgbClr val="898989"/>
                </a:solidFill>
                <a:latin typeface="Raleway"/>
              </a:rPr>
              <a:t> o </a:t>
            </a:r>
            <a:r>
              <a:rPr lang="en-US" dirty="0" err="1">
                <a:solidFill>
                  <a:srgbClr val="898989"/>
                </a:solidFill>
                <a:latin typeface="Raleway"/>
              </a:rPr>
              <a:t>l’impresa</a:t>
            </a:r>
            <a:endParaRPr lang="en-US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9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9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9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build="p" autoUpdateAnimBg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379012" y="1622048"/>
            <a:ext cx="99568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2600" dirty="0" err="1">
                <a:solidFill>
                  <a:srgbClr val="898989"/>
                </a:solidFill>
                <a:latin typeface="Raleway"/>
              </a:rPr>
              <a:t>L’analisi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dell’efficacia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della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pubblicità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può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essere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ricondotta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a due </a:t>
            </a:r>
            <a:r>
              <a:rPr lang="en-US" sz="2600" dirty="0" err="1">
                <a:solidFill>
                  <a:srgbClr val="898989"/>
                </a:solidFill>
                <a:latin typeface="Raleway"/>
              </a:rPr>
              <a:t>distinte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1" dirty="0">
                <a:solidFill>
                  <a:srgbClr val="898989"/>
                </a:solidFill>
                <a:latin typeface="Raleway"/>
              </a:rPr>
              <a:t>macro-</a:t>
            </a:r>
            <a:r>
              <a:rPr lang="en-US" sz="2600" b="1" dirty="0" err="1">
                <a:solidFill>
                  <a:srgbClr val="898989"/>
                </a:solidFill>
                <a:latin typeface="Raleway"/>
              </a:rPr>
              <a:t>aree</a:t>
            </a:r>
            <a:r>
              <a:rPr lang="en-US" sz="26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1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600" b="1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600" b="1" dirty="0" err="1">
                <a:solidFill>
                  <a:srgbClr val="898989"/>
                </a:solidFill>
                <a:latin typeface="Raleway"/>
              </a:rPr>
              <a:t>valutazione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:</a:t>
            </a: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1016000" y="1447800"/>
            <a:ext cx="10363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fr-FR" sz="260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347261" y="3175042"/>
            <a:ext cx="9988551" cy="1200329"/>
          </a:xfrm>
          <a:prstGeom prst="rect">
            <a:avLst/>
          </a:prstGeom>
          <a:noFill/>
          <a:ln w="9525">
            <a:solidFill>
              <a:srgbClr val="EB8B2D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/>
            <a:r>
              <a:rPr lang="en-US" sz="2400" b="1" dirty="0" err="1">
                <a:solidFill>
                  <a:srgbClr val="EB8B2D"/>
                </a:solidFill>
                <a:latin typeface="Raleway"/>
              </a:rPr>
              <a:t>Effetto</a:t>
            </a:r>
            <a:r>
              <a:rPr lang="en-US" sz="24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en-US" sz="2400" b="1" dirty="0" err="1">
                <a:solidFill>
                  <a:srgbClr val="EB8B2D"/>
                </a:solidFill>
                <a:latin typeface="Raleway"/>
              </a:rPr>
              <a:t>vendite</a:t>
            </a:r>
            <a:r>
              <a:rPr lang="en-US" sz="2400" b="1" dirty="0">
                <a:solidFill>
                  <a:srgbClr val="898989"/>
                </a:solidFill>
                <a:latin typeface="Raleway"/>
              </a:rPr>
              <a:t>: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valutazione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dell’attitudine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della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pubblicità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ad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influire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sul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volume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delle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vendite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e/o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della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quota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mercato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,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indipendentemente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dal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possibile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influsso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altri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fenomeni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.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347261" y="4895166"/>
            <a:ext cx="9988551" cy="830997"/>
          </a:xfrm>
          <a:prstGeom prst="rect">
            <a:avLst/>
          </a:prstGeom>
          <a:noFill/>
          <a:ln w="9525">
            <a:solidFill>
              <a:srgbClr val="EB8B2D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/>
            <a:r>
              <a:rPr lang="en-US" sz="2400" b="1" dirty="0" err="1">
                <a:solidFill>
                  <a:srgbClr val="EB8B2D"/>
                </a:solidFill>
                <a:latin typeface="Raleway"/>
              </a:rPr>
              <a:t>Effetto</a:t>
            </a:r>
            <a:r>
              <a:rPr lang="en-US" sz="2400" b="1" dirty="0">
                <a:solidFill>
                  <a:srgbClr val="EB8B2D"/>
                </a:solidFill>
                <a:latin typeface="Raleway"/>
              </a:rPr>
              <a:t> </a:t>
            </a:r>
            <a:r>
              <a:rPr lang="en-US" sz="2400" b="1" dirty="0" err="1">
                <a:solidFill>
                  <a:srgbClr val="EB8B2D"/>
                </a:solidFill>
                <a:latin typeface="Raleway"/>
              </a:rPr>
              <a:t>comunicazione</a:t>
            </a:r>
            <a:r>
              <a:rPr lang="en-US" sz="2400" b="1" dirty="0">
                <a:solidFill>
                  <a:srgbClr val="898989"/>
                </a:solidFill>
                <a:latin typeface="Raleway"/>
              </a:rPr>
              <a:t>: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capacità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raggiungimento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con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appropriati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messaggi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di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una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parte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più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o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meno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notevole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 del </a:t>
            </a:r>
            <a:r>
              <a:rPr lang="en-US" sz="2400" dirty="0" err="1">
                <a:solidFill>
                  <a:srgbClr val="898989"/>
                </a:solidFill>
                <a:latin typeface="Raleway"/>
              </a:rPr>
              <a:t>pubblico</a:t>
            </a:r>
            <a:r>
              <a:rPr lang="en-US" sz="2400" dirty="0">
                <a:solidFill>
                  <a:srgbClr val="898989"/>
                </a:solidFill>
                <a:latin typeface="Raleway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 autoUpdateAnimBg="0"/>
      <p:bldP spid="40964" grpId="0" animBg="1" autoUpdateAnimBg="0"/>
      <p:bldP spid="40965" grpId="0" animBg="1" autoUpdateAnimBg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09433" y="2209800"/>
            <a:ext cx="10363200" cy="1143000"/>
          </a:xfrm>
        </p:spPr>
        <p:txBody>
          <a:bodyPr/>
          <a:lstStyle/>
          <a:p>
            <a:pPr algn="just"/>
            <a:r>
              <a:rPr lang="it-IT" sz="2600" b="0" dirty="0">
                <a:solidFill>
                  <a:srgbClr val="898989"/>
                </a:solidFill>
                <a:latin typeface="Raleway"/>
              </a:rPr>
              <a:t>Gli accertamenti sull’efficacia della pubblicità, in termini di effetto-vendite, sono spesso ardui. Questo fatto ha determinato un maggior ricorso alla valutazione dell’effetto-comunicazione. Tale valutazione può essere condotta a livello di: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800" y="3821373"/>
            <a:ext cx="10363200" cy="1897040"/>
          </a:xfrm>
          <a:ln>
            <a:solidFill>
              <a:srgbClr val="EB8B2D"/>
            </a:solidFill>
          </a:ln>
        </p:spPr>
        <p:txBody>
          <a:bodyPr/>
          <a:lstStyle/>
          <a:p>
            <a:pPr>
              <a:buClr>
                <a:srgbClr val="EB8B2D"/>
              </a:buClr>
            </a:pPr>
            <a:r>
              <a:rPr lang="it-IT" sz="2600" dirty="0">
                <a:solidFill>
                  <a:srgbClr val="898989"/>
                </a:solidFill>
                <a:latin typeface="Raleway"/>
              </a:rPr>
              <a:t> singoli mezzi</a:t>
            </a:r>
          </a:p>
          <a:p>
            <a:pPr>
              <a:buClr>
                <a:srgbClr val="EB8B2D"/>
              </a:buClr>
            </a:pPr>
            <a:r>
              <a:rPr lang="it-IT" sz="2600" dirty="0">
                <a:solidFill>
                  <a:srgbClr val="898989"/>
                </a:solidFill>
                <a:latin typeface="Raleway"/>
              </a:rPr>
              <a:t> messaggio</a:t>
            </a:r>
          </a:p>
          <a:p>
            <a:pPr>
              <a:buClr>
                <a:srgbClr val="EB8B2D"/>
              </a:buClr>
            </a:pPr>
            <a:r>
              <a:rPr lang="it-IT" sz="2600" dirty="0">
                <a:solidFill>
                  <a:srgbClr val="898989"/>
                </a:solidFill>
                <a:latin typeface="Raleway"/>
              </a:rPr>
              <a:t> intera campagna pubblicitaria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 autoUpdateAnimBg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304800" y="1349752"/>
            <a:ext cx="109728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it-IT" sz="2600" dirty="0">
                <a:solidFill>
                  <a:srgbClr val="898989"/>
                </a:solidFill>
                <a:latin typeface="Raleway"/>
              </a:rPr>
              <a:t>La stima </a:t>
            </a:r>
            <a:r>
              <a:rPr lang="it-IT" sz="2600" dirty="0" smtClean="0">
                <a:solidFill>
                  <a:srgbClr val="898989"/>
                </a:solidFill>
                <a:latin typeface="Raleway"/>
              </a:rPr>
              <a:t>dell’effetto-comunicazione </a:t>
            </a:r>
            <a:r>
              <a:rPr lang="it-IT" sz="2600" dirty="0">
                <a:solidFill>
                  <a:srgbClr val="898989"/>
                </a:solidFill>
                <a:latin typeface="Raleway"/>
              </a:rPr>
              <a:t>può essere ricondotta alla valutazione di due componenti fondamentali:</a:t>
            </a: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304800" y="2683252"/>
            <a:ext cx="10363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EB8B2D"/>
              </a:buClr>
              <a:buFont typeface="Wingdings" pitchFamily="2" charset="2"/>
              <a:buChar char="è"/>
            </a:pPr>
            <a:r>
              <a:rPr lang="en-US" sz="2600" b="1" dirty="0" err="1">
                <a:solidFill>
                  <a:srgbClr val="898989"/>
                </a:solidFill>
                <a:latin typeface="Raleway"/>
              </a:rPr>
              <a:t>Notorietà</a:t>
            </a:r>
            <a:endParaRPr lang="en-US" sz="2600" dirty="0">
              <a:solidFill>
                <a:srgbClr val="898989"/>
              </a:solidFill>
              <a:latin typeface="Raleway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200" dirty="0" err="1">
                <a:solidFill>
                  <a:srgbClr val="898989"/>
                </a:solidFill>
                <a:latin typeface="Raleway"/>
              </a:rPr>
              <a:t>varabilità</a:t>
            </a:r>
            <a:r>
              <a:rPr lang="en-US" sz="2200" dirty="0">
                <a:solidFill>
                  <a:srgbClr val="898989"/>
                </a:solidFill>
                <a:latin typeface="Raleway"/>
              </a:rPr>
              <a:t>: [0, 100]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200" dirty="0" err="1">
                <a:solidFill>
                  <a:srgbClr val="898989"/>
                </a:solidFill>
                <a:latin typeface="Raleway"/>
              </a:rPr>
              <a:t>spontaneità</a:t>
            </a:r>
            <a:r>
              <a:rPr lang="en-US" sz="22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200" dirty="0" err="1">
                <a:solidFill>
                  <a:srgbClr val="898989"/>
                </a:solidFill>
                <a:latin typeface="Raleway"/>
              </a:rPr>
              <a:t>vs</a:t>
            </a:r>
            <a:r>
              <a:rPr lang="en-US" sz="22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200" dirty="0" err="1">
                <a:solidFill>
                  <a:srgbClr val="898989"/>
                </a:solidFill>
                <a:latin typeface="Raleway"/>
              </a:rPr>
              <a:t>sollecitazione</a:t>
            </a:r>
            <a:endParaRPr lang="en-US" sz="2200" dirty="0">
              <a:solidFill>
                <a:srgbClr val="898989"/>
              </a:solidFill>
              <a:latin typeface="Raleway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200" dirty="0" err="1">
                <a:solidFill>
                  <a:srgbClr val="898989"/>
                </a:solidFill>
                <a:latin typeface="Raleway"/>
              </a:rPr>
              <a:t>diffusione</a:t>
            </a:r>
            <a:r>
              <a:rPr lang="en-US" sz="22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200" dirty="0" err="1">
                <a:solidFill>
                  <a:srgbClr val="898989"/>
                </a:solidFill>
                <a:latin typeface="Raleway"/>
              </a:rPr>
              <a:t>vs</a:t>
            </a:r>
            <a:r>
              <a:rPr lang="en-US" sz="22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200" dirty="0" err="1">
                <a:solidFill>
                  <a:srgbClr val="898989"/>
                </a:solidFill>
                <a:latin typeface="Raleway"/>
              </a:rPr>
              <a:t>dispersione</a:t>
            </a:r>
            <a:endParaRPr lang="en-US" sz="2200" dirty="0">
              <a:solidFill>
                <a:srgbClr val="898989"/>
              </a:solidFill>
              <a:latin typeface="Raleway"/>
            </a:endParaRPr>
          </a:p>
          <a:p>
            <a:pPr marL="342900" indent="-342900">
              <a:spcBef>
                <a:spcPct val="20000"/>
              </a:spcBef>
              <a:buClr>
                <a:srgbClr val="EB8B2D"/>
              </a:buClr>
              <a:buFont typeface="Wingdings" pitchFamily="2" charset="2"/>
              <a:buChar char="è"/>
            </a:pPr>
            <a:r>
              <a:rPr lang="en-US" sz="2600" b="1" dirty="0" err="1">
                <a:solidFill>
                  <a:srgbClr val="898989"/>
                </a:solidFill>
                <a:latin typeface="Raleway"/>
              </a:rPr>
              <a:t>Immagine</a:t>
            </a:r>
            <a:r>
              <a:rPr lang="en-US" sz="2600" dirty="0">
                <a:solidFill>
                  <a:srgbClr val="898989"/>
                </a:solidFill>
                <a:latin typeface="Raleway"/>
              </a:rPr>
              <a:t>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200" dirty="0" err="1">
                <a:solidFill>
                  <a:srgbClr val="898989"/>
                </a:solidFill>
                <a:latin typeface="Raleway"/>
              </a:rPr>
              <a:t>variabilità</a:t>
            </a:r>
            <a:r>
              <a:rPr lang="en-US" sz="2200" dirty="0">
                <a:solidFill>
                  <a:srgbClr val="898989"/>
                </a:solidFill>
                <a:latin typeface="Raleway"/>
              </a:rPr>
              <a:t>: (- </a:t>
            </a:r>
            <a:r>
              <a:rPr lang="it-IT" sz="2600" dirty="0">
                <a:solidFill>
                  <a:srgbClr val="898989"/>
                </a:solidFill>
                <a:latin typeface="Raleway"/>
              </a:rPr>
              <a:t>¥</a:t>
            </a:r>
            <a:r>
              <a:rPr lang="it-IT" sz="2800" dirty="0">
                <a:solidFill>
                  <a:srgbClr val="898989"/>
                </a:solidFill>
                <a:latin typeface="Raleway"/>
              </a:rPr>
              <a:t>, + </a:t>
            </a:r>
            <a:r>
              <a:rPr lang="it-IT" sz="2600" dirty="0">
                <a:solidFill>
                  <a:srgbClr val="898989"/>
                </a:solidFill>
                <a:latin typeface="Raleway"/>
              </a:rPr>
              <a:t>¥</a:t>
            </a:r>
            <a:r>
              <a:rPr lang="it-IT" sz="2800" dirty="0">
                <a:solidFill>
                  <a:srgbClr val="898989"/>
                </a:solidFill>
                <a:latin typeface="Raleway"/>
              </a:rPr>
              <a:t>)</a:t>
            </a:r>
            <a:endParaRPr lang="en-US" sz="2200" dirty="0">
              <a:solidFill>
                <a:srgbClr val="898989"/>
              </a:solidFill>
              <a:latin typeface="Raleway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200" dirty="0" err="1">
                <a:solidFill>
                  <a:srgbClr val="898989"/>
                </a:solidFill>
                <a:latin typeface="Raleway"/>
              </a:rPr>
              <a:t>precisa</a:t>
            </a:r>
            <a:r>
              <a:rPr lang="en-US" sz="22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200" dirty="0" err="1">
                <a:solidFill>
                  <a:srgbClr val="898989"/>
                </a:solidFill>
                <a:latin typeface="Raleway"/>
              </a:rPr>
              <a:t>vs</a:t>
            </a:r>
            <a:r>
              <a:rPr lang="en-US" sz="22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200" dirty="0" err="1">
                <a:solidFill>
                  <a:srgbClr val="898989"/>
                </a:solidFill>
                <a:latin typeface="Raleway"/>
              </a:rPr>
              <a:t>sfuocata</a:t>
            </a:r>
            <a:endParaRPr lang="en-US" sz="2200" dirty="0">
              <a:solidFill>
                <a:srgbClr val="898989"/>
              </a:solidFill>
              <a:latin typeface="Raleway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200" dirty="0" err="1">
                <a:solidFill>
                  <a:srgbClr val="898989"/>
                </a:solidFill>
                <a:latin typeface="Raleway"/>
              </a:rPr>
              <a:t>diffusione</a:t>
            </a:r>
            <a:r>
              <a:rPr lang="en-US" sz="22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200" dirty="0" err="1">
                <a:solidFill>
                  <a:srgbClr val="898989"/>
                </a:solidFill>
                <a:latin typeface="Raleway"/>
              </a:rPr>
              <a:t>vs</a:t>
            </a:r>
            <a:r>
              <a:rPr lang="en-US" sz="2200" dirty="0">
                <a:solidFill>
                  <a:srgbClr val="898989"/>
                </a:solidFill>
                <a:latin typeface="Raleway"/>
              </a:rPr>
              <a:t> </a:t>
            </a:r>
            <a:r>
              <a:rPr lang="en-US" sz="2200" dirty="0" err="1">
                <a:solidFill>
                  <a:srgbClr val="898989"/>
                </a:solidFill>
                <a:latin typeface="Raleway"/>
              </a:rPr>
              <a:t>dispersione</a:t>
            </a:r>
            <a:endParaRPr lang="en-US" sz="22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bldLvl="2" autoUpdateAnimBg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Raleway"/>
              </a:rPr>
              <a:t>PROMOZIONE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  <a:latin typeface="Raleway"/>
              </a:rPr>
              <a:t>Attività volte a concedere uno o più vantaggi addizionali allo scopo di spingere verso un certo comportamento</a:t>
            </a:r>
          </a:p>
          <a:p>
            <a:r>
              <a:rPr lang="it-IT" sz="2800" dirty="0">
                <a:solidFill>
                  <a:srgbClr val="898989"/>
                </a:solidFill>
                <a:latin typeface="Raleway"/>
              </a:rPr>
              <a:t>Può essere indirizzata: ai consumatori finali, ai distributori, ai leader d’opinione, </a:t>
            </a:r>
            <a:r>
              <a:rPr lang="it-IT" sz="2800" dirty="0" smtClean="0">
                <a:solidFill>
                  <a:srgbClr val="898989"/>
                </a:solidFill>
                <a:latin typeface="Raleway"/>
              </a:rPr>
              <a:t>e in genere ai diversi stakeholder</a:t>
            </a:r>
          </a:p>
          <a:p>
            <a:r>
              <a:rPr lang="it-IT" dirty="0" smtClean="0">
                <a:solidFill>
                  <a:srgbClr val="898989"/>
                </a:solidFill>
                <a:latin typeface="Raleway"/>
              </a:rPr>
              <a:t>È </a:t>
            </a:r>
            <a:r>
              <a:rPr lang="it-IT" dirty="0">
                <a:solidFill>
                  <a:srgbClr val="898989"/>
                </a:solidFill>
                <a:latin typeface="Raleway"/>
              </a:rPr>
              <a:t>spesso legata ad una specifica attività pubblicitaria o di comunicazione mirata</a:t>
            </a:r>
          </a:p>
          <a:p>
            <a:r>
              <a:rPr lang="it-IT" sz="2800" dirty="0">
                <a:solidFill>
                  <a:srgbClr val="898989"/>
                </a:solidFill>
                <a:latin typeface="Raleway"/>
              </a:rPr>
              <a:t>Può intervenire nei diversi stadi del ciclo di vita del prodotto o per specifiche politiche aziendali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latin typeface="Raleway"/>
              </a:rPr>
              <a:t>Destrutturazione del prodotto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433" y="2114108"/>
            <a:ext cx="11379200" cy="390728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EB8B2D"/>
                </a:solidFill>
                <a:latin typeface="Raleway"/>
              </a:rPr>
              <a:t>core dimensions</a:t>
            </a:r>
            <a:r>
              <a:rPr lang="it-IT" sz="2800" dirty="0">
                <a:latin typeface="Raleway"/>
              </a:rPr>
              <a:t>: </a:t>
            </a:r>
            <a:r>
              <a:rPr lang="it-IT" sz="2000" dirty="0">
                <a:solidFill>
                  <a:srgbClr val="898989"/>
                </a:solidFill>
                <a:latin typeface="Raleway"/>
              </a:rPr>
              <a:t>costituiscono il beneficio fondamentale cercato, o l’aspetto fondamentale per raggiungere tale beneficio; sono elementi considerati normali, sottintesi, fondamentali e, proprio per questo, spesso non facilmente rilevabili perché non esplicitati.</a:t>
            </a:r>
            <a:r>
              <a:rPr lang="it-IT" sz="2800" dirty="0">
                <a:solidFill>
                  <a:srgbClr val="898989"/>
                </a:solidFill>
                <a:latin typeface="Raleway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EB8B2D"/>
                </a:solidFill>
                <a:latin typeface="Raleway"/>
              </a:rPr>
              <a:t>peripheral dimensions</a:t>
            </a:r>
            <a:r>
              <a:rPr lang="it-IT" sz="2800" dirty="0">
                <a:latin typeface="Raleway"/>
              </a:rPr>
              <a:t>: </a:t>
            </a:r>
            <a:r>
              <a:rPr lang="it-IT" sz="2000" dirty="0">
                <a:solidFill>
                  <a:srgbClr val="898989"/>
                </a:solidFill>
                <a:latin typeface="Raleway"/>
              </a:rPr>
              <a:t>sono gli elementi che “ampliano” il prodotto offerto; essi determinano un miglioramento della soddisfazione se presenti, ma non implicano notevoli peggioramenti valutativi se assenti; inoltre, essi non sono in grado, da soli, di compensare la valutazione negativa dovuta all’assenza delle core dimensions. </a:t>
            </a:r>
            <a:endParaRPr lang="it-IT" sz="2800" dirty="0">
              <a:solidFill>
                <a:srgbClr val="898989"/>
              </a:solidFill>
              <a:latin typeface="Raleway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it-IT" sz="2400" dirty="0">
              <a:solidFill>
                <a:srgbClr val="CC0099"/>
              </a:solidFill>
              <a:latin typeface="Raleway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it-IT" sz="2400" dirty="0">
                <a:solidFill>
                  <a:srgbClr val="EB8B2D"/>
                </a:solidFill>
                <a:latin typeface="Raleway"/>
              </a:rPr>
              <a:t>L'attribuzione degli elementi all'una o all'altra dimensione dipende dalla percezione del consumatore</a:t>
            </a:r>
          </a:p>
        </p:txBody>
      </p:sp>
    </p:spTree>
  </p:cSld>
  <p:clrMapOvr>
    <a:masterClrMapping/>
  </p:clrMapOvr>
  <p:transition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Raleway"/>
              </a:rPr>
              <a:t>PR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800" dirty="0">
                <a:solidFill>
                  <a:srgbClr val="898989"/>
                </a:solidFill>
                <a:latin typeface="Raleway"/>
              </a:rPr>
              <a:t>Processo che consente di pianificare, realizzare e valutare  programmi che incoraggino gli acquisti e la soddisfazione del </a:t>
            </a:r>
            <a:r>
              <a:rPr lang="it-IT" sz="2800" dirty="0" smtClean="0">
                <a:solidFill>
                  <a:srgbClr val="898989"/>
                </a:solidFill>
                <a:latin typeface="Raleway"/>
              </a:rPr>
              <a:t>consumatore, o in genere certi comportamenti degli stakeholders, attraverso </a:t>
            </a:r>
            <a:r>
              <a:rPr lang="it-IT" sz="2800" dirty="0">
                <a:solidFill>
                  <a:srgbClr val="898989"/>
                </a:solidFill>
                <a:latin typeface="Raleway"/>
              </a:rPr>
              <a:t>una comunicazione credibile di informazioni e impressioni che identifichino le organizzazioni e i loro prodotti con le necessità, i desideri, le preoccupazioni e gli interessi </a:t>
            </a:r>
            <a:r>
              <a:rPr lang="it-IT" sz="2800" dirty="0" smtClean="0">
                <a:solidFill>
                  <a:srgbClr val="898989"/>
                </a:solidFill>
                <a:latin typeface="Raleway"/>
              </a:rPr>
              <a:t>dei diversi pubblici</a:t>
            </a:r>
            <a:endParaRPr lang="it-IT" sz="2800" dirty="0">
              <a:solidFill>
                <a:srgbClr val="898989"/>
              </a:solidFill>
              <a:latin typeface="Raleway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Raleway"/>
              </a:rPr>
              <a:t>Obiettivi PR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  <a:latin typeface="Raleway"/>
              </a:rPr>
              <a:t>Formare, mantenere, trasformare la predisposizione </a:t>
            </a:r>
            <a:r>
              <a:rPr lang="it-IT" dirty="0" smtClean="0">
                <a:solidFill>
                  <a:srgbClr val="898989"/>
                </a:solidFill>
                <a:latin typeface="Raleway"/>
              </a:rPr>
              <a:t>dei diversi pubblici </a:t>
            </a:r>
            <a:r>
              <a:rPr lang="it-IT" dirty="0">
                <a:solidFill>
                  <a:srgbClr val="898989"/>
                </a:solidFill>
                <a:latin typeface="Raleway"/>
              </a:rPr>
              <a:t>verso l’organizzazione</a:t>
            </a:r>
          </a:p>
          <a:p>
            <a:r>
              <a:rPr lang="it-IT" dirty="0">
                <a:solidFill>
                  <a:srgbClr val="898989"/>
                </a:solidFill>
                <a:latin typeface="Raleway"/>
              </a:rPr>
              <a:t>conquista del supporto</a:t>
            </a:r>
          </a:p>
          <a:p>
            <a:r>
              <a:rPr lang="it-IT" dirty="0">
                <a:solidFill>
                  <a:srgbClr val="898989"/>
                </a:solidFill>
                <a:latin typeface="Raleway"/>
              </a:rPr>
              <a:t>costruzione e gestione dell’immagine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Raleway"/>
              </a:rPr>
              <a:t>Compiti PR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743200"/>
            <a:ext cx="10363200" cy="24384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  <a:latin typeface="Tahoma" pitchFamily="34" charset="0"/>
              </a:rPr>
              <a:t>gestione immagine</a:t>
            </a:r>
          </a:p>
          <a:p>
            <a:r>
              <a:rPr lang="it-IT" dirty="0">
                <a:solidFill>
                  <a:srgbClr val="898989"/>
                </a:solidFill>
                <a:latin typeface="Tahoma" pitchFamily="34" charset="0"/>
              </a:rPr>
              <a:t>promozione quotidiana</a:t>
            </a:r>
          </a:p>
          <a:p>
            <a:r>
              <a:rPr lang="it-IT" dirty="0">
                <a:solidFill>
                  <a:srgbClr val="898989"/>
                </a:solidFill>
                <a:latin typeface="Tahoma" pitchFamily="34" charset="0"/>
              </a:rPr>
              <a:t>gestione dei momenti di crisi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Raleway"/>
              </a:rPr>
              <a:t>Vantaggi PR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  <a:latin typeface="Raleway"/>
              </a:rPr>
              <a:t>maggiore credibilità</a:t>
            </a:r>
          </a:p>
          <a:p>
            <a:r>
              <a:rPr lang="it-IT" dirty="0">
                <a:solidFill>
                  <a:srgbClr val="898989"/>
                </a:solidFill>
                <a:latin typeface="Raleway"/>
              </a:rPr>
              <a:t>catturare attenzione degli scettici</a:t>
            </a:r>
          </a:p>
          <a:p>
            <a:r>
              <a:rPr lang="it-IT" dirty="0">
                <a:solidFill>
                  <a:srgbClr val="898989"/>
                </a:solidFill>
                <a:latin typeface="Raleway"/>
              </a:rPr>
              <a:t>rinforzare i messaggi erogati da altri elementi del mix</a:t>
            </a:r>
          </a:p>
          <a:p>
            <a:r>
              <a:rPr lang="it-IT" dirty="0">
                <a:solidFill>
                  <a:srgbClr val="898989"/>
                </a:solidFill>
                <a:latin typeface="Raleway"/>
              </a:rPr>
              <a:t>attirano l’attenzione del pubblico locale o di pubblici specifici</a:t>
            </a:r>
          </a:p>
          <a:p>
            <a:r>
              <a:rPr lang="it-IT" dirty="0">
                <a:solidFill>
                  <a:srgbClr val="898989"/>
                </a:solidFill>
                <a:latin typeface="Raleway"/>
              </a:rPr>
              <a:t>possono far risparmiare risorse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Raleway"/>
              </a:rPr>
              <a:t>Strumenti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dirty="0">
                <a:solidFill>
                  <a:srgbClr val="898989"/>
                </a:solidFill>
                <a:latin typeface="Raleway"/>
              </a:rPr>
              <a:t>eventi</a:t>
            </a:r>
          </a:p>
          <a:p>
            <a:r>
              <a:rPr lang="it-IT" sz="2800" dirty="0">
                <a:solidFill>
                  <a:srgbClr val="898989"/>
                </a:solidFill>
                <a:latin typeface="Raleway"/>
              </a:rPr>
              <a:t>rapporti con la comunità</a:t>
            </a:r>
          </a:p>
          <a:p>
            <a:r>
              <a:rPr lang="it-IT" sz="2800" dirty="0">
                <a:solidFill>
                  <a:srgbClr val="898989"/>
                </a:solidFill>
                <a:latin typeface="Raleway"/>
              </a:rPr>
              <a:t>rapporti con i media</a:t>
            </a:r>
          </a:p>
          <a:p>
            <a:r>
              <a:rPr lang="it-IT" sz="2800" dirty="0">
                <a:solidFill>
                  <a:srgbClr val="898989"/>
                </a:solidFill>
                <a:latin typeface="Raleway"/>
              </a:rPr>
              <a:t>dichiarazioni stampa</a:t>
            </a:r>
          </a:p>
          <a:p>
            <a:r>
              <a:rPr lang="it-IT" sz="2800" dirty="0">
                <a:solidFill>
                  <a:srgbClr val="898989"/>
                </a:solidFill>
                <a:latin typeface="Raleway"/>
              </a:rPr>
              <a:t>annunci</a:t>
            </a:r>
          </a:p>
          <a:p>
            <a:r>
              <a:rPr lang="it-IT" sz="2800" dirty="0">
                <a:solidFill>
                  <a:srgbClr val="898989"/>
                </a:solidFill>
                <a:latin typeface="Raleway"/>
              </a:rPr>
              <a:t>interviste</a:t>
            </a:r>
          </a:p>
          <a:p>
            <a:r>
              <a:rPr lang="it-IT" sz="2800" dirty="0">
                <a:solidFill>
                  <a:srgbClr val="898989"/>
                </a:solidFill>
                <a:latin typeface="Raleway"/>
              </a:rPr>
              <a:t>discorsi</a:t>
            </a:r>
          </a:p>
          <a:p>
            <a:r>
              <a:rPr lang="it-IT" sz="2800" dirty="0">
                <a:solidFill>
                  <a:srgbClr val="898989"/>
                </a:solidFill>
                <a:latin typeface="Raleway"/>
              </a:rPr>
              <a:t>opuscoli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Raleway"/>
              </a:rPr>
              <a:t>Evento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438400"/>
            <a:ext cx="10363200" cy="27432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  <a:latin typeface="Raleway"/>
              </a:rPr>
              <a:t>situazioni create per comunicare o esprimere qualcosa al pubblico obiettivo</a:t>
            </a:r>
          </a:p>
          <a:p>
            <a:r>
              <a:rPr lang="it-IT" dirty="0">
                <a:solidFill>
                  <a:srgbClr val="898989"/>
                </a:solidFill>
                <a:latin typeface="Raleway"/>
              </a:rPr>
              <a:t>gli eventi si possono creare o ampliare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34433" y="1244184"/>
            <a:ext cx="10515600" cy="869924"/>
          </a:xfrm>
        </p:spPr>
        <p:txBody>
          <a:bodyPr/>
          <a:lstStyle/>
          <a:p>
            <a:r>
              <a:rPr lang="it-IT" dirty="0"/>
              <a:t>I cambiamenti</a:t>
            </a:r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433" y="2114108"/>
            <a:ext cx="11042651" cy="3969192"/>
          </a:xfrm>
        </p:spPr>
        <p:txBody>
          <a:bodyPr/>
          <a:lstStyle/>
          <a:p>
            <a:pPr marL="174625" indent="-174625">
              <a:lnSpc>
                <a:spcPct val="80000"/>
              </a:lnSpc>
            </a:pPr>
            <a:r>
              <a:rPr lang="it-IT" sz="2000" dirty="0">
                <a:solidFill>
                  <a:srgbClr val="898989"/>
                </a:solidFill>
              </a:rPr>
              <a:t>la Rete ha reso possibile l’interconnessione fra milioni di individui e, di conseguenza, il semplice passaparola assume in essa dimensioni notevoli </a:t>
            </a:r>
          </a:p>
          <a:p>
            <a:pPr marL="174625" indent="-174625">
              <a:lnSpc>
                <a:spcPct val="80000"/>
              </a:lnSpc>
            </a:pPr>
            <a:r>
              <a:rPr lang="it-IT" sz="2000" dirty="0">
                <a:solidFill>
                  <a:srgbClr val="898989"/>
                </a:solidFill>
              </a:rPr>
              <a:t>sempre più importanti diventano le comunità virtuali, all’interno delle quali, tramite lo scambio di informazioni ed esperienze, i singoli possono ampliare e verificare le loro conoscenze in un processo dinamico, interattivo e coinvolgente</a:t>
            </a:r>
          </a:p>
          <a:p>
            <a:pPr marL="174625" indent="-174625">
              <a:lnSpc>
                <a:spcPct val="80000"/>
              </a:lnSpc>
            </a:pPr>
            <a:r>
              <a:rPr lang="it-IT" sz="2000" dirty="0">
                <a:solidFill>
                  <a:srgbClr val="898989"/>
                </a:solidFill>
              </a:rPr>
              <a:t>Passaparola e comunità rappresentano una fonte di informazione sempre più utilizzata ma sono anche un modo sempre più solido e usuale di condivisione, e dunque di crescita e modifica dell’individuo. Le conseguenze di tali interazioni impattano dunque in vario grado sulla specificazione dei bisogni, la formulazione delle attese, la percezione e la valutazione dei risultati. </a:t>
            </a:r>
          </a:p>
          <a:p>
            <a:pPr marL="174625" indent="-174625">
              <a:lnSpc>
                <a:spcPct val="80000"/>
              </a:lnSpc>
            </a:pPr>
            <a:r>
              <a:rPr lang="it-IT" sz="2000" dirty="0">
                <a:solidFill>
                  <a:srgbClr val="898989"/>
                </a:solidFill>
              </a:rPr>
              <a:t>Informazione e formazione diventano aspetti concomitanti </a:t>
            </a:r>
          </a:p>
          <a:p>
            <a:pPr marL="174625" indent="-174625">
              <a:lnSpc>
                <a:spcPct val="80000"/>
              </a:lnSpc>
            </a:pPr>
            <a:r>
              <a:rPr lang="it-IT" sz="2000" dirty="0">
                <a:solidFill>
                  <a:srgbClr val="898989"/>
                </a:solidFill>
              </a:rPr>
              <a:t>I canale di comunicazione diventano canali di distribuzione e viceversa, l’intermediazione si sposta dal bene ai contenuti (attributi, informazione, formazione, esperienza)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9460" y="1064525"/>
            <a:ext cx="10515600" cy="869924"/>
          </a:xfrm>
        </p:spPr>
        <p:txBody>
          <a:bodyPr/>
          <a:lstStyle/>
          <a:p>
            <a:r>
              <a:rPr lang="it-IT" dirty="0"/>
              <a:t>Comunità </a:t>
            </a: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1" y="2114108"/>
            <a:ext cx="10657417" cy="4012056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Consapevolezza bisogno</a:t>
            </a:r>
          </a:p>
          <a:p>
            <a:r>
              <a:rPr lang="it-IT" dirty="0">
                <a:solidFill>
                  <a:srgbClr val="898989"/>
                </a:solidFill>
              </a:rPr>
              <a:t>Informazioni e formazione su soluzioni</a:t>
            </a:r>
          </a:p>
          <a:p>
            <a:r>
              <a:rPr lang="it-IT" dirty="0">
                <a:solidFill>
                  <a:srgbClr val="898989"/>
                </a:solidFill>
              </a:rPr>
              <a:t>Si è ciò che si vuole essere (informazioni più vere ma forse poco coerenti con realtà)</a:t>
            </a:r>
          </a:p>
          <a:p>
            <a:r>
              <a:rPr lang="it-IT" dirty="0">
                <a:solidFill>
                  <a:srgbClr val="898989"/>
                </a:solidFill>
              </a:rPr>
              <a:t>Impresa può utilizzarle per ricerca</a:t>
            </a:r>
          </a:p>
          <a:p>
            <a:r>
              <a:rPr lang="it-IT" dirty="0">
                <a:solidFill>
                  <a:srgbClr val="898989"/>
                </a:solidFill>
              </a:rPr>
              <a:t>Modo per erogare esperienza e fidelizzare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mito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417" y="2133601"/>
            <a:ext cx="10464800" cy="2735263"/>
          </a:xfrm>
        </p:spPr>
        <p:txBody>
          <a:bodyPr/>
          <a:lstStyle/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Nel mondo esistono milioni di potenziali comunità, le barriere alla loro creazione ed accesso sono lo spazio e il tempo.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Internet elimina queste barriere</a:t>
            </a:r>
          </a:p>
          <a:p>
            <a:pPr>
              <a:lnSpc>
                <a:spcPct val="90000"/>
              </a:lnSpc>
            </a:pPr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4" name="Rectangle 4"/>
          <p:cNvSpPr>
            <a:spLocks noGrp="1" noChangeArrowheads="1"/>
          </p:cNvSpPr>
          <p:nvPr>
            <p:ph type="title"/>
          </p:nvPr>
        </p:nvSpPr>
        <p:spPr>
          <a:xfrm>
            <a:off x="165101" y="1160060"/>
            <a:ext cx="10515600" cy="869924"/>
          </a:xfrm>
        </p:spPr>
        <p:txBody>
          <a:bodyPr/>
          <a:lstStyle/>
          <a:p>
            <a:r>
              <a:rPr lang="it-IT" sz="4000" dirty="0"/>
              <a:t>La comunicazione di impresa</a:t>
            </a:r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9185" y="2250076"/>
            <a:ext cx="5183716" cy="3904663"/>
          </a:xfrm>
          <a:ln w="28575">
            <a:solidFill>
              <a:srgbClr val="006600"/>
            </a:solidFill>
          </a:ln>
        </p:spPr>
        <p:txBody>
          <a:bodyPr/>
          <a:lstStyle/>
          <a:p>
            <a:pPr marL="174625" indent="-174625">
              <a:lnSpc>
                <a:spcPct val="80000"/>
              </a:lnSpc>
              <a:buFontTx/>
              <a:buAutoNum type="arabicPeriod"/>
            </a:pPr>
            <a:r>
              <a:rPr lang="it-IT" sz="2000" dirty="0">
                <a:solidFill>
                  <a:srgbClr val="898989"/>
                </a:solidFill>
              </a:rPr>
              <a:t>Diventa interattiva</a:t>
            </a:r>
          </a:p>
          <a:p>
            <a:pPr marL="174625" indent="-174625">
              <a:lnSpc>
                <a:spcPct val="80000"/>
              </a:lnSpc>
              <a:buFontTx/>
              <a:buAutoNum type="arabicPeriod"/>
            </a:pPr>
            <a:r>
              <a:rPr lang="it-IT" sz="2000" dirty="0">
                <a:solidFill>
                  <a:srgbClr val="898989"/>
                </a:solidFill>
              </a:rPr>
              <a:t>Permette di raccogliere informazioni e di svolgere ricerche in tempo reale</a:t>
            </a:r>
          </a:p>
          <a:p>
            <a:pPr marL="174625" indent="-174625">
              <a:lnSpc>
                <a:spcPct val="80000"/>
              </a:lnSpc>
              <a:buFontTx/>
              <a:buAutoNum type="arabicPeriod"/>
            </a:pPr>
            <a:r>
              <a:rPr lang="it-IT" sz="2000" dirty="0">
                <a:solidFill>
                  <a:srgbClr val="898989"/>
                </a:solidFill>
              </a:rPr>
              <a:t>Cambia linguaggio e aumentano gli stimoli</a:t>
            </a:r>
          </a:p>
          <a:p>
            <a:pPr marL="174625" indent="-174625">
              <a:lnSpc>
                <a:spcPct val="80000"/>
              </a:lnSpc>
              <a:buFontTx/>
              <a:buAutoNum type="arabicPeriod"/>
            </a:pPr>
            <a:r>
              <a:rPr lang="it-IT" sz="2000" dirty="0">
                <a:solidFill>
                  <a:srgbClr val="898989"/>
                </a:solidFill>
              </a:rPr>
              <a:t>Cambiano le informazioni ricercate e il controllo è sempre più esterno all’impresa</a:t>
            </a:r>
          </a:p>
          <a:p>
            <a:pPr marL="174625" indent="-174625">
              <a:lnSpc>
                <a:spcPct val="80000"/>
              </a:lnSpc>
              <a:buFontTx/>
              <a:buAutoNum type="arabicPeriod"/>
            </a:pPr>
            <a:r>
              <a:rPr lang="it-IT" sz="2000" dirty="0">
                <a:solidFill>
                  <a:srgbClr val="898989"/>
                </a:solidFill>
              </a:rPr>
              <a:t>Diventa dimensione di valore </a:t>
            </a:r>
          </a:p>
          <a:p>
            <a:pPr marL="174625" indent="-174625">
              <a:lnSpc>
                <a:spcPct val="80000"/>
              </a:lnSpc>
              <a:buFontTx/>
              <a:buAutoNum type="arabicPeriod"/>
            </a:pPr>
            <a:r>
              <a:rPr lang="it-IT" sz="2000" dirty="0">
                <a:solidFill>
                  <a:srgbClr val="898989"/>
                </a:solidFill>
              </a:rPr>
              <a:t>Cambia efficacia degli elementi del mix e si prospetta una loro “confusione”</a:t>
            </a:r>
          </a:p>
          <a:p>
            <a:pPr marL="174625" indent="-174625">
              <a:lnSpc>
                <a:spcPct val="80000"/>
              </a:lnSpc>
            </a:pPr>
            <a:endParaRPr lang="it-IT" sz="2000" dirty="0">
              <a:solidFill>
                <a:srgbClr val="898989"/>
              </a:solidFill>
            </a:endParaRPr>
          </a:p>
        </p:txBody>
      </p:sp>
      <p:sp>
        <p:nvSpPr>
          <p:cNvPr id="28160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958418" y="2250076"/>
            <a:ext cx="5321300" cy="3915775"/>
          </a:xfrm>
          <a:ln w="28575">
            <a:solidFill>
              <a:srgbClr val="EB8B2D"/>
            </a:solidFill>
          </a:ln>
        </p:spPr>
        <p:txBody>
          <a:bodyPr/>
          <a:lstStyle/>
          <a:p>
            <a:pPr marL="174625" indent="-174625">
              <a:lnSpc>
                <a:spcPct val="80000"/>
              </a:lnSpc>
              <a:buFontTx/>
              <a:buAutoNum type="arabicPeriod"/>
            </a:pPr>
            <a:r>
              <a:rPr lang="it-IT" sz="2000">
                <a:solidFill>
                  <a:srgbClr val="898989"/>
                </a:solidFill>
              </a:rPr>
              <a:t>Importante la risposta</a:t>
            </a:r>
          </a:p>
          <a:p>
            <a:pPr marL="174625" indent="-174625">
              <a:lnSpc>
                <a:spcPct val="80000"/>
              </a:lnSpc>
              <a:buFontTx/>
              <a:buAutoNum type="arabicPeriod"/>
            </a:pPr>
            <a:r>
              <a:rPr lang="it-IT" sz="2000">
                <a:solidFill>
                  <a:srgbClr val="898989"/>
                </a:solidFill>
              </a:rPr>
              <a:t>Troppi dati</a:t>
            </a:r>
          </a:p>
          <a:p>
            <a:pPr marL="174625" indent="-174625">
              <a:lnSpc>
                <a:spcPct val="80000"/>
              </a:lnSpc>
              <a:buFontTx/>
              <a:buAutoNum type="arabicPeriod"/>
            </a:pPr>
            <a:r>
              <a:rPr lang="it-IT" sz="2000">
                <a:solidFill>
                  <a:srgbClr val="898989"/>
                </a:solidFill>
              </a:rPr>
              <a:t>Nuove modalità di espressione e modifica dell’attenzione</a:t>
            </a:r>
          </a:p>
          <a:p>
            <a:pPr marL="174625" indent="-174625">
              <a:lnSpc>
                <a:spcPct val="80000"/>
              </a:lnSpc>
              <a:buFontTx/>
              <a:buAutoNum type="arabicPeriod"/>
            </a:pPr>
            <a:r>
              <a:rPr lang="it-IT" sz="2000">
                <a:solidFill>
                  <a:srgbClr val="898989"/>
                </a:solidFill>
              </a:rPr>
              <a:t>Investire in ricerca per erogare prima le informazioni richieste</a:t>
            </a:r>
          </a:p>
          <a:p>
            <a:pPr marL="174625" indent="-174625">
              <a:lnSpc>
                <a:spcPct val="80000"/>
              </a:lnSpc>
              <a:buFontTx/>
              <a:buAutoNum type="arabicPeriod"/>
            </a:pPr>
            <a:r>
              <a:rPr lang="it-IT" sz="2000">
                <a:solidFill>
                  <a:srgbClr val="898989"/>
                </a:solidFill>
              </a:rPr>
              <a:t>Investire in contenuti, formazione e modalità di sua erogazione</a:t>
            </a:r>
          </a:p>
          <a:p>
            <a:pPr marL="174625" indent="-174625">
              <a:lnSpc>
                <a:spcPct val="80000"/>
              </a:lnSpc>
              <a:buFontTx/>
              <a:buAutoNum type="arabicPeriod"/>
            </a:pPr>
            <a:r>
              <a:rPr lang="it-IT" sz="2000">
                <a:solidFill>
                  <a:srgbClr val="898989"/>
                </a:solidFill>
              </a:rPr>
              <a:t>Adeguare la valutazione, la misurazione e il controllo dei mezzi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3717</TotalTime>
  <Words>8644</Words>
  <Application>Microsoft Office PowerPoint</Application>
  <PresentationFormat>Personnalisé</PresentationFormat>
  <Paragraphs>1406</Paragraphs>
  <Slides>186</Slides>
  <Notes>33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3</vt:i4>
      </vt:variant>
      <vt:variant>
        <vt:lpstr>Titres des diapositives</vt:lpstr>
      </vt:variant>
      <vt:variant>
        <vt:i4>186</vt:i4>
      </vt:variant>
    </vt:vector>
  </HeadingPairs>
  <TitlesOfParts>
    <vt:vector size="190" baseType="lpstr">
      <vt:lpstr>Tema di Office</vt:lpstr>
      <vt:lpstr>Fotografia Photo Editor</vt:lpstr>
      <vt:lpstr>CorelPhotoPaint.Image.9</vt:lpstr>
      <vt:lpstr>Immagine</vt:lpstr>
      <vt:lpstr>Economia e Diritto</vt:lpstr>
      <vt:lpstr>Economia e Diritto</vt:lpstr>
      <vt:lpstr>Impresa sostenibile nella Green Economy</vt:lpstr>
      <vt:lpstr>MARKETING MIX</vt:lpstr>
      <vt:lpstr>Mercato</vt:lpstr>
      <vt:lpstr>Stima della domanda</vt:lpstr>
      <vt:lpstr>Impresa sostenibile nella Green Economy</vt:lpstr>
      <vt:lpstr>Il Prodotto</vt:lpstr>
      <vt:lpstr>Destrutturazione del prodotto</vt:lpstr>
      <vt:lpstr>Gli elementi del prodotto</vt:lpstr>
      <vt:lpstr>L’evoluzione del prodotto</vt:lpstr>
      <vt:lpstr>I cambiamenti con Internet</vt:lpstr>
      <vt:lpstr>Esperienza </vt:lpstr>
      <vt:lpstr>Il ciclo di vita del prodotto</vt:lpstr>
      <vt:lpstr>Le strategie di marketing nelle fasi del CVP</vt:lpstr>
      <vt:lpstr>SVILUPPO DEI PRODOTTI</vt:lpstr>
      <vt:lpstr>MODIFICA DEI PRODOTTI ESISTENTI</vt:lpstr>
      <vt:lpstr>ACQUISIZIONE DI PRODOTTI DA ALTRE IMPRESE</vt:lpstr>
      <vt:lpstr>CREAZIONE DI NUOVI PRODOTTI</vt:lpstr>
      <vt:lpstr>Diapositive 20</vt:lpstr>
      <vt:lpstr>L’adozione dei nuovi prodotti (curva di Rogers)</vt:lpstr>
      <vt:lpstr>Diapositive 22</vt:lpstr>
      <vt:lpstr>Diapositive 23</vt:lpstr>
      <vt:lpstr>Diapositive 24</vt:lpstr>
      <vt:lpstr>Diapositive 25</vt:lpstr>
      <vt:lpstr>Diapositive 26</vt:lpstr>
      <vt:lpstr>Marca</vt:lpstr>
      <vt:lpstr>I sei livelli di significato di una marca</vt:lpstr>
      <vt:lpstr>La marca on line</vt:lpstr>
      <vt:lpstr>Impresa sostenibile nella Green Economy</vt:lpstr>
      <vt:lpstr>CONCETTO DI PREZZO</vt:lpstr>
      <vt:lpstr>Diapositive 32</vt:lpstr>
      <vt:lpstr>Fattori che agiscono sulla sensibilità del prezzo alla domanda</vt:lpstr>
      <vt:lpstr>Il prezzo è</vt:lpstr>
      <vt:lpstr>Per cui il prezzo</vt:lpstr>
      <vt:lpstr>Diapositive 36</vt:lpstr>
      <vt:lpstr>I prezzi orientati ai costi</vt:lpstr>
      <vt:lpstr>I metodi utilizzati per la formazione dei prezzi:</vt:lpstr>
      <vt:lpstr>IL COST-PLUS PRICING</vt:lpstr>
      <vt:lpstr>Diapositive 40</vt:lpstr>
      <vt:lpstr>Diapositive 41</vt:lpstr>
      <vt:lpstr>Diapositive 42</vt:lpstr>
      <vt:lpstr>Diapositive 43</vt:lpstr>
      <vt:lpstr>GRAFICO DEL PUNTO DI EQUILIBRIO</vt:lpstr>
      <vt:lpstr>Diapositive 45</vt:lpstr>
      <vt:lpstr>Diapositive 46</vt:lpstr>
      <vt:lpstr>Diapositive 47</vt:lpstr>
      <vt:lpstr>Diapositive 48</vt:lpstr>
      <vt:lpstr>Diapositive 49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Diapositive 56</vt:lpstr>
      <vt:lpstr>La manovra del prezzo</vt:lpstr>
      <vt:lpstr>Diapositive 58</vt:lpstr>
      <vt:lpstr>Diapositive 59</vt:lpstr>
      <vt:lpstr>I cambiamenti</vt:lpstr>
      <vt:lpstr>I nuovi modelli</vt:lpstr>
      <vt:lpstr>Impresa sostenibile nella Green Economy</vt:lpstr>
      <vt:lpstr>Diapositive 63</vt:lpstr>
      <vt:lpstr>Le informazioni che i soggetti derivano dalla comunicazione d’impresa</vt:lpstr>
      <vt:lpstr>Il processo di comunicazione</vt:lpstr>
      <vt:lpstr>Le differenze possono essere causate: </vt:lpstr>
      <vt:lpstr>Il piano di comunicazione</vt:lpstr>
      <vt:lpstr>Obiettivi e messaggio</vt:lpstr>
      <vt:lpstr>I canali</vt:lpstr>
      <vt:lpstr>Criteri per la definizione di un budget</vt:lpstr>
      <vt:lpstr>Criteri per la definizione di un budget (2)</vt:lpstr>
      <vt:lpstr>Il mix di comunicazione</vt:lpstr>
      <vt:lpstr>La combinazione più efficace varia in funzione di: </vt:lpstr>
      <vt:lpstr>Controllo dei risultati</vt:lpstr>
      <vt:lpstr>Gli obiettivi della pubblicità </vt:lpstr>
      <vt:lpstr> Il mercato della pubblicità è caratterizzato dalla presenza di più attori, ciascuno dei quali svolge una precisa funzione nel processo di produzione - vendita - acquisizione dei servizi pubblicitari. Essi possono essere suddivisi nel seguente modo:</vt:lpstr>
      <vt:lpstr>Gli attori del mercato della pubblicità</vt:lpstr>
      <vt:lpstr>La pianificazione dei mezzi pubblicitari</vt:lpstr>
      <vt:lpstr>Diapositive 79</vt:lpstr>
      <vt:lpstr>Nell’ambito di un budget limitato, gli obiettivi di frequenza e copertura sono tra loro incompatibili: l’ottenimento dell’uno conduce al minor raggiungimento dell’altro. Si cerca quindi di ottenere una combinazione ottimale tra i due.</vt:lpstr>
      <vt:lpstr>Diapositive 81</vt:lpstr>
      <vt:lpstr>Diapositive 82</vt:lpstr>
      <vt:lpstr>Diapositive 83</vt:lpstr>
      <vt:lpstr>Diapositive 84</vt:lpstr>
      <vt:lpstr>La stima dell’efficacia della pubblicità</vt:lpstr>
      <vt:lpstr>Diapositive 86</vt:lpstr>
      <vt:lpstr>Gli accertamenti sull’efficacia della pubblicità, in termini di effetto-vendite, sono spesso ardui. Questo fatto ha determinato un maggior ricorso alla valutazione dell’effetto-comunicazione. Tale valutazione può essere condotta a livello di:</vt:lpstr>
      <vt:lpstr>Diapositive 88</vt:lpstr>
      <vt:lpstr>PROMOZIONE</vt:lpstr>
      <vt:lpstr>PR</vt:lpstr>
      <vt:lpstr>Obiettivi PR</vt:lpstr>
      <vt:lpstr>Compiti PR </vt:lpstr>
      <vt:lpstr>Vantaggi PR</vt:lpstr>
      <vt:lpstr>Strumenti</vt:lpstr>
      <vt:lpstr>Evento </vt:lpstr>
      <vt:lpstr>I cambiamenti</vt:lpstr>
      <vt:lpstr>Comunità </vt:lpstr>
      <vt:lpstr>Il mito</vt:lpstr>
      <vt:lpstr>La comunicazione di impresa</vt:lpstr>
      <vt:lpstr>Impresa sostenibile nella Green Economy</vt:lpstr>
      <vt:lpstr>Schema logico dell’intermediazione</vt:lpstr>
      <vt:lpstr>I flussi di un canale di distribuzione </vt:lpstr>
      <vt:lpstr>I canali di distribuzione</vt:lpstr>
      <vt:lpstr>Canali di distribuzione</vt:lpstr>
      <vt:lpstr>Importanza dei canali di distribuzione</vt:lpstr>
      <vt:lpstr>Scelta canali di distribuzione</vt:lpstr>
      <vt:lpstr>Evoluzione canali di distribuzione</vt:lpstr>
      <vt:lpstr>I cambiamenti con le nuove tecnologie</vt:lpstr>
      <vt:lpstr>Impatto sulla struttura del canale</vt:lpstr>
      <vt:lpstr>Nuove figure</vt:lpstr>
      <vt:lpstr>Nuovi modelli di intermediazione</vt:lpstr>
      <vt:lpstr>Sito </vt:lpstr>
      <vt:lpstr>Impresa sostenibile nella Green Economy</vt:lpstr>
      <vt:lpstr>Impatto della sostenibilità sul prodotto</vt:lpstr>
      <vt:lpstr>Impatto della sostenibilità sulla comunicazione</vt:lpstr>
      <vt:lpstr>Impatto della sostenibilità sul prezzo</vt:lpstr>
      <vt:lpstr>Impatto della sostenibilità sulla distribuzione</vt:lpstr>
      <vt:lpstr>Impresa sostenibile nella Green Economy</vt:lpstr>
      <vt:lpstr>Processo di consumo</vt:lpstr>
      <vt:lpstr>Processo di consumo</vt:lpstr>
      <vt:lpstr>Il consumo</vt:lpstr>
      <vt:lpstr>I cambiamenti</vt:lpstr>
      <vt:lpstr>I cambiamenti (2)</vt:lpstr>
      <vt:lpstr>Attenzione </vt:lpstr>
      <vt:lpstr>Qualità</vt:lpstr>
      <vt:lpstr>Diapositive 126</vt:lpstr>
      <vt:lpstr>Qualità sperimentata </vt:lpstr>
      <vt:lpstr>Atteggiamento </vt:lpstr>
      <vt:lpstr>Immagine </vt:lpstr>
      <vt:lpstr>Customer Satisfaction</vt:lpstr>
      <vt:lpstr>Gli aspetti che incidono sulla CS</vt:lpstr>
      <vt:lpstr>Le aspettative</vt:lpstr>
      <vt:lpstr>Valore</vt:lpstr>
      <vt:lpstr>I costi</vt:lpstr>
      <vt:lpstr>Valore – C.S. - Qualità</vt:lpstr>
      <vt:lpstr>La griglia del valore</vt:lpstr>
      <vt:lpstr>Impresa sostenibile nella Green Economy</vt:lpstr>
      <vt:lpstr>Logistica</vt:lpstr>
      <vt:lpstr>Logistica</vt:lpstr>
      <vt:lpstr>Value Chain</vt:lpstr>
      <vt:lpstr>SCM</vt:lpstr>
      <vt:lpstr>Supply Chain Management</vt:lpstr>
      <vt:lpstr>Il vantaggio competitivo</vt:lpstr>
      <vt:lpstr>Per Porter (1)</vt:lpstr>
      <vt:lpstr>Per Porter (2)</vt:lpstr>
      <vt:lpstr>Diapositive 146</vt:lpstr>
      <vt:lpstr>Value Chain nell’impresa orientata al marketing</vt:lpstr>
      <vt:lpstr>Value Chain nell’impresa sostenibile</vt:lpstr>
      <vt:lpstr>Diapositive 149</vt:lpstr>
      <vt:lpstr>Efficienza</vt:lpstr>
      <vt:lpstr>Il vantaggio di costo</vt:lpstr>
      <vt:lpstr>Value Chain</vt:lpstr>
      <vt:lpstr>Diapositive 153</vt:lpstr>
      <vt:lpstr>Efficacia</vt:lpstr>
      <vt:lpstr>Differenziazione</vt:lpstr>
      <vt:lpstr>Value Chain</vt:lpstr>
      <vt:lpstr>Diapositive 157</vt:lpstr>
      <vt:lpstr>Value Chain</vt:lpstr>
      <vt:lpstr>Value Chain e creazione nuovi prodotti</vt:lpstr>
      <vt:lpstr>Nella creazione di un nuovo prodotto la Value Chain:</vt:lpstr>
      <vt:lpstr>Diapositive 161</vt:lpstr>
      <vt:lpstr>Le nuove tecnologie</vt:lpstr>
      <vt:lpstr>Le nuove tecnologie</vt:lpstr>
      <vt:lpstr>Tutto ciò favorisce</vt:lpstr>
      <vt:lpstr>Diventa però necessario</vt:lpstr>
      <vt:lpstr>Diapositive 166</vt:lpstr>
      <vt:lpstr>Value Chain nell’impresa sostenibile</vt:lpstr>
      <vt:lpstr>La Value Chain:</vt:lpstr>
      <vt:lpstr>Impresa sostenibile nella Green Economy</vt:lpstr>
      <vt:lpstr>Implementazione</vt:lpstr>
      <vt:lpstr>Pianificazione</vt:lpstr>
      <vt:lpstr>Passaggi </vt:lpstr>
      <vt:lpstr>Implementazione del MM</vt:lpstr>
      <vt:lpstr>Operation  </vt:lpstr>
      <vt:lpstr>Logistica </vt:lpstr>
      <vt:lpstr>Value Chain e implementazione</vt:lpstr>
      <vt:lpstr>La qualità nei processi produttivi </vt:lpstr>
      <vt:lpstr>TQM (Total Quality Management)</vt:lpstr>
      <vt:lpstr>Lean production</vt:lpstr>
      <vt:lpstr>Lean production</vt:lpstr>
      <vt:lpstr>Six sigma</vt:lpstr>
      <vt:lpstr>WCM (World Class Manufacturing) </vt:lpstr>
      <vt:lpstr>Il bilancio </vt:lpstr>
      <vt:lpstr>Il controllo della sostenibilità: il TBL </vt:lpstr>
      <vt:lpstr>Sostenibilità e nuove tecnologie</vt:lpstr>
      <vt:lpstr>Non fare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coopi</cp:lastModifiedBy>
  <cp:revision>212</cp:revision>
  <cp:lastPrinted>2020-06-01T07:39:58Z</cp:lastPrinted>
  <dcterms:created xsi:type="dcterms:W3CDTF">2020-04-25T16:23:21Z</dcterms:created>
  <dcterms:modified xsi:type="dcterms:W3CDTF">2022-05-27T17:47:13Z</dcterms:modified>
</cp:coreProperties>
</file>