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314" r:id="rId8"/>
    <p:sldId id="263" r:id="rId9"/>
    <p:sldId id="311" r:id="rId10"/>
    <p:sldId id="313" r:id="rId11"/>
    <p:sldId id="315" r:id="rId12"/>
    <p:sldId id="316" r:id="rId13"/>
    <p:sldId id="264" r:id="rId14"/>
    <p:sldId id="310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20/03/2021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20/03/2021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20/03/2021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20/03/2021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20/03/2021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20/03/2021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20/03/2021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20/03/2021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20/03/2021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20/03/2021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20/03/2021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20/03/2021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med">
    <p:wipe dir="r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1428736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L’AFFABULAZIONE NELLA PROSPETTIVA </a:t>
            </a:r>
            <a:r>
              <a:rPr lang="it-IT" dirty="0" err="1"/>
              <a:t>DI</a:t>
            </a:r>
            <a:r>
              <a:rPr lang="it-IT" dirty="0"/>
              <a:t> MARIA MONTESSORI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285984" y="4429132"/>
            <a:ext cx="6172200" cy="1371600"/>
          </a:xfrm>
        </p:spPr>
        <p:txBody>
          <a:bodyPr/>
          <a:lstStyle/>
          <a:p>
            <a:endParaRPr lang="it-IT" dirty="0"/>
          </a:p>
          <a:p>
            <a:pPr algn="ctr"/>
            <a:r>
              <a:rPr lang="it-IT" dirty="0"/>
              <a:t>Grazia </a:t>
            </a:r>
            <a:r>
              <a:rPr lang="it-IT" dirty="0" err="1"/>
              <a:t>Romanazzi</a:t>
            </a:r>
            <a:endParaRPr lang="it-IT" dirty="0"/>
          </a:p>
        </p:txBody>
      </p:sp>
    </p:spTree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571472" y="785794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it-IT" sz="2400" dirty="0"/>
              <a:t>Come si coniuga l’importanza riconosciuta alla lettura e alla narrazione con l’accezione di immaginazione quale fuga dalla realtà?</a:t>
            </a:r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28596" y="2143116"/>
            <a:ext cx="7467600" cy="4873752"/>
          </a:xfrm>
        </p:spPr>
        <p:txBody>
          <a:bodyPr/>
          <a:lstStyle/>
          <a:p>
            <a:r>
              <a:rPr lang="it-IT" dirty="0"/>
              <a:t>Raccontare avvenimenti e azioni reali e quotidiani</a:t>
            </a:r>
          </a:p>
          <a:p>
            <a:r>
              <a:rPr lang="it-IT" dirty="0"/>
              <a:t>Narrare il più possibile: sempre, ovunque, qualunque cosa come fosse una “storia”</a:t>
            </a:r>
          </a:p>
          <a:p>
            <a:r>
              <a:rPr lang="it-IT" dirty="0"/>
              <a:t>«L’affabulazione, in fondo, è una sorta di </a:t>
            </a:r>
            <a:r>
              <a:rPr lang="it-IT" dirty="0" err="1"/>
              <a:t>traspropriazione</a:t>
            </a:r>
            <a:r>
              <a:rPr lang="it-IT" dirty="0"/>
              <a:t> socialmente accettabile del reale» </a:t>
            </a:r>
            <a:r>
              <a:rPr lang="it-IT" sz="1600" dirty="0"/>
              <a:t>(M. Stramaglia, </a:t>
            </a:r>
            <a:r>
              <a:rPr lang="it-IT" sz="1600" i="1" dirty="0" err="1"/>
              <a:t>Jem</a:t>
            </a:r>
            <a:r>
              <a:rPr lang="it-IT" sz="1600" i="1" dirty="0"/>
              <a:t> e Lady </a:t>
            </a:r>
            <a:r>
              <a:rPr lang="it-IT" sz="1600" i="1" dirty="0" err="1"/>
              <a:t>Gaga</a:t>
            </a:r>
            <a:r>
              <a:rPr lang="it-IT" sz="1600" i="1" dirty="0"/>
              <a:t>. The </a:t>
            </a:r>
            <a:r>
              <a:rPr lang="it-IT" sz="1600" i="1" dirty="0" err="1"/>
              <a:t>origin</a:t>
            </a:r>
            <a:r>
              <a:rPr lang="it-IT" sz="1600" i="1" dirty="0"/>
              <a:t> </a:t>
            </a:r>
            <a:r>
              <a:rPr lang="it-IT" sz="1600" i="1" dirty="0" err="1"/>
              <a:t>of</a:t>
            </a:r>
            <a:r>
              <a:rPr lang="it-IT" sz="1600" i="1" dirty="0"/>
              <a:t> fame</a:t>
            </a:r>
            <a:r>
              <a:rPr lang="it-IT" sz="1600" dirty="0"/>
              <a:t>, </a:t>
            </a:r>
            <a:r>
              <a:rPr lang="it-IT" sz="1600" dirty="0" err="1"/>
              <a:t>FrancoAngeli</a:t>
            </a:r>
            <a:r>
              <a:rPr lang="it-IT" sz="1600" dirty="0"/>
              <a:t>, Milano 2014, p. 51) </a:t>
            </a:r>
          </a:p>
          <a:p>
            <a:endParaRPr lang="it-IT" dirty="0"/>
          </a:p>
        </p:txBody>
      </p:sp>
    </p:spTree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/>
              <a:t>Leggere è un atto relazionale:</a:t>
            </a:r>
            <a:br>
              <a:rPr lang="it-IT" dirty="0"/>
            </a:br>
            <a:r>
              <a:rPr lang="it-IT" sz="2400" dirty="0"/>
              <a:t>vicinanza fisica, riposo/lentezza, ascolto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1"/>
          </p:nvPr>
        </p:nvSpPr>
        <p:spPr>
          <a:xfrm>
            <a:off x="428596" y="1928802"/>
            <a:ext cx="3657600" cy="1185858"/>
          </a:xfrm>
        </p:spPr>
        <p:txBody>
          <a:bodyPr>
            <a:normAutofit lnSpcReduction="10000"/>
          </a:bodyPr>
          <a:lstStyle/>
          <a:p>
            <a:r>
              <a:rPr lang="it-IT" dirty="0"/>
              <a:t>LEGGERE IN SILENZIO è un atto di introspezione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2"/>
          </p:nvPr>
        </p:nvSpPr>
        <p:spPr>
          <a:xfrm>
            <a:off x="4286248" y="1928802"/>
            <a:ext cx="3657600" cy="1214446"/>
          </a:xfrm>
        </p:spPr>
        <p:txBody>
          <a:bodyPr>
            <a:normAutofit lnSpcReduction="10000"/>
          </a:bodyPr>
          <a:lstStyle/>
          <a:p>
            <a:r>
              <a:rPr lang="it-IT" dirty="0"/>
              <a:t>LEGGERE AD ALTA VOCE è un’arte</a:t>
            </a:r>
          </a:p>
        </p:txBody>
      </p:sp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472" y="3500438"/>
            <a:ext cx="7467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it-IT" dirty="0"/>
              <a:t>L’obiettivo non è imparare a leggere, ma offrire al bambino la possibilità di scoprire il piacere e l’amore per la lettura, nonché la meraviglia e gli infiniti mondi </a:t>
            </a:r>
            <a:r>
              <a:rPr lang="it-IT"/>
              <a:t>possibili attraverso i </a:t>
            </a:r>
            <a:r>
              <a:rPr lang="it-IT" dirty="0"/>
              <a:t>libri.</a:t>
            </a:r>
            <a:br>
              <a:rPr lang="it-IT" dirty="0"/>
            </a:br>
            <a:r>
              <a:rPr lang="it-IT" dirty="0"/>
              <a:t>Di qui l’attenzione alla qualità e varietà dei libri più adatti al pubblico di piccoli ascoltatori/lettori</a:t>
            </a:r>
          </a:p>
        </p:txBody>
      </p:sp>
    </p:spTree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it-IT" sz="2000" b="1" dirty="0"/>
              <a:t>Obbedienza e disciplina</a:t>
            </a:r>
            <a:br>
              <a:rPr lang="it-IT" sz="2000" b="1" dirty="0"/>
            </a:br>
            <a:r>
              <a:rPr lang="it-IT" sz="2000" dirty="0"/>
              <a:t>(contr. capricci e deviazioni)</a:t>
            </a:r>
            <a:br>
              <a:rPr lang="it-IT" sz="2000" b="1" dirty="0"/>
            </a:br>
            <a:r>
              <a:rPr lang="it-IT" sz="2000" dirty="0"/>
              <a:t>derivano dal lavoro diretto e dalla calma e silenziosa concentrazione del bambino nell’attività prescelta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>
          <a:xfrm>
            <a:off x="428596" y="2571744"/>
            <a:ext cx="3657600" cy="4572000"/>
          </a:xfrm>
        </p:spPr>
        <p:txBody>
          <a:bodyPr/>
          <a:lstStyle/>
          <a:p>
            <a:pPr algn="ctr"/>
            <a:r>
              <a:rPr lang="it-IT" dirty="0"/>
              <a:t>L’importanza dell’</a:t>
            </a:r>
            <a:r>
              <a:rPr lang="it-IT" b="1" dirty="0"/>
              <a:t>AMBIENTE</a:t>
            </a:r>
          </a:p>
          <a:p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286248" y="2571744"/>
            <a:ext cx="3657600" cy="4572000"/>
          </a:xfrm>
        </p:spPr>
        <p:txBody>
          <a:bodyPr/>
          <a:lstStyle/>
          <a:p>
            <a:pPr algn="ctr"/>
            <a:r>
              <a:rPr lang="it-IT" dirty="0"/>
              <a:t>Il ruolo della </a:t>
            </a:r>
            <a:r>
              <a:rPr lang="it-IT" b="1" dirty="0"/>
              <a:t>MAESTRA</a:t>
            </a:r>
          </a:p>
          <a:p>
            <a:endParaRPr lang="it-IT" dirty="0"/>
          </a:p>
        </p:txBody>
      </p:sp>
    </p:spTree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>
          <a:xfrm>
            <a:off x="2285984" y="714356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Grazie per l’attenzione!!!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200" b="1" dirty="0"/>
              <a:t>MARIA MONTESSORI:</a:t>
            </a:r>
            <a:br>
              <a:rPr lang="it-IT" sz="3200" b="1" dirty="0"/>
            </a:br>
            <a:r>
              <a:rPr lang="it-IT" sz="3200" b="1" dirty="0"/>
              <a:t>BIOGRAFIA E FORMAZIONE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b="1" dirty="0"/>
              <a:t>1870</a:t>
            </a:r>
            <a:r>
              <a:rPr lang="it-IT" dirty="0"/>
              <a:t>: M.M. nacque a Chiaravalle (Ancona) e nel 1875 si trasferì a Roma con la famiglia</a:t>
            </a:r>
          </a:p>
          <a:p>
            <a:pPr algn="just"/>
            <a:r>
              <a:rPr lang="it-IT" b="1" dirty="0"/>
              <a:t>1896</a:t>
            </a:r>
            <a:r>
              <a:rPr lang="it-IT" dirty="0"/>
              <a:t>: fu la prima donna medico, dopo l’Unità d’Italia</a:t>
            </a:r>
          </a:p>
          <a:p>
            <a:pPr algn="just"/>
            <a:r>
              <a:rPr lang="it-IT" b="1" dirty="0"/>
              <a:t>1897-1900</a:t>
            </a:r>
            <a:r>
              <a:rPr lang="it-IT" dirty="0"/>
              <a:t>: lavorò presso la Clinica Psichiatrica dell’Università di Roma, dove si appassionò alla nascente psichiatria infantile e alle ricerche sul recupero dei bambini idioti (frenastenici). Approfondì gli studi di </a:t>
            </a:r>
            <a:r>
              <a:rPr lang="it-IT" dirty="0" err="1"/>
              <a:t>Itard</a:t>
            </a:r>
            <a:r>
              <a:rPr lang="it-IT" dirty="0"/>
              <a:t> e </a:t>
            </a:r>
            <a:r>
              <a:rPr lang="it-IT" dirty="0" err="1"/>
              <a:t>Séguin</a:t>
            </a:r>
            <a:r>
              <a:rPr lang="it-IT" dirty="0"/>
              <a:t> (caso Victor, ragazzo selvaggio dell’</a:t>
            </a:r>
            <a:r>
              <a:rPr lang="it-IT" dirty="0" err="1"/>
              <a:t>Aveyron</a:t>
            </a:r>
            <a:r>
              <a:rPr lang="it-IT" dirty="0"/>
              <a:t>) </a:t>
            </a:r>
          </a:p>
          <a:p>
            <a:endParaRPr lang="it-IT" dirty="0"/>
          </a:p>
        </p:txBody>
      </p:sp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7467600" cy="1143000"/>
          </a:xfrm>
        </p:spPr>
        <p:txBody>
          <a:bodyPr>
            <a:noAutofit/>
          </a:bodyPr>
          <a:lstStyle/>
          <a:p>
            <a:pPr algn="just"/>
            <a:r>
              <a:rPr lang="it-IT" sz="1800" b="1" dirty="0"/>
              <a:t>1899</a:t>
            </a:r>
            <a:r>
              <a:rPr lang="it-IT" sz="1800" dirty="0"/>
              <a:t>: tornata a Roma, M.M. fece costruire un ricchissimo materiale didattico e cominciò le sue sperimentazioni. Alla fine dell’anno circa cinquanta bambini vennero trasferiti dal manicomio romano all’istituto medico - pedagogico del quartiere San Lorenzo.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28596" y="1984248"/>
            <a:ext cx="7467600" cy="48737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t-IT" sz="2000" dirty="0"/>
              <a:t>“</a:t>
            </a:r>
            <a:r>
              <a:rPr lang="it-IT" sz="2000" i="1" dirty="0"/>
              <a:t>Rimasi due anni a preparare, con l’aiuto di colleghi, i maestri di Roma ai metodi speciali di osservazione e di educazione dei fanciulli frenastenici […], ma ciò che più importa, dopo essere stata a Londra e a Parigi a studiare praticamente l’educazione dei deficienti, mi misi a insegnare io stessa ai bambini e a dirigere l’opera delle educatrici. Più che una maestra elementare, senza turni di sorta ero presente o insegnavo direttamente ai bambini dalle otto di mattina alle sette di sera: questi due anni di pratica sono il mio primo e vero titolo in fatto di pedagogia</a:t>
            </a:r>
            <a:r>
              <a:rPr lang="it-IT" sz="2000" dirty="0"/>
              <a:t>”</a:t>
            </a:r>
          </a:p>
          <a:p>
            <a:pPr algn="just">
              <a:buNone/>
            </a:pPr>
            <a:r>
              <a:rPr lang="it-IT" sz="1800" dirty="0"/>
              <a:t>(M. </a:t>
            </a:r>
            <a:r>
              <a:rPr lang="it-IT" sz="1800" dirty="0" err="1"/>
              <a:t>Montessori</a:t>
            </a:r>
            <a:r>
              <a:rPr lang="it-IT" sz="1800" dirty="0"/>
              <a:t>, </a:t>
            </a:r>
            <a:r>
              <a:rPr lang="it-IT" sz="1800" i="1" dirty="0"/>
              <a:t>Il Metodo</a:t>
            </a:r>
            <a:r>
              <a:rPr lang="it-IT" sz="1800" dirty="0"/>
              <a:t>, ed. S. </a:t>
            </a:r>
            <a:r>
              <a:rPr lang="it-IT" sz="1800" dirty="0" err="1"/>
              <a:t>Lapi</a:t>
            </a:r>
            <a:r>
              <a:rPr lang="it-IT" sz="1800" dirty="0"/>
              <a:t>, Città di Castello, 1909).</a:t>
            </a:r>
          </a:p>
          <a:p>
            <a:endParaRPr lang="it-IT" dirty="0"/>
          </a:p>
        </p:txBody>
      </p:sp>
    </p:spTree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it-IT" sz="2200" dirty="0"/>
              <a:t>Il miracolo:</a:t>
            </a:r>
            <a:br>
              <a:rPr lang="it-IT" sz="2200" dirty="0"/>
            </a:br>
            <a:r>
              <a:rPr lang="it-IT" sz="2200" dirty="0"/>
              <a:t>i bambini ritardati cominciarono a superare l’esame di scuola elementare con maggiore facilità e voti migliori rispetto ai bambini normodotati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500034" y="2500306"/>
            <a:ext cx="7467600" cy="4873752"/>
          </a:xfrm>
        </p:spPr>
        <p:txBody>
          <a:bodyPr/>
          <a:lstStyle/>
          <a:p>
            <a:pPr algn="just"/>
            <a:r>
              <a:rPr lang="it-IT" b="1" dirty="0"/>
              <a:t>1907</a:t>
            </a:r>
            <a:r>
              <a:rPr lang="it-IT" dirty="0"/>
              <a:t>: nacque la prima </a:t>
            </a:r>
            <a:r>
              <a:rPr lang="it-IT" i="1" dirty="0"/>
              <a:t>Casa dei Bambini</a:t>
            </a:r>
            <a:r>
              <a:rPr lang="it-IT" dirty="0"/>
              <a:t>, in via dei </a:t>
            </a:r>
            <a:r>
              <a:rPr lang="it-IT" dirty="0" err="1"/>
              <a:t>Marsi</a:t>
            </a:r>
            <a:r>
              <a:rPr lang="it-IT" dirty="0"/>
              <a:t> n. 58, nel quartiere popolare San Lorenzo di Roma. Qui Prese forma il metodo che ancora oggi viene applicato nelle scuole montessoriane di tutto il mondo</a:t>
            </a:r>
          </a:p>
          <a:p>
            <a:pPr algn="just"/>
            <a:endParaRPr lang="it-IT" dirty="0"/>
          </a:p>
        </p:txBody>
      </p:sp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472" y="1500174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700" b="1" dirty="0"/>
              <a:t>IL METODO MONTESSORI</a:t>
            </a:r>
            <a:br>
              <a:rPr lang="it-IT" sz="2700" b="1" dirty="0"/>
            </a:br>
            <a:r>
              <a:rPr lang="it-IT" sz="2700" b="1" dirty="0"/>
              <a:t> “</a:t>
            </a:r>
            <a:r>
              <a:rPr lang="it-IT" sz="2700" b="1" i="1" dirty="0"/>
              <a:t>Aiutami a fare da solo</a:t>
            </a:r>
            <a:r>
              <a:rPr lang="it-IT" sz="2700" b="1" dirty="0"/>
              <a:t>”</a:t>
            </a:r>
            <a:br>
              <a:rPr lang="it-IT" b="1" dirty="0"/>
            </a:br>
            <a:br>
              <a:rPr lang="it-IT" b="1" dirty="0"/>
            </a:br>
            <a:r>
              <a:rPr lang="it-IT" sz="1800" dirty="0"/>
              <a:t>Dalla conoscenza della specificità del bambino e della diversità dall’adulto deriva l’autentica possibilità di porsi quale aiuto e stimolo</a:t>
            </a:r>
            <a:br>
              <a:rPr lang="it-IT" sz="3200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571472" y="2357430"/>
            <a:ext cx="7467600" cy="4873752"/>
          </a:xfrm>
        </p:spPr>
        <p:txBody>
          <a:bodyPr>
            <a:noAutofit/>
          </a:bodyPr>
          <a:lstStyle/>
          <a:p>
            <a:pPr algn="just"/>
            <a:r>
              <a:rPr lang="it-IT" sz="2200" dirty="0"/>
              <a:t>Mostrare rispetto e fiducia nei confronti del bambino e del suo maestro interiore (sviluppo naturale). «Il bambino è il padre dell’umanità e della civilizzazione, è il nostro maestro, anche nei riguardi della sua educazione» </a:t>
            </a:r>
            <a:r>
              <a:rPr lang="it-IT" sz="1400" dirty="0"/>
              <a:t>(</a:t>
            </a:r>
            <a:r>
              <a:rPr lang="it-IT" sz="1400" dirty="0" err="1"/>
              <a:t>Scocchera</a:t>
            </a:r>
            <a:r>
              <a:rPr lang="it-IT" sz="1400" dirty="0"/>
              <a:t> A. (a cura di), Maria </a:t>
            </a:r>
            <a:r>
              <a:rPr lang="it-IT" sz="1400" dirty="0" err="1"/>
              <a:t>Montessori</a:t>
            </a:r>
            <a:r>
              <a:rPr lang="it-IT" sz="1400" dirty="0"/>
              <a:t>. </a:t>
            </a:r>
            <a:r>
              <a:rPr lang="it-IT" sz="1400" i="1" dirty="0"/>
              <a:t>Il metodo del bambino e la formazione dell’uomo. Scritti e documenti inediti e rari</a:t>
            </a:r>
            <a:r>
              <a:rPr lang="it-IT" sz="1400" dirty="0"/>
              <a:t>, Edizioni ONM, Roma 2002, p. 150) </a:t>
            </a:r>
          </a:p>
          <a:p>
            <a:pPr algn="just"/>
            <a:endParaRPr lang="it-IT" dirty="0"/>
          </a:p>
          <a:p>
            <a:pPr algn="just"/>
            <a:r>
              <a:rPr lang="it-IT" sz="2200" dirty="0"/>
              <a:t>Incoraggiare l’auto-motivazione (critica di premi e punizioni)</a:t>
            </a:r>
          </a:p>
          <a:p>
            <a:pPr algn="just"/>
            <a:endParaRPr lang="it-IT" sz="2200" dirty="0"/>
          </a:p>
          <a:p>
            <a:pPr algn="just"/>
            <a:r>
              <a:rPr lang="it-IT" sz="2200" dirty="0"/>
              <a:t>Lasciare libertà di scelta (auto-disciplina)</a:t>
            </a:r>
          </a:p>
        </p:txBody>
      </p:sp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it-IT" sz="2800" b="1" dirty="0"/>
              <a:t>L’importanza dell’OSSERVAZIONE durante l’infanzia</a:t>
            </a:r>
            <a:br>
              <a:rPr lang="it-IT" sz="2800" b="1" dirty="0"/>
            </a:br>
            <a:r>
              <a:rPr lang="it-IT" sz="2800" b="1" dirty="0"/>
              <a:t>7 </a:t>
            </a:r>
            <a:r>
              <a:rPr lang="it-IT" sz="2800" b="1" i="1" dirty="0"/>
              <a:t>PERIODI SENSITIVI</a:t>
            </a:r>
            <a:r>
              <a:rPr lang="it-IT" sz="2800" b="1" dirty="0"/>
              <a:t>: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28596" y="1984248"/>
            <a:ext cx="7467600" cy="487375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it-IT" i="1" dirty="0"/>
              <a:t>Attaccamento </a:t>
            </a:r>
            <a:r>
              <a:rPr lang="it-IT" dirty="0"/>
              <a:t>(0 – 1 anno)</a:t>
            </a:r>
          </a:p>
          <a:p>
            <a:pPr>
              <a:lnSpc>
                <a:spcPct val="150000"/>
              </a:lnSpc>
            </a:pPr>
            <a:r>
              <a:rPr lang="it-IT" i="1" dirty="0"/>
              <a:t>Ordine </a:t>
            </a:r>
            <a:r>
              <a:rPr lang="it-IT" dirty="0"/>
              <a:t>(0 – 6 anni)</a:t>
            </a:r>
          </a:p>
          <a:p>
            <a:pPr>
              <a:lnSpc>
                <a:spcPct val="150000"/>
              </a:lnSpc>
            </a:pPr>
            <a:r>
              <a:rPr lang="it-IT" i="1" dirty="0"/>
              <a:t>Movimento </a:t>
            </a:r>
            <a:r>
              <a:rPr lang="it-IT" dirty="0"/>
              <a:t>(6 mesi – 6 anni)</a:t>
            </a:r>
          </a:p>
          <a:p>
            <a:pPr>
              <a:lnSpc>
                <a:spcPct val="150000"/>
              </a:lnSpc>
            </a:pPr>
            <a:r>
              <a:rPr lang="it-IT" i="1" dirty="0"/>
              <a:t>Linguaggio </a:t>
            </a:r>
            <a:r>
              <a:rPr lang="it-IT" dirty="0"/>
              <a:t>(0 – 7 anni)</a:t>
            </a:r>
          </a:p>
          <a:p>
            <a:pPr>
              <a:lnSpc>
                <a:spcPct val="150000"/>
              </a:lnSpc>
            </a:pPr>
            <a:r>
              <a:rPr lang="it-IT" i="1" dirty="0"/>
              <a:t>Sensi </a:t>
            </a:r>
            <a:r>
              <a:rPr lang="it-IT" dirty="0"/>
              <a:t>(0 – 6 anni)</a:t>
            </a:r>
          </a:p>
          <a:p>
            <a:pPr>
              <a:lnSpc>
                <a:spcPct val="150000"/>
              </a:lnSpc>
            </a:pPr>
            <a:r>
              <a:rPr lang="it-IT" i="1" dirty="0"/>
              <a:t>Piccoli oggetti </a:t>
            </a:r>
            <a:r>
              <a:rPr lang="it-IT" dirty="0"/>
              <a:t>(18 mesi – 6 anni)</a:t>
            </a:r>
          </a:p>
          <a:p>
            <a:pPr>
              <a:lnSpc>
                <a:spcPct val="150000"/>
              </a:lnSpc>
            </a:pPr>
            <a:r>
              <a:rPr lang="it-IT" i="1" dirty="0"/>
              <a:t>Vita sociale </a:t>
            </a:r>
            <a:r>
              <a:rPr lang="it-IT" dirty="0"/>
              <a:t>(0 – 6 anni)</a:t>
            </a:r>
          </a:p>
          <a:p>
            <a:endParaRPr lang="it-IT" dirty="0"/>
          </a:p>
        </p:txBody>
      </p:sp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dirty="0"/>
              <a:t>Mente assorbente:</a:t>
            </a:r>
            <a:br>
              <a:rPr lang="it-IT" sz="2000" dirty="0"/>
            </a:br>
            <a:r>
              <a:rPr lang="it-IT" sz="2000" dirty="0"/>
              <a:t>potenzialità creatrice che consente a tutti i bambini di imparare/incarnare/assorbire le cose dell’ambiente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25000" lnSpcReduction="20000"/>
          </a:bodyPr>
          <a:lstStyle/>
          <a:p>
            <a:r>
              <a:rPr lang="it-IT" sz="6000" dirty="0"/>
              <a:t>non si eredita, ma si assorbe dall’ambiente</a:t>
            </a:r>
          </a:p>
          <a:p>
            <a:r>
              <a:rPr lang="it-IT" sz="6000" dirty="0"/>
              <a:t>non è il risultato di un lavoro cosciente, ma una creazione spontanea, «prodotta da un’intelligenza cosciente collettiva» </a:t>
            </a:r>
            <a:r>
              <a:rPr lang="it-IT" sz="4400" dirty="0"/>
              <a:t>(M. </a:t>
            </a:r>
            <a:r>
              <a:rPr lang="it-IT" sz="4400" dirty="0" err="1"/>
              <a:t>Montessori</a:t>
            </a:r>
            <a:r>
              <a:rPr lang="it-IT" sz="4400" dirty="0"/>
              <a:t>, </a:t>
            </a:r>
            <a:r>
              <a:rPr lang="it-IT" sz="4400" i="1" dirty="0"/>
              <a:t>La mente del bambino</a:t>
            </a:r>
            <a:r>
              <a:rPr lang="it-IT" sz="4400" dirty="0"/>
              <a:t>, Garzanti, Milano, 1999, p. 113)</a:t>
            </a:r>
            <a:r>
              <a:rPr lang="it-IT" sz="6400" dirty="0"/>
              <a:t>: </a:t>
            </a:r>
            <a:r>
              <a:rPr lang="it-IT" sz="6000" dirty="0"/>
              <a:t>accordo e strumento di reciproca comprensione fra uomini appartenenti alla stessa comunità</a:t>
            </a:r>
          </a:p>
          <a:p>
            <a:r>
              <a:rPr lang="it-IT" sz="6000" dirty="0"/>
              <a:t>Per i bambini non esistono parole “facili” o “difficili”, ma solo parole e suoni nuovi, pertanto interessanti</a:t>
            </a:r>
          </a:p>
          <a:p>
            <a:r>
              <a:rPr lang="it-IT" sz="6000" dirty="0"/>
              <a:t>0-2,5 anni: esplosione del linguaggio e costruzione psichica</a:t>
            </a:r>
          </a:p>
          <a:p>
            <a:r>
              <a:rPr lang="it-IT" sz="6000" dirty="0"/>
              <a:t>2,5-6 anni: perfezionamento e arricchimento del linguaggio, senza esplosioni, senza sosta e «senza maestro, per acquisizione spontanea» </a:t>
            </a:r>
            <a:r>
              <a:rPr lang="it-IT" sz="4400" dirty="0"/>
              <a:t>(ivi, p. 118)</a:t>
            </a:r>
          </a:p>
          <a:p>
            <a:pPr>
              <a:buNone/>
            </a:pPr>
            <a:endParaRPr lang="it-IT" sz="2800" dirty="0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1500" dirty="0"/>
              <a:t>Esercizio del silenzio: il rumore nel silenzio quale controllo dell’errore, pertanto perfezionabile attraverso la ripetizione dell’esercizio</a:t>
            </a:r>
          </a:p>
          <a:p>
            <a:pPr>
              <a:buNone/>
            </a:pPr>
            <a:endParaRPr lang="it-IT" sz="1500" dirty="0"/>
          </a:p>
          <a:p>
            <a:pPr>
              <a:buNone/>
            </a:pPr>
            <a:endParaRPr lang="it-IT" sz="1500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it-IT" dirty="0"/>
              <a:t>LINGUAGGIO:</a:t>
            </a: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it-IT" dirty="0"/>
              <a:t>SILENZIO:</a:t>
            </a:r>
          </a:p>
        </p:txBody>
      </p:sp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it-IT" sz="2400" b="1" dirty="0"/>
              <a:t>APPRENDIMENTO E NORMALIZZAZIONE:</a:t>
            </a:r>
            <a:br>
              <a:rPr lang="it-IT" sz="2400" b="1" dirty="0"/>
            </a:br>
            <a:r>
              <a:rPr lang="it-IT" sz="2400" dirty="0"/>
              <a:t>processo di crescita in accordo con le leggi della natura e spontaneamente teso all’autonomia e all’indipendenza.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28596" y="2643182"/>
            <a:ext cx="7467600" cy="4873752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it-IT" dirty="0"/>
              <a:t>Movimento: </a:t>
            </a:r>
            <a:r>
              <a:rPr lang="it-IT" sz="1800" dirty="0"/>
              <a:t>finalizzato, preciso, agito da un pensiero intelligente che liberamente sceglie il proprio lavoro, concentrandovi tutte le energie psichiche, per raggiungere «“l’esattezza controllabile”» </a:t>
            </a:r>
            <a:r>
              <a:rPr lang="it-IT" sz="1200" dirty="0"/>
              <a:t>(</a:t>
            </a:r>
            <a:r>
              <a:rPr lang="it-IT" sz="1200" dirty="0" err="1"/>
              <a:t>Scocchera</a:t>
            </a:r>
            <a:r>
              <a:rPr lang="it-IT" sz="1200" dirty="0"/>
              <a:t> A. (a cura di), </a:t>
            </a:r>
            <a:r>
              <a:rPr lang="it-IT" sz="1200" i="1" dirty="0"/>
              <a:t>Maria </a:t>
            </a:r>
            <a:r>
              <a:rPr lang="it-IT" sz="1200" i="1" dirty="0" err="1"/>
              <a:t>Montessori</a:t>
            </a:r>
            <a:r>
              <a:rPr lang="it-IT" sz="1200" i="1" dirty="0"/>
              <a:t>. Il metodo del bambino e la formazione dell’uomo. Scritti e documenti inediti e rari</a:t>
            </a:r>
            <a:r>
              <a:rPr lang="it-IT" sz="1200" dirty="0"/>
              <a:t>, Edizioni ONM, Roma 2002, p. 54)</a:t>
            </a:r>
            <a:r>
              <a:rPr lang="it-IT" sz="1800" dirty="0"/>
              <a:t>, «nell’acquisto preciso di un’abilità che bisogna raggiungere attraverso l’esercizio ripetuto» </a:t>
            </a:r>
            <a:r>
              <a:rPr lang="it-IT" sz="1200" dirty="0"/>
              <a:t>(ivi, p. 49)</a:t>
            </a:r>
            <a:r>
              <a:rPr lang="it-IT" sz="1800" dirty="0"/>
              <a:t>. </a:t>
            </a:r>
          </a:p>
          <a:p>
            <a:pPr>
              <a:lnSpc>
                <a:spcPct val="150000"/>
              </a:lnSpc>
            </a:pPr>
            <a:r>
              <a:rPr lang="it-IT" dirty="0"/>
              <a:t>Esplorazione sensoriale</a:t>
            </a:r>
          </a:p>
          <a:p>
            <a:pPr>
              <a:lnSpc>
                <a:spcPct val="150000"/>
              </a:lnSpc>
            </a:pPr>
            <a:r>
              <a:rPr lang="it-IT" dirty="0"/>
              <a:t>Manipolazione</a:t>
            </a:r>
          </a:p>
          <a:p>
            <a:endParaRPr lang="it-IT" dirty="0"/>
          </a:p>
        </p:txBody>
      </p:sp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it-IT" sz="2200" dirty="0"/>
              <a:t>Deviazioni:</a:t>
            </a:r>
            <a:br>
              <a:rPr lang="it-IT" sz="2700" dirty="0"/>
            </a:br>
            <a:r>
              <a:rPr lang="it-IT" sz="1800" dirty="0"/>
              <a:t>quando la sostituzione dell’adulto al bambino o la carenza di stimoli/esperienze nell’ambiente non consentono l’</a:t>
            </a:r>
            <a:r>
              <a:rPr lang="it-IT" sz="1800" i="1" dirty="0"/>
              <a:t>incarnazione </a:t>
            </a:r>
            <a:r>
              <a:rPr lang="it-IT" sz="1800" dirty="0"/>
              <a:t>delle energie psichiche nel movimento, la linea retta dello sviluppo naturale devia in:  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it-IT" sz="1600" dirty="0"/>
              <a:t>nella fantasia e nell’immaginazione, incoraggiate quale fecondità creativa dell’intelligenza infantile</a:t>
            </a:r>
          </a:p>
          <a:p>
            <a:r>
              <a:rPr lang="it-IT" sz="1600" dirty="0"/>
              <a:t>Bambini «spezzati»: indisciplinati, disordinati, iperattivi, incostanti e inconcludenti</a:t>
            </a:r>
          </a:p>
          <a:p>
            <a:r>
              <a:rPr lang="it-IT" sz="1600" dirty="0"/>
              <a:t>Adulti con tendenze artistiche ma non creativi né produttivi, perché incapaci di approfondimento tecnico e di un’azione consapevole, precisa e finalizzata</a:t>
            </a:r>
          </a:p>
        </p:txBody>
      </p:sp>
      <p:sp>
        <p:nvSpPr>
          <p:cNvPr id="8" name="Segnaposto contenuto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it-IT" sz="1600" dirty="0"/>
              <a:t>Difese psichiche, involontarie e inconsce, che rendono la mente impermeabile e impenetrabile a contenuti imposti dall’esterno, spesso con aggressività diretta, sia nell’insegnamento intellettuale che nella correzione del caos comportamentale </a:t>
            </a:r>
          </a:p>
          <a:p>
            <a:r>
              <a:rPr lang="it-IT" sz="1600" dirty="0"/>
              <a:t>«</a:t>
            </a:r>
            <a:r>
              <a:rPr lang="it-IT" sz="1600" i="1" dirty="0"/>
              <a:t>Ripugnanze</a:t>
            </a:r>
            <a:r>
              <a:rPr lang="it-IT" sz="1600" dirty="0"/>
              <a:t>» verso una specifica disciplina (spesso matematica, grammatica), poi verso gli studi in generale, la scuola, la maestra, i compagni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it-IT" dirty="0"/>
              <a:t>FUGHE</a:t>
            </a:r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it-IT" dirty="0"/>
              <a:t>BARRIERE</a:t>
            </a:r>
          </a:p>
        </p:txBody>
      </p:sp>
    </p:spTree>
  </p:cSld>
  <p:clrMapOvr>
    <a:masterClrMapping/>
  </p:clrMapOvr>
  <p:transition spd="med"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368</TotalTime>
  <Words>1141</Words>
  <Application>Microsoft Office PowerPoint</Application>
  <PresentationFormat>Presentazione su schermo (4:3)</PresentationFormat>
  <Paragraphs>59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8" baseType="lpstr">
      <vt:lpstr>Century Schoolbook</vt:lpstr>
      <vt:lpstr>Wingdings</vt:lpstr>
      <vt:lpstr>Wingdings 2</vt:lpstr>
      <vt:lpstr>Loggia</vt:lpstr>
      <vt:lpstr>L’AFFABULAZIONE NELLA PROSPETTIVA DI MARIA MONTESSORI</vt:lpstr>
      <vt:lpstr>MARIA MONTESSORI: BIOGRAFIA E FORMAZIONE</vt:lpstr>
      <vt:lpstr>1899: tornata a Roma, M.M. fece costruire un ricchissimo materiale didattico e cominciò le sue sperimentazioni. Alla fine dell’anno circa cinquanta bambini vennero trasferiti dal manicomio romano all’istituto medico - pedagogico del quartiere San Lorenzo.</vt:lpstr>
      <vt:lpstr>Il miracolo: i bambini ritardati cominciarono a superare l’esame di scuola elementare con maggiore facilità e voti migliori rispetto ai bambini normodotati</vt:lpstr>
      <vt:lpstr>IL METODO MONTESSORI  “Aiutami a fare da solo”  Dalla conoscenza della specificità del bambino e della diversità dall’adulto deriva l’autentica possibilità di porsi quale aiuto e stimolo </vt:lpstr>
      <vt:lpstr>L’importanza dell’OSSERVAZIONE durante l’infanzia 7 PERIODI SENSITIVI:</vt:lpstr>
      <vt:lpstr>Mente assorbente: potenzialità creatrice che consente a tutti i bambini di imparare/incarnare/assorbire le cose dell’ambiente </vt:lpstr>
      <vt:lpstr>APPRENDIMENTO E NORMALIZZAZIONE: processo di crescita in accordo con le leggi della natura e spontaneamente teso all’autonomia e all’indipendenza.</vt:lpstr>
      <vt:lpstr>Deviazioni: quando la sostituzione dell’adulto al bambino o la carenza di stimoli/esperienze nell’ambiente non consentono l’incarnazione delle energie psichiche nel movimento, la linea retta dello sviluppo naturale devia in:  </vt:lpstr>
      <vt:lpstr>Come si coniuga l’importanza riconosciuta alla lettura e alla narrazione con l’accezione di immaginazione quale fuga dalla realtà?</vt:lpstr>
      <vt:lpstr>Leggere è un atto relazionale: vicinanza fisica, riposo/lentezza, ascolto</vt:lpstr>
      <vt:lpstr>L’obiettivo non è imparare a leggere, ma offrire al bambino la possibilità di scoprire il piacere e l’amore per la lettura, nonché la meraviglia e gli infiniti mondi possibili attraverso i libri. Di qui l’attenzione alla qualità e varietà dei libri più adatti al pubblico di piccoli ascoltatori/lettori</vt:lpstr>
      <vt:lpstr>Obbedienza e disciplina (contr. capricci e deviazioni) derivano dal lavoro diretto e dalla calma e silenziosa concentrazione del bambino nell’attività prescelta</vt:lpstr>
      <vt:lpstr>Grazie per l’attenzione!!!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MARIA MONTESSORI AL NIDO: TRA TEORIA E PRASSI</dc:title>
  <cp:lastModifiedBy>grazia.romanazzi@unimc.it</cp:lastModifiedBy>
  <cp:revision>52</cp:revision>
  <dcterms:modified xsi:type="dcterms:W3CDTF">2021-03-20T22:25:39Z</dcterms:modified>
</cp:coreProperties>
</file>