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4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EA31347-2869-4C4E-AF1D-907F6EE9E865}" type="datetimeFigureOut">
              <a:rPr lang="it-IT" smtClean="0"/>
              <a:t>14/09/2018</a:t>
            </a:fld>
            <a:endParaRPr lang="it-IT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06A8139-56AF-4B80-BDC1-114FBC4941BB}" type="slidenum">
              <a:rPr lang="it-IT" smtClean="0"/>
              <a:t>‹N›</a:t>
            </a:fld>
            <a:endParaRPr lang="it-IT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1347-2869-4C4E-AF1D-907F6EE9E865}" type="datetimeFigureOut">
              <a:rPr lang="it-IT" smtClean="0"/>
              <a:t>14/09/2018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139-56AF-4B80-BDC1-114FBC4941B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1347-2869-4C4E-AF1D-907F6EE9E865}" type="datetimeFigureOut">
              <a:rPr lang="it-IT" smtClean="0"/>
              <a:t>14/09/2018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139-56AF-4B80-BDC1-114FBC4941B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1347-2869-4C4E-AF1D-907F6EE9E865}" type="datetimeFigureOut">
              <a:rPr lang="it-IT" smtClean="0"/>
              <a:t>14/09/2018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139-56AF-4B80-BDC1-114FBC4941B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1347-2869-4C4E-AF1D-907F6EE9E865}" type="datetimeFigureOut">
              <a:rPr lang="it-IT" smtClean="0"/>
              <a:t>14/09/2018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139-56AF-4B80-BDC1-114FBC4941B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1347-2869-4C4E-AF1D-907F6EE9E865}" type="datetimeFigureOut">
              <a:rPr lang="it-IT" smtClean="0"/>
              <a:t>14/09/2018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139-56AF-4B80-BDC1-114FBC4941BB}" type="slidenum">
              <a:rPr lang="it-IT" smtClean="0"/>
              <a:t>‹N›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1347-2869-4C4E-AF1D-907F6EE9E865}" type="datetimeFigureOut">
              <a:rPr lang="it-IT" smtClean="0"/>
              <a:t>14/09/2018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139-56AF-4B80-BDC1-114FBC4941B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1347-2869-4C4E-AF1D-907F6EE9E865}" type="datetimeFigureOut">
              <a:rPr lang="it-IT" smtClean="0"/>
              <a:t>14/09/2018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139-56AF-4B80-BDC1-114FBC4941B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1347-2869-4C4E-AF1D-907F6EE9E865}" type="datetimeFigureOut">
              <a:rPr lang="it-IT" smtClean="0"/>
              <a:t>14/09/2018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139-56AF-4B80-BDC1-114FBC4941B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1347-2869-4C4E-AF1D-907F6EE9E865}" type="datetimeFigureOut">
              <a:rPr lang="it-IT" smtClean="0"/>
              <a:t>14/09/2018</a:t>
            </a:fld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139-56AF-4B80-BDC1-114FBC4941BB}" type="slidenum">
              <a:rPr lang="it-IT" smtClean="0"/>
              <a:t>‹N›</a:t>
            </a:fld>
            <a:endParaRPr lang="it-IT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1347-2869-4C4E-AF1D-907F6EE9E865}" type="datetimeFigureOut">
              <a:rPr lang="it-IT" smtClean="0"/>
              <a:t>14/09/2018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139-56AF-4B80-BDC1-114FBC4941B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EA31347-2869-4C4E-AF1D-907F6EE9E865}" type="datetimeFigureOut">
              <a:rPr lang="it-IT" smtClean="0"/>
              <a:t>14/09/2018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06A8139-56AF-4B80-BDC1-114FBC4941BB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it/url?sa=i&amp;rct=j&amp;q=&amp;esrc=s&amp;source=images&amp;cd=&amp;cad=rja&amp;uact=8&amp;ved=2ahUKEwjx_fyvgbrdAhXIwVQKHZjgABUQjRx6BAgBEAU&amp;url=http://www.intermediachannel.it/figli-unici-longevi-e-pigri-lidentikit-dei-nuovi-nati/&amp;psig=AOvVaw1Z2MKeOPPkvefRyou43t-L&amp;ust=153699783425827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it/url?sa=i&amp;rct=j&amp;q=&amp;esrc=s&amp;source=images&amp;cd=&amp;cad=rja&amp;uact=8&amp;ved=2ahUKEwj2pKHqhLrdAhXR-lQKHXEbDO8QjRx6BAgBEAU&amp;url=https://www.linkedin.com/pulse/bla-e-non-solo-salvatore-toti-licata&amp;psig=AOvVaw30wFuKO8b1p4-g7fwCiuHp&amp;ust=1536998780632089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it/url?sa=i&amp;rct=j&amp;q=&amp;esrc=s&amp;source=images&amp;cd=&amp;cad=rja&amp;uact=8&amp;ved=2ahUKEwib2NWgibrdAhURmrQKHVCBAOQQjRx6BAgBEAU&amp;url=http://www.psyquest.it/2018/02/309-2/&amp;psig=AOvVaw2jFW28L4w6uKqDZ6kJjsWK&amp;ust=1536999976076489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google.it/url?sa=i&amp;rct=j&amp;q=&amp;esrc=s&amp;source=images&amp;cd=&amp;cad=rja&amp;uact=8&amp;ved=2ahUKEwj1mZzmjLrdAhUNUlAKHdq9ANgQjRx6BAgBEAU&amp;url=https://pervincaparty.wordpress.com/tag/bambini/&amp;psig=AOvVaw0tdPTz92BKw30Kv64YFuzb&amp;ust=1537000927971863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parole nella relazione con i bambini: osservare il «linguaggio in azione» al nido (Chiara Bove)</a:t>
            </a:r>
            <a:endParaRPr lang="it-IT" sz="2400" b="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it-IT" dirty="0" smtClean="0"/>
          </a:p>
          <a:p>
            <a:pPr algn="ctr"/>
            <a:r>
              <a:rPr lang="it-IT" dirty="0" smtClean="0"/>
              <a:t>Brevissimi cenni e </a:t>
            </a:r>
          </a:p>
          <a:p>
            <a:pPr algn="ctr"/>
            <a:r>
              <a:rPr lang="it-IT" dirty="0" smtClean="0"/>
              <a:t>s</a:t>
            </a:r>
            <a:r>
              <a:rPr lang="it-IT" dirty="0" smtClean="0"/>
              <a:t>punti </a:t>
            </a:r>
            <a:r>
              <a:rPr lang="it-IT" dirty="0" smtClean="0"/>
              <a:t>di riflessione </a:t>
            </a:r>
          </a:p>
        </p:txBody>
      </p:sp>
    </p:spTree>
    <p:extLst>
      <p:ext uri="{BB962C8B-B14F-4D97-AF65-F5344CB8AC3E}">
        <p14:creationId xmlns:p14="http://schemas.microsoft.com/office/powerpoint/2010/main" val="3420550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1600" dirty="0" smtClean="0"/>
              <a:t>Chiara Bove, Le parole nella relazione con i bambini: osservare il «linguaggio in azione» al nido, in S. Mantovani, C. Silva, E. Freschi (a cura di), </a:t>
            </a:r>
            <a:r>
              <a:rPr lang="it-IT" sz="1600" i="1" dirty="0" smtClean="0"/>
              <a:t>Didattica e nido d’infanzia. Metodi e pratiche d’intervento educativo</a:t>
            </a:r>
            <a:r>
              <a:rPr lang="it-IT" sz="1600" dirty="0" smtClean="0"/>
              <a:t>, Parma, Junior (Gruppo Spaggiari), 2016, pp. 25-58.</a:t>
            </a:r>
            <a:endParaRPr lang="it-IT" sz="1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43492" y="2323653"/>
            <a:ext cx="6777317" cy="1897436"/>
          </a:xfrm>
        </p:spPr>
        <p:txBody>
          <a:bodyPr>
            <a:normAutofit/>
          </a:bodyPr>
          <a:lstStyle/>
          <a:p>
            <a:pPr algn="just"/>
            <a:r>
              <a:rPr lang="it-IT" sz="1600" dirty="0" smtClean="0"/>
              <a:t>«[…] le prime parole vengono acquisite attorno ai dodici mesi e a quattro o cinque anni il bambino ha già un vocabolario di circa quattromila parole ed è in grado di usare il linguaggio per raccontare, argomentare, descrivere, </a:t>
            </a:r>
            <a:r>
              <a:rPr lang="it-IT" sz="1600" dirty="0" smtClean="0"/>
              <a:t>conversare» </a:t>
            </a:r>
            <a:r>
              <a:rPr lang="it-IT" sz="1600" dirty="0" smtClean="0"/>
              <a:t>(C. Levorato, Acquisizione e sviluppo del linguaggio, in P. Di </a:t>
            </a:r>
            <a:r>
              <a:rPr lang="it-IT" sz="1600" dirty="0" err="1" smtClean="0"/>
              <a:t>Blasio</a:t>
            </a:r>
            <a:r>
              <a:rPr lang="it-IT" sz="1600" dirty="0" smtClean="0"/>
              <a:t>, </a:t>
            </a:r>
            <a:r>
              <a:rPr lang="it-IT" sz="1600" i="1" dirty="0" smtClean="0"/>
              <a:t>Contesti relazionali e processi di sviluppo</a:t>
            </a:r>
            <a:r>
              <a:rPr lang="it-IT" sz="1600" dirty="0" smtClean="0"/>
              <a:t>, Milano, Raffaello Cortina, 1995, p. 214).</a:t>
            </a:r>
          </a:p>
          <a:p>
            <a:endParaRPr lang="it-IT" sz="1600" dirty="0"/>
          </a:p>
        </p:txBody>
      </p:sp>
      <p:pic>
        <p:nvPicPr>
          <p:cNvPr id="1026" name="Picture 2" descr="Immagine correlat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723" y="4293096"/>
            <a:ext cx="3412569" cy="213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666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43608" y="2348880"/>
            <a:ext cx="6777201" cy="3483749"/>
          </a:xfrm>
        </p:spPr>
        <p:txBody>
          <a:bodyPr>
            <a:normAutofit/>
          </a:bodyPr>
          <a:lstStyle/>
          <a:p>
            <a:pPr algn="just"/>
            <a:r>
              <a:rPr lang="it-IT" sz="1600" dirty="0" smtClean="0"/>
              <a:t>«Non è possibile studiare l’acquisizione del linguaggio senza occuparsi del modo in cui si parla ai bambini» (C.E. </a:t>
            </a:r>
            <a:r>
              <a:rPr lang="it-IT" sz="1600" dirty="0" err="1" smtClean="0"/>
              <a:t>Snow</a:t>
            </a:r>
            <a:r>
              <a:rPr lang="it-IT" sz="1600" dirty="0" smtClean="0"/>
              <a:t>, 1986, </a:t>
            </a:r>
            <a:r>
              <a:rPr lang="it-IT" sz="1600" dirty="0" smtClean="0"/>
              <a:t>Parlare con i bambini, in P. Fletcher, M. </a:t>
            </a:r>
            <a:r>
              <a:rPr lang="it-IT" sz="1600" dirty="0" err="1" smtClean="0"/>
              <a:t>Garman</a:t>
            </a:r>
            <a:r>
              <a:rPr lang="it-IT" sz="1600" dirty="0" smtClean="0"/>
              <a:t>, </a:t>
            </a:r>
            <a:r>
              <a:rPr lang="it-IT" sz="1600" i="1" dirty="0" smtClean="0"/>
              <a:t>L’acquisizione del linguaggio</a:t>
            </a:r>
            <a:r>
              <a:rPr lang="it-IT" sz="1600" dirty="0" smtClean="0"/>
              <a:t>, Milano, Raffaello Cortina, 1991, p. 135).</a:t>
            </a:r>
          </a:p>
          <a:p>
            <a:pPr algn="just"/>
            <a:r>
              <a:rPr lang="it-IT" sz="1600" dirty="0" smtClean="0"/>
              <a:t>«[…] la capacità dei bambini di muoversi attivamente nei contesti sociali è fortemente legata alle competenze linguistiche espressive che progressivamente maturano durante le prime fasi dello sviluppo (dapprima per imitazione, osservazione, poi per tentativi e prove ed errori» (C. Bove, p. 29).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328163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/>
              <a:t>Educare è (anche) </a:t>
            </a:r>
            <a:br>
              <a:rPr lang="it-IT" dirty="0" smtClean="0"/>
            </a:br>
            <a:r>
              <a:rPr lang="it-IT" dirty="0" smtClean="0"/>
              <a:t>un atto linguistico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43608" y="2276873"/>
            <a:ext cx="6777317" cy="1512168"/>
          </a:xfrm>
        </p:spPr>
        <p:txBody>
          <a:bodyPr>
            <a:normAutofit/>
          </a:bodyPr>
          <a:lstStyle/>
          <a:p>
            <a:pPr algn="just"/>
            <a:r>
              <a:rPr lang="it-IT" sz="1600" dirty="0" smtClean="0"/>
              <a:t>«Sono noti […] gli studi che hanno correlato il livello di sviluppo infantile alla qualità del linguaggio delle educatrici (B. </a:t>
            </a:r>
            <a:r>
              <a:rPr lang="it-IT" sz="1600" dirty="0" err="1" smtClean="0"/>
              <a:t>Tizard</a:t>
            </a:r>
            <a:r>
              <a:rPr lang="it-IT" sz="1600" dirty="0" smtClean="0"/>
              <a:t> </a:t>
            </a:r>
            <a:r>
              <a:rPr lang="it-IT" sz="1600" i="1" dirty="0" smtClean="0"/>
              <a:t>et </a:t>
            </a:r>
            <a:r>
              <a:rPr lang="it-IT" sz="1600" i="1" dirty="0" smtClean="0"/>
              <a:t>al.</a:t>
            </a:r>
            <a:r>
              <a:rPr lang="it-IT" sz="1600" dirty="0" smtClean="0"/>
              <a:t>, </a:t>
            </a:r>
            <a:r>
              <a:rPr lang="it-IT" sz="1600" dirty="0" smtClean="0"/>
              <a:t>1972, </a:t>
            </a:r>
            <a:r>
              <a:rPr lang="it-IT" sz="1600" dirty="0" err="1" smtClean="0"/>
              <a:t>Enviromental</a:t>
            </a:r>
            <a:r>
              <a:rPr lang="it-IT" sz="1600" dirty="0" smtClean="0"/>
              <a:t> </a:t>
            </a:r>
            <a:r>
              <a:rPr lang="it-IT" sz="1600" dirty="0" err="1" smtClean="0"/>
              <a:t>effects</a:t>
            </a:r>
            <a:r>
              <a:rPr lang="it-IT" sz="1600" dirty="0" smtClean="0"/>
              <a:t> on </a:t>
            </a:r>
            <a:r>
              <a:rPr lang="it-IT" sz="1600" dirty="0" err="1" smtClean="0"/>
              <a:t>language</a:t>
            </a:r>
            <a:r>
              <a:rPr lang="it-IT" sz="1600" dirty="0" smtClean="0"/>
              <a:t> </a:t>
            </a:r>
            <a:r>
              <a:rPr lang="it-IT" sz="1600" dirty="0" err="1" smtClean="0"/>
              <a:t>development</a:t>
            </a:r>
            <a:r>
              <a:rPr lang="it-IT" sz="1600" dirty="0" smtClean="0"/>
              <a:t>: a </a:t>
            </a:r>
            <a:r>
              <a:rPr lang="it-IT" sz="1600" dirty="0" err="1" smtClean="0"/>
              <a:t>study</a:t>
            </a:r>
            <a:r>
              <a:rPr lang="it-IT" sz="1600" dirty="0" smtClean="0"/>
              <a:t> of </a:t>
            </a:r>
            <a:r>
              <a:rPr lang="it-IT" sz="1600" dirty="0" err="1" smtClean="0"/>
              <a:t>young</a:t>
            </a:r>
            <a:r>
              <a:rPr lang="it-IT" sz="1600" dirty="0" smtClean="0"/>
              <a:t> </a:t>
            </a:r>
            <a:r>
              <a:rPr lang="it-IT" sz="1600" dirty="0" err="1" smtClean="0"/>
              <a:t>children</a:t>
            </a:r>
            <a:r>
              <a:rPr lang="it-IT" sz="1600" dirty="0" smtClean="0"/>
              <a:t> in long-stay </a:t>
            </a:r>
            <a:r>
              <a:rPr lang="it-IT" sz="1600" dirty="0" err="1" smtClean="0"/>
              <a:t>residential</a:t>
            </a:r>
            <a:r>
              <a:rPr lang="it-IT" sz="1600" dirty="0" smtClean="0"/>
              <a:t> </a:t>
            </a:r>
            <a:r>
              <a:rPr lang="it-IT" sz="1600" dirty="0" err="1" smtClean="0"/>
              <a:t>nurseries</a:t>
            </a:r>
            <a:r>
              <a:rPr lang="it-IT" sz="1600" dirty="0" smtClean="0"/>
              <a:t>, in </a:t>
            </a:r>
            <a:r>
              <a:rPr lang="it-IT" sz="1600" i="1" dirty="0" smtClean="0"/>
              <a:t>Child </a:t>
            </a:r>
            <a:r>
              <a:rPr lang="it-IT" sz="1600" i="1" dirty="0" err="1" smtClean="0"/>
              <a:t>development</a:t>
            </a:r>
            <a:r>
              <a:rPr lang="it-IT" sz="1600" dirty="0" smtClean="0"/>
              <a:t>, n. 23, pp. 337-358)» (C. Bove, p. 31).</a:t>
            </a:r>
          </a:p>
          <a:p>
            <a:endParaRPr lang="it-IT" sz="1600" dirty="0"/>
          </a:p>
        </p:txBody>
      </p:sp>
      <p:pic>
        <p:nvPicPr>
          <p:cNvPr id="2050" name="Picture 2" descr="Risultati immagini per bla bla bl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645024"/>
            <a:ext cx="4864249" cy="2615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591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 smtClean="0"/>
              <a:t>Le valenze sociale e socializzante del nido d’infanzia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1600" dirty="0" smtClean="0"/>
              <a:t>«[Uno] […] studio condotto alla fine </a:t>
            </a:r>
            <a:r>
              <a:rPr lang="it-IT" sz="1600" dirty="0"/>
              <a:t>d</a:t>
            </a:r>
            <a:r>
              <a:rPr lang="it-IT" sz="1600" dirty="0" smtClean="0"/>
              <a:t>egli anni Settanta ha analizzato la produzione verbale di 18 bambini di tre gruppi di età (18, 24 e 36 mesi) […]. La dimensione sociale diventa una condizione che necessariamente cambia le modalità e gli usi delle parole: i bambini che vanno al nido sembrano […] più attenti, sembrano dire gli autori, agli eventi e alle cose che li circondano, mentre chi è allevato solo in famiglia [sembra] più centrato sui propri desideri (Volterra </a:t>
            </a:r>
            <a:r>
              <a:rPr lang="it-IT" sz="1600" i="1" dirty="0" smtClean="0"/>
              <a:t>et al.</a:t>
            </a:r>
            <a:r>
              <a:rPr lang="it-IT" sz="1600" dirty="0" smtClean="0"/>
              <a:t>, 1979, </a:t>
            </a:r>
            <a:r>
              <a:rPr lang="it-IT" sz="1600" dirty="0" smtClean="0"/>
              <a:t>cit. in </a:t>
            </a:r>
            <a:r>
              <a:rPr lang="it-IT" sz="1600" dirty="0" smtClean="0"/>
              <a:t>T. </a:t>
            </a:r>
            <a:r>
              <a:rPr lang="it-IT" sz="1600" dirty="0" err="1" smtClean="0"/>
              <a:t>Musatti</a:t>
            </a:r>
            <a:r>
              <a:rPr lang="it-IT" sz="1600" dirty="0" smtClean="0"/>
              <a:t>, S. Panni, La comunicazione in asilo-nido: momenti di sviluppo e situazione istituzionale, in S. Mantovani, T. </a:t>
            </a:r>
            <a:r>
              <a:rPr lang="it-IT" sz="1600" dirty="0" err="1" smtClean="0"/>
              <a:t>Musatti</a:t>
            </a:r>
            <a:r>
              <a:rPr lang="it-IT" sz="1600" dirty="0" smtClean="0"/>
              <a:t> (a cura di), </a:t>
            </a:r>
            <a:r>
              <a:rPr lang="it-IT" sz="1600" i="1" dirty="0" smtClean="0"/>
              <a:t>Adulti e bambini: educare e comunicare</a:t>
            </a:r>
            <a:r>
              <a:rPr lang="it-IT" sz="1600" dirty="0" smtClean="0"/>
              <a:t>, Bergamo, </a:t>
            </a:r>
            <a:r>
              <a:rPr lang="it-IT" sz="1600" dirty="0" err="1" smtClean="0"/>
              <a:t>Juvenilia</a:t>
            </a:r>
            <a:r>
              <a:rPr lang="it-IT" sz="1600" dirty="0" smtClean="0"/>
              <a:t>, 1983, p. 104)» (C. Bove, pp. 33-34).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403276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43608" y="2348881"/>
            <a:ext cx="6777317" cy="2088232"/>
          </a:xfrm>
        </p:spPr>
        <p:txBody>
          <a:bodyPr>
            <a:normAutofit/>
          </a:bodyPr>
          <a:lstStyle/>
          <a:p>
            <a:pPr algn="just"/>
            <a:r>
              <a:rPr lang="it-IT" sz="1600" dirty="0" smtClean="0"/>
              <a:t>«Ricerche recenti condotte al nido evidenziano quanto il parlare che accompagna la vita quotidiana in questi contesti sia spesso associato a un parlare per ‘necessità’ (</a:t>
            </a:r>
            <a:r>
              <a:rPr lang="it-IT" sz="1600" dirty="0" err="1" smtClean="0"/>
              <a:t>Caffari</a:t>
            </a:r>
            <a:r>
              <a:rPr lang="it-IT" sz="1600" dirty="0" smtClean="0"/>
              <a:t> </a:t>
            </a:r>
            <a:r>
              <a:rPr lang="it-IT" sz="1600" i="1" dirty="0" smtClean="0"/>
              <a:t>et </a:t>
            </a:r>
            <a:r>
              <a:rPr lang="it-IT" sz="1600" i="1" dirty="0"/>
              <a:t>a</a:t>
            </a:r>
            <a:r>
              <a:rPr lang="it-IT" sz="1600" i="1" dirty="0" smtClean="0"/>
              <a:t>l</a:t>
            </a:r>
            <a:r>
              <a:rPr lang="it-IT" sz="1600" i="1" dirty="0" smtClean="0"/>
              <a:t>.</a:t>
            </a:r>
            <a:r>
              <a:rPr lang="it-IT" sz="1600" dirty="0" smtClean="0"/>
              <a:t>, 2012, Dal </a:t>
            </a:r>
            <a:r>
              <a:rPr lang="it-IT" sz="1600" dirty="0" smtClean="0"/>
              <a:t>bagno di linguaggio al sorgere della parola, in </a:t>
            </a:r>
            <a:r>
              <a:rPr lang="it-IT" sz="1600" i="1" dirty="0" smtClean="0"/>
              <a:t>Infanzia</a:t>
            </a:r>
            <a:r>
              <a:rPr lang="it-IT" sz="1600" dirty="0" smtClean="0"/>
              <a:t>, </a:t>
            </a:r>
            <a:r>
              <a:rPr lang="it-IT" sz="1600" dirty="0" err="1" smtClean="0"/>
              <a:t>nn</a:t>
            </a:r>
            <a:r>
              <a:rPr lang="it-IT" sz="1600" dirty="0" smtClean="0"/>
              <a:t>. 4-5, </a:t>
            </a:r>
            <a:r>
              <a:rPr lang="it-IT" sz="1600" dirty="0" smtClean="0"/>
              <a:t>p</a:t>
            </a:r>
            <a:r>
              <a:rPr lang="it-IT" sz="1600" dirty="0" smtClean="0"/>
              <a:t>. 248) e per lo più legato al ‘qui e ora’ dove richiami, indicazioni operative, risposte, regole e, dunque, interventi verbali normativi sembrano in qualche caso prendere più spazio di quanto si vorrebbe (ivi)» (C. Bove, </a:t>
            </a:r>
            <a:r>
              <a:rPr lang="it-IT" sz="1600" dirty="0" smtClean="0"/>
              <a:t>p. 35</a:t>
            </a:r>
            <a:r>
              <a:rPr lang="it-IT" sz="1600" dirty="0" smtClean="0"/>
              <a:t>). </a:t>
            </a:r>
            <a:endParaRPr lang="it-IT" sz="1600" dirty="0"/>
          </a:p>
        </p:txBody>
      </p:sp>
      <p:pic>
        <p:nvPicPr>
          <p:cNvPr id="3074" name="Picture 2" descr="Risultati immagini per rottermeier di heidi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62" y="4653136"/>
            <a:ext cx="2286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414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43492" y="2323653"/>
            <a:ext cx="6777317" cy="2401492"/>
          </a:xfrm>
        </p:spPr>
        <p:txBody>
          <a:bodyPr>
            <a:normAutofit/>
          </a:bodyPr>
          <a:lstStyle/>
          <a:p>
            <a:pPr algn="just"/>
            <a:r>
              <a:rPr lang="it-IT" sz="1600" dirty="0"/>
              <a:t>«Parrebbe che la ‘socializzazione linguistica’ (E. </a:t>
            </a:r>
            <a:r>
              <a:rPr lang="it-IT" sz="1600" dirty="0" err="1"/>
              <a:t>Ochs</a:t>
            </a:r>
            <a:r>
              <a:rPr lang="it-IT" sz="1600" dirty="0"/>
              <a:t>, From feeling to </a:t>
            </a:r>
            <a:r>
              <a:rPr lang="it-IT" sz="1600" dirty="0" err="1"/>
              <a:t>grammar</a:t>
            </a:r>
            <a:r>
              <a:rPr lang="it-IT" sz="1600" dirty="0"/>
              <a:t>: a </a:t>
            </a:r>
            <a:r>
              <a:rPr lang="it-IT" sz="1600" dirty="0" err="1"/>
              <a:t>Samoan</a:t>
            </a:r>
            <a:r>
              <a:rPr lang="it-IT" sz="1600" dirty="0"/>
              <a:t> case </a:t>
            </a:r>
            <a:r>
              <a:rPr lang="it-IT" sz="1600" dirty="0" err="1"/>
              <a:t>study</a:t>
            </a:r>
            <a:r>
              <a:rPr lang="it-IT" sz="1600" dirty="0"/>
              <a:t>, in B.B. </a:t>
            </a:r>
            <a:r>
              <a:rPr lang="it-IT" sz="1600" dirty="0" err="1"/>
              <a:t>Schieffelin</a:t>
            </a:r>
            <a:r>
              <a:rPr lang="it-IT" sz="1600" dirty="0"/>
              <a:t>, E. </a:t>
            </a:r>
            <a:r>
              <a:rPr lang="it-IT" sz="1600" dirty="0" err="1"/>
              <a:t>Ochs</a:t>
            </a:r>
            <a:r>
              <a:rPr lang="it-IT" sz="1600" dirty="0"/>
              <a:t> (</a:t>
            </a:r>
            <a:r>
              <a:rPr lang="it-IT" sz="1600" dirty="0" err="1"/>
              <a:t>eds</a:t>
            </a:r>
            <a:r>
              <a:rPr lang="it-IT" sz="1600" dirty="0"/>
              <a:t>.), </a:t>
            </a:r>
            <a:r>
              <a:rPr lang="it-IT" sz="1600" i="1" dirty="0"/>
              <a:t>Language </a:t>
            </a:r>
            <a:r>
              <a:rPr lang="it-IT" sz="1600" i="1" dirty="0" err="1"/>
              <a:t>socialization</a:t>
            </a:r>
            <a:r>
              <a:rPr lang="it-IT" sz="1600" i="1" dirty="0"/>
              <a:t> </a:t>
            </a:r>
            <a:r>
              <a:rPr lang="it-IT" sz="1600" i="1" dirty="0" err="1"/>
              <a:t>across</a:t>
            </a:r>
            <a:r>
              <a:rPr lang="it-IT" sz="1600" i="1" dirty="0"/>
              <a:t> </a:t>
            </a:r>
            <a:r>
              <a:rPr lang="it-IT" sz="1600" i="1" dirty="0" err="1"/>
              <a:t>cultures</a:t>
            </a:r>
            <a:r>
              <a:rPr lang="it-IT" sz="1600" dirty="0"/>
              <a:t>, Cambridge, </a:t>
            </a:r>
            <a:r>
              <a:rPr lang="it-IT" sz="1600" dirty="0" err="1"/>
              <a:t>University</a:t>
            </a:r>
            <a:r>
              <a:rPr lang="it-IT" sz="1600" dirty="0"/>
              <a:t> Press, pp. 251-272; E. </a:t>
            </a:r>
            <a:r>
              <a:rPr lang="it-IT" sz="1600" dirty="0" err="1"/>
              <a:t>Ochs</a:t>
            </a:r>
            <a:r>
              <a:rPr lang="it-IT" sz="1600" dirty="0"/>
              <a:t>, </a:t>
            </a:r>
            <a:r>
              <a:rPr lang="it-IT" sz="1600" i="1" dirty="0"/>
              <a:t>Linguaggio e cultura</a:t>
            </a:r>
            <a:r>
              <a:rPr lang="it-IT" sz="1600" dirty="0"/>
              <a:t>, Roma, Carocci, 2006) di cui fanno esperienza i bambini nei contesti educativi sia a volte schiacciata dalle pressioni organizzative del quotidiano e in </a:t>
            </a:r>
            <a:r>
              <a:rPr lang="it-IT" sz="1600" i="1" dirty="0"/>
              <a:t>molti</a:t>
            </a:r>
            <a:r>
              <a:rPr lang="it-IT" sz="1600" dirty="0"/>
              <a:t> casi sbilanciata sul richiamo della regola e sul controllo del comportamento da parte dell’adulto» (C. Bove, p. 35).</a:t>
            </a:r>
          </a:p>
          <a:p>
            <a:endParaRPr lang="it-IT" dirty="0"/>
          </a:p>
        </p:txBody>
      </p:sp>
      <p:pic>
        <p:nvPicPr>
          <p:cNvPr id="4" name="Picture 5" descr="Risultati immagini per obbedisci bambino!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967569"/>
            <a:ext cx="2353444" cy="1804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007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1600" dirty="0" smtClean="0"/>
              <a:t>«L’uso di forme di interazione individuale che contengono un chiaro rimando al gruppo sembra un elemento ricorrente: spesso, notano le educatrici, tendiamo a trasformare l’interazione uno a uno in interazione di gruppo» (C. Bove, p. 51).</a:t>
            </a:r>
          </a:p>
          <a:p>
            <a:pPr algn="just"/>
            <a:r>
              <a:rPr lang="it-IT" sz="1600" dirty="0" smtClean="0"/>
              <a:t>«</a:t>
            </a:r>
            <a:r>
              <a:rPr lang="it-IT" sz="1600" dirty="0"/>
              <a:t>Il bambino, apprendendo il linguaggio, non solo arriva a padroneggiare il codice linguistico di quella lingua, ma insieme ad esso impara una serie di ‘norme socio-culturali che regolano l’uso, la forma, le funzioni, del linguaggio’: le </a:t>
            </a:r>
            <a:r>
              <a:rPr lang="it-IT" sz="1600" i="1" dirty="0"/>
              <a:t>forme tipiche</a:t>
            </a:r>
            <a:r>
              <a:rPr lang="it-IT" sz="1600" dirty="0"/>
              <a:t> del contesto» (C. Bove, p. 42</a:t>
            </a:r>
            <a:r>
              <a:rPr lang="it-IT" sz="1600" dirty="0" smtClean="0"/>
              <a:t>).</a:t>
            </a:r>
          </a:p>
          <a:p>
            <a:pPr algn="just"/>
            <a:r>
              <a:rPr lang="it-IT" sz="1600" dirty="0" smtClean="0"/>
              <a:t>Necessità di divenire «più consapevoli dei nessi tra uso delle parole, stili comunicativi e modelli culturali» (C. Bove, p. 52).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357690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93</TotalTime>
  <Words>857</Words>
  <Application>Microsoft Office PowerPoint</Application>
  <PresentationFormat>Presentazione su schermo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Austin</vt:lpstr>
      <vt:lpstr>Le parole nella relazione con i bambini: osservare il «linguaggio in azione» al nido (Chiara Bove)</vt:lpstr>
      <vt:lpstr>Chiara Bove, Le parole nella relazione con i bambini: osservare il «linguaggio in azione» al nido, in S. Mantovani, C. Silva, E. Freschi (a cura di), Didattica e nido d’infanzia. Metodi e pratiche d’intervento educativo, Parma, Junior (Gruppo Spaggiari), 2016, pp. 25-58.</vt:lpstr>
      <vt:lpstr>Presentazione standard di PowerPoint</vt:lpstr>
      <vt:lpstr>Educare è (anche)  un atto linguistico</vt:lpstr>
      <vt:lpstr>Le valenze sociale e socializzante del nido d’infanzia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parole nella relazione con i bambini: osservare il «linguaggio in azione» al nido (Chiara Bove)</dc:title>
  <dc:creator>utente</dc:creator>
  <cp:lastModifiedBy>utente</cp:lastModifiedBy>
  <cp:revision>21</cp:revision>
  <dcterms:created xsi:type="dcterms:W3CDTF">2018-09-14T07:36:08Z</dcterms:created>
  <dcterms:modified xsi:type="dcterms:W3CDTF">2018-09-14T09:09:39Z</dcterms:modified>
</cp:coreProperties>
</file>