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73" r:id="rId4"/>
    <p:sldId id="259" r:id="rId5"/>
    <p:sldId id="274" r:id="rId6"/>
    <p:sldId id="312" r:id="rId7"/>
    <p:sldId id="314" r:id="rId8"/>
    <p:sldId id="315" r:id="rId9"/>
    <p:sldId id="262" r:id="rId10"/>
    <p:sldId id="316" r:id="rId11"/>
    <p:sldId id="320" r:id="rId12"/>
    <p:sldId id="319" r:id="rId13"/>
    <p:sldId id="323" r:id="rId14"/>
    <p:sldId id="324" r:id="rId15"/>
    <p:sldId id="325" r:id="rId16"/>
    <p:sldId id="327" r:id="rId17"/>
    <p:sldId id="267" r:id="rId18"/>
    <p:sldId id="328" r:id="rId19"/>
    <p:sldId id="329" r:id="rId20"/>
    <p:sldId id="330" r:id="rId21"/>
    <p:sldId id="331" r:id="rId22"/>
    <p:sldId id="332" r:id="rId23"/>
    <p:sldId id="333"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3B9"/>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2"/>
    <p:restoredTop sz="56956" autoAdjust="0"/>
  </p:normalViewPr>
  <p:slideViewPr>
    <p:cSldViewPr snapToGrid="0">
      <p:cViewPr varScale="1">
        <p:scale>
          <a:sx n="59" d="100"/>
          <a:sy n="59" d="100"/>
        </p:scale>
        <p:origin x="1048"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E1F36-2E0D-4F40-A720-A9D877B0337C}" type="datetimeFigureOut">
              <a:rPr lang="it-IT" smtClean="0"/>
              <a:t>18/03/2024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12FB3-AD01-48F9-9217-ADFB2FBA1FE9}" type="slidenum">
              <a:rPr lang="it-IT" smtClean="0"/>
              <a:t>‹N›</a:t>
            </a:fld>
            <a:endParaRPr lang="it-IT"/>
          </a:p>
        </p:txBody>
      </p:sp>
    </p:spTree>
    <p:extLst>
      <p:ext uri="{BB962C8B-B14F-4D97-AF65-F5344CB8AC3E}">
        <p14:creationId xmlns:p14="http://schemas.microsoft.com/office/powerpoint/2010/main" val="77317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a:t>
            </a:fld>
            <a:endParaRPr lang="it-IT"/>
          </a:p>
        </p:txBody>
      </p:sp>
    </p:spTree>
    <p:extLst>
      <p:ext uri="{BB962C8B-B14F-4D97-AF65-F5344CB8AC3E}">
        <p14:creationId xmlns:p14="http://schemas.microsoft.com/office/powerpoint/2010/main" val="317637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c2505e3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IT" dirty="0">
                <a:solidFill>
                  <a:schemeClr val="dk1"/>
                </a:solidFill>
                <a:latin typeface="Calibri"/>
                <a:ea typeface="Calibri"/>
                <a:cs typeface="Calibri"/>
                <a:sym typeface="Calibri"/>
              </a:rPr>
              <a:t>La letteratura scientifica sui dispositivi </a:t>
            </a:r>
            <a:r>
              <a:rPr lang="it-IT" dirty="0" err="1">
                <a:solidFill>
                  <a:schemeClr val="dk1"/>
                </a:solidFill>
                <a:latin typeface="Calibri"/>
                <a:ea typeface="Calibri"/>
                <a:cs typeface="Calibri"/>
                <a:sym typeface="Calibri"/>
              </a:rPr>
              <a:t>aptici</a:t>
            </a:r>
            <a:r>
              <a:rPr lang="it-IT" dirty="0">
                <a:solidFill>
                  <a:schemeClr val="dk1"/>
                </a:solidFill>
                <a:latin typeface="Calibri"/>
                <a:ea typeface="Calibri"/>
                <a:cs typeface="Calibri"/>
                <a:sym typeface="Calibri"/>
              </a:rPr>
              <a:t> si concentra principalmente sulla sua implementazione in campo militare, medico e industriale e questa situazione ha portato a un'offerta molto limitata di studi che ne esaminano il potenziale in altre aree di ricerca. </a:t>
            </a:r>
          </a:p>
          <a:p>
            <a:pPr marL="0" lvl="0" indent="0" algn="just" rtl="0">
              <a:lnSpc>
                <a:spcPct val="115000"/>
              </a:lnSpc>
              <a:spcBef>
                <a:spcPts val="0"/>
              </a:spcBef>
              <a:spcAft>
                <a:spcPts val="0"/>
              </a:spcAft>
              <a:buNone/>
            </a:pPr>
            <a:endParaRPr lang="it-IT"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it-IT" dirty="0">
                <a:solidFill>
                  <a:schemeClr val="dk1"/>
                </a:solidFill>
                <a:latin typeface="Calibri"/>
                <a:ea typeface="Calibri"/>
                <a:cs typeface="Calibri"/>
                <a:sym typeface="Calibri"/>
              </a:rPr>
              <a:t>Tuttavia, grazie anche ai costi non eccessivi di tali dispositivi, sono in corso interessanti studi, ad esempio, sul ricorso dei dispositivi </a:t>
            </a:r>
            <a:r>
              <a:rPr lang="it-IT" dirty="0" err="1">
                <a:solidFill>
                  <a:schemeClr val="dk1"/>
                </a:solidFill>
                <a:latin typeface="Calibri"/>
                <a:ea typeface="Calibri"/>
                <a:cs typeface="Calibri"/>
                <a:sym typeface="Calibri"/>
              </a:rPr>
              <a:t>aptici</a:t>
            </a:r>
            <a:r>
              <a:rPr lang="it-IT" dirty="0">
                <a:solidFill>
                  <a:schemeClr val="dk1"/>
                </a:solidFill>
                <a:latin typeface="Calibri"/>
                <a:ea typeface="Calibri"/>
                <a:cs typeface="Calibri"/>
                <a:sym typeface="Calibri"/>
              </a:rPr>
              <a:t> nel recupero delle capacità motorie fini per i pazienti colpiti da ictus che hanno perso la capacità di scrivere a mano (</a:t>
            </a:r>
            <a:r>
              <a:rPr lang="it-IT" dirty="0" err="1">
                <a:solidFill>
                  <a:schemeClr val="dk1"/>
                </a:solidFill>
                <a:latin typeface="Calibri"/>
                <a:ea typeface="Calibri"/>
                <a:cs typeface="Calibri"/>
                <a:sym typeface="Calibri"/>
              </a:rPr>
              <a:t>Mullins</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Mawson</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Nahavandi</a:t>
            </a:r>
            <a:r>
              <a:rPr lang="it-IT" dirty="0">
                <a:solidFill>
                  <a:schemeClr val="dk1"/>
                </a:solidFill>
                <a:latin typeface="Calibri"/>
                <a:ea typeface="Calibri"/>
                <a:cs typeface="Calibri"/>
                <a:sym typeface="Calibri"/>
              </a:rPr>
              <a:t>, 2005).</a:t>
            </a:r>
          </a:p>
          <a:p>
            <a:pPr marL="0" lvl="0" indent="0" algn="just" rtl="0">
              <a:lnSpc>
                <a:spcPct val="107916"/>
              </a:lnSpc>
              <a:spcBef>
                <a:spcPts val="0"/>
              </a:spcBef>
              <a:spcAft>
                <a:spcPts val="0"/>
              </a:spcAft>
              <a:buClr>
                <a:schemeClr val="dk1"/>
              </a:buClr>
              <a:buSzPts val="1100"/>
              <a:buFont typeface="Arial"/>
              <a:buNone/>
            </a:pPr>
            <a:endParaRPr lang="it-IT" sz="1200" dirty="0">
              <a:solidFill>
                <a:schemeClr val="dk1"/>
              </a:solidFill>
              <a:latin typeface="Calibri"/>
              <a:ea typeface="Calibri"/>
              <a:cs typeface="Calibri"/>
              <a:sym typeface="Calibri"/>
            </a:endParaRPr>
          </a:p>
          <a:p>
            <a:pPr marL="0" lvl="0" indent="0" algn="just" rtl="0">
              <a:lnSpc>
                <a:spcPct val="107916"/>
              </a:lnSpc>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Questo studio si propone di valutare in via preliminare l'opportunità di utilizzare un dispositivo tattile force feedback per potenziare le capacità </a:t>
            </a:r>
            <a:r>
              <a:rPr lang="it-IT" sz="1200" dirty="0" err="1">
                <a:solidFill>
                  <a:schemeClr val="dk1"/>
                </a:solidFill>
                <a:latin typeface="Calibri"/>
                <a:ea typeface="Calibri"/>
                <a:cs typeface="Calibri"/>
                <a:sym typeface="Calibri"/>
              </a:rPr>
              <a:t>grafomotorie</a:t>
            </a:r>
            <a:r>
              <a:rPr lang="it-IT" sz="1200" dirty="0">
                <a:solidFill>
                  <a:schemeClr val="dk1"/>
                </a:solidFill>
                <a:latin typeface="Calibri"/>
                <a:ea typeface="Calibri"/>
                <a:cs typeface="Calibri"/>
                <a:sym typeface="Calibri"/>
              </a:rPr>
              <a:t>, concentrandosi su:</a:t>
            </a:r>
            <a:endParaRPr sz="1200" dirty="0">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Calibri"/>
              <a:buChar char="-"/>
            </a:pPr>
            <a:r>
              <a:rPr lang="it-IT" sz="1200" dirty="0">
                <a:solidFill>
                  <a:schemeClr val="dk1"/>
                </a:solidFill>
                <a:latin typeface="Calibri"/>
                <a:ea typeface="Calibri"/>
                <a:cs typeface="Calibri"/>
                <a:sym typeface="Calibri"/>
              </a:rPr>
              <a:t>la facilità di apprendimento di questa tecnologia da parte di persone con disabilità intellettive da lievi a moderate;</a:t>
            </a:r>
            <a:endParaRPr sz="1200" dirty="0">
              <a:solidFill>
                <a:schemeClr val="dk1"/>
              </a:solidFill>
              <a:latin typeface="Calibri"/>
              <a:ea typeface="Calibri"/>
              <a:cs typeface="Calibri"/>
              <a:sym typeface="Calibri"/>
            </a:endParaRPr>
          </a:p>
          <a:p>
            <a:pPr marL="457200" lvl="0" indent="-304800" algn="just" rtl="0">
              <a:lnSpc>
                <a:spcPct val="107916"/>
              </a:lnSpc>
              <a:spcBef>
                <a:spcPts val="0"/>
              </a:spcBef>
              <a:spcAft>
                <a:spcPts val="0"/>
              </a:spcAft>
              <a:buClr>
                <a:schemeClr val="dk1"/>
              </a:buClr>
              <a:buSzPts val="1200"/>
              <a:buFont typeface="Calibri"/>
              <a:buChar char="-"/>
            </a:pPr>
            <a:r>
              <a:rPr lang="it-IT" sz="1200" dirty="0">
                <a:solidFill>
                  <a:schemeClr val="dk1"/>
                </a:solidFill>
                <a:latin typeface="Calibri"/>
                <a:ea typeface="Calibri"/>
                <a:cs typeface="Calibri"/>
                <a:sym typeface="Calibri"/>
              </a:rPr>
              <a:t>il miglioramento del livello di automazione nell'esecuzione delle “sequenze motorie” nel caso di persone con disgrafia.</a:t>
            </a:r>
          </a:p>
          <a:p>
            <a:pPr marL="457200" lvl="0" indent="-304800" algn="just" rtl="0">
              <a:lnSpc>
                <a:spcPct val="107916"/>
              </a:lnSpc>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Protagonista di questo studio è una studentessa di 16 anni che frequenta il terzo anno di un istituto di Scuola Sec, con ritardo intellettivo medio e anche con difficoltà nella grafo-motricità. </a:t>
            </a:r>
          </a:p>
          <a:p>
            <a:pPr marL="0" lvl="0" indent="0" algn="just" rtl="0">
              <a:lnSpc>
                <a:spcPct val="107916"/>
              </a:lnSpc>
              <a:spcBef>
                <a:spcPts val="8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Possiamo osservare nella studentessa </a:t>
            </a:r>
            <a:r>
              <a:rPr lang="it-IT" sz="1200" b="1" dirty="0">
                <a:solidFill>
                  <a:schemeClr val="dk1"/>
                </a:solidFill>
                <a:latin typeface="Calibri"/>
                <a:ea typeface="Calibri"/>
                <a:cs typeface="Calibri"/>
                <a:sym typeface="Calibri"/>
              </a:rPr>
              <a:t>una non corretta presa dello strumento grafico</a:t>
            </a:r>
            <a:r>
              <a:rPr lang="it-IT" sz="1200" dirty="0">
                <a:solidFill>
                  <a:schemeClr val="dk1"/>
                </a:solidFill>
                <a:latin typeface="Calibri"/>
                <a:ea typeface="Calibri"/>
                <a:cs typeface="Calibri"/>
                <a:sym typeface="Calibri"/>
              </a:rPr>
              <a:t> e </a:t>
            </a:r>
            <a:r>
              <a:rPr lang="it-IT" sz="1200" b="1" dirty="0">
                <a:solidFill>
                  <a:schemeClr val="dk1"/>
                </a:solidFill>
                <a:latin typeface="Calibri"/>
                <a:ea typeface="Calibri"/>
                <a:cs typeface="Calibri"/>
                <a:sym typeface="Calibri"/>
              </a:rPr>
              <a:t>scarsa fluidità del polso</a:t>
            </a:r>
            <a:r>
              <a:rPr lang="it-IT" sz="1200" dirty="0">
                <a:solidFill>
                  <a:schemeClr val="dk1"/>
                </a:solidFill>
                <a:latin typeface="Calibri"/>
                <a:ea typeface="Calibri"/>
                <a:cs typeface="Calibri"/>
                <a:sym typeface="Calibri"/>
              </a:rPr>
              <a:t>. La compromissione di questi due elementi </a:t>
            </a:r>
            <a:r>
              <a:rPr lang="it-IT" sz="1200" b="1" dirty="0">
                <a:solidFill>
                  <a:schemeClr val="dk1"/>
                </a:solidFill>
                <a:latin typeface="Calibri"/>
                <a:ea typeface="Calibri"/>
                <a:cs typeface="Calibri"/>
                <a:sym typeface="Calibri"/>
              </a:rPr>
              <a:t>pregiudica la capacità di avere una scrittura scorrevole e leggibile</a:t>
            </a:r>
            <a:r>
              <a:rPr lang="it-IT"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186" name="Google Shape;186;g23c2505e3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chemeClr val="dk1"/>
                </a:solidFill>
                <a:latin typeface="Calibri"/>
                <a:ea typeface="Calibri"/>
                <a:cs typeface="Calibri"/>
                <a:sym typeface="Calibri"/>
              </a:rPr>
              <a:t>Tale studio è stato condotto in una settimana, svolgendo sessioni di lavoro in giorni non consecutivi tra loro, per un totale di tre incontri. Allo studente è stato chiesto di svolgere alcuni esercizi propedeutici alla scrittura a mano, che consistevano nel completare i tre percorsi </a:t>
            </a:r>
            <a:r>
              <a:rPr lang="it-IT" sz="1200" dirty="0" err="1">
                <a:solidFill>
                  <a:schemeClr val="dk1"/>
                </a:solidFill>
                <a:latin typeface="Calibri"/>
                <a:ea typeface="Calibri"/>
                <a:cs typeface="Calibri"/>
                <a:sym typeface="Calibri"/>
              </a:rPr>
              <a:t>grafomotori</a:t>
            </a:r>
            <a:r>
              <a:rPr lang="it-IT" sz="1200" dirty="0">
                <a:solidFill>
                  <a:schemeClr val="dk1"/>
                </a:solidFill>
                <a:latin typeface="Calibri"/>
                <a:ea typeface="Calibri"/>
                <a:cs typeface="Calibri"/>
                <a:sym typeface="Calibri"/>
              </a:rPr>
              <a:t> rappresentati, che richiedevano diversi livelli di controllo motorio e abilità </a:t>
            </a:r>
            <a:r>
              <a:rPr lang="it-IT" sz="1200" dirty="0" err="1">
                <a:solidFill>
                  <a:schemeClr val="dk1"/>
                </a:solidFill>
                <a:latin typeface="Calibri"/>
                <a:ea typeface="Calibri"/>
                <a:cs typeface="Calibri"/>
                <a:sym typeface="Calibri"/>
              </a:rPr>
              <a:t>grafomotorie</a:t>
            </a:r>
            <a:r>
              <a:rPr lang="it-IT" sz="1200"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dk1"/>
              </a:solidFill>
              <a:latin typeface="Calibri"/>
              <a:ea typeface="Calibri"/>
              <a:cs typeface="Calibri"/>
              <a:sym typeface="Calibri"/>
            </a:endParaRP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11</a:t>
            </a:fld>
            <a:endParaRPr lang="it-IT"/>
          </a:p>
        </p:txBody>
      </p:sp>
    </p:spTree>
    <p:extLst>
      <p:ext uri="{BB962C8B-B14F-4D97-AF65-F5344CB8AC3E}">
        <p14:creationId xmlns:p14="http://schemas.microsoft.com/office/powerpoint/2010/main" val="37386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chemeClr val="dk1"/>
                </a:solidFill>
                <a:latin typeface="Calibri"/>
                <a:ea typeface="Calibri"/>
                <a:cs typeface="Calibri"/>
                <a:sym typeface="Calibri"/>
              </a:rPr>
              <a:t>Alla ragazza è stato chiesto di svolgere alcuni esercizi propedeutici alla scrittura a mano, che consistevano nel completare i tre percorsi </a:t>
            </a:r>
            <a:r>
              <a:rPr lang="it-IT" sz="1200" dirty="0" err="1">
                <a:solidFill>
                  <a:schemeClr val="dk1"/>
                </a:solidFill>
                <a:latin typeface="Calibri"/>
                <a:ea typeface="Calibri"/>
                <a:cs typeface="Calibri"/>
                <a:sym typeface="Calibri"/>
              </a:rPr>
              <a:t>grafomotori</a:t>
            </a:r>
            <a:r>
              <a:rPr lang="it-IT" sz="1200" dirty="0">
                <a:solidFill>
                  <a:schemeClr val="dk1"/>
                </a:solidFill>
                <a:latin typeface="Calibri"/>
                <a:ea typeface="Calibri"/>
                <a:cs typeface="Calibri"/>
                <a:sym typeface="Calibri"/>
              </a:rPr>
              <a:t> rappresentati in Figura, che richiedevano diversi livelli di controllo motorio e abilità </a:t>
            </a:r>
            <a:r>
              <a:rPr lang="it-IT" sz="1200" dirty="0" err="1">
                <a:solidFill>
                  <a:schemeClr val="dk1"/>
                </a:solidFill>
                <a:latin typeface="Calibri"/>
                <a:ea typeface="Calibri"/>
                <a:cs typeface="Calibri"/>
                <a:sym typeface="Calibri"/>
              </a:rPr>
              <a:t>grafomotorie</a:t>
            </a:r>
            <a:r>
              <a:rPr lang="it-IT" sz="1200" dirty="0">
                <a:solidFill>
                  <a:schemeClr val="dk1"/>
                </a:solidFill>
                <a:latin typeface="Calibri"/>
                <a:ea typeface="Calibri"/>
                <a:cs typeface="Calibri"/>
                <a:sym typeface="Calibri"/>
              </a:rPr>
              <a:t>.</a:t>
            </a: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12</a:t>
            </a:fld>
            <a:endParaRPr lang="it-IT"/>
          </a:p>
        </p:txBody>
      </p:sp>
    </p:spTree>
    <p:extLst>
      <p:ext uri="{BB962C8B-B14F-4D97-AF65-F5344CB8AC3E}">
        <p14:creationId xmlns:p14="http://schemas.microsoft.com/office/powerpoint/2010/main" val="2164271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attività svolte possono essere distinte in attività di training con il dispositivo </a:t>
            </a:r>
            <a:r>
              <a:rPr lang="it-IT" dirty="0" err="1"/>
              <a:t>aptico</a:t>
            </a:r>
            <a:r>
              <a:rPr lang="it-IT" dirty="0"/>
              <a:t> e attività di potenziamento vere e proprie.</a:t>
            </a:r>
          </a:p>
        </p:txBody>
      </p:sp>
      <p:sp>
        <p:nvSpPr>
          <p:cNvPr id="4" name="Segnaposto numero diapositiva 3"/>
          <p:cNvSpPr>
            <a:spLocks noGrp="1"/>
          </p:cNvSpPr>
          <p:nvPr>
            <p:ph type="sldNum" sz="quarter" idx="5"/>
          </p:nvPr>
        </p:nvSpPr>
        <p:spPr/>
        <p:txBody>
          <a:bodyPr/>
          <a:lstStyle/>
          <a:p>
            <a:fld id="{D5512FB3-AD01-48F9-9217-ADFB2FBA1FE9}" type="slidenum">
              <a:rPr lang="it-IT" smtClean="0"/>
              <a:t>13</a:t>
            </a:fld>
            <a:endParaRPr lang="it-IT"/>
          </a:p>
        </p:txBody>
      </p:sp>
    </p:spTree>
    <p:extLst>
      <p:ext uri="{BB962C8B-B14F-4D97-AF65-F5344CB8AC3E}">
        <p14:creationId xmlns:p14="http://schemas.microsoft.com/office/powerpoint/2010/main" val="314958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solidFill>
                  <a:schemeClr val="dk1"/>
                </a:solidFill>
                <a:latin typeface="Calibri"/>
                <a:ea typeface="Calibri"/>
                <a:cs typeface="Calibri"/>
                <a:sym typeface="Calibri"/>
              </a:rPr>
              <a:t>All’inizio del primo incontro, prima di somministrare le attività di potenziamento</a:t>
            </a:r>
            <a:r>
              <a:rPr lang="it-IT" sz="1200" dirty="0">
                <a:solidFill>
                  <a:schemeClr val="dk1"/>
                </a:solidFill>
                <a:latin typeface="Calibri"/>
                <a:ea typeface="Calibri"/>
                <a:cs typeface="Calibri"/>
                <a:sym typeface="Calibri"/>
              </a:rPr>
              <a:t>, è stato presentato come interagire con l'oggetto virtuale attraverso il dispositivo </a:t>
            </a:r>
            <a:r>
              <a:rPr lang="it-IT" sz="1200" dirty="0" err="1">
                <a:solidFill>
                  <a:schemeClr val="dk1"/>
                </a:solidFill>
                <a:latin typeface="Calibri"/>
                <a:ea typeface="Calibri"/>
                <a:cs typeface="Calibri"/>
                <a:sym typeface="Calibri"/>
              </a:rPr>
              <a:t>aptico</a:t>
            </a:r>
            <a:r>
              <a:rPr lang="it-IT" sz="1200" dirty="0">
                <a:solidFill>
                  <a:schemeClr val="dk1"/>
                </a:solidFill>
                <a:latin typeface="Calibri"/>
                <a:ea typeface="Calibri"/>
                <a:cs typeface="Calibri"/>
                <a:sym typeface="Calibri"/>
              </a:rPr>
              <a:t> ed è stato chiesto di interagire con esso per prendere</a:t>
            </a:r>
            <a:r>
              <a:rPr lang="it-IT" sz="1200" b="1" dirty="0">
                <a:solidFill>
                  <a:schemeClr val="dk1"/>
                </a:solidFill>
                <a:latin typeface="Calibri"/>
                <a:ea typeface="Calibri"/>
                <a:cs typeface="Calibri"/>
                <a:sym typeface="Calibri"/>
              </a:rPr>
              <a:t> confidenza</a:t>
            </a:r>
            <a:r>
              <a:rPr lang="it-IT" sz="1200" dirty="0">
                <a:solidFill>
                  <a:schemeClr val="dk1"/>
                </a:solidFill>
                <a:latin typeface="Calibri"/>
                <a:ea typeface="Calibri"/>
                <a:cs typeface="Calibri"/>
                <a:sym typeface="Calibri"/>
              </a:rPr>
              <a:t> con due operazioni fondamentali: </a:t>
            </a:r>
            <a:r>
              <a:rPr lang="it-IT" sz="1200" b="1" dirty="0">
                <a:solidFill>
                  <a:schemeClr val="dk1"/>
                </a:solidFill>
                <a:latin typeface="Calibri"/>
                <a:ea typeface="Calibri"/>
                <a:cs typeface="Calibri"/>
                <a:sym typeface="Calibri"/>
              </a:rPr>
              <a:t>la navigazione e la manipolazione dell'oggetto</a:t>
            </a:r>
            <a:r>
              <a:rPr lang="it-IT" sz="1200"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dk1"/>
              </a:solidFill>
              <a:latin typeface="Calibri"/>
              <a:ea typeface="Calibri"/>
              <a:cs typeface="Calibri"/>
              <a:sym typeface="Calibri"/>
            </a:endParaRP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14</a:t>
            </a:fld>
            <a:endParaRPr lang="it-IT"/>
          </a:p>
        </p:txBody>
      </p:sp>
    </p:spTree>
    <p:extLst>
      <p:ext uri="{BB962C8B-B14F-4D97-AF65-F5344CB8AC3E}">
        <p14:creationId xmlns:p14="http://schemas.microsoft.com/office/powerpoint/2010/main" val="289577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07916"/>
              </a:lnSpc>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Ogni sessione di potenziamento è durata in media da 7 a 8 minuti, ed è stata suddivisa in due attività:</a:t>
            </a:r>
          </a:p>
          <a:p>
            <a:pPr marL="0" lvl="0" indent="0" algn="just" rtl="0">
              <a:lnSpc>
                <a:spcPct val="107916"/>
              </a:lnSpc>
              <a:spcBef>
                <a:spcPts val="0"/>
              </a:spcBef>
              <a:spcAft>
                <a:spcPts val="0"/>
              </a:spcAft>
              <a:buClr>
                <a:schemeClr val="dk1"/>
              </a:buClr>
              <a:buSzPts val="1100"/>
              <a:buFont typeface="Arial"/>
              <a:buNone/>
            </a:pPr>
            <a:r>
              <a:rPr lang="it-IT" sz="1600" dirty="0">
                <a:solidFill>
                  <a:schemeClr val="dk1"/>
                </a:solidFill>
                <a:latin typeface="+mj-lt"/>
                <a:ea typeface="Calibri"/>
                <a:cs typeface="Calibri"/>
                <a:sym typeface="Calibri"/>
              </a:rPr>
              <a:t>Attività I </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400" dirty="0">
                <a:solidFill>
                  <a:schemeClr val="dk1"/>
                </a:solidFill>
                <a:latin typeface="+mj-lt"/>
                <a:ea typeface="Calibri"/>
                <a:cs typeface="Calibri"/>
                <a:sym typeface="Calibri"/>
              </a:rPr>
              <a:t>interazione con un tracciato realizzato su un oggetto digitale mediante applicazione VR;</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400" dirty="0">
                <a:solidFill>
                  <a:schemeClr val="dk1"/>
                </a:solidFill>
                <a:latin typeface="+mj-lt"/>
                <a:ea typeface="Calibri"/>
                <a:cs typeface="Calibri"/>
                <a:sym typeface="Calibri"/>
              </a:rPr>
              <a:t>riproduzione del tracciato a mano libera su carta.</a:t>
            </a: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400" dirty="0">
              <a:solidFill>
                <a:schemeClr val="dk1"/>
              </a:solidFill>
              <a:latin typeface="+mj-lt"/>
              <a:ea typeface="Calibri"/>
              <a:cs typeface="Calibri"/>
              <a:sym typeface="Calibri"/>
            </a:endParaRPr>
          </a:p>
          <a:p>
            <a:pPr marL="0" lvl="0" indent="0" algn="just" rtl="0">
              <a:lnSpc>
                <a:spcPct val="107916"/>
              </a:lnSpc>
              <a:spcBef>
                <a:spcPts val="0"/>
              </a:spcBef>
              <a:spcAft>
                <a:spcPts val="0"/>
              </a:spcAft>
              <a:buClr>
                <a:schemeClr val="dk1"/>
              </a:buClr>
              <a:buSzPts val="1100"/>
              <a:buFont typeface="Arial"/>
              <a:buNone/>
            </a:pPr>
            <a:r>
              <a:rPr lang="it-IT" sz="1400" dirty="0">
                <a:solidFill>
                  <a:schemeClr val="dk1"/>
                </a:solidFill>
                <a:latin typeface="+mj-lt"/>
                <a:ea typeface="Calibri"/>
                <a:cs typeface="Calibri"/>
                <a:sym typeface="Calibri"/>
              </a:rPr>
              <a:t>Attività II</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200" dirty="0">
                <a:solidFill>
                  <a:schemeClr val="dk1"/>
                </a:solidFill>
                <a:latin typeface="+mj-lt"/>
                <a:ea typeface="Calibri"/>
                <a:cs typeface="Calibri"/>
                <a:sym typeface="Calibri"/>
              </a:rPr>
              <a:t>interazione con un tracciato intagliato sulla superficie di una classica tavola di legno per </a:t>
            </a:r>
            <a:r>
              <a:rPr lang="it-IT" sz="1200" dirty="0" err="1">
                <a:solidFill>
                  <a:schemeClr val="dk1"/>
                </a:solidFill>
                <a:latin typeface="+mj-lt"/>
                <a:ea typeface="Calibri"/>
                <a:cs typeface="Calibri"/>
                <a:sym typeface="Calibri"/>
              </a:rPr>
              <a:t>grafomotricità</a:t>
            </a:r>
            <a:endParaRPr lang="it-IT" sz="1200" dirty="0">
              <a:solidFill>
                <a:schemeClr val="dk1"/>
              </a:solidFill>
              <a:latin typeface="+mj-lt"/>
              <a:ea typeface="Calibri"/>
              <a:cs typeface="Calibri"/>
              <a:sym typeface="Calibri"/>
            </a:endParaRP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200" dirty="0">
                <a:solidFill>
                  <a:schemeClr val="dk1"/>
                </a:solidFill>
                <a:latin typeface="+mj-lt"/>
                <a:ea typeface="Calibri"/>
                <a:cs typeface="Calibri"/>
                <a:sym typeface="Calibri"/>
              </a:rPr>
              <a:t>riproduzione del tracciato a mano libera su carta.</a:t>
            </a: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dk1"/>
              </a:solidFill>
              <a:latin typeface="Calibri"/>
              <a:ea typeface="Calibri"/>
              <a:cs typeface="Calibri"/>
              <a:sym typeface="Calibri"/>
            </a:endParaRP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15</a:t>
            </a:fld>
            <a:endParaRPr lang="it-IT"/>
          </a:p>
        </p:txBody>
      </p:sp>
    </p:spTree>
    <p:extLst>
      <p:ext uri="{BB962C8B-B14F-4D97-AF65-F5344CB8AC3E}">
        <p14:creationId xmlns:p14="http://schemas.microsoft.com/office/powerpoint/2010/main" val="34415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07916"/>
              </a:lnSpc>
              <a:spcBef>
                <a:spcPts val="0"/>
              </a:spcBef>
              <a:spcAft>
                <a:spcPts val="0"/>
              </a:spcAft>
              <a:buClr>
                <a:schemeClr val="dk1"/>
              </a:buClr>
              <a:buSzPts val="1100"/>
              <a:buFont typeface="Arial"/>
              <a:buNone/>
            </a:pPr>
            <a:r>
              <a:rPr lang="it-IT" sz="1600" dirty="0">
                <a:solidFill>
                  <a:schemeClr val="dk1"/>
                </a:solidFill>
                <a:latin typeface="+mj-lt"/>
                <a:ea typeface="Calibri"/>
                <a:cs typeface="Calibri"/>
                <a:sym typeface="Calibri"/>
              </a:rPr>
              <a:t>Attività I </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400" dirty="0">
                <a:solidFill>
                  <a:schemeClr val="dk1"/>
                </a:solidFill>
                <a:latin typeface="+mj-lt"/>
                <a:ea typeface="Calibri"/>
                <a:cs typeface="Calibri"/>
                <a:sym typeface="Calibri"/>
              </a:rPr>
              <a:t>interazione con un tracciato realizzato su un oggetto digitale mediante applicazione VR;</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400" dirty="0">
                <a:solidFill>
                  <a:schemeClr val="dk1"/>
                </a:solidFill>
                <a:latin typeface="+mj-lt"/>
                <a:ea typeface="Calibri"/>
                <a:cs typeface="Calibri"/>
                <a:sym typeface="Calibri"/>
              </a:rPr>
              <a:t>riproduzione del tracciato a mano libera su carta.</a:t>
            </a: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400" dirty="0">
              <a:solidFill>
                <a:schemeClr val="dk1"/>
              </a:solidFill>
              <a:latin typeface="+mj-lt"/>
              <a:ea typeface="Calibri"/>
              <a:cs typeface="Calibri"/>
              <a:sym typeface="Calibri"/>
            </a:endParaRPr>
          </a:p>
          <a:p>
            <a:pPr marL="0" lvl="0" indent="0" algn="just" rtl="0">
              <a:lnSpc>
                <a:spcPct val="107916"/>
              </a:lnSpc>
              <a:spcBef>
                <a:spcPts val="0"/>
              </a:spcBef>
              <a:spcAft>
                <a:spcPts val="0"/>
              </a:spcAft>
              <a:buClr>
                <a:schemeClr val="dk1"/>
              </a:buClr>
              <a:buSzPts val="1100"/>
              <a:buFont typeface="Arial"/>
              <a:buNone/>
            </a:pPr>
            <a:r>
              <a:rPr lang="it-IT" sz="1400" dirty="0">
                <a:solidFill>
                  <a:schemeClr val="dk1"/>
                </a:solidFill>
                <a:latin typeface="+mj-lt"/>
                <a:ea typeface="Calibri"/>
                <a:cs typeface="Calibri"/>
                <a:sym typeface="Calibri"/>
              </a:rPr>
              <a:t>Attività II</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200" dirty="0">
                <a:solidFill>
                  <a:schemeClr val="dk1"/>
                </a:solidFill>
                <a:latin typeface="+mj-lt"/>
                <a:ea typeface="Calibri"/>
                <a:cs typeface="Calibri"/>
                <a:sym typeface="Calibri"/>
              </a:rPr>
              <a:t>interazione con un tracciato intagliato sulla superficie di una classica tavola di legno per </a:t>
            </a:r>
            <a:r>
              <a:rPr lang="it-IT" sz="1200" dirty="0" err="1">
                <a:solidFill>
                  <a:schemeClr val="dk1"/>
                </a:solidFill>
                <a:latin typeface="+mj-lt"/>
                <a:ea typeface="Calibri"/>
                <a:cs typeface="Calibri"/>
                <a:sym typeface="Calibri"/>
              </a:rPr>
              <a:t>grafomotricità</a:t>
            </a:r>
            <a:endParaRPr lang="it-IT" sz="1200" dirty="0">
              <a:solidFill>
                <a:schemeClr val="dk1"/>
              </a:solidFill>
              <a:latin typeface="+mj-lt"/>
              <a:ea typeface="Calibri"/>
              <a:cs typeface="Calibri"/>
              <a:sym typeface="Calibri"/>
            </a:endParaRP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1200" dirty="0">
                <a:solidFill>
                  <a:schemeClr val="dk1"/>
                </a:solidFill>
                <a:latin typeface="+mj-lt"/>
                <a:ea typeface="Calibri"/>
                <a:cs typeface="Calibri"/>
                <a:sym typeface="Calibri"/>
              </a:rPr>
              <a:t>riproduzione del tracciato a mano libera su carta.</a:t>
            </a: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200" dirty="0">
              <a:solidFill>
                <a:schemeClr val="dk1"/>
              </a:solidFill>
              <a:latin typeface="+mj-lt"/>
              <a:ea typeface="Calibri"/>
              <a:cs typeface="Calibri"/>
              <a:sym typeface="Calibri"/>
            </a:endParaRPr>
          </a:p>
          <a:p>
            <a:pPr marL="152400" marR="0" lvl="0" indent="0" algn="just" defTabSz="914400" rtl="0" eaLnBrk="1" fontAlgn="auto" latinLnBrk="0" hangingPunct="1">
              <a:lnSpc>
                <a:spcPct val="100000"/>
              </a:lnSpc>
              <a:spcBef>
                <a:spcPts val="0"/>
              </a:spcBef>
              <a:spcAft>
                <a:spcPts val="0"/>
              </a:spcAft>
              <a:buClr>
                <a:schemeClr val="dk1"/>
              </a:buClr>
              <a:buSzPct val="100000"/>
              <a:buFont typeface="Wingdings" panose="05000000000000000000" pitchFamily="2" charset="2"/>
              <a:buNone/>
              <a:tabLst/>
              <a:defRPr/>
            </a:pPr>
            <a:r>
              <a:rPr lang="it-IT" sz="1200" dirty="0">
                <a:solidFill>
                  <a:schemeClr val="dk1"/>
                </a:solidFill>
                <a:latin typeface="Calibri"/>
                <a:ea typeface="Calibri"/>
                <a:cs typeface="Calibri"/>
                <a:sym typeface="Calibri"/>
              </a:rPr>
              <a:t>Ogni attività di potenziamento è durata in media da 7 a 8 minuti, l’ordine tra le attività di potenziamento è stato variato tra i vari incontri:</a:t>
            </a: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200" dirty="0">
              <a:solidFill>
                <a:schemeClr val="dk1"/>
              </a:solidFill>
              <a:latin typeface="+mj-lt"/>
              <a:ea typeface="Calibri"/>
              <a:cs typeface="Calibri"/>
              <a:sym typeface="Calibri"/>
            </a:endParaRPr>
          </a:p>
          <a:p>
            <a:pPr marL="152400" lvl="0" indent="0" algn="just" rtl="0">
              <a:lnSpc>
                <a:spcPct val="100000"/>
              </a:lnSpc>
              <a:spcBef>
                <a:spcPts val="0"/>
              </a:spcBef>
              <a:spcAft>
                <a:spcPts val="0"/>
              </a:spcAft>
              <a:buClr>
                <a:schemeClr val="dk1"/>
              </a:buClr>
              <a:buSzPct val="100000"/>
              <a:buFont typeface="Wingdings" panose="05000000000000000000" pitchFamily="2" charset="2"/>
              <a:buNone/>
            </a:pPr>
            <a:endParaRPr lang="it-IT"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solidFill>
                <a:schemeClr val="dk1"/>
              </a:solidFill>
              <a:latin typeface="Calibri"/>
              <a:ea typeface="Calibri"/>
              <a:cs typeface="Calibri"/>
              <a:sym typeface="Calibri"/>
            </a:endParaRP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16</a:t>
            </a:fld>
            <a:endParaRPr lang="it-IT"/>
          </a:p>
        </p:txBody>
      </p:sp>
    </p:spTree>
    <p:extLst>
      <p:ext uri="{BB962C8B-B14F-4D97-AF65-F5344CB8AC3E}">
        <p14:creationId xmlns:p14="http://schemas.microsoft.com/office/powerpoint/2010/main" val="329937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it-IT" dirty="0">
                <a:solidFill>
                  <a:srgbClr val="231F20"/>
                </a:solidFill>
                <a:latin typeface="Calibri"/>
                <a:ea typeface="Calibri"/>
                <a:cs typeface="Calibri"/>
                <a:sym typeface="Calibri"/>
              </a:rPr>
              <a:t>La </a:t>
            </a:r>
            <a:r>
              <a:rPr lang="it-IT" b="1" dirty="0">
                <a:solidFill>
                  <a:srgbClr val="231F20"/>
                </a:solidFill>
                <a:latin typeface="Calibri"/>
                <a:ea typeface="Calibri"/>
                <a:cs typeface="Calibri"/>
                <a:sym typeface="Calibri"/>
              </a:rPr>
              <a:t>raccolta dei dati</a:t>
            </a:r>
            <a:r>
              <a:rPr lang="it-IT" dirty="0">
                <a:solidFill>
                  <a:srgbClr val="231F20"/>
                </a:solidFill>
                <a:latin typeface="Calibri"/>
                <a:ea typeface="Calibri"/>
                <a:cs typeface="Calibri"/>
                <a:sym typeface="Calibri"/>
              </a:rPr>
              <a:t> è stata effettuata attraverso la registrazione audio e video delle sessioni di formazione. L'analisi video è stata effettuata da un team composto da esperti in pedagogia speciale e Human </a:t>
            </a:r>
            <a:r>
              <a:rPr lang="it-IT" dirty="0" err="1">
                <a:solidFill>
                  <a:srgbClr val="231F20"/>
                </a:solidFill>
                <a:latin typeface="Calibri"/>
                <a:ea typeface="Calibri"/>
                <a:cs typeface="Calibri"/>
                <a:sym typeface="Calibri"/>
              </a:rPr>
              <a:t>Factor</a:t>
            </a:r>
            <a:r>
              <a:rPr lang="it-IT" dirty="0">
                <a:solidFill>
                  <a:srgbClr val="231F20"/>
                </a:solidFill>
                <a:latin typeface="Calibri"/>
                <a:ea typeface="Calibri"/>
                <a:cs typeface="Calibri"/>
                <a:sym typeface="Calibri"/>
              </a:rPr>
              <a:t>.</a:t>
            </a:r>
            <a:endParaRPr dirty="0">
              <a:solidFill>
                <a:srgbClr val="231F20"/>
              </a:solidFill>
              <a:latin typeface="Calibri"/>
              <a:ea typeface="Calibri"/>
              <a:cs typeface="Calibri"/>
              <a:sym typeface="Calibri"/>
            </a:endParaRPr>
          </a:p>
          <a:p>
            <a:pPr marL="0" lvl="0" indent="0" algn="just" rtl="0">
              <a:lnSpc>
                <a:spcPct val="107916"/>
              </a:lnSpc>
              <a:spcBef>
                <a:spcPts val="800"/>
              </a:spcBef>
              <a:spcAft>
                <a:spcPts val="0"/>
              </a:spcAft>
              <a:buNone/>
            </a:pPr>
            <a:r>
              <a:rPr lang="it-IT" dirty="0">
                <a:solidFill>
                  <a:srgbClr val="231F20"/>
                </a:solidFill>
                <a:latin typeface="Calibri"/>
                <a:ea typeface="Calibri"/>
                <a:cs typeface="Calibri"/>
                <a:sym typeface="Calibri"/>
              </a:rPr>
              <a:t>La video analisi si è concentrata sull'analisi della correttezza della presa del manipolo, del mantenimento della postura, della modalità di interazione con l'oggetto virtuale, dell'esecuzione dell'esercizio, e del livello di autonomia, nonché del livello di motivazione e interesse mostrato durante l'uso con il dispositivo tattile.</a:t>
            </a:r>
            <a:endParaRPr dirty="0">
              <a:solidFill>
                <a:srgbClr val="231F20"/>
              </a:solidFill>
              <a:latin typeface="Calibri"/>
              <a:ea typeface="Calibri"/>
              <a:cs typeface="Calibri"/>
              <a:sym typeface="Calibri"/>
            </a:endParaRPr>
          </a:p>
          <a:p>
            <a:pPr marL="0" lvl="0" indent="0" algn="just" rtl="0">
              <a:lnSpc>
                <a:spcPct val="107916"/>
              </a:lnSpc>
              <a:spcBef>
                <a:spcPts val="800"/>
              </a:spcBef>
              <a:spcAft>
                <a:spcPts val="0"/>
              </a:spcAft>
              <a:buNone/>
            </a:pPr>
            <a:r>
              <a:rPr lang="it-IT" dirty="0">
                <a:solidFill>
                  <a:srgbClr val="231F20"/>
                </a:solidFill>
                <a:latin typeface="Calibri"/>
                <a:ea typeface="Calibri"/>
                <a:cs typeface="Calibri"/>
                <a:sym typeface="Calibri"/>
              </a:rPr>
              <a:t>In particolare, l'osservazione si è poi focalizzata sui seguenti elementi:</a:t>
            </a:r>
            <a:endParaRPr dirty="0">
              <a:solidFill>
                <a:srgbClr val="231F20"/>
              </a:solidFill>
              <a:latin typeface="Calibri"/>
              <a:ea typeface="Calibri"/>
              <a:cs typeface="Calibri"/>
              <a:sym typeface="Calibri"/>
            </a:endParaRPr>
          </a:p>
          <a:p>
            <a:pPr marL="457200" lvl="0" indent="-298450" algn="just" rtl="0">
              <a:lnSpc>
                <a:spcPct val="107916"/>
              </a:lnSpc>
              <a:spcBef>
                <a:spcPts val="800"/>
              </a:spcBef>
              <a:spcAft>
                <a:spcPts val="0"/>
              </a:spcAft>
              <a:buClr>
                <a:schemeClr val="dk1"/>
              </a:buClr>
              <a:buSzPts val="1100"/>
              <a:buFont typeface="Calibri"/>
              <a:buChar char="-"/>
            </a:pPr>
            <a:r>
              <a:rPr lang="it-IT" dirty="0">
                <a:solidFill>
                  <a:srgbClr val="231F20"/>
                </a:solidFill>
                <a:latin typeface="Calibri"/>
                <a:ea typeface="Calibri"/>
                <a:cs typeface="Calibri"/>
                <a:sym typeface="Calibri"/>
              </a:rPr>
              <a:t>correttezza della presa;</a:t>
            </a:r>
            <a:endParaRPr dirty="0">
              <a:solidFill>
                <a:srgbClr val="231F20"/>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Calibri"/>
              <a:buChar char="-"/>
            </a:pPr>
            <a:r>
              <a:rPr lang="it-IT" dirty="0">
                <a:solidFill>
                  <a:srgbClr val="231F20"/>
                </a:solidFill>
                <a:latin typeface="Calibri"/>
                <a:ea typeface="Calibri"/>
                <a:cs typeface="Calibri"/>
                <a:sym typeface="Calibri"/>
              </a:rPr>
              <a:t>livello di autonomia di interazione con l'oggetto virtuale;</a:t>
            </a:r>
            <a:endParaRPr dirty="0">
              <a:solidFill>
                <a:srgbClr val="231F20"/>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Calibri"/>
              <a:buChar char="-"/>
            </a:pPr>
            <a:r>
              <a:rPr lang="it-IT" dirty="0">
                <a:solidFill>
                  <a:srgbClr val="231F20"/>
                </a:solidFill>
                <a:latin typeface="Calibri"/>
                <a:ea typeface="Calibri"/>
                <a:cs typeface="Calibri"/>
                <a:sym typeface="Calibri"/>
              </a:rPr>
              <a:t>livello di correttezza nell'esecuzione dell'esercizio;</a:t>
            </a:r>
            <a:endParaRPr dirty="0">
              <a:solidFill>
                <a:srgbClr val="231F20"/>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Calibri"/>
              <a:buChar char="-"/>
            </a:pPr>
            <a:r>
              <a:rPr lang="it-IT" dirty="0">
                <a:solidFill>
                  <a:srgbClr val="231F20"/>
                </a:solidFill>
                <a:latin typeface="Calibri"/>
                <a:ea typeface="Calibri"/>
                <a:cs typeface="Calibri"/>
                <a:sym typeface="Calibri"/>
              </a:rPr>
              <a:t>livello di motivazione e coinvolgimento manifestato dallo studente.</a:t>
            </a:r>
            <a:endParaRPr dirty="0">
              <a:solidFill>
                <a:srgbClr val="231F20"/>
              </a:solidFill>
              <a:latin typeface="Calibri"/>
              <a:ea typeface="Calibri"/>
              <a:cs typeface="Calibri"/>
              <a:sym typeface="Calibri"/>
            </a:endParaRPr>
          </a:p>
          <a:p>
            <a:pPr marL="0" lvl="0" indent="0" algn="just" rtl="0">
              <a:lnSpc>
                <a:spcPct val="107916"/>
              </a:lnSpc>
              <a:spcBef>
                <a:spcPts val="800"/>
              </a:spcBef>
              <a:spcAft>
                <a:spcPts val="0"/>
              </a:spcAft>
              <a:buNone/>
            </a:pPr>
            <a:endParaRPr b="1" dirty="0">
              <a:solidFill>
                <a:srgbClr val="231F20"/>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L'osservazione ha rivelato una scarsa capacità di apprendimento da parte dello studente sull'uso dello strumento. Tuttavia, una volta affrontata, è stata in grado di svolgere un breve compito in modo indipendente.</a:t>
            </a: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latin typeface="Calibri"/>
                <a:ea typeface="Calibri"/>
                <a:cs typeface="Calibri"/>
                <a:sym typeface="Calibri"/>
              </a:rPr>
              <a:t>Infatti, nonostante le molteplici sessioni di allenamento, lo studente non è stato in grado di apprendere come avvicinarsi al dispositivo </a:t>
            </a:r>
            <a:r>
              <a:rPr lang="it-IT" dirty="0" err="1">
                <a:solidFill>
                  <a:schemeClr val="dk1"/>
                </a:solidFill>
                <a:latin typeface="Calibri"/>
                <a:ea typeface="Calibri"/>
                <a:cs typeface="Calibri"/>
                <a:sym typeface="Calibri"/>
              </a:rPr>
              <a:t>aptico</a:t>
            </a:r>
            <a:r>
              <a:rPr lang="it-IT" dirty="0">
                <a:solidFill>
                  <a:schemeClr val="dk1"/>
                </a:solidFill>
                <a:latin typeface="Calibri"/>
                <a:ea typeface="Calibri"/>
                <a:cs typeface="Calibri"/>
                <a:sym typeface="Calibri"/>
              </a:rPr>
              <a:t> in modo da impugnarlo correttamente in autonomia; all'inizio di ogni seduta aveva bisogno del supporto dell'assistente per posizionare correttamente la mano sul manipolo. Tuttavia, supportato dall'assistente, è riuscito a mantenere la presa corretta durante quasi tutta la sessione di allenamento.</a:t>
            </a: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latin typeface="Calibri"/>
                <a:ea typeface="Calibri"/>
                <a:cs typeface="Calibri"/>
                <a:sym typeface="Calibri"/>
              </a:rPr>
              <a:t>Per quanto riguarda l'interazione con l'oggetto virtuale, la studentessa ha dimostrato di non essere in grado di orientarsi autonomamente nello spazio virtuale per interagire autonomamente con l'oggetto virtuale, ed in particolare di posizionare la sonda sulla superficie della pista. Tuttavia, una volta ricevuto il supporto dell'assistente per posizionare correttamente la sonda sulla superficie della pista, è stata in grado di completare correttamente le sessioni di allenamento in autonomia.</a:t>
            </a:r>
          </a:p>
          <a:p>
            <a:pPr marL="0" lvl="0" indent="0" algn="just" rtl="0">
              <a:lnSpc>
                <a:spcPct val="115000"/>
              </a:lnSpc>
              <a:spcBef>
                <a:spcPts val="800"/>
              </a:spcBef>
              <a:spcAft>
                <a:spcPts val="0"/>
              </a:spcAft>
              <a:buClr>
                <a:schemeClr val="dk1"/>
              </a:buClr>
              <a:buSzPts val="1100"/>
              <a:buFont typeface="Arial"/>
              <a:buNone/>
            </a:pPr>
            <a:r>
              <a:rPr lang="it-IT" dirty="0">
                <a:solidFill>
                  <a:schemeClr val="dk1"/>
                </a:solidFill>
                <a:latin typeface="Calibri"/>
                <a:ea typeface="Calibri"/>
                <a:cs typeface="Calibri"/>
                <a:sym typeface="Calibri"/>
              </a:rPr>
              <a:t>Lo studente ha invece dimostrato un livello di autonomia pressoché totale nell'interazione con la tavola di legno. Ciò suggerisce come in parte la tecnologia considerata possa presentare barriere iniziali, ma queste possono essere facilmente superate attraverso l'intervento dell'assistente. </a:t>
            </a:r>
          </a:p>
          <a:p>
            <a:pPr marL="0" lvl="0" indent="0" algn="just" rtl="0">
              <a:lnSpc>
                <a:spcPct val="115000"/>
              </a:lnSpc>
              <a:spcBef>
                <a:spcPts val="800"/>
              </a:spcBef>
              <a:spcAft>
                <a:spcPts val="800"/>
              </a:spcAft>
              <a:buClr>
                <a:schemeClr val="dk1"/>
              </a:buClr>
              <a:buSzPts val="1100"/>
              <a:buFont typeface="Arial"/>
              <a:buNone/>
            </a:pPr>
            <a:r>
              <a:rPr lang="it-IT" dirty="0">
                <a:solidFill>
                  <a:schemeClr val="dk1"/>
                </a:solidFill>
                <a:latin typeface="Calibri"/>
                <a:ea typeface="Calibri"/>
                <a:cs typeface="Calibri"/>
                <a:sym typeface="Calibri"/>
              </a:rPr>
              <a:t>Se è vero che imparare a utilizzare correttamente il dispositivo tattile in generale richiede un periodo di formazione, nel caso di una persona con disabilità intellettiva, come lo studente considerato, il tempo di formazione può essere notevolmente più lungo.</a:t>
            </a:r>
          </a:p>
          <a:p>
            <a:pPr marL="0" lvl="0" indent="0" algn="just" rtl="0">
              <a:lnSpc>
                <a:spcPct val="107916"/>
              </a:lnSpc>
              <a:spcBef>
                <a:spcPts val="800"/>
              </a:spcBef>
              <a:spcAft>
                <a:spcPts val="0"/>
              </a:spcAft>
              <a:buNone/>
            </a:pPr>
            <a:endParaRPr b="1" dirty="0">
              <a:solidFill>
                <a:srgbClr val="231F20"/>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42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Il livello motivazionale dello studente durante l'utilizzo dei due supporti, strumento </a:t>
            </a:r>
            <a:r>
              <a:rPr lang="it-IT" dirty="0" err="1">
                <a:solidFill>
                  <a:schemeClr val="dk1"/>
                </a:solidFill>
                <a:latin typeface="Calibri"/>
                <a:ea typeface="Calibri"/>
                <a:cs typeface="Calibri"/>
                <a:sym typeface="Calibri"/>
              </a:rPr>
              <a:t>aptico</a:t>
            </a:r>
            <a:r>
              <a:rPr lang="it-IT" dirty="0">
                <a:solidFill>
                  <a:schemeClr val="dk1"/>
                </a:solidFill>
                <a:latin typeface="Calibri"/>
                <a:ea typeface="Calibri"/>
                <a:cs typeface="Calibri"/>
                <a:sym typeface="Calibri"/>
              </a:rPr>
              <a:t> che con la tavoletta di legno, è risultato basso.</a:t>
            </a:r>
          </a:p>
          <a:p>
            <a:pPr marL="0" lvl="0" indent="0" algn="l" rtl="0">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lvl="0" indent="0" algn="l" rtl="0">
              <a:spcBef>
                <a:spcPts val="0"/>
              </a:spcBef>
              <a:spcAft>
                <a:spcPts val="0"/>
              </a:spcAft>
              <a:buNone/>
            </a:pPr>
            <a:r>
              <a:rPr lang="it-IT" dirty="0">
                <a:solidFill>
                  <a:schemeClr val="dk1"/>
                </a:solidFill>
                <a:latin typeface="Calibri"/>
                <a:ea typeface="Calibri"/>
                <a:cs typeface="Calibri"/>
                <a:sym typeface="Calibri"/>
              </a:rPr>
              <a:t>Tuttavia, è stata espressa una preferenza nell'eseguire i tracciati in realtà virtuale rispetto al vero tablet.</a:t>
            </a:r>
          </a:p>
          <a:p>
            <a:pPr marL="0" lvl="0" indent="0" algn="just" rtl="0">
              <a:lnSpc>
                <a:spcPct val="107916"/>
              </a:lnSpc>
              <a:spcBef>
                <a:spcPts val="800"/>
              </a:spcBef>
              <a:spcAft>
                <a:spcPts val="0"/>
              </a:spcAft>
              <a:buNone/>
            </a:pPr>
            <a:endParaRPr b="1" dirty="0">
              <a:solidFill>
                <a:srgbClr val="231F20"/>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4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L'obiettivo principale di questo studio pilota è comprendere meglio come l'applicazione delle tecnologie </a:t>
            </a:r>
            <a:r>
              <a:rPr lang="it-IT" dirty="0" err="1">
                <a:solidFill>
                  <a:schemeClr val="dk1"/>
                </a:solidFill>
                <a:latin typeface="Calibri"/>
                <a:ea typeface="Calibri"/>
                <a:cs typeface="Calibri"/>
                <a:sym typeface="Calibri"/>
              </a:rPr>
              <a:t>aptiche</a:t>
            </a:r>
            <a:r>
              <a:rPr lang="it-IT" dirty="0">
                <a:solidFill>
                  <a:schemeClr val="dk1"/>
                </a:solidFill>
                <a:latin typeface="Calibri"/>
                <a:ea typeface="Calibri"/>
                <a:cs typeface="Calibri"/>
                <a:sym typeface="Calibri"/>
              </a:rPr>
              <a:t> possa essere una risorsa in contesti educativi formali e informali (Capellini et al. 2020).</a:t>
            </a:r>
          </a:p>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In particolare, verrà presentato un caso di studio condotto </a:t>
            </a:r>
            <a:r>
              <a:rPr lang="it-IT" dirty="0">
                <a:solidFill>
                  <a:srgbClr val="FF0000"/>
                </a:solidFill>
                <a:latin typeface="Calibri"/>
                <a:ea typeface="Calibri"/>
                <a:cs typeface="Calibri"/>
                <a:sym typeface="Calibri"/>
              </a:rPr>
              <a:t>dal gruppo di Pedagogia Speciale, coordinato dalla prof.ssa Catia Giaconi,</a:t>
            </a:r>
            <a:r>
              <a:rPr lang="it-IT" dirty="0">
                <a:solidFill>
                  <a:schemeClr val="dk1"/>
                </a:solidFill>
                <a:latin typeface="Calibri"/>
                <a:ea typeface="Calibri"/>
                <a:cs typeface="Calibri"/>
                <a:sym typeface="Calibri"/>
              </a:rPr>
              <a:t> nel Centro </a:t>
            </a:r>
            <a:r>
              <a:rPr lang="it-IT" sz="1100" b="1" dirty="0" err="1">
                <a:solidFill>
                  <a:srgbClr val="5F6368"/>
                </a:solidFill>
                <a:highlight>
                  <a:srgbClr val="FFFFFF"/>
                </a:highlight>
              </a:rPr>
              <a:t>Centro</a:t>
            </a:r>
            <a:r>
              <a:rPr lang="it-IT" sz="1100" b="1" dirty="0">
                <a:solidFill>
                  <a:srgbClr val="5F6368"/>
                </a:solidFill>
                <a:highlight>
                  <a:srgbClr val="FFFFFF"/>
                </a:highlight>
              </a:rPr>
              <a:t> di</a:t>
            </a:r>
            <a:r>
              <a:rPr lang="it-IT" sz="1100" dirty="0">
                <a:solidFill>
                  <a:srgbClr val="4D5156"/>
                </a:solidFill>
                <a:highlight>
                  <a:srgbClr val="FFFFFF"/>
                </a:highlight>
              </a:rPr>
              <a:t> Ricerca in Didattica, disabilità e inclusione, tecnologie educative</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TIncTec</a:t>
            </a:r>
            <a:r>
              <a:rPr lang="it-IT" dirty="0">
                <a:solidFill>
                  <a:schemeClr val="dk1"/>
                </a:solidFill>
                <a:latin typeface="Calibri"/>
                <a:ea typeface="Calibri"/>
                <a:cs typeface="Calibri"/>
                <a:sym typeface="Calibri"/>
              </a:rPr>
              <a:t>) dell'Università di Macerata</a:t>
            </a: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2</a:t>
            </a:fld>
            <a:endParaRPr lang="it-IT"/>
          </a:p>
        </p:txBody>
      </p:sp>
    </p:spTree>
    <p:extLst>
      <p:ext uri="{BB962C8B-B14F-4D97-AF65-F5344CB8AC3E}">
        <p14:creationId xmlns:p14="http://schemas.microsoft.com/office/powerpoint/2010/main" val="100749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Il livello motivazionale dello studente durante l'utilizzo dei due supporti, strumento </a:t>
            </a:r>
            <a:r>
              <a:rPr lang="it-IT" dirty="0" err="1">
                <a:solidFill>
                  <a:schemeClr val="dk1"/>
                </a:solidFill>
                <a:latin typeface="Calibri"/>
                <a:ea typeface="Calibri"/>
                <a:cs typeface="Calibri"/>
                <a:sym typeface="Calibri"/>
              </a:rPr>
              <a:t>aptico</a:t>
            </a:r>
            <a:r>
              <a:rPr lang="it-IT" dirty="0">
                <a:solidFill>
                  <a:schemeClr val="dk1"/>
                </a:solidFill>
                <a:latin typeface="Calibri"/>
                <a:ea typeface="Calibri"/>
                <a:cs typeface="Calibri"/>
                <a:sym typeface="Calibri"/>
              </a:rPr>
              <a:t> che con la tavoletta di legno, è risultato basso.</a:t>
            </a:r>
          </a:p>
          <a:p>
            <a:pPr marL="0" lvl="0" indent="0" algn="l" rtl="0">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lvl="0" indent="0" algn="l" rtl="0">
              <a:spcBef>
                <a:spcPts val="0"/>
              </a:spcBef>
              <a:spcAft>
                <a:spcPts val="0"/>
              </a:spcAft>
              <a:buNone/>
            </a:pPr>
            <a:r>
              <a:rPr lang="it-IT" dirty="0">
                <a:solidFill>
                  <a:schemeClr val="dk1"/>
                </a:solidFill>
                <a:latin typeface="Calibri"/>
                <a:ea typeface="Calibri"/>
                <a:cs typeface="Calibri"/>
                <a:sym typeface="Calibri"/>
              </a:rPr>
              <a:t>Tuttavia, è stata espressa una preferenza nell'eseguire i tracciati in realtà virtuale rispetto al vero tablet.</a:t>
            </a:r>
          </a:p>
          <a:p>
            <a:pPr marL="0" lvl="0" indent="0" algn="just" rtl="0">
              <a:lnSpc>
                <a:spcPct val="107916"/>
              </a:lnSpc>
              <a:spcBef>
                <a:spcPts val="800"/>
              </a:spcBef>
              <a:spcAft>
                <a:spcPts val="0"/>
              </a:spcAft>
              <a:buNone/>
            </a:pPr>
            <a:endParaRPr b="1" dirty="0">
              <a:solidFill>
                <a:srgbClr val="231F20"/>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78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Sistemi  tattili  accessibili e portatili potrebbero essere una valida soluzione per </a:t>
            </a:r>
            <a:r>
              <a:rPr lang="it-IT" sz="1200" b="1" dirty="0">
                <a:solidFill>
                  <a:schemeClr val="dk1"/>
                </a:solidFill>
                <a:latin typeface="Calibri"/>
                <a:ea typeface="Calibri"/>
                <a:cs typeface="Calibri"/>
                <a:sym typeface="Calibri"/>
              </a:rPr>
              <a:t>fornire informazioni e integrare gli interventi scolastici </a:t>
            </a:r>
            <a:r>
              <a:rPr lang="it-IT" sz="1200" dirty="0">
                <a:solidFill>
                  <a:schemeClr val="dk1"/>
                </a:solidFill>
                <a:latin typeface="Calibri"/>
                <a:ea typeface="Calibri"/>
                <a:cs typeface="Calibri"/>
                <a:sym typeface="Calibri"/>
              </a:rPr>
              <a:t>diretti dal terapeuta per </a:t>
            </a:r>
            <a:r>
              <a:rPr lang="it-IT" sz="1200" b="1" dirty="0">
                <a:solidFill>
                  <a:schemeClr val="dk1"/>
                </a:solidFill>
                <a:latin typeface="Calibri"/>
                <a:ea typeface="Calibri"/>
                <a:cs typeface="Calibri"/>
                <a:sym typeface="Calibri"/>
              </a:rPr>
              <a:t>migliorare i risultati funzionali della scrittura a</a:t>
            </a:r>
            <a:r>
              <a:rPr lang="it-IT" sz="1200" dirty="0">
                <a:solidFill>
                  <a:schemeClr val="dk1"/>
                </a:solidFill>
                <a:latin typeface="Calibri"/>
                <a:ea typeface="Calibri"/>
                <a:cs typeface="Calibri"/>
                <a:sym typeface="Calibri"/>
              </a:rPr>
              <a:t> mano. </a:t>
            </a:r>
          </a:p>
          <a:p>
            <a:pPr marL="0" lvl="0" indent="0" algn="just" rtl="0">
              <a:lnSpc>
                <a:spcPct val="107916"/>
              </a:lnSpc>
              <a:spcBef>
                <a:spcPts val="800"/>
              </a:spcBef>
              <a:spcAft>
                <a:spcPts val="0"/>
              </a:spcAft>
              <a:buNone/>
            </a:pPr>
            <a:endParaRPr b="1" dirty="0">
              <a:solidFill>
                <a:srgbClr val="231F20"/>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91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In studi futuri, sarebbe utile integrare la raccolta dei dati, relativi ai processi di apprendimento e pratica della scrittura, ricorrendo a dispositivi aggiuntivi come Wacom </a:t>
            </a:r>
            <a:r>
              <a:rPr lang="it-IT" sz="1200" dirty="0" err="1">
                <a:solidFill>
                  <a:schemeClr val="dk1"/>
                </a:solidFill>
                <a:latin typeface="Calibri"/>
                <a:ea typeface="Calibri"/>
                <a:cs typeface="Calibri"/>
                <a:sym typeface="Calibri"/>
              </a:rPr>
              <a:t>Intuos</a:t>
            </a:r>
            <a:r>
              <a:rPr lang="it-IT" sz="1200" dirty="0">
                <a:solidFill>
                  <a:schemeClr val="dk1"/>
                </a:solidFill>
                <a:latin typeface="Calibri"/>
                <a:ea typeface="Calibri"/>
                <a:cs typeface="Calibri"/>
                <a:sym typeface="Calibri"/>
              </a:rPr>
              <a:t> Pro. Tale dispositivo, infatti, consente la raccolta di informazioni sulla dinamica della scrittura altrimenti non osservabili, in particolare dati relativi </a:t>
            </a:r>
            <a:r>
              <a:rPr lang="it-IT" sz="1200" b="1" dirty="0">
                <a:solidFill>
                  <a:schemeClr val="dk1"/>
                </a:solidFill>
                <a:latin typeface="Calibri"/>
                <a:ea typeface="Calibri"/>
                <a:cs typeface="Calibri"/>
                <a:sym typeface="Calibri"/>
              </a:rPr>
              <a:t>a livelli di pressione</a:t>
            </a:r>
            <a:r>
              <a:rPr lang="it-IT" sz="1200" dirty="0">
                <a:solidFill>
                  <a:schemeClr val="dk1"/>
                </a:solidFill>
                <a:latin typeface="Calibri"/>
                <a:ea typeface="Calibri"/>
                <a:cs typeface="Calibri"/>
                <a:sym typeface="Calibri"/>
              </a:rPr>
              <a:t>, </a:t>
            </a:r>
            <a:r>
              <a:rPr lang="it-IT" sz="1200" b="1" dirty="0">
                <a:solidFill>
                  <a:schemeClr val="dk1"/>
                </a:solidFill>
                <a:latin typeface="Calibri"/>
                <a:ea typeface="Calibri"/>
                <a:cs typeface="Calibri"/>
                <a:sym typeface="Calibri"/>
              </a:rPr>
              <a:t>inclinazione </a:t>
            </a:r>
            <a:r>
              <a:rPr lang="it-IT" sz="1200" dirty="0">
                <a:solidFill>
                  <a:schemeClr val="dk1"/>
                </a:solidFill>
                <a:latin typeface="Calibri"/>
                <a:ea typeface="Calibri"/>
                <a:cs typeface="Calibri"/>
                <a:sym typeface="Calibri"/>
              </a:rPr>
              <a:t>e</a:t>
            </a:r>
            <a:r>
              <a:rPr lang="it-IT" sz="1200" b="1" dirty="0">
                <a:solidFill>
                  <a:schemeClr val="dk1"/>
                </a:solidFill>
                <a:latin typeface="Calibri"/>
                <a:ea typeface="Calibri"/>
                <a:cs typeface="Calibri"/>
                <a:sym typeface="Calibri"/>
              </a:rPr>
              <a:t> velocità del tratto</a:t>
            </a:r>
            <a:r>
              <a:rPr lang="it-IT" sz="1200" dirty="0">
                <a:solidFill>
                  <a:schemeClr val="dk1"/>
                </a:solidFill>
                <a:latin typeface="Calibri"/>
                <a:ea typeface="Calibri"/>
                <a:cs typeface="Calibri"/>
                <a:sym typeface="Calibri"/>
              </a:rPr>
              <a:t>.</a:t>
            </a:r>
          </a:p>
          <a:p>
            <a:pPr marL="0" lvl="0" indent="0" algn="l" rtl="0">
              <a:spcBef>
                <a:spcPts val="800"/>
              </a:spcBef>
              <a:spcAft>
                <a:spcPts val="0"/>
              </a:spcAft>
              <a:buClr>
                <a:schemeClr val="dk1"/>
              </a:buClr>
              <a:buSzPts val="1100"/>
              <a:buFont typeface="Arial"/>
              <a:buNone/>
            </a:pPr>
            <a:r>
              <a:rPr lang="it-IT" dirty="0">
                <a:solidFill>
                  <a:schemeClr val="dk1"/>
                </a:solidFill>
              </a:rPr>
              <a:t>L'utilizzo di dispositivi tecnologici, come quello qui illustrato, ci permette di approfondire l'analisi dei processi motori fini (o di precisione), come quelli che prevedono l'utilizzo di piccoli muscoli per la manipolazione della mano, tipici della scrittura, fornendo alla ricerca l'opportunità di progettare  strategie di intervento sempre più personalizzabili.</a:t>
            </a:r>
          </a:p>
          <a:p>
            <a:pPr marL="0" lvl="0" indent="0" algn="l" rtl="0">
              <a:spcBef>
                <a:spcPts val="0"/>
              </a:spcBef>
              <a:spcAft>
                <a:spcPts val="0"/>
              </a:spcAft>
              <a:buClr>
                <a:schemeClr val="dk1"/>
              </a:buClr>
              <a:buSzPts val="1100"/>
              <a:buFont typeface="Arial"/>
              <a:buNone/>
            </a:pPr>
            <a:endParaRPr lang="it-IT" dirty="0">
              <a:solidFill>
                <a:schemeClr val="dk1"/>
              </a:solidFill>
            </a:endParaRPr>
          </a:p>
          <a:p>
            <a:pPr marL="0" lvl="0" indent="0" algn="l" rtl="0">
              <a:spcBef>
                <a:spcPts val="0"/>
              </a:spcBef>
              <a:spcAft>
                <a:spcPts val="0"/>
              </a:spcAft>
              <a:buClr>
                <a:schemeClr val="dk1"/>
              </a:buClr>
              <a:buSzPts val="1100"/>
              <a:buFont typeface="Arial"/>
              <a:buNone/>
            </a:pPr>
            <a:r>
              <a:rPr lang="it-IT" dirty="0">
                <a:solidFill>
                  <a:schemeClr val="dk1"/>
                </a:solidFill>
              </a:rPr>
              <a:t>per approfondire l'analisi dei processi motori fini (o di precisione), come quelli che prevedono l'utilizzo di piccoli muscoli per la manipolazione della mano, tipici della scrittura, fornendo alla ricerca l'opportunità di progettare  strategie di intervento sempre più personalizzabili.</a:t>
            </a:r>
          </a:p>
          <a:p>
            <a:pPr marL="0" lvl="0" indent="0" algn="l" rtl="0">
              <a:spcBef>
                <a:spcPts val="0"/>
              </a:spcBef>
              <a:spcAft>
                <a:spcPts val="0"/>
              </a:spcAft>
              <a:buClr>
                <a:schemeClr val="dk1"/>
              </a:buClr>
              <a:buSzPts val="1100"/>
              <a:buFont typeface="Arial"/>
              <a:buNone/>
            </a:pPr>
            <a:endParaRPr lang="it-IT" dirty="0">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Per sviluppare applicativi futuri</a:t>
            </a: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76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c2505e3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223" name="Google Shape;223;g23c2505e3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64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Le abilità della scrittura sono fondamentali per lo sviluppo generale dei bambini in quanto aiutano a migliorare le loro capacità sensoriali, motorie e cognitive. </a:t>
            </a:r>
          </a:p>
          <a:p>
            <a:pPr marL="0" lvl="0" indent="0" algn="just" rtl="0">
              <a:lnSpc>
                <a:spcPct val="115000"/>
              </a:lnSpc>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L'intenzionalità del gesto coinvolto nella scrittura a mano è un'esperienza di azione sotto forma di movimento rappresentativo che coinvolge qualità fisiche e processi cognitivi (Capellini et al., 2021ab; </a:t>
            </a:r>
            <a:r>
              <a:rPr lang="it-IT" dirty="0" err="1">
                <a:solidFill>
                  <a:schemeClr val="dk1"/>
                </a:solidFill>
                <a:latin typeface="Calibri"/>
                <a:ea typeface="Calibri"/>
                <a:cs typeface="Calibri"/>
                <a:sym typeface="Calibri"/>
              </a:rPr>
              <a:t>Hostetter</a:t>
            </a:r>
            <a:r>
              <a:rPr lang="it-IT" dirty="0">
                <a:solidFill>
                  <a:schemeClr val="dk1"/>
                </a:solidFill>
                <a:latin typeface="Calibri"/>
                <a:ea typeface="Calibri"/>
                <a:cs typeface="Calibri"/>
                <a:sym typeface="Calibri"/>
              </a:rPr>
              <a:t>, &amp; </a:t>
            </a:r>
            <a:r>
              <a:rPr lang="it-IT" dirty="0" err="1">
                <a:solidFill>
                  <a:schemeClr val="dk1"/>
                </a:solidFill>
                <a:latin typeface="Calibri"/>
                <a:ea typeface="Calibri"/>
                <a:cs typeface="Calibri"/>
                <a:sym typeface="Calibri"/>
              </a:rPr>
              <a:t>Alibali</a:t>
            </a:r>
            <a:r>
              <a:rPr lang="it-IT" dirty="0">
                <a:solidFill>
                  <a:schemeClr val="dk1"/>
                </a:solidFill>
                <a:latin typeface="Calibri"/>
                <a:ea typeface="Calibri"/>
                <a:cs typeface="Calibri"/>
                <a:sym typeface="Calibri"/>
              </a:rPr>
              <a:t>, 2008; Goldin-</a:t>
            </a:r>
            <a:r>
              <a:rPr lang="it-IT" dirty="0" err="1">
                <a:solidFill>
                  <a:schemeClr val="dk1"/>
                </a:solidFill>
                <a:latin typeface="Calibri"/>
                <a:ea typeface="Calibri"/>
                <a:cs typeface="Calibri"/>
                <a:sym typeface="Calibri"/>
              </a:rPr>
              <a:t>Meadow</a:t>
            </a:r>
            <a:r>
              <a:rPr lang="it-IT" dirty="0">
                <a:solidFill>
                  <a:schemeClr val="dk1"/>
                </a:solidFill>
                <a:latin typeface="Calibri"/>
                <a:ea typeface="Calibri"/>
                <a:cs typeface="Calibri"/>
                <a:sym typeface="Calibri"/>
              </a:rPr>
              <a:t>, &amp; </a:t>
            </a:r>
            <a:r>
              <a:rPr lang="it-IT" dirty="0" err="1">
                <a:solidFill>
                  <a:schemeClr val="dk1"/>
                </a:solidFill>
                <a:latin typeface="Calibri"/>
                <a:ea typeface="Calibri"/>
                <a:cs typeface="Calibri"/>
                <a:sym typeface="Calibri"/>
              </a:rPr>
              <a:t>Beilock</a:t>
            </a:r>
            <a:r>
              <a:rPr lang="it-IT" dirty="0">
                <a:solidFill>
                  <a:schemeClr val="dk1"/>
                </a:solidFill>
                <a:latin typeface="Calibri"/>
                <a:ea typeface="Calibri"/>
                <a:cs typeface="Calibri"/>
                <a:sym typeface="Calibri"/>
              </a:rPr>
              <a:t>, 2010; </a:t>
            </a:r>
            <a:r>
              <a:rPr lang="it-IT" dirty="0" err="1">
                <a:solidFill>
                  <a:schemeClr val="dk1"/>
                </a:solidFill>
                <a:latin typeface="Calibri"/>
                <a:ea typeface="Calibri"/>
                <a:cs typeface="Calibri"/>
                <a:sym typeface="Calibri"/>
              </a:rPr>
              <a:t>Kontra</a:t>
            </a:r>
            <a:r>
              <a:rPr lang="it-IT" dirty="0">
                <a:solidFill>
                  <a:schemeClr val="dk1"/>
                </a:solidFill>
                <a:latin typeface="Calibri"/>
                <a:ea typeface="Calibri"/>
                <a:cs typeface="Calibri"/>
                <a:sym typeface="Calibri"/>
              </a:rPr>
              <a:t> et al., 2012). </a:t>
            </a:r>
          </a:p>
          <a:p>
            <a:pPr marL="0" lvl="0" indent="0" algn="just" rtl="0">
              <a:lnSpc>
                <a:spcPct val="115000"/>
              </a:lnSpc>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Evidente, quindi, il legame tra il compito di scrittura e le teorie dell'</a:t>
            </a:r>
            <a:r>
              <a:rPr lang="it-IT" dirty="0" err="1">
                <a:solidFill>
                  <a:schemeClr val="dk1"/>
                </a:solidFill>
                <a:latin typeface="Calibri"/>
                <a:ea typeface="Calibri"/>
                <a:cs typeface="Calibri"/>
                <a:sym typeface="Calibri"/>
              </a:rPr>
              <a:t>Embodiment</a:t>
            </a:r>
            <a:r>
              <a:rPr lang="it-IT" dirty="0">
                <a:solidFill>
                  <a:schemeClr val="dk1"/>
                </a:solidFill>
                <a:latin typeface="Calibri"/>
                <a:ea typeface="Calibri"/>
                <a:cs typeface="Calibri"/>
                <a:sym typeface="Calibri"/>
              </a:rPr>
              <a:t> (Caldarelli et al., 2021; Gomez </a:t>
            </a:r>
            <a:r>
              <a:rPr lang="it-IT" dirty="0" err="1">
                <a:solidFill>
                  <a:schemeClr val="dk1"/>
                </a:solidFill>
                <a:latin typeface="Calibri"/>
                <a:ea typeface="Calibri"/>
                <a:cs typeface="Calibri"/>
                <a:sym typeface="Calibri"/>
              </a:rPr>
              <a:t>Paloma</a:t>
            </a:r>
            <a:r>
              <a:rPr lang="it-IT" dirty="0">
                <a:solidFill>
                  <a:schemeClr val="dk1"/>
                </a:solidFill>
                <a:latin typeface="Calibri"/>
                <a:ea typeface="Calibri"/>
                <a:cs typeface="Calibri"/>
                <a:sym typeface="Calibri"/>
              </a:rPr>
              <a:t>, 2013; Anderson, 2001): la scrittura a mano può essere considerata come un'esperienza di azione, una forma rappresentativa di movimento che coinvolge qualità fisiche e influenza i processi cognitivi, e come esperienza di azione modella la percezione del contesto per tutta la vita. (</a:t>
            </a:r>
            <a:r>
              <a:rPr lang="it-IT" dirty="0" err="1">
                <a:solidFill>
                  <a:schemeClr val="dk1"/>
                </a:solidFill>
                <a:latin typeface="Calibri"/>
                <a:ea typeface="Calibri"/>
                <a:cs typeface="Calibri"/>
                <a:sym typeface="Calibri"/>
              </a:rPr>
              <a:t>Kontra</a:t>
            </a:r>
            <a:r>
              <a:rPr lang="it-IT" dirty="0">
                <a:solidFill>
                  <a:schemeClr val="dk1"/>
                </a:solidFill>
                <a:latin typeface="Calibri"/>
                <a:ea typeface="Calibri"/>
                <a:cs typeface="Calibri"/>
                <a:sym typeface="Calibri"/>
              </a:rPr>
              <a:t> et al., 2012; Gomez </a:t>
            </a:r>
            <a:r>
              <a:rPr lang="it-IT" dirty="0" err="1">
                <a:solidFill>
                  <a:schemeClr val="dk1"/>
                </a:solidFill>
                <a:latin typeface="Calibri"/>
                <a:ea typeface="Calibri"/>
                <a:cs typeface="Calibri"/>
                <a:sym typeface="Calibri"/>
              </a:rPr>
              <a:t>Paloma</a:t>
            </a:r>
            <a:r>
              <a:rPr lang="it-IT" dirty="0">
                <a:solidFill>
                  <a:schemeClr val="dk1"/>
                </a:solidFill>
                <a:latin typeface="Calibri"/>
                <a:ea typeface="Calibri"/>
                <a:cs typeface="Calibri"/>
                <a:sym typeface="Calibri"/>
              </a:rPr>
              <a:t>, 2013; Anderson, 2001).</a:t>
            </a: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3</a:t>
            </a:fld>
            <a:endParaRPr lang="it-IT"/>
          </a:p>
        </p:txBody>
      </p:sp>
    </p:spTree>
    <p:extLst>
      <p:ext uri="{BB962C8B-B14F-4D97-AF65-F5344CB8AC3E}">
        <p14:creationId xmlns:p14="http://schemas.microsoft.com/office/powerpoint/2010/main" val="213980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Tuttavia, alcuni studi suggeriscono che possono verificarsi difficoltà nella scrittura in bambini con e senza disturbi o disabilità specifici dell'apprendimento, in quanto potrebbero esserci sia fattori intrinseci legati al bambino, come una funzione motoria compromessa, sia fattori estrinseci come un metodo di insegnamento della scrittura inefficace il periodo di alfabetizzazione (Cardoso, Capellini, 2015).</a:t>
            </a:r>
          </a:p>
          <a:p>
            <a:pPr marL="0" lvl="0" indent="0" algn="just" rtl="0">
              <a:lnSpc>
                <a:spcPct val="115000"/>
              </a:lnSpc>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it-IT" dirty="0">
                <a:solidFill>
                  <a:schemeClr val="dk1"/>
                </a:solidFill>
                <a:latin typeface="Calibri"/>
                <a:ea typeface="Calibri"/>
                <a:cs typeface="Calibri"/>
                <a:sym typeface="Calibri"/>
              </a:rPr>
              <a:t>Per comprendere l'evoluzione dell'acquisizione della scrittura e delle abilità di scrittura, è utile comprendere come la disgrafia sia correlata alla coordinazione motoria e come entrambi gli aspetti siano intrecciati con lo sviluppo della cognizione (</a:t>
            </a:r>
            <a:r>
              <a:rPr lang="it-IT" dirty="0" err="1">
                <a:solidFill>
                  <a:schemeClr val="dk1"/>
                </a:solidFill>
                <a:latin typeface="Calibri"/>
                <a:ea typeface="Calibri"/>
                <a:cs typeface="Calibri"/>
                <a:sym typeface="Calibri"/>
              </a:rPr>
              <a:t>Biotteau</a:t>
            </a:r>
            <a:r>
              <a:rPr lang="it-IT" dirty="0">
                <a:solidFill>
                  <a:schemeClr val="dk1"/>
                </a:solidFill>
                <a:latin typeface="Calibri"/>
                <a:ea typeface="Calibri"/>
                <a:cs typeface="Calibri"/>
                <a:sym typeface="Calibri"/>
              </a:rPr>
              <a:t> et al., 2019). Molti studi hanno descritto come gli studenti con disturbi specifici dell'apprendimento possano avere difficoltà ad acquisire e controllare le capacità motorie e ad avere una buona calligrafia (Smits-</a:t>
            </a:r>
            <a:r>
              <a:rPr lang="it-IT" dirty="0" err="1">
                <a:solidFill>
                  <a:schemeClr val="dk1"/>
                </a:solidFill>
                <a:latin typeface="Calibri"/>
                <a:ea typeface="Calibri"/>
                <a:cs typeface="Calibri"/>
                <a:sym typeface="Calibri"/>
              </a:rPr>
              <a:t>Engelsman</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Niemeijern</a:t>
            </a:r>
            <a:r>
              <a:rPr lang="it-IT" dirty="0">
                <a:solidFill>
                  <a:schemeClr val="dk1"/>
                </a:solidFill>
                <a:latin typeface="Calibri"/>
                <a:ea typeface="Calibri"/>
                <a:cs typeface="Calibri"/>
                <a:sym typeface="Calibri"/>
              </a:rPr>
              <a:t>, &amp; van </a:t>
            </a:r>
            <a:r>
              <a:rPr lang="it-IT" dirty="0" err="1">
                <a:solidFill>
                  <a:schemeClr val="dk1"/>
                </a:solidFill>
                <a:latin typeface="Calibri"/>
                <a:ea typeface="Calibri"/>
                <a:cs typeface="Calibri"/>
                <a:sym typeface="Calibri"/>
              </a:rPr>
              <a:t>Galen</a:t>
            </a:r>
            <a:r>
              <a:rPr lang="it-IT" dirty="0">
                <a:solidFill>
                  <a:schemeClr val="dk1"/>
                </a:solidFill>
                <a:latin typeface="Calibri"/>
                <a:ea typeface="Calibri"/>
                <a:cs typeface="Calibri"/>
                <a:sym typeface="Calibri"/>
              </a:rPr>
              <a:t>, 2001).</a:t>
            </a:r>
          </a:p>
          <a:p>
            <a:pPr marL="0" lvl="0" indent="0" algn="just" rtl="0">
              <a:lnSpc>
                <a:spcPct val="115000"/>
              </a:lnSpc>
              <a:spcBef>
                <a:spcPts val="0"/>
              </a:spcBef>
              <a:spcAft>
                <a:spcPts val="0"/>
              </a:spcAft>
              <a:buNone/>
            </a:pPr>
            <a:endParaRPr lang="it-IT"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it-IT" dirty="0">
                <a:solidFill>
                  <a:schemeClr val="dk1"/>
                </a:solidFill>
                <a:latin typeface="Calibri"/>
                <a:ea typeface="Calibri"/>
                <a:cs typeface="Calibri"/>
                <a:sym typeface="Calibri"/>
              </a:rPr>
              <a:t>In questa direzione, l'approccio della </a:t>
            </a:r>
            <a:r>
              <a:rPr lang="it-IT" dirty="0" err="1">
                <a:solidFill>
                  <a:schemeClr val="dk1"/>
                </a:solidFill>
                <a:latin typeface="Calibri"/>
                <a:ea typeface="Calibri"/>
                <a:cs typeface="Calibri"/>
                <a:sym typeface="Calibri"/>
              </a:rPr>
              <a:t>Embodied</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Cognition</a:t>
            </a:r>
            <a:r>
              <a:rPr lang="it-IT" dirty="0">
                <a:solidFill>
                  <a:schemeClr val="dk1"/>
                </a:solidFill>
                <a:latin typeface="Calibri"/>
                <a:ea typeface="Calibri"/>
                <a:cs typeface="Calibri"/>
                <a:sym typeface="Calibri"/>
              </a:rPr>
              <a:t> evidenzia l'importanza dell'interazione fisica con il mondo per lo sviluppo delle abilità cognitive (</a:t>
            </a:r>
            <a:r>
              <a:rPr lang="it-IT" dirty="0" err="1">
                <a:solidFill>
                  <a:schemeClr val="dk1"/>
                </a:solidFill>
                <a:latin typeface="Calibri"/>
                <a:ea typeface="Calibri"/>
                <a:cs typeface="Calibri"/>
                <a:sym typeface="Calibri"/>
              </a:rPr>
              <a:t>Mangen</a:t>
            </a:r>
            <a:r>
              <a:rPr lang="it-IT" dirty="0">
                <a:solidFill>
                  <a:schemeClr val="dk1"/>
                </a:solidFill>
                <a:latin typeface="Calibri"/>
                <a:ea typeface="Calibri"/>
                <a:cs typeface="Calibri"/>
                <a:sym typeface="Calibri"/>
              </a:rPr>
              <a:t> &amp; </a:t>
            </a:r>
            <a:r>
              <a:rPr lang="it-IT" dirty="0" err="1">
                <a:solidFill>
                  <a:schemeClr val="dk1"/>
                </a:solidFill>
                <a:latin typeface="Calibri"/>
                <a:ea typeface="Calibri"/>
                <a:cs typeface="Calibri"/>
                <a:sym typeface="Calibri"/>
              </a:rPr>
              <a:t>Balsvik</a:t>
            </a:r>
            <a:r>
              <a:rPr lang="it-IT" dirty="0">
                <a:solidFill>
                  <a:schemeClr val="dk1"/>
                </a:solidFill>
                <a:latin typeface="Calibri"/>
                <a:ea typeface="Calibri"/>
                <a:cs typeface="Calibri"/>
                <a:sym typeface="Calibri"/>
              </a:rPr>
              <a:t>, 2016) e sottolinea come vi sia una differenza fondamentale tra l'imparare a scrivere su carta e a matita (fisica ), la digitazione sulla tastiera (digitale) e l'utilizzo di tablet e pennino digitale (una soluzione che potremmo definire ibrida), che però implica una differenza dovuta alla superficie di scrittura (</a:t>
            </a:r>
            <a:r>
              <a:rPr lang="it-IT" dirty="0" err="1">
                <a:solidFill>
                  <a:schemeClr val="dk1"/>
                </a:solidFill>
                <a:latin typeface="Calibri"/>
                <a:ea typeface="Calibri"/>
                <a:cs typeface="Calibri"/>
                <a:sym typeface="Calibri"/>
              </a:rPr>
              <a:t>Gerth</a:t>
            </a:r>
            <a:r>
              <a:rPr lang="it-IT" dirty="0">
                <a:solidFill>
                  <a:schemeClr val="dk1"/>
                </a:solidFill>
                <a:latin typeface="Calibri"/>
                <a:ea typeface="Calibri"/>
                <a:cs typeface="Calibri"/>
                <a:sym typeface="Calibri"/>
              </a:rPr>
              <a:t> et al., 2016).</a:t>
            </a:r>
          </a:p>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4</a:t>
            </a:fld>
            <a:endParaRPr lang="it-IT"/>
          </a:p>
        </p:txBody>
      </p:sp>
    </p:spTree>
    <p:extLst>
      <p:ext uri="{BB962C8B-B14F-4D97-AF65-F5344CB8AC3E}">
        <p14:creationId xmlns:p14="http://schemas.microsoft.com/office/powerpoint/2010/main" val="188046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Abbiamo utilizzato il sistema </a:t>
            </a:r>
            <a:r>
              <a:rPr lang="it-IT" dirty="0" err="1">
                <a:solidFill>
                  <a:schemeClr val="dk1"/>
                </a:solidFill>
                <a:latin typeface="Calibri"/>
                <a:ea typeface="Calibri"/>
                <a:cs typeface="Calibri"/>
                <a:sym typeface="Calibri"/>
              </a:rPr>
              <a:t>Geomagic</a:t>
            </a:r>
            <a:r>
              <a:rPr lang="it-IT" dirty="0">
                <a:solidFill>
                  <a:schemeClr val="dk1"/>
                </a:solidFill>
                <a:latin typeface="Calibri"/>
                <a:ea typeface="Calibri"/>
                <a:cs typeface="Calibri"/>
                <a:sym typeface="Calibri"/>
              </a:rPr>
              <a:t> Touch X by 3D con feedback di forza ad alta fedeltà 6 </a:t>
            </a:r>
            <a:r>
              <a:rPr lang="it-IT" dirty="0" err="1">
                <a:solidFill>
                  <a:schemeClr val="dk1"/>
                </a:solidFill>
                <a:latin typeface="Calibri"/>
                <a:ea typeface="Calibri"/>
                <a:cs typeface="Calibri"/>
                <a:sym typeface="Calibri"/>
              </a:rPr>
              <a:t>DoF</a:t>
            </a:r>
            <a:r>
              <a:rPr lang="it-IT" dirty="0">
                <a:solidFill>
                  <a:schemeClr val="dk1"/>
                </a:solidFill>
                <a:latin typeface="Calibri"/>
                <a:ea typeface="Calibri"/>
                <a:cs typeface="Calibri"/>
                <a:sym typeface="Calibri"/>
              </a:rPr>
              <a:t>. </a:t>
            </a:r>
          </a:p>
          <a:p>
            <a:pPr marL="0" lvl="0" indent="0" algn="just" rtl="0">
              <a:lnSpc>
                <a:spcPct val="115000"/>
              </a:lnSpc>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r>
              <a:rPr lang="it-IT" dirty="0">
                <a:solidFill>
                  <a:schemeClr val="dk1"/>
                </a:solidFill>
                <a:latin typeface="Calibri"/>
                <a:ea typeface="Calibri"/>
                <a:cs typeface="Calibri"/>
                <a:sym typeface="Calibri"/>
              </a:rPr>
              <a:t>La letteratura scientifica sui dispositivi </a:t>
            </a:r>
            <a:r>
              <a:rPr lang="it-IT" dirty="0" err="1">
                <a:solidFill>
                  <a:schemeClr val="dk1"/>
                </a:solidFill>
                <a:latin typeface="Calibri"/>
                <a:ea typeface="Calibri"/>
                <a:cs typeface="Calibri"/>
                <a:sym typeface="Calibri"/>
              </a:rPr>
              <a:t>aptici</a:t>
            </a:r>
            <a:r>
              <a:rPr lang="it-IT" dirty="0">
                <a:solidFill>
                  <a:schemeClr val="dk1"/>
                </a:solidFill>
                <a:latin typeface="Calibri"/>
                <a:ea typeface="Calibri"/>
                <a:cs typeface="Calibri"/>
                <a:sym typeface="Calibri"/>
              </a:rPr>
              <a:t> si </a:t>
            </a:r>
            <a:r>
              <a:rPr lang="it-IT" b="1" dirty="0">
                <a:solidFill>
                  <a:schemeClr val="dk1"/>
                </a:solidFill>
                <a:latin typeface="Calibri"/>
                <a:ea typeface="Calibri"/>
                <a:cs typeface="Calibri"/>
                <a:sym typeface="Calibri"/>
              </a:rPr>
              <a:t>concentra principalmente sulla sua implementazione in campo militare, medico e industriale </a:t>
            </a:r>
            <a:r>
              <a:rPr lang="it-IT" dirty="0">
                <a:solidFill>
                  <a:schemeClr val="dk1"/>
                </a:solidFill>
                <a:latin typeface="Calibri"/>
                <a:ea typeface="Calibri"/>
                <a:cs typeface="Calibri"/>
                <a:sym typeface="Calibri"/>
              </a:rPr>
              <a:t>e questa situazione ha portato a </a:t>
            </a:r>
            <a:r>
              <a:rPr lang="it-IT" b="1" dirty="0">
                <a:solidFill>
                  <a:schemeClr val="dk1"/>
                </a:solidFill>
                <a:latin typeface="Calibri"/>
                <a:ea typeface="Calibri"/>
                <a:cs typeface="Calibri"/>
                <a:sym typeface="Calibri"/>
              </a:rPr>
              <a:t>un'offerta molto limitata di studi che ne esaminano il potenziale in altre aree di ricerca</a:t>
            </a:r>
            <a:r>
              <a:rPr lang="it-IT" dirty="0">
                <a:solidFill>
                  <a:schemeClr val="dk1"/>
                </a:solidFill>
                <a:latin typeface="Calibri"/>
                <a:ea typeface="Calibri"/>
                <a:cs typeface="Calibri"/>
                <a:sym typeface="Calibri"/>
              </a:rPr>
              <a:t>. </a:t>
            </a: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endParaRPr lang="it-IT" dirty="0">
              <a:solidFill>
                <a:schemeClr val="dk1"/>
              </a:solidFill>
              <a:latin typeface="Calibri"/>
              <a:ea typeface="Calibri"/>
              <a:cs typeface="Calibri"/>
              <a:sym typeface="Calibri"/>
            </a:endParaRPr>
          </a:p>
          <a:p>
            <a:pPr marL="0" marR="0" lvl="0" indent="0" algn="just" defTabSz="914400" rtl="0" eaLnBrk="1" fontAlgn="auto" latinLnBrk="0" hangingPunct="1">
              <a:lnSpc>
                <a:spcPct val="115000"/>
              </a:lnSpc>
              <a:spcBef>
                <a:spcPts val="0"/>
              </a:spcBef>
              <a:spcAft>
                <a:spcPts val="0"/>
              </a:spcAft>
              <a:buClr>
                <a:schemeClr val="dk1"/>
              </a:buClr>
              <a:buSzPts val="1100"/>
              <a:buFont typeface="Arial"/>
              <a:buNone/>
              <a:tabLst/>
              <a:defRPr/>
            </a:pPr>
            <a:r>
              <a:rPr lang="it-IT" dirty="0">
                <a:solidFill>
                  <a:schemeClr val="dk1"/>
                </a:solidFill>
                <a:latin typeface="Calibri"/>
                <a:ea typeface="Calibri"/>
                <a:cs typeface="Calibri"/>
                <a:sym typeface="Calibri"/>
              </a:rPr>
              <a:t>Tuttavia, sono stati condotti studi con risultati incoraggianti</a:t>
            </a:r>
            <a:r>
              <a:rPr lang="it-IT" b="1" dirty="0">
                <a:solidFill>
                  <a:schemeClr val="dk1"/>
                </a:solidFill>
                <a:latin typeface="Calibri"/>
                <a:ea typeface="Calibri"/>
                <a:cs typeface="Calibri"/>
                <a:sym typeface="Calibri"/>
              </a:rPr>
              <a:t>, ad esempio, sul ricorso dei dispositivi </a:t>
            </a:r>
            <a:r>
              <a:rPr lang="it-IT" b="1" dirty="0" err="1">
                <a:solidFill>
                  <a:schemeClr val="dk1"/>
                </a:solidFill>
                <a:latin typeface="Calibri"/>
                <a:ea typeface="Calibri"/>
                <a:cs typeface="Calibri"/>
                <a:sym typeface="Calibri"/>
              </a:rPr>
              <a:t>aptici</a:t>
            </a:r>
            <a:r>
              <a:rPr lang="it-IT" b="1" dirty="0">
                <a:solidFill>
                  <a:schemeClr val="dk1"/>
                </a:solidFill>
                <a:latin typeface="Calibri"/>
                <a:ea typeface="Calibri"/>
                <a:cs typeface="Calibri"/>
                <a:sym typeface="Calibri"/>
              </a:rPr>
              <a:t> nel recupero delle capacità motorie fini per i pazienti colpiti da ictus che hanno perso la capacità di scrivere a mano</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Mullins</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Mawson</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Nahavandi</a:t>
            </a:r>
            <a:r>
              <a:rPr lang="it-IT" dirty="0">
                <a:solidFill>
                  <a:schemeClr val="dk1"/>
                </a:solidFill>
                <a:latin typeface="Calibri"/>
                <a:ea typeface="Calibri"/>
                <a:cs typeface="Calibri"/>
                <a:sym typeface="Calibri"/>
              </a:rPr>
              <a:t>, 2005). Oppure sulla possibilità di utilizzare tali strumenti per potenziare l’apprendimento della scrittura a mano.</a:t>
            </a:r>
          </a:p>
          <a:p>
            <a:pPr marL="0" lvl="0" indent="0" algn="just" rtl="0">
              <a:lnSpc>
                <a:spcPct val="115000"/>
              </a:lnSpc>
              <a:spcBef>
                <a:spcPts val="0"/>
              </a:spcBef>
              <a:spcAft>
                <a:spcPts val="0"/>
              </a:spcAft>
              <a:buClr>
                <a:schemeClr val="dk1"/>
              </a:buClr>
              <a:buSzPts val="1100"/>
              <a:buFont typeface="Arial"/>
              <a:buNone/>
            </a:pPr>
            <a:endParaRPr lang="it-IT"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Tuttavia,  il numero di</a:t>
            </a:r>
            <a:r>
              <a:rPr lang="it-IT" sz="1200" b="1" dirty="0">
                <a:solidFill>
                  <a:schemeClr val="dk1"/>
                </a:solidFill>
                <a:latin typeface="Calibri"/>
                <a:ea typeface="Calibri"/>
                <a:cs typeface="Calibri"/>
                <a:sym typeface="Calibri"/>
              </a:rPr>
              <a:t> studi</a:t>
            </a:r>
            <a:r>
              <a:rPr lang="it-IT" sz="1200" dirty="0">
                <a:solidFill>
                  <a:schemeClr val="dk1"/>
                </a:solidFill>
                <a:latin typeface="Calibri"/>
                <a:ea typeface="Calibri"/>
                <a:cs typeface="Calibri"/>
                <a:sym typeface="Calibri"/>
              </a:rPr>
              <a:t> che hanno studiato il potenziale di tali dispositivi in contesti educativi è  </a:t>
            </a:r>
            <a:r>
              <a:rPr lang="it-IT" sz="1200" b="1" dirty="0">
                <a:solidFill>
                  <a:schemeClr val="dk1"/>
                </a:solidFill>
                <a:latin typeface="Calibri"/>
                <a:ea typeface="Calibri"/>
                <a:cs typeface="Calibri"/>
                <a:sym typeface="Calibri"/>
              </a:rPr>
              <a:t>limitato</a:t>
            </a:r>
            <a:r>
              <a:rPr lang="it-IT" sz="1200" dirty="0">
                <a:solidFill>
                  <a:schemeClr val="dk1"/>
                </a:solidFill>
                <a:latin typeface="Calibri"/>
                <a:ea typeface="Calibri"/>
                <a:cs typeface="Calibri"/>
                <a:sym typeface="Calibri"/>
              </a:rPr>
              <a:t>. In particolare, nessuno studio ha indagato l'opportunità  di utilizzare dispositivi  tattili basati sul feedback di forza con studenti con </a:t>
            </a:r>
            <a:r>
              <a:rPr lang="it-IT" sz="1200" b="1" dirty="0">
                <a:solidFill>
                  <a:schemeClr val="dk1"/>
                </a:solidFill>
                <a:latin typeface="Calibri"/>
                <a:ea typeface="Calibri"/>
                <a:cs typeface="Calibri"/>
                <a:sym typeface="Calibri"/>
              </a:rPr>
              <a:t>Disturbi Specifici  di Apprendimento</a:t>
            </a:r>
            <a:r>
              <a:rPr lang="it-IT" sz="1200" dirty="0">
                <a:solidFill>
                  <a:schemeClr val="dk1"/>
                </a:solidFill>
                <a:latin typeface="Calibri"/>
                <a:ea typeface="Calibri"/>
                <a:cs typeface="Calibri"/>
                <a:sym typeface="Calibri"/>
              </a:rPr>
              <a:t>,  disabilità intellettive o ridotta destrezza in attività manuali.</a:t>
            </a:r>
            <a:endParaRPr lang="it-IT" sz="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5</a:t>
            </a:fld>
            <a:endParaRPr lang="it-IT"/>
          </a:p>
        </p:txBody>
      </p:sp>
    </p:spTree>
    <p:extLst>
      <p:ext uri="{BB962C8B-B14F-4D97-AF65-F5344CB8AC3E}">
        <p14:creationId xmlns:p14="http://schemas.microsoft.com/office/powerpoint/2010/main" val="282168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Consente agli utenti di interagire con oggetti virtuali per mezzo di sondino virtuale che si muove con il manipolo del dispositivo tattile.</a:t>
            </a:r>
          </a:p>
          <a:p>
            <a:pPr marL="0" lvl="0" indent="0" algn="just" rtl="0">
              <a:lnSpc>
                <a:spcPct val="115000"/>
              </a:lnSpc>
              <a:spcBef>
                <a:spcPts val="0"/>
              </a:spcBef>
              <a:spcAft>
                <a:spcPts val="0"/>
              </a:spcAft>
              <a:buClr>
                <a:schemeClr val="dk1"/>
              </a:buClr>
              <a:buSzPts val="1100"/>
              <a:buFont typeface="Arial"/>
              <a:buNone/>
            </a:pPr>
            <a:r>
              <a:rPr lang="it-IT" dirty="0">
                <a:solidFill>
                  <a:schemeClr val="dk1"/>
                </a:solidFill>
                <a:latin typeface="Calibri"/>
                <a:ea typeface="Calibri"/>
                <a:cs typeface="Calibri"/>
                <a:sym typeface="Calibri"/>
              </a:rPr>
              <a:t>Una volta che la punta dello stilo virtuale entra in contatto con l'oggetto virtuale, il Touch X restituisce un feedback all'utente, simulando forze attrattive e di resistenza.</a:t>
            </a:r>
          </a:p>
          <a:p>
            <a:pPr marL="0" lvl="0" indent="0" algn="just" rtl="0">
              <a:lnSpc>
                <a:spcPct val="115000"/>
              </a:lnSpc>
              <a:spcBef>
                <a:spcPts val="0"/>
              </a:spcBef>
              <a:spcAft>
                <a:spcPts val="0"/>
              </a:spcAft>
              <a:buNone/>
            </a:pPr>
            <a:endParaRPr lang="it-IT" dirty="0">
              <a:solidFill>
                <a:schemeClr val="dk1"/>
              </a:solidFill>
              <a:latin typeface="Calibri"/>
              <a:ea typeface="Calibri"/>
              <a:cs typeface="Calibri"/>
              <a:sym typeface="Calibri"/>
            </a:endParaRPr>
          </a:p>
        </p:txBody>
      </p:sp>
      <p:sp>
        <p:nvSpPr>
          <p:cNvPr id="4" name="Segnaposto numero diapositiva 3"/>
          <p:cNvSpPr>
            <a:spLocks noGrp="1"/>
          </p:cNvSpPr>
          <p:nvPr>
            <p:ph type="sldNum" sz="quarter" idx="5"/>
          </p:nvPr>
        </p:nvSpPr>
        <p:spPr/>
        <p:txBody>
          <a:bodyPr/>
          <a:lstStyle/>
          <a:p>
            <a:fld id="{D5512FB3-AD01-48F9-9217-ADFB2FBA1FE9}" type="slidenum">
              <a:rPr lang="it-IT" smtClean="0"/>
              <a:t>6</a:t>
            </a:fld>
            <a:endParaRPr lang="it-IT"/>
          </a:p>
        </p:txBody>
      </p:sp>
    </p:spTree>
    <p:extLst>
      <p:ext uri="{BB962C8B-B14F-4D97-AF65-F5344CB8AC3E}">
        <p14:creationId xmlns:p14="http://schemas.microsoft.com/office/powerpoint/2010/main" val="407305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7</a:t>
            </a:fld>
            <a:endParaRPr lang="it-IT"/>
          </a:p>
        </p:txBody>
      </p:sp>
    </p:spTree>
    <p:extLst>
      <p:ext uri="{BB962C8B-B14F-4D97-AF65-F5344CB8AC3E}">
        <p14:creationId xmlns:p14="http://schemas.microsoft.com/office/powerpoint/2010/main" val="425344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512FB3-AD01-48F9-9217-ADFB2FBA1FE9}" type="slidenum">
              <a:rPr lang="it-IT" smtClean="0"/>
              <a:t>8</a:t>
            </a:fld>
            <a:endParaRPr lang="it-IT"/>
          </a:p>
        </p:txBody>
      </p:sp>
    </p:spTree>
    <p:extLst>
      <p:ext uri="{BB962C8B-B14F-4D97-AF65-F5344CB8AC3E}">
        <p14:creationId xmlns:p14="http://schemas.microsoft.com/office/powerpoint/2010/main" val="247055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c2505e3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IT" dirty="0">
                <a:solidFill>
                  <a:schemeClr val="dk1"/>
                </a:solidFill>
                <a:latin typeface="Calibri"/>
                <a:ea typeface="Calibri"/>
                <a:cs typeface="Calibri"/>
                <a:sym typeface="Calibri"/>
              </a:rPr>
              <a:t>La letteratura scientifica sui dispositivi </a:t>
            </a:r>
            <a:r>
              <a:rPr lang="it-IT" dirty="0" err="1">
                <a:solidFill>
                  <a:schemeClr val="dk1"/>
                </a:solidFill>
                <a:latin typeface="Calibri"/>
                <a:ea typeface="Calibri"/>
                <a:cs typeface="Calibri"/>
                <a:sym typeface="Calibri"/>
              </a:rPr>
              <a:t>aptici</a:t>
            </a:r>
            <a:r>
              <a:rPr lang="it-IT" dirty="0">
                <a:solidFill>
                  <a:schemeClr val="dk1"/>
                </a:solidFill>
                <a:latin typeface="Calibri"/>
                <a:ea typeface="Calibri"/>
                <a:cs typeface="Calibri"/>
                <a:sym typeface="Calibri"/>
              </a:rPr>
              <a:t> si concentra principalmente sulla sua implementazione in campo militare, medico e industriale e questa situazione ha portato a un'offerta molto limitata di studi che ne esaminano il potenziale in altre aree di ricerca. </a:t>
            </a:r>
          </a:p>
          <a:p>
            <a:pPr marL="0" lvl="0" indent="0" algn="just" rtl="0">
              <a:lnSpc>
                <a:spcPct val="115000"/>
              </a:lnSpc>
              <a:spcBef>
                <a:spcPts val="0"/>
              </a:spcBef>
              <a:spcAft>
                <a:spcPts val="0"/>
              </a:spcAft>
              <a:buNone/>
            </a:pPr>
            <a:endParaRPr lang="it-IT"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it-IT" dirty="0">
                <a:solidFill>
                  <a:schemeClr val="dk1"/>
                </a:solidFill>
                <a:latin typeface="Calibri"/>
                <a:ea typeface="Calibri"/>
                <a:cs typeface="Calibri"/>
                <a:sym typeface="Calibri"/>
              </a:rPr>
              <a:t>Tuttavia, grazie anche ai costi non eccessivi di tali dispositivi, sono in corso interessanti studi, ad esempio, sul ricorso dei dispositivi </a:t>
            </a:r>
            <a:r>
              <a:rPr lang="it-IT" dirty="0" err="1">
                <a:solidFill>
                  <a:schemeClr val="dk1"/>
                </a:solidFill>
                <a:latin typeface="Calibri"/>
                <a:ea typeface="Calibri"/>
                <a:cs typeface="Calibri"/>
                <a:sym typeface="Calibri"/>
              </a:rPr>
              <a:t>aptici</a:t>
            </a:r>
            <a:r>
              <a:rPr lang="it-IT" dirty="0">
                <a:solidFill>
                  <a:schemeClr val="dk1"/>
                </a:solidFill>
                <a:latin typeface="Calibri"/>
                <a:ea typeface="Calibri"/>
                <a:cs typeface="Calibri"/>
                <a:sym typeface="Calibri"/>
              </a:rPr>
              <a:t> nel recupero delle capacità motorie fini per i pazienti colpiti da ictus che hanno perso la capacità di scrivere a mano (</a:t>
            </a:r>
            <a:r>
              <a:rPr lang="it-IT" dirty="0" err="1">
                <a:solidFill>
                  <a:schemeClr val="dk1"/>
                </a:solidFill>
                <a:latin typeface="Calibri"/>
                <a:ea typeface="Calibri"/>
                <a:cs typeface="Calibri"/>
                <a:sym typeface="Calibri"/>
              </a:rPr>
              <a:t>Mullins</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Mawson</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Nahavandi</a:t>
            </a:r>
            <a:r>
              <a:rPr lang="it-IT" dirty="0">
                <a:solidFill>
                  <a:schemeClr val="dk1"/>
                </a:solidFill>
                <a:latin typeface="Calibri"/>
                <a:ea typeface="Calibri"/>
                <a:cs typeface="Calibri"/>
                <a:sym typeface="Calibri"/>
              </a:rPr>
              <a:t>, 2005).</a:t>
            </a:r>
          </a:p>
          <a:p>
            <a:pPr marL="0" lvl="0" indent="0" algn="just" rtl="0">
              <a:lnSpc>
                <a:spcPct val="107916"/>
              </a:lnSpc>
              <a:spcBef>
                <a:spcPts val="0"/>
              </a:spcBef>
              <a:spcAft>
                <a:spcPts val="0"/>
              </a:spcAft>
              <a:buClr>
                <a:schemeClr val="dk1"/>
              </a:buClr>
              <a:buSzPts val="1100"/>
              <a:buFont typeface="Arial"/>
              <a:buNone/>
            </a:pPr>
            <a:endParaRPr lang="it-IT" sz="1200" dirty="0">
              <a:solidFill>
                <a:schemeClr val="dk1"/>
              </a:solidFill>
              <a:latin typeface="Calibri"/>
              <a:ea typeface="Calibri"/>
              <a:cs typeface="Calibri"/>
              <a:sym typeface="Calibri"/>
            </a:endParaRPr>
          </a:p>
          <a:p>
            <a:pPr marL="0" lvl="0" indent="0" algn="just" rtl="0">
              <a:lnSpc>
                <a:spcPct val="107916"/>
              </a:lnSpc>
              <a:spcBef>
                <a:spcPts val="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Questo studio si propone di valutare in via preliminare l'opportunità di utilizzare un dispositivo tattile force feedback per potenziare le capacità </a:t>
            </a:r>
            <a:r>
              <a:rPr lang="it-IT" sz="1200" dirty="0" err="1">
                <a:solidFill>
                  <a:schemeClr val="dk1"/>
                </a:solidFill>
                <a:latin typeface="Calibri"/>
                <a:ea typeface="Calibri"/>
                <a:cs typeface="Calibri"/>
                <a:sym typeface="Calibri"/>
              </a:rPr>
              <a:t>grafomotorie</a:t>
            </a:r>
            <a:r>
              <a:rPr lang="it-IT" sz="1200" dirty="0">
                <a:solidFill>
                  <a:schemeClr val="dk1"/>
                </a:solidFill>
                <a:latin typeface="Calibri"/>
                <a:ea typeface="Calibri"/>
                <a:cs typeface="Calibri"/>
                <a:sym typeface="Calibri"/>
              </a:rPr>
              <a:t>, concentrandosi su:</a:t>
            </a:r>
            <a:endParaRPr sz="1200" dirty="0">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Calibri"/>
              <a:buChar char="-"/>
            </a:pPr>
            <a:r>
              <a:rPr lang="it-IT" sz="1200" dirty="0">
                <a:solidFill>
                  <a:schemeClr val="dk1"/>
                </a:solidFill>
                <a:latin typeface="Calibri"/>
                <a:ea typeface="Calibri"/>
                <a:cs typeface="Calibri"/>
                <a:sym typeface="Calibri"/>
              </a:rPr>
              <a:t>la facilità di apprendimento di questa tecnologia da parte di persone con disabilità intellettive da lievi a moderate;</a:t>
            </a:r>
            <a:endParaRPr sz="1200" dirty="0">
              <a:solidFill>
                <a:schemeClr val="dk1"/>
              </a:solidFill>
              <a:latin typeface="Calibri"/>
              <a:ea typeface="Calibri"/>
              <a:cs typeface="Calibri"/>
              <a:sym typeface="Calibri"/>
            </a:endParaRPr>
          </a:p>
          <a:p>
            <a:pPr marL="457200" lvl="0" indent="-304800" algn="just" rtl="0">
              <a:lnSpc>
                <a:spcPct val="107916"/>
              </a:lnSpc>
              <a:spcBef>
                <a:spcPts val="0"/>
              </a:spcBef>
              <a:spcAft>
                <a:spcPts val="0"/>
              </a:spcAft>
              <a:buClr>
                <a:schemeClr val="dk1"/>
              </a:buClr>
              <a:buSzPts val="1200"/>
              <a:buFont typeface="Calibri"/>
              <a:buChar char="-"/>
            </a:pPr>
            <a:r>
              <a:rPr lang="it-IT" sz="1200" dirty="0">
                <a:solidFill>
                  <a:schemeClr val="dk1"/>
                </a:solidFill>
                <a:latin typeface="Calibri"/>
                <a:ea typeface="Calibri"/>
                <a:cs typeface="Calibri"/>
                <a:sym typeface="Calibri"/>
              </a:rPr>
              <a:t>il miglioramento del livello di automazione nell'esecuzione delle “sequenze motorie” nel caso di persone con disgrafia.</a:t>
            </a:r>
          </a:p>
          <a:p>
            <a:pPr marL="457200" lvl="0" indent="-304800" algn="just" rtl="0">
              <a:lnSpc>
                <a:spcPct val="107916"/>
              </a:lnSpc>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Protagonista di questo studio è una studentessa di 16 anni che frequenta il terzo anno di un istituto di Scuola Sec, con ritardo intellettivo medio e anche con difficoltà nella grafo-motricità. </a:t>
            </a:r>
          </a:p>
          <a:p>
            <a:pPr marL="0" lvl="0" indent="0" algn="just" rtl="0">
              <a:lnSpc>
                <a:spcPct val="107916"/>
              </a:lnSpc>
              <a:spcBef>
                <a:spcPts val="8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Possiamo osservare nella studentessa </a:t>
            </a:r>
            <a:r>
              <a:rPr lang="it-IT" sz="1200" b="1" dirty="0">
                <a:solidFill>
                  <a:schemeClr val="dk1"/>
                </a:solidFill>
                <a:latin typeface="Calibri"/>
                <a:ea typeface="Calibri"/>
                <a:cs typeface="Calibri"/>
                <a:sym typeface="Calibri"/>
              </a:rPr>
              <a:t>una non corretta presa dello strumento grafico</a:t>
            </a:r>
            <a:r>
              <a:rPr lang="it-IT" sz="1200" dirty="0">
                <a:solidFill>
                  <a:schemeClr val="dk1"/>
                </a:solidFill>
                <a:latin typeface="Calibri"/>
                <a:ea typeface="Calibri"/>
                <a:cs typeface="Calibri"/>
                <a:sym typeface="Calibri"/>
              </a:rPr>
              <a:t> e </a:t>
            </a:r>
            <a:r>
              <a:rPr lang="it-IT" sz="1200" b="1" dirty="0">
                <a:solidFill>
                  <a:schemeClr val="dk1"/>
                </a:solidFill>
                <a:latin typeface="Calibri"/>
                <a:ea typeface="Calibri"/>
                <a:cs typeface="Calibri"/>
                <a:sym typeface="Calibri"/>
              </a:rPr>
              <a:t>scarsa fluidità del polso</a:t>
            </a:r>
            <a:r>
              <a:rPr lang="it-IT" sz="1200" dirty="0">
                <a:solidFill>
                  <a:schemeClr val="dk1"/>
                </a:solidFill>
                <a:latin typeface="Calibri"/>
                <a:ea typeface="Calibri"/>
                <a:cs typeface="Calibri"/>
                <a:sym typeface="Calibri"/>
              </a:rPr>
              <a:t>. La compromissione di questi due elementi </a:t>
            </a:r>
            <a:r>
              <a:rPr lang="it-IT" sz="1200" b="1" dirty="0">
                <a:solidFill>
                  <a:schemeClr val="dk1"/>
                </a:solidFill>
                <a:latin typeface="Calibri"/>
                <a:ea typeface="Calibri"/>
                <a:cs typeface="Calibri"/>
                <a:sym typeface="Calibri"/>
              </a:rPr>
              <a:t>pregiudica la capacità di avere una scrittura scorrevole e leggibile</a:t>
            </a:r>
            <a:r>
              <a:rPr lang="it-IT"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Tale studio è stato condotto in una settimana, svolgendo sessioni di lavoro in giorni non consecutivi tra loro, per un totale di tre incontri. Allo studente è stato chiesto di svolgere alcuni esercizi propedeutici alla scrittura a mano, che consistevano nel completare i tre percorsi </a:t>
            </a:r>
            <a:r>
              <a:rPr lang="it-IT" sz="1200" dirty="0" err="1">
                <a:solidFill>
                  <a:schemeClr val="dk1"/>
                </a:solidFill>
                <a:latin typeface="Calibri"/>
                <a:ea typeface="Calibri"/>
                <a:cs typeface="Calibri"/>
                <a:sym typeface="Calibri"/>
              </a:rPr>
              <a:t>grafomotori</a:t>
            </a:r>
            <a:r>
              <a:rPr lang="it-IT" sz="1200" dirty="0">
                <a:solidFill>
                  <a:schemeClr val="dk1"/>
                </a:solidFill>
                <a:latin typeface="Calibri"/>
                <a:ea typeface="Calibri"/>
                <a:cs typeface="Calibri"/>
                <a:sym typeface="Calibri"/>
              </a:rPr>
              <a:t> rappresentati, che richiedevano diversi livelli di controllo motorio e abilità </a:t>
            </a:r>
            <a:r>
              <a:rPr lang="it-IT" sz="1200" dirty="0" err="1">
                <a:solidFill>
                  <a:schemeClr val="dk1"/>
                </a:solidFill>
                <a:latin typeface="Calibri"/>
                <a:ea typeface="Calibri"/>
                <a:cs typeface="Calibri"/>
                <a:sym typeface="Calibri"/>
              </a:rPr>
              <a:t>grafomotorie</a:t>
            </a:r>
            <a:r>
              <a:rPr lang="it-IT"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186" name="Google Shape;186;g23c2505e3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54F9A-9E3F-4DC1-99DA-2E4ED2736755}"/>
              </a:ext>
            </a:extLst>
          </p:cNvPr>
          <p:cNvSpPr>
            <a:spLocks noGrp="1"/>
          </p:cNvSpPr>
          <p:nvPr>
            <p:ph type="ctrTitle"/>
          </p:nvPr>
        </p:nvSpPr>
        <p:spPr>
          <a:xfrm>
            <a:off x="1524000" y="1122363"/>
            <a:ext cx="9144000" cy="2387600"/>
          </a:xfrm>
        </p:spPr>
        <p:txBody>
          <a:bodyPr anchor="b"/>
          <a:lstStyle>
            <a:lvl1pPr algn="ctr">
              <a:defRPr sz="6000" b="1">
                <a:solidFill>
                  <a:srgbClr val="3483B9"/>
                </a:solidFill>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8AC2AAE6-9047-0F7E-1921-95FAE155D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BC97116-2591-B674-B42C-38C0F140B701}"/>
              </a:ext>
            </a:extLst>
          </p:cNvPr>
          <p:cNvSpPr>
            <a:spLocks noGrp="1"/>
          </p:cNvSpPr>
          <p:nvPr>
            <p:ph type="dt" sz="half" idx="10"/>
          </p:nvPr>
        </p:nvSpPr>
        <p:spPr>
          <a:xfrm>
            <a:off x="9503596" y="6492875"/>
            <a:ext cx="1393004" cy="365125"/>
          </a:xfrm>
        </p:spPr>
        <p:txBody>
          <a:bodyPr/>
          <a:lstStyle>
            <a:lvl1pPr>
              <a:defRPr>
                <a:solidFill>
                  <a:schemeClr val="bg1"/>
                </a:solidFill>
              </a:defRPr>
            </a:lvl1pPr>
          </a:lstStyle>
          <a:p>
            <a:fld id="{C6F5A2BD-DCFB-154F-982B-3A3B56038AB8}" type="datetimeFigureOut">
              <a:rPr lang="it-IT" smtClean="0"/>
              <a:pPr/>
              <a:t>18/03/2024</a:t>
            </a:fld>
            <a:endParaRPr lang="it-IT" dirty="0"/>
          </a:p>
        </p:txBody>
      </p:sp>
      <p:sp>
        <p:nvSpPr>
          <p:cNvPr id="6" name="Segnaposto numero diapositiva 5">
            <a:extLst>
              <a:ext uri="{FF2B5EF4-FFF2-40B4-BE49-F238E27FC236}">
                <a16:creationId xmlns:a16="http://schemas.microsoft.com/office/drawing/2014/main" id="{AF6C2319-7BFB-94E9-35F6-783D5BA1C1BC}"/>
              </a:ext>
            </a:extLst>
          </p:cNvPr>
          <p:cNvSpPr>
            <a:spLocks noGrp="1"/>
          </p:cNvSpPr>
          <p:nvPr>
            <p:ph type="sldNum" sz="quarter" idx="12"/>
          </p:nvPr>
        </p:nvSpPr>
        <p:spPr>
          <a:xfrm>
            <a:off x="11263901" y="6492874"/>
            <a:ext cx="685800" cy="365125"/>
          </a:xfrm>
        </p:spPr>
        <p:txBody>
          <a:bodyPr/>
          <a:lstStyle>
            <a:lvl1pPr>
              <a:defRPr>
                <a:solidFill>
                  <a:schemeClr val="bg1"/>
                </a:solidFill>
              </a:defRPr>
            </a:lvl1pPr>
          </a:lstStyle>
          <a:p>
            <a:fld id="{31593D90-BF89-C14B-AACA-48866CB15330}" type="slidenum">
              <a:rPr lang="it-IT" smtClean="0"/>
              <a:pPr/>
              <a:t>‹N›</a:t>
            </a:fld>
            <a:endParaRPr lang="it-IT" dirty="0"/>
          </a:p>
        </p:txBody>
      </p:sp>
    </p:spTree>
    <p:extLst>
      <p:ext uri="{BB962C8B-B14F-4D97-AF65-F5344CB8AC3E}">
        <p14:creationId xmlns:p14="http://schemas.microsoft.com/office/powerpoint/2010/main" val="389004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C5DE7-2338-1EE7-21D2-D09E4776935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443D02B-F9C2-40D3-2D90-6C71E54153E5}"/>
              </a:ext>
            </a:extLst>
          </p:cNvPr>
          <p:cNvSpPr>
            <a:spLocks noGrp="1"/>
          </p:cNvSpPr>
          <p:nvPr>
            <p:ph type="body" orient="vert" idx="1"/>
          </p:nvPr>
        </p:nvSpPr>
        <p:spPr>
          <a:xfrm>
            <a:off x="838200" y="2352783"/>
            <a:ext cx="10515600" cy="325690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19EDBF-B8B6-C10F-F9C8-B79DED2AB27F}"/>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6" name="Segnaposto numero diapositiva 5">
            <a:extLst>
              <a:ext uri="{FF2B5EF4-FFF2-40B4-BE49-F238E27FC236}">
                <a16:creationId xmlns:a16="http://schemas.microsoft.com/office/drawing/2014/main" id="{D1F4A4C4-BD12-9AE7-8701-B1228AA0FD9B}"/>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72261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4B97C17-2160-9366-AD8B-149054AB62EA}"/>
              </a:ext>
            </a:extLst>
          </p:cNvPr>
          <p:cNvSpPr>
            <a:spLocks noGrp="1"/>
          </p:cNvSpPr>
          <p:nvPr>
            <p:ph type="title" orient="vert"/>
          </p:nvPr>
        </p:nvSpPr>
        <p:spPr>
          <a:xfrm>
            <a:off x="8724900" y="904125"/>
            <a:ext cx="2628900" cy="52728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31D25F-71D9-2E0A-DD40-392D89A36CDE}"/>
              </a:ext>
            </a:extLst>
          </p:cNvPr>
          <p:cNvSpPr>
            <a:spLocks noGrp="1"/>
          </p:cNvSpPr>
          <p:nvPr>
            <p:ph type="body" orient="vert" idx="1"/>
          </p:nvPr>
        </p:nvSpPr>
        <p:spPr>
          <a:xfrm>
            <a:off x="838200" y="904125"/>
            <a:ext cx="7734300" cy="52728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11CF48-DDD0-28D4-3D2E-9EE8A0315AD8}"/>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6" name="Segnaposto numero diapositiva 5">
            <a:extLst>
              <a:ext uri="{FF2B5EF4-FFF2-40B4-BE49-F238E27FC236}">
                <a16:creationId xmlns:a16="http://schemas.microsoft.com/office/drawing/2014/main" id="{FE9D3878-39C3-B4DE-A54D-C7FBE60F1F96}"/>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330838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B20C41-8A26-9766-A6B3-25365D0F08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DC5475-6859-5119-5FE3-2F93471740A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A2F41A-F0CA-357C-F8CE-6A816B0BB4B3}"/>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6" name="Segnaposto numero diapositiva 5">
            <a:extLst>
              <a:ext uri="{FF2B5EF4-FFF2-40B4-BE49-F238E27FC236}">
                <a16:creationId xmlns:a16="http://schemas.microsoft.com/office/drawing/2014/main" id="{E5ECB2D3-ECC6-421A-94BC-DD6C2FEB7534}"/>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89430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E980C-862F-70DA-1835-90BF4A775DC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0DE84-044D-D8F3-27DF-70D15BEFE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B1A4461-1777-E3F5-F14E-3846FB613B15}"/>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6" name="Segnaposto numero diapositiva 5">
            <a:extLst>
              <a:ext uri="{FF2B5EF4-FFF2-40B4-BE49-F238E27FC236}">
                <a16:creationId xmlns:a16="http://schemas.microsoft.com/office/drawing/2014/main" id="{81784533-A0DE-DE62-FAC0-7AAC400011EF}"/>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28617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58A53-8F72-D185-E4CE-4291760599FC}"/>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C2C68DC-B666-113F-9277-9B3CD9B04BD3}"/>
              </a:ext>
            </a:extLst>
          </p:cNvPr>
          <p:cNvSpPr>
            <a:spLocks noGrp="1"/>
          </p:cNvSpPr>
          <p:nvPr>
            <p:ph sz="half" idx="1"/>
          </p:nvPr>
        </p:nvSpPr>
        <p:spPr>
          <a:xfrm>
            <a:off x="838200" y="2661007"/>
            <a:ext cx="5181600" cy="3515956"/>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67105968-15E4-ADCC-BF39-E0CB341F86DB}"/>
              </a:ext>
            </a:extLst>
          </p:cNvPr>
          <p:cNvSpPr>
            <a:spLocks noGrp="1"/>
          </p:cNvSpPr>
          <p:nvPr>
            <p:ph sz="half" idx="2"/>
          </p:nvPr>
        </p:nvSpPr>
        <p:spPr>
          <a:xfrm>
            <a:off x="6172200" y="2661007"/>
            <a:ext cx="5181600" cy="351595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80E84ED-5A1F-7592-6D0C-8121EDF006F0}"/>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7" name="Segnaposto numero diapositiva 6">
            <a:extLst>
              <a:ext uri="{FF2B5EF4-FFF2-40B4-BE49-F238E27FC236}">
                <a16:creationId xmlns:a16="http://schemas.microsoft.com/office/drawing/2014/main" id="{E366E155-1294-7E6A-C5B1-4513886F7AB3}"/>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13064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CF9361-AFAB-2207-3332-7BAFF54C29B5}"/>
              </a:ext>
            </a:extLst>
          </p:cNvPr>
          <p:cNvSpPr>
            <a:spLocks noGrp="1"/>
          </p:cNvSpPr>
          <p:nvPr>
            <p:ph type="title"/>
          </p:nvPr>
        </p:nvSpPr>
        <p:spPr>
          <a:xfrm>
            <a:off x="839788" y="1068512"/>
            <a:ext cx="10515600" cy="622176"/>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600699B-15CB-3B82-50EB-A98486CE8107}"/>
              </a:ext>
            </a:extLst>
          </p:cNvPr>
          <p:cNvSpPr>
            <a:spLocks noGrp="1"/>
          </p:cNvSpPr>
          <p:nvPr>
            <p:ph type="body" idx="1"/>
          </p:nvPr>
        </p:nvSpPr>
        <p:spPr>
          <a:xfrm>
            <a:off x="839787" y="22149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4A1ECBCE-7ECA-6CCE-8DF2-7A6B53297C02}"/>
              </a:ext>
            </a:extLst>
          </p:cNvPr>
          <p:cNvSpPr>
            <a:spLocks noGrp="1"/>
          </p:cNvSpPr>
          <p:nvPr>
            <p:ph sz="half" idx="2"/>
          </p:nvPr>
        </p:nvSpPr>
        <p:spPr>
          <a:xfrm>
            <a:off x="839788" y="3205537"/>
            <a:ext cx="5157787" cy="2984126"/>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65F4B1D8-098D-A58A-3A73-AAE1DD0EB8B5}"/>
              </a:ext>
            </a:extLst>
          </p:cNvPr>
          <p:cNvSpPr>
            <a:spLocks noGrp="1"/>
          </p:cNvSpPr>
          <p:nvPr>
            <p:ph type="body" sz="quarter" idx="3"/>
          </p:nvPr>
        </p:nvSpPr>
        <p:spPr>
          <a:xfrm>
            <a:off x="6169024" y="22149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578708F9-C4E4-EE85-721D-3DB6257BC7E7}"/>
              </a:ext>
            </a:extLst>
          </p:cNvPr>
          <p:cNvSpPr>
            <a:spLocks noGrp="1"/>
          </p:cNvSpPr>
          <p:nvPr>
            <p:ph sz="quarter" idx="4"/>
          </p:nvPr>
        </p:nvSpPr>
        <p:spPr>
          <a:xfrm>
            <a:off x="6172200" y="3205537"/>
            <a:ext cx="5183188" cy="298412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11FBC38-1FDB-2C2B-171F-C844B0C15ECA}"/>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9" name="Segnaposto numero diapositiva 8">
            <a:extLst>
              <a:ext uri="{FF2B5EF4-FFF2-40B4-BE49-F238E27FC236}">
                <a16:creationId xmlns:a16="http://schemas.microsoft.com/office/drawing/2014/main" id="{294E39D6-01DE-52C2-BC43-22FAFDD031EA}"/>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468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39C3F-9522-E507-4709-888B5E486DC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40BCEFC-5734-ACEE-9DB4-B16DBF1A757E}"/>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5" name="Segnaposto numero diapositiva 4">
            <a:extLst>
              <a:ext uri="{FF2B5EF4-FFF2-40B4-BE49-F238E27FC236}">
                <a16:creationId xmlns:a16="http://schemas.microsoft.com/office/drawing/2014/main" id="{A8DC8505-649B-DE14-6FEC-984F1A100380}"/>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8889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B8EB7ED-6F66-706C-3F0D-00742C03B638}"/>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4" name="Segnaposto numero diapositiva 3">
            <a:extLst>
              <a:ext uri="{FF2B5EF4-FFF2-40B4-BE49-F238E27FC236}">
                <a16:creationId xmlns:a16="http://schemas.microsoft.com/office/drawing/2014/main" id="{E084A374-801D-7A84-817E-F94762651C9F}"/>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177836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E19CB-56AB-E179-D546-8EF184A9D8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6CD2DB-36B4-62FB-ABBF-CBE5E3BA7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28442E-9177-6DF7-2954-4648EF411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50C7615-94AA-353C-B074-24107CFF71EA}"/>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6" name="Segnaposto piè di pagina 5">
            <a:extLst>
              <a:ext uri="{FF2B5EF4-FFF2-40B4-BE49-F238E27FC236}">
                <a16:creationId xmlns:a16="http://schemas.microsoft.com/office/drawing/2014/main" id="{EC551268-F4D7-1D19-0DF6-F66A9965054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A7422E6E-9516-AE59-999C-832AA3FC6842}"/>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40558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92261-E420-356E-3EDF-0F532C843643}"/>
              </a:ext>
            </a:extLst>
          </p:cNvPr>
          <p:cNvSpPr>
            <a:spLocks noGrp="1"/>
          </p:cNvSpPr>
          <p:nvPr>
            <p:ph type="title"/>
          </p:nvPr>
        </p:nvSpPr>
        <p:spPr>
          <a:xfrm>
            <a:off x="839788" y="1089060"/>
            <a:ext cx="3932237" cy="1571947"/>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900131-A107-ECCB-80BB-2F5BADEE39DB}"/>
              </a:ext>
            </a:extLst>
          </p:cNvPr>
          <p:cNvSpPr>
            <a:spLocks noGrp="1"/>
          </p:cNvSpPr>
          <p:nvPr>
            <p:ph type="pic" idx="1"/>
          </p:nvPr>
        </p:nvSpPr>
        <p:spPr>
          <a:xfrm>
            <a:off x="5183188" y="1089060"/>
            <a:ext cx="6172200" cy="47719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07806F1F-7F65-7F4E-98E0-D27DEAC1736C}"/>
              </a:ext>
            </a:extLst>
          </p:cNvPr>
          <p:cNvSpPr>
            <a:spLocks noGrp="1"/>
          </p:cNvSpPr>
          <p:nvPr>
            <p:ph type="body" sz="half" idx="2"/>
          </p:nvPr>
        </p:nvSpPr>
        <p:spPr>
          <a:xfrm>
            <a:off x="839788" y="2732926"/>
            <a:ext cx="3932237" cy="3136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5B48DAB3-8CD6-176E-63D2-0EFECAA5664E}"/>
              </a:ext>
            </a:extLst>
          </p:cNvPr>
          <p:cNvSpPr>
            <a:spLocks noGrp="1"/>
          </p:cNvSpPr>
          <p:nvPr>
            <p:ph type="dt" sz="half" idx="10"/>
          </p:nvPr>
        </p:nvSpPr>
        <p:spPr/>
        <p:txBody>
          <a:bodyPr/>
          <a:lstStyle/>
          <a:p>
            <a:fld id="{C6F5A2BD-DCFB-154F-982B-3A3B56038AB8}" type="datetimeFigureOut">
              <a:rPr lang="it-IT" smtClean="0"/>
              <a:t>18/03/2024</a:t>
            </a:fld>
            <a:endParaRPr lang="it-IT"/>
          </a:p>
        </p:txBody>
      </p:sp>
      <p:sp>
        <p:nvSpPr>
          <p:cNvPr id="7" name="Segnaposto numero diapositiva 6">
            <a:extLst>
              <a:ext uri="{FF2B5EF4-FFF2-40B4-BE49-F238E27FC236}">
                <a16:creationId xmlns:a16="http://schemas.microsoft.com/office/drawing/2014/main" id="{83A7F999-305A-17B0-82D0-FBA4600747FE}"/>
              </a:ext>
            </a:extLst>
          </p:cNvPr>
          <p:cNvSpPr>
            <a:spLocks noGrp="1"/>
          </p:cNvSpPr>
          <p:nvPr>
            <p:ph type="sldNum" sz="quarter" idx="12"/>
          </p:nvPr>
        </p:nvSpPr>
        <p:spPr/>
        <p:txBody>
          <a:bodyPr/>
          <a:lstStyle/>
          <a:p>
            <a:fld id="{31593D90-BF89-C14B-AACA-48866CB15330}" type="slidenum">
              <a:rPr lang="it-IT" smtClean="0"/>
              <a:t>‹N›</a:t>
            </a:fld>
            <a:endParaRPr lang="it-IT"/>
          </a:p>
        </p:txBody>
      </p:sp>
    </p:spTree>
    <p:extLst>
      <p:ext uri="{BB962C8B-B14F-4D97-AF65-F5344CB8AC3E}">
        <p14:creationId xmlns:p14="http://schemas.microsoft.com/office/powerpoint/2010/main" val="219194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BDA77D1-08A7-F2EC-396A-A25084D7C93F}"/>
              </a:ext>
            </a:extLst>
          </p:cNvPr>
          <p:cNvSpPr>
            <a:spLocks noGrp="1"/>
          </p:cNvSpPr>
          <p:nvPr>
            <p:ph type="title"/>
          </p:nvPr>
        </p:nvSpPr>
        <p:spPr>
          <a:xfrm>
            <a:off x="838200" y="1387011"/>
            <a:ext cx="10515600" cy="694095"/>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88D43B89-B150-2176-32BC-EEE93597B6A4}"/>
              </a:ext>
            </a:extLst>
          </p:cNvPr>
          <p:cNvSpPr>
            <a:spLocks noGrp="1"/>
          </p:cNvSpPr>
          <p:nvPr>
            <p:ph type="body" idx="1"/>
          </p:nvPr>
        </p:nvSpPr>
        <p:spPr>
          <a:xfrm>
            <a:off x="838200" y="2712377"/>
            <a:ext cx="10515600" cy="3464585"/>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391954E-6CA7-C0F2-E9A8-8E2A74F35732}"/>
              </a:ext>
            </a:extLst>
          </p:cNvPr>
          <p:cNvSpPr>
            <a:spLocks noGrp="1"/>
          </p:cNvSpPr>
          <p:nvPr>
            <p:ph type="dt" sz="half" idx="2"/>
          </p:nvPr>
        </p:nvSpPr>
        <p:spPr>
          <a:xfrm>
            <a:off x="9317803" y="6492873"/>
            <a:ext cx="1136151" cy="365125"/>
          </a:xfrm>
          <a:prstGeom prst="rect">
            <a:avLst/>
          </a:prstGeom>
        </p:spPr>
        <p:txBody>
          <a:bodyPr vert="horz" lIns="91440" tIns="45720" rIns="91440" bIns="45720" rtlCol="0" anchor="ctr"/>
          <a:lstStyle>
            <a:lvl1pPr algn="l">
              <a:defRPr sz="1200">
                <a:solidFill>
                  <a:schemeClr val="bg1"/>
                </a:solidFill>
              </a:defRPr>
            </a:lvl1pPr>
          </a:lstStyle>
          <a:p>
            <a:fld id="{C6F5A2BD-DCFB-154F-982B-3A3B56038AB8}" type="datetimeFigureOut">
              <a:rPr lang="it-IT" smtClean="0"/>
              <a:pPr/>
              <a:t>18/03/2024</a:t>
            </a:fld>
            <a:endParaRPr lang="it-IT" dirty="0"/>
          </a:p>
        </p:txBody>
      </p:sp>
      <p:sp>
        <p:nvSpPr>
          <p:cNvPr id="6" name="Segnaposto numero diapositiva 5">
            <a:extLst>
              <a:ext uri="{FF2B5EF4-FFF2-40B4-BE49-F238E27FC236}">
                <a16:creationId xmlns:a16="http://schemas.microsoft.com/office/drawing/2014/main" id="{E10A1F32-0258-FF0D-E5B6-121250BF135A}"/>
              </a:ext>
            </a:extLst>
          </p:cNvPr>
          <p:cNvSpPr>
            <a:spLocks noGrp="1"/>
          </p:cNvSpPr>
          <p:nvPr>
            <p:ph type="sldNum" sz="quarter" idx="4"/>
          </p:nvPr>
        </p:nvSpPr>
        <p:spPr>
          <a:xfrm>
            <a:off x="10695398" y="6492874"/>
            <a:ext cx="658402" cy="365125"/>
          </a:xfrm>
          <a:prstGeom prst="rect">
            <a:avLst/>
          </a:prstGeom>
        </p:spPr>
        <p:txBody>
          <a:bodyPr vert="horz" lIns="91440" tIns="45720" rIns="91440" bIns="45720" rtlCol="0" anchor="ctr"/>
          <a:lstStyle>
            <a:lvl1pPr algn="r">
              <a:defRPr sz="1200">
                <a:solidFill>
                  <a:schemeClr val="bg1"/>
                </a:solidFill>
              </a:defRPr>
            </a:lvl1pPr>
          </a:lstStyle>
          <a:p>
            <a:fld id="{31593D90-BF89-C14B-AACA-48866CB15330}" type="slidenum">
              <a:rPr lang="it-IT" smtClean="0"/>
              <a:pPr/>
              <a:t>‹N›</a:t>
            </a:fld>
            <a:endParaRPr lang="it-IT" dirty="0"/>
          </a:p>
        </p:txBody>
      </p:sp>
    </p:spTree>
    <p:extLst>
      <p:ext uri="{BB962C8B-B14F-4D97-AF65-F5344CB8AC3E}">
        <p14:creationId xmlns:p14="http://schemas.microsoft.com/office/powerpoint/2010/main" val="95380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3483B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youtu.be/WjmF4GMy3w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youtu.be/pTZy1FeVbe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426C8202-A649-5D27-6525-CB6B7C5753E1}"/>
              </a:ext>
            </a:extLst>
          </p:cNvPr>
          <p:cNvSpPr>
            <a:spLocks noGrp="1"/>
          </p:cNvSpPr>
          <p:nvPr>
            <p:ph type="title"/>
          </p:nvPr>
        </p:nvSpPr>
        <p:spPr/>
        <p:txBody>
          <a:bodyPr>
            <a:normAutofit fontScale="90000"/>
          </a:bodyPr>
          <a:lstStyle/>
          <a:p>
            <a:r>
              <a:rPr lang="it-IT" dirty="0"/>
              <a:t>Studio esplorativo sull'uso del feedback </a:t>
            </a:r>
            <a:r>
              <a:rPr lang="it-IT" dirty="0" err="1"/>
              <a:t>aptico</a:t>
            </a:r>
            <a:r>
              <a:rPr lang="it-IT" dirty="0"/>
              <a:t> per il miglioramento della </a:t>
            </a:r>
            <a:r>
              <a:rPr lang="it-IT" dirty="0" err="1"/>
              <a:t>grafomotricità</a:t>
            </a:r>
            <a:endParaRPr lang="it-IT" dirty="0"/>
          </a:p>
        </p:txBody>
      </p:sp>
      <p:sp>
        <p:nvSpPr>
          <p:cNvPr id="11" name="Segnaposto testo 10">
            <a:extLst>
              <a:ext uri="{FF2B5EF4-FFF2-40B4-BE49-F238E27FC236}">
                <a16:creationId xmlns:a16="http://schemas.microsoft.com/office/drawing/2014/main" id="{D4AD136A-5A86-6528-830E-C96D004523B0}"/>
              </a:ext>
            </a:extLst>
          </p:cNvPr>
          <p:cNvSpPr>
            <a:spLocks noGrp="1"/>
          </p:cNvSpPr>
          <p:nvPr>
            <p:ph type="body" idx="1"/>
          </p:nvPr>
        </p:nvSpPr>
        <p:spPr>
          <a:xfrm>
            <a:off x="838200" y="4562475"/>
            <a:ext cx="10515600" cy="1500187"/>
          </a:xfrm>
        </p:spPr>
        <p:txBody>
          <a:bodyPr anchor="t"/>
          <a:lstStyle/>
          <a:p>
            <a:endParaRPr lang="it-IT" dirty="0"/>
          </a:p>
          <a:p>
            <a:pPr>
              <a:spcBef>
                <a:spcPts val="0"/>
              </a:spcBef>
            </a:pPr>
            <a:r>
              <a:rPr lang="it-IT" dirty="0"/>
              <a:t>Silvia Ceccacci, Chiara Gentilozzi, Alessandra </a:t>
            </a:r>
            <a:r>
              <a:rPr lang="it-IT" dirty="0" err="1"/>
              <a:t>Marfoglia</a:t>
            </a:r>
            <a:r>
              <a:rPr lang="it-IT" dirty="0"/>
              <a:t>, Catia Giaconi.</a:t>
            </a:r>
          </a:p>
        </p:txBody>
      </p:sp>
    </p:spTree>
    <p:extLst>
      <p:ext uri="{BB962C8B-B14F-4D97-AF65-F5344CB8AC3E}">
        <p14:creationId xmlns:p14="http://schemas.microsoft.com/office/powerpoint/2010/main" val="379984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3c2505e37c_0_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Caso studio</a:t>
            </a:r>
            <a:endParaRPr sz="3800" b="1" dirty="0"/>
          </a:p>
        </p:txBody>
      </p:sp>
      <p:sp>
        <p:nvSpPr>
          <p:cNvPr id="189" name="Google Shape;189;g23c2505e37c_0_1"/>
          <p:cNvSpPr txBox="1">
            <a:spLocks noGrp="1"/>
          </p:cNvSpPr>
          <p:nvPr>
            <p:ph idx="1"/>
          </p:nvPr>
        </p:nvSpPr>
        <p:spPr>
          <a:xfrm>
            <a:off x="838200" y="2122715"/>
            <a:ext cx="10515600" cy="38474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it-IT" sz="3200" b="1" dirty="0"/>
              <a:t>Caratteristiche partecipante</a:t>
            </a:r>
          </a:p>
          <a:p>
            <a:pPr marL="0" lvl="0" indent="0" algn="l" rtl="0">
              <a:lnSpc>
                <a:spcPct val="90000"/>
              </a:lnSpc>
              <a:spcBef>
                <a:spcPts val="1000"/>
              </a:spcBef>
              <a:spcAft>
                <a:spcPts val="0"/>
              </a:spcAft>
              <a:buClr>
                <a:schemeClr val="dk1"/>
              </a:buClr>
              <a:buSzPts val="2800"/>
              <a:buNone/>
            </a:pPr>
            <a:r>
              <a:rPr lang="it-IT" sz="3200" dirty="0">
                <a:solidFill>
                  <a:schemeClr val="dk1"/>
                </a:solidFill>
                <a:latin typeface="Calibri"/>
                <a:ea typeface="Calibri"/>
                <a:cs typeface="Calibri"/>
                <a:sym typeface="Calibri"/>
              </a:rPr>
              <a:t>Studentessa di 16 anni </a:t>
            </a:r>
          </a:p>
          <a:p>
            <a:pPr marL="0" lvl="0" indent="0" algn="l" rtl="0">
              <a:lnSpc>
                <a:spcPct val="90000"/>
              </a:lnSpc>
              <a:spcBef>
                <a:spcPts val="1000"/>
              </a:spcBef>
              <a:spcAft>
                <a:spcPts val="0"/>
              </a:spcAft>
              <a:buClr>
                <a:schemeClr val="dk1"/>
              </a:buClr>
              <a:buSzPts val="2800"/>
              <a:buNone/>
            </a:pPr>
            <a:r>
              <a:rPr lang="it-IT" sz="3200" dirty="0">
                <a:solidFill>
                  <a:schemeClr val="dk1"/>
                </a:solidFill>
                <a:latin typeface="Calibri"/>
                <a:ea typeface="Calibri"/>
                <a:cs typeface="Calibri"/>
                <a:sym typeface="Calibri"/>
              </a:rPr>
              <a:t>frequenta il terzo anno di un istituto di scuola sec. di II grado </a:t>
            </a:r>
          </a:p>
          <a:p>
            <a:pPr marL="0" lvl="0" indent="0" algn="l" rtl="0">
              <a:lnSpc>
                <a:spcPct val="90000"/>
              </a:lnSpc>
              <a:spcBef>
                <a:spcPts val="1000"/>
              </a:spcBef>
              <a:spcAft>
                <a:spcPts val="0"/>
              </a:spcAft>
              <a:buClr>
                <a:schemeClr val="dk1"/>
              </a:buClr>
              <a:buSzPts val="2800"/>
              <a:buNone/>
            </a:pPr>
            <a:r>
              <a:rPr lang="it-IT" sz="3200" dirty="0">
                <a:solidFill>
                  <a:schemeClr val="dk1"/>
                </a:solidFill>
                <a:latin typeface="Calibri"/>
                <a:ea typeface="Calibri"/>
                <a:cs typeface="Calibri"/>
                <a:sym typeface="Calibri"/>
              </a:rPr>
              <a:t>ritardo intellettivo medio</a:t>
            </a:r>
          </a:p>
          <a:p>
            <a:pPr marL="0" lvl="0" indent="0" algn="l" rtl="0">
              <a:lnSpc>
                <a:spcPct val="90000"/>
              </a:lnSpc>
              <a:spcBef>
                <a:spcPts val="1000"/>
              </a:spcBef>
              <a:spcAft>
                <a:spcPts val="0"/>
              </a:spcAft>
              <a:buClr>
                <a:schemeClr val="dk1"/>
              </a:buClr>
              <a:buSzPts val="2800"/>
              <a:buNone/>
            </a:pPr>
            <a:r>
              <a:rPr lang="it-IT" sz="3200" dirty="0">
                <a:solidFill>
                  <a:schemeClr val="dk1"/>
                </a:solidFill>
                <a:latin typeface="Calibri"/>
                <a:ea typeface="Calibri"/>
                <a:cs typeface="Calibri"/>
                <a:sym typeface="Calibri"/>
              </a:rPr>
              <a:t>difficoltà nella </a:t>
            </a:r>
            <a:r>
              <a:rPr lang="it-IT" sz="3200" dirty="0" err="1">
                <a:solidFill>
                  <a:schemeClr val="dk1"/>
                </a:solidFill>
                <a:latin typeface="Calibri"/>
                <a:ea typeface="Calibri"/>
                <a:cs typeface="Calibri"/>
                <a:sym typeface="Calibri"/>
              </a:rPr>
              <a:t>grafomotricità</a:t>
            </a:r>
            <a:r>
              <a:rPr lang="it-IT" sz="3200" dirty="0">
                <a:solidFill>
                  <a:schemeClr val="dk1"/>
                </a:solidFill>
                <a:latin typeface="Calibri"/>
                <a:ea typeface="Calibri"/>
                <a:cs typeface="Calibri"/>
                <a:sym typeface="Calibri"/>
              </a:rPr>
              <a:t>:</a:t>
            </a:r>
          </a:p>
        </p:txBody>
      </p:sp>
      <p:sp>
        <p:nvSpPr>
          <p:cNvPr id="3" name="CasellaDiTesto 2">
            <a:extLst>
              <a:ext uri="{FF2B5EF4-FFF2-40B4-BE49-F238E27FC236}">
                <a16:creationId xmlns:a16="http://schemas.microsoft.com/office/drawing/2014/main" id="{2DDAEE11-509D-14CC-5530-838B17E3A49C}"/>
              </a:ext>
            </a:extLst>
          </p:cNvPr>
          <p:cNvSpPr txBox="1"/>
          <p:nvPr/>
        </p:nvSpPr>
        <p:spPr>
          <a:xfrm>
            <a:off x="5878285" y="4518287"/>
            <a:ext cx="6041572" cy="954107"/>
          </a:xfrm>
          <a:prstGeom prst="rect">
            <a:avLst/>
          </a:prstGeom>
          <a:noFill/>
        </p:spPr>
        <p:txBody>
          <a:bodyPr wrap="square">
            <a:spAutoFit/>
          </a:bodyPr>
          <a:lstStyle/>
          <a:p>
            <a:r>
              <a:rPr lang="it-IT" sz="2800" dirty="0">
                <a:solidFill>
                  <a:schemeClr val="dk1"/>
                </a:solidFill>
                <a:latin typeface="Calibri"/>
                <a:ea typeface="Calibri"/>
                <a:cs typeface="Calibri"/>
                <a:sym typeface="Calibri"/>
              </a:rPr>
              <a:t>non corretta presa dello strumento grafico e scarsa fluidità del polso</a:t>
            </a:r>
            <a:endParaRPr lang="it-IT" sz="2800" dirty="0">
              <a:solidFill>
                <a:schemeClr val="dk1"/>
              </a:solidFill>
              <a:latin typeface="Calibri"/>
              <a:ea typeface="Calibri"/>
              <a:cs typeface="Calibri"/>
            </a:endParaRPr>
          </a:p>
        </p:txBody>
      </p:sp>
    </p:spTree>
    <p:extLst>
      <p:ext uri="{BB962C8B-B14F-4D97-AF65-F5344CB8AC3E}">
        <p14:creationId xmlns:p14="http://schemas.microsoft.com/office/powerpoint/2010/main" val="45164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p:txBody>
          <a:bodyPr>
            <a:normAutofit/>
          </a:bodyPr>
          <a:lstStyle/>
          <a:p>
            <a:r>
              <a:rPr lang="it-IT" sz="3200" b="1" dirty="0"/>
              <a:t>Percorso di potenziamento </a:t>
            </a:r>
            <a:r>
              <a:rPr lang="it-IT" sz="3200" b="1" dirty="0" err="1"/>
              <a:t>grafomotorio</a:t>
            </a:r>
            <a:endParaRPr lang="it-IT" sz="3200" b="1" dirty="0"/>
          </a:p>
          <a:p>
            <a:endParaRPr lang="it-IT" sz="3200" dirty="0"/>
          </a:p>
        </p:txBody>
      </p:sp>
      <p:sp>
        <p:nvSpPr>
          <p:cNvPr id="15" name="CasellaDiTesto 14">
            <a:extLst>
              <a:ext uri="{FF2B5EF4-FFF2-40B4-BE49-F238E27FC236}">
                <a16:creationId xmlns:a16="http://schemas.microsoft.com/office/drawing/2014/main" id="{CF0CF47F-C6B7-7BE3-9AFD-80CEA460EEBB}"/>
              </a:ext>
            </a:extLst>
          </p:cNvPr>
          <p:cNvSpPr txBox="1"/>
          <p:nvPr/>
        </p:nvSpPr>
        <p:spPr>
          <a:xfrm>
            <a:off x="5183188" y="1644232"/>
            <a:ext cx="6169024" cy="3970318"/>
          </a:xfrm>
          <a:prstGeom prst="rect">
            <a:avLst/>
          </a:prstGeom>
          <a:noFill/>
        </p:spPr>
        <p:txBody>
          <a:bodyPr wrap="square" rtlCol="0">
            <a:spAutoFit/>
          </a:bodyPr>
          <a:lstStyle/>
          <a:p>
            <a:endParaRPr lang="it-IT" sz="2800" dirty="0"/>
          </a:p>
          <a:p>
            <a:r>
              <a:rPr lang="it-IT" sz="2800" dirty="0"/>
              <a:t>Durata osservazione: </a:t>
            </a:r>
            <a:r>
              <a:rPr lang="it-IT" sz="2800" b="1" dirty="0"/>
              <a:t>1 settimana</a:t>
            </a:r>
          </a:p>
          <a:p>
            <a:r>
              <a:rPr lang="it-IT" sz="2800" dirty="0"/>
              <a:t>Tempo esposizione: </a:t>
            </a:r>
            <a:r>
              <a:rPr lang="it-IT" sz="2800" b="1" dirty="0"/>
              <a:t>3 incontri </a:t>
            </a:r>
          </a:p>
          <a:p>
            <a:r>
              <a:rPr lang="it-IT" sz="2800" dirty="0"/>
              <a:t>Sessioni di lavoro in giorni non consecutivi</a:t>
            </a:r>
          </a:p>
          <a:p>
            <a:endParaRPr lang="it-IT" sz="2800" dirty="0"/>
          </a:p>
          <a:p>
            <a:r>
              <a:rPr lang="it-IT" sz="2800" dirty="0">
                <a:solidFill>
                  <a:schemeClr val="dk1"/>
                </a:solidFill>
                <a:latin typeface="Calibri"/>
                <a:ea typeface="Calibri"/>
                <a:cs typeface="Calibri"/>
                <a:sym typeface="Calibri"/>
              </a:rPr>
              <a:t>Alla ragazza è stato chiesto di svolgere alcuni esercizi propedeutici alla scrittura a mano</a:t>
            </a:r>
            <a:endParaRPr lang="it-IT" sz="2800" dirty="0"/>
          </a:p>
        </p:txBody>
      </p:sp>
    </p:spTree>
    <p:extLst>
      <p:ext uri="{BB962C8B-B14F-4D97-AF65-F5344CB8AC3E}">
        <p14:creationId xmlns:p14="http://schemas.microsoft.com/office/powerpoint/2010/main" val="199509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a:xfrm>
            <a:off x="839788" y="2724988"/>
            <a:ext cx="3932237" cy="3136062"/>
          </a:xfrm>
        </p:spPr>
        <p:txBody>
          <a:bodyPr>
            <a:normAutofit/>
          </a:bodyPr>
          <a:lstStyle/>
          <a:p>
            <a:r>
              <a:rPr lang="it-IT" sz="3200" b="1" dirty="0"/>
              <a:t>Percorso di potenziamento </a:t>
            </a:r>
            <a:r>
              <a:rPr lang="it-IT" sz="3200" b="1" dirty="0" err="1"/>
              <a:t>grafomotorio</a:t>
            </a:r>
            <a:endParaRPr lang="it-IT" sz="3200" b="1" dirty="0"/>
          </a:p>
          <a:p>
            <a:endParaRPr lang="it-IT" sz="3200" dirty="0"/>
          </a:p>
        </p:txBody>
      </p:sp>
      <p:sp>
        <p:nvSpPr>
          <p:cNvPr id="7" name="Google Shape;198;g23c2505e37c_0_39">
            <a:extLst>
              <a:ext uri="{FF2B5EF4-FFF2-40B4-BE49-F238E27FC236}">
                <a16:creationId xmlns:a16="http://schemas.microsoft.com/office/drawing/2014/main" id="{17B8A7C1-C3F7-EB16-B765-0DDE6D94C178}"/>
              </a:ext>
            </a:extLst>
          </p:cNvPr>
          <p:cNvSpPr txBox="1">
            <a:spLocks/>
          </p:cNvSpPr>
          <p:nvPr/>
        </p:nvSpPr>
        <p:spPr>
          <a:xfrm>
            <a:off x="836612" y="4600216"/>
            <a:ext cx="4238375" cy="165906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100"/>
              <a:buFont typeface="Arial" panose="020B0604020202020204" pitchFamily="34" charset="0"/>
              <a:buNone/>
            </a:pPr>
            <a:r>
              <a:rPr lang="it-IT" dirty="0"/>
              <a:t>Diversi livelli </a:t>
            </a:r>
          </a:p>
          <a:p>
            <a:pPr marL="0" indent="0">
              <a:lnSpc>
                <a:spcPct val="100000"/>
              </a:lnSpc>
              <a:spcBef>
                <a:spcPts val="0"/>
              </a:spcBef>
              <a:buClr>
                <a:schemeClr val="dk1"/>
              </a:buClr>
              <a:buSzPts val="1100"/>
              <a:buFont typeface="Arial" panose="020B0604020202020204" pitchFamily="34" charset="0"/>
              <a:buNone/>
            </a:pPr>
            <a:r>
              <a:rPr lang="it-IT" dirty="0"/>
              <a:t>di controllo motorio </a:t>
            </a:r>
          </a:p>
          <a:p>
            <a:pPr marL="0" indent="0">
              <a:lnSpc>
                <a:spcPct val="100000"/>
              </a:lnSpc>
              <a:spcBef>
                <a:spcPts val="0"/>
              </a:spcBef>
              <a:buClr>
                <a:schemeClr val="dk1"/>
              </a:buClr>
              <a:buSzPts val="1100"/>
              <a:buFont typeface="Arial" panose="020B0604020202020204" pitchFamily="34" charset="0"/>
              <a:buNone/>
            </a:pPr>
            <a:r>
              <a:rPr lang="it-IT" dirty="0"/>
              <a:t>e di abilità </a:t>
            </a:r>
            <a:r>
              <a:rPr lang="it-IT" dirty="0" err="1"/>
              <a:t>grafomotorie</a:t>
            </a:r>
            <a:endParaRPr lang="en-US" dirty="0"/>
          </a:p>
        </p:txBody>
      </p:sp>
      <p:pic>
        <p:nvPicPr>
          <p:cNvPr id="8" name="Segnaposto immagine 7">
            <a:extLst>
              <a:ext uri="{FF2B5EF4-FFF2-40B4-BE49-F238E27FC236}">
                <a16:creationId xmlns:a16="http://schemas.microsoft.com/office/drawing/2014/main" id="{634361FF-38CA-988C-7943-69CD9B158503}"/>
              </a:ext>
            </a:extLst>
          </p:cNvPr>
          <p:cNvPicPr>
            <a:picLocks noGrp="1" noChangeAspect="1"/>
          </p:cNvPicPr>
          <p:nvPr>
            <p:ph type="pic" idx="1"/>
          </p:nvPr>
        </p:nvPicPr>
        <p:blipFill>
          <a:blip r:embed="rId3">
            <a:clrChange>
              <a:clrFrom>
                <a:srgbClr val="FFFFFF"/>
              </a:clrFrom>
              <a:clrTo>
                <a:srgbClr val="FFFFFF">
                  <a:alpha val="0"/>
                </a:srgbClr>
              </a:clrTo>
            </a:clrChange>
          </a:blip>
          <a:srcRect l="3153" r="3153"/>
          <a:stretch>
            <a:fillRect/>
          </a:stretch>
        </p:blipFill>
        <p:spPr>
          <a:xfrm>
            <a:off x="5671458" y="1483904"/>
            <a:ext cx="5506583" cy="4257404"/>
          </a:xfrm>
          <a:prstGeom prst="rect">
            <a:avLst/>
          </a:prstGeom>
        </p:spPr>
      </p:pic>
    </p:spTree>
    <p:extLst>
      <p:ext uri="{BB962C8B-B14F-4D97-AF65-F5344CB8AC3E}">
        <p14:creationId xmlns:p14="http://schemas.microsoft.com/office/powerpoint/2010/main" val="39474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a:xfrm>
            <a:off x="839788" y="2732926"/>
            <a:ext cx="4343400" cy="3136062"/>
          </a:xfrm>
        </p:spPr>
        <p:txBody>
          <a:bodyPr>
            <a:normAutofit/>
          </a:bodyPr>
          <a:lstStyle/>
          <a:p>
            <a:r>
              <a:rPr lang="it-IT" sz="3200" b="1" dirty="0"/>
              <a:t>Procedura</a:t>
            </a:r>
          </a:p>
          <a:p>
            <a:pPr marL="358775" lvl="0" indent="-358775" algn="l" rtl="0">
              <a:lnSpc>
                <a:spcPct val="90000"/>
              </a:lnSpc>
              <a:spcBef>
                <a:spcPts val="1800"/>
              </a:spcBef>
              <a:spcAft>
                <a:spcPts val="0"/>
              </a:spcAft>
              <a:buClr>
                <a:schemeClr val="dk1"/>
              </a:buClr>
              <a:buSzPct val="75000"/>
              <a:buFont typeface="Aptos" panose="020B0004020202020204" pitchFamily="34" charset="0"/>
              <a:buChar char="●"/>
            </a:pPr>
            <a:r>
              <a:rPr lang="it-IT" sz="2800" dirty="0"/>
              <a:t>Training dispositivo </a:t>
            </a:r>
            <a:r>
              <a:rPr lang="it-IT" sz="2800" dirty="0" err="1"/>
              <a:t>aptico</a:t>
            </a:r>
            <a:endParaRPr lang="it-IT" sz="2800" dirty="0"/>
          </a:p>
          <a:p>
            <a:pPr marL="358775" lvl="0" indent="-358775" algn="l" rtl="0">
              <a:lnSpc>
                <a:spcPct val="90000"/>
              </a:lnSpc>
              <a:spcBef>
                <a:spcPts val="1800"/>
              </a:spcBef>
              <a:spcAft>
                <a:spcPts val="0"/>
              </a:spcAft>
              <a:buClr>
                <a:schemeClr val="dk1"/>
              </a:buClr>
              <a:buSzPct val="75000"/>
              <a:buFont typeface="Aptos" panose="020B0004020202020204" pitchFamily="34" charset="0"/>
              <a:buChar char="●"/>
            </a:pPr>
            <a:r>
              <a:rPr lang="it-IT" sz="2800" dirty="0"/>
              <a:t>Sessioni di potenziamento</a:t>
            </a:r>
          </a:p>
        </p:txBody>
      </p:sp>
    </p:spTree>
    <p:extLst>
      <p:ext uri="{BB962C8B-B14F-4D97-AF65-F5344CB8AC3E}">
        <p14:creationId xmlns:p14="http://schemas.microsoft.com/office/powerpoint/2010/main" val="40178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a:xfrm>
            <a:off x="839788" y="2732926"/>
            <a:ext cx="4343400" cy="3136062"/>
          </a:xfrm>
        </p:spPr>
        <p:txBody>
          <a:bodyPr>
            <a:normAutofit/>
          </a:bodyPr>
          <a:lstStyle/>
          <a:p>
            <a:r>
              <a:rPr lang="it-IT" sz="3200" b="1" dirty="0"/>
              <a:t>Procedura</a:t>
            </a:r>
          </a:p>
          <a:p>
            <a:pPr marL="358775" lvl="0" indent="-358775" algn="l" rtl="0">
              <a:lnSpc>
                <a:spcPct val="90000"/>
              </a:lnSpc>
              <a:spcBef>
                <a:spcPts val="1800"/>
              </a:spcBef>
              <a:spcAft>
                <a:spcPts val="0"/>
              </a:spcAft>
              <a:buClr>
                <a:schemeClr val="dk1"/>
              </a:buClr>
              <a:buSzPct val="75000"/>
              <a:buFont typeface="Aptos" panose="020B0004020202020204" pitchFamily="34" charset="0"/>
              <a:buChar char="●"/>
            </a:pPr>
            <a:r>
              <a:rPr lang="it-IT" sz="2800" dirty="0"/>
              <a:t>Training dispositivo </a:t>
            </a:r>
            <a:r>
              <a:rPr lang="it-IT" sz="2800" dirty="0" err="1"/>
              <a:t>aptico</a:t>
            </a:r>
            <a:endParaRPr lang="it-IT" sz="2800" dirty="0"/>
          </a:p>
          <a:p>
            <a:pPr marL="358775" lvl="0" indent="-358775" algn="l" rtl="0">
              <a:lnSpc>
                <a:spcPct val="90000"/>
              </a:lnSpc>
              <a:spcBef>
                <a:spcPts val="1800"/>
              </a:spcBef>
              <a:spcAft>
                <a:spcPts val="0"/>
              </a:spcAft>
              <a:buClr>
                <a:schemeClr val="bg1">
                  <a:lumMod val="85000"/>
                </a:schemeClr>
              </a:buClr>
              <a:buSzPct val="75000"/>
              <a:buFont typeface="Aptos" panose="020B0004020202020204" pitchFamily="34" charset="0"/>
              <a:buChar char="●"/>
            </a:pPr>
            <a:r>
              <a:rPr lang="it-IT" sz="2800" dirty="0">
                <a:solidFill>
                  <a:schemeClr val="bg1">
                    <a:lumMod val="85000"/>
                  </a:schemeClr>
                </a:solidFill>
              </a:rPr>
              <a:t>Sessioni di potenziamento</a:t>
            </a:r>
          </a:p>
        </p:txBody>
      </p:sp>
      <p:pic>
        <p:nvPicPr>
          <p:cNvPr id="2" name="Google Shape;205;g23c2505e37c_0_58">
            <a:extLst>
              <a:ext uri="{FF2B5EF4-FFF2-40B4-BE49-F238E27FC236}">
                <a16:creationId xmlns:a16="http://schemas.microsoft.com/office/drawing/2014/main" id="{C24146EE-C9E1-D316-6007-75A13C58C2C4}"/>
              </a:ext>
            </a:extLst>
          </p:cNvPr>
          <p:cNvPicPr preferRelativeResize="0"/>
          <p:nvPr/>
        </p:nvPicPr>
        <p:blipFill rotWithShape="1">
          <a:blip r:embed="rId3">
            <a:alphaModFix/>
          </a:blip>
          <a:srcRect t="6411" r="55771" b="4286"/>
          <a:stretch/>
        </p:blipFill>
        <p:spPr>
          <a:xfrm>
            <a:off x="4772025" y="1162126"/>
            <a:ext cx="5767841" cy="4533747"/>
          </a:xfrm>
          <a:prstGeom prst="rect">
            <a:avLst/>
          </a:prstGeom>
          <a:noFill/>
          <a:ln>
            <a:noFill/>
          </a:ln>
        </p:spPr>
      </p:pic>
      <p:pic>
        <p:nvPicPr>
          <p:cNvPr id="3" name="Google Shape;205;g23c2505e37c_0_58">
            <a:extLst>
              <a:ext uri="{FF2B5EF4-FFF2-40B4-BE49-F238E27FC236}">
                <a16:creationId xmlns:a16="http://schemas.microsoft.com/office/drawing/2014/main" id="{761FD129-6116-194A-3191-59DD9FA3FB76}"/>
              </a:ext>
            </a:extLst>
          </p:cNvPr>
          <p:cNvPicPr preferRelativeResize="0"/>
          <p:nvPr/>
        </p:nvPicPr>
        <p:blipFill rotWithShape="1">
          <a:blip r:embed="rId3">
            <a:alphaModFix/>
          </a:blip>
          <a:srcRect l="67224" t="13382" b="7133"/>
          <a:stretch/>
        </p:blipFill>
        <p:spPr>
          <a:xfrm>
            <a:off x="9306463" y="3872566"/>
            <a:ext cx="2466805" cy="2328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Google Shape;204;g23c2505e37c_0_58">
            <a:extLst>
              <a:ext uri="{FF2B5EF4-FFF2-40B4-BE49-F238E27FC236}">
                <a16:creationId xmlns:a16="http://schemas.microsoft.com/office/drawing/2014/main" id="{848C14EC-DD2F-6FEE-25DF-EAAE6DF9C194}"/>
              </a:ext>
            </a:extLst>
          </p:cNvPr>
          <p:cNvSpPr txBox="1">
            <a:spLocks/>
          </p:cNvSpPr>
          <p:nvPr/>
        </p:nvSpPr>
        <p:spPr>
          <a:xfrm>
            <a:off x="4684939" y="5695807"/>
            <a:ext cx="5406118" cy="490200"/>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buClr>
                <a:schemeClr val="dk1"/>
              </a:buClr>
              <a:buSzPts val="2800"/>
            </a:pPr>
            <a:r>
              <a:rPr lang="it-IT" sz="1800">
                <a:latin typeface="Arial"/>
                <a:ea typeface="Arial"/>
                <a:cs typeface="Arial"/>
                <a:sym typeface="Arial"/>
              </a:rPr>
              <a:t>Link video: </a:t>
            </a:r>
            <a:r>
              <a:rPr lang="it-IT" sz="1800">
                <a:solidFill>
                  <a:schemeClr val="hlink"/>
                </a:solidFill>
                <a:highlight>
                  <a:srgbClr val="F9F9F9"/>
                </a:highlight>
                <a:uFill>
                  <a:noFill/>
                </a:uFill>
                <a:latin typeface="Arial"/>
                <a:ea typeface="Arial"/>
                <a:cs typeface="Arial"/>
                <a:sym typeface="Arial"/>
                <a:hlinkClick r:id="rId4"/>
              </a:rPr>
              <a:t>https://youtu.be/WjmF4GMy3wI</a:t>
            </a:r>
            <a:r>
              <a:rPr lang="it-IT" sz="1800">
                <a:latin typeface="Arial"/>
                <a:ea typeface="Arial"/>
                <a:cs typeface="Arial"/>
                <a:sym typeface="Arial"/>
              </a:rPr>
              <a:t> </a:t>
            </a:r>
            <a:endParaRPr lang="it-IT" sz="1800" dirty="0">
              <a:latin typeface="Arial"/>
              <a:ea typeface="Arial"/>
              <a:cs typeface="Arial"/>
              <a:sym typeface="Arial"/>
            </a:endParaRPr>
          </a:p>
        </p:txBody>
      </p:sp>
    </p:spTree>
    <p:extLst>
      <p:ext uri="{BB962C8B-B14F-4D97-AF65-F5344CB8AC3E}">
        <p14:creationId xmlns:p14="http://schemas.microsoft.com/office/powerpoint/2010/main" val="175404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a:xfrm>
            <a:off x="839788" y="2732926"/>
            <a:ext cx="4343400" cy="3136062"/>
          </a:xfrm>
        </p:spPr>
        <p:txBody>
          <a:bodyPr>
            <a:normAutofit/>
          </a:bodyPr>
          <a:lstStyle/>
          <a:p>
            <a:r>
              <a:rPr lang="it-IT" sz="3200" b="1" dirty="0"/>
              <a:t>Procedura</a:t>
            </a:r>
          </a:p>
          <a:p>
            <a:pPr marL="358775" lvl="0" indent="-358775" algn="l" rtl="0">
              <a:lnSpc>
                <a:spcPct val="90000"/>
              </a:lnSpc>
              <a:spcBef>
                <a:spcPts val="1800"/>
              </a:spcBef>
              <a:spcAft>
                <a:spcPts val="0"/>
              </a:spcAft>
              <a:buClr>
                <a:schemeClr val="bg1">
                  <a:lumMod val="85000"/>
                </a:schemeClr>
              </a:buClr>
              <a:buSzPct val="75000"/>
              <a:buFont typeface="Aptos" panose="020B0004020202020204" pitchFamily="34" charset="0"/>
              <a:buChar char="●"/>
            </a:pPr>
            <a:r>
              <a:rPr lang="it-IT" sz="2800" dirty="0">
                <a:solidFill>
                  <a:schemeClr val="bg1">
                    <a:lumMod val="85000"/>
                  </a:schemeClr>
                </a:solidFill>
              </a:rPr>
              <a:t>Training dispositivo </a:t>
            </a:r>
            <a:r>
              <a:rPr lang="it-IT" sz="2800" dirty="0" err="1">
                <a:solidFill>
                  <a:schemeClr val="bg1">
                    <a:lumMod val="85000"/>
                  </a:schemeClr>
                </a:solidFill>
              </a:rPr>
              <a:t>aptico</a:t>
            </a:r>
            <a:endParaRPr lang="it-IT" sz="2800" dirty="0">
              <a:solidFill>
                <a:schemeClr val="bg1">
                  <a:lumMod val="85000"/>
                </a:schemeClr>
              </a:solidFill>
            </a:endParaRPr>
          </a:p>
          <a:p>
            <a:pPr marL="358775" lvl="0" indent="-358775" algn="l" rtl="0">
              <a:lnSpc>
                <a:spcPct val="90000"/>
              </a:lnSpc>
              <a:spcBef>
                <a:spcPts val="1800"/>
              </a:spcBef>
              <a:spcAft>
                <a:spcPts val="0"/>
              </a:spcAft>
              <a:buSzPct val="75000"/>
              <a:buFont typeface="Aptos" panose="020B0004020202020204" pitchFamily="34" charset="0"/>
              <a:buChar char="●"/>
            </a:pPr>
            <a:r>
              <a:rPr lang="it-IT" sz="2800" dirty="0"/>
              <a:t>Sessioni di potenziamento</a:t>
            </a:r>
          </a:p>
        </p:txBody>
      </p:sp>
      <p:sp>
        <p:nvSpPr>
          <p:cNvPr id="8" name="CasellaDiTesto 7">
            <a:extLst>
              <a:ext uri="{FF2B5EF4-FFF2-40B4-BE49-F238E27FC236}">
                <a16:creationId xmlns:a16="http://schemas.microsoft.com/office/drawing/2014/main" id="{363E1FD4-D392-8B75-1BA5-874BCA8219C3}"/>
              </a:ext>
            </a:extLst>
          </p:cNvPr>
          <p:cNvSpPr txBox="1"/>
          <p:nvPr/>
        </p:nvSpPr>
        <p:spPr>
          <a:xfrm>
            <a:off x="4772025" y="1067214"/>
            <a:ext cx="6760029" cy="1665712"/>
          </a:xfrm>
          <a:prstGeom prst="rect">
            <a:avLst/>
          </a:prstGeom>
          <a:noFill/>
        </p:spPr>
        <p:txBody>
          <a:bodyPr wrap="square">
            <a:spAutoFit/>
          </a:bodyPr>
          <a:lstStyle/>
          <a:p>
            <a:pPr marL="0" lvl="0" indent="0" algn="just" rtl="0">
              <a:lnSpc>
                <a:spcPct val="107916"/>
              </a:lnSpc>
              <a:spcBef>
                <a:spcPts val="0"/>
              </a:spcBef>
              <a:spcAft>
                <a:spcPts val="0"/>
              </a:spcAft>
              <a:buClr>
                <a:schemeClr val="dk1"/>
              </a:buClr>
              <a:buSzPts val="1100"/>
              <a:buFont typeface="Arial"/>
              <a:buNone/>
            </a:pPr>
            <a:r>
              <a:rPr lang="it-IT" sz="2800" dirty="0">
                <a:solidFill>
                  <a:schemeClr val="dk1"/>
                </a:solidFill>
                <a:latin typeface="+mj-lt"/>
                <a:ea typeface="Calibri"/>
                <a:cs typeface="Calibri"/>
                <a:sym typeface="Calibri"/>
              </a:rPr>
              <a:t>Attività I </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2400" dirty="0">
                <a:solidFill>
                  <a:schemeClr val="dk1"/>
                </a:solidFill>
                <a:latin typeface="+mj-lt"/>
                <a:ea typeface="Calibri"/>
                <a:cs typeface="Calibri"/>
                <a:sym typeface="Calibri"/>
              </a:rPr>
              <a:t>interazione con un tracciato realizzato su un oggetto digitale mediante applicazione VR;</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2400" dirty="0">
                <a:solidFill>
                  <a:schemeClr val="dk1"/>
                </a:solidFill>
                <a:latin typeface="+mj-lt"/>
                <a:ea typeface="Calibri"/>
                <a:cs typeface="Calibri"/>
                <a:sym typeface="Calibri"/>
              </a:rPr>
              <a:t>riproduzione del tracciato a mano libera su carta.</a:t>
            </a:r>
          </a:p>
        </p:txBody>
      </p:sp>
      <p:pic>
        <p:nvPicPr>
          <p:cNvPr id="211" name="Google Shape;211;g23c2505e37c_0_47"/>
          <p:cNvPicPr preferRelativeResize="0">
            <a:picLocks/>
          </p:cNvPicPr>
          <p:nvPr/>
        </p:nvPicPr>
        <p:blipFill>
          <a:blip r:embed="rId3">
            <a:alphaModFix/>
          </a:blip>
          <a:stretch>
            <a:fillRect/>
          </a:stretch>
        </p:blipFill>
        <p:spPr>
          <a:xfrm>
            <a:off x="4772025" y="3008495"/>
            <a:ext cx="6868205" cy="2233159"/>
          </a:xfrm>
          <a:prstGeom prst="rect">
            <a:avLst/>
          </a:prstGeom>
          <a:noFill/>
          <a:ln>
            <a:noFill/>
          </a:ln>
        </p:spPr>
      </p:pic>
      <p:sp>
        <p:nvSpPr>
          <p:cNvPr id="12" name="Google Shape;212;g23c2505e37c_0_47">
            <a:extLst>
              <a:ext uri="{FF2B5EF4-FFF2-40B4-BE49-F238E27FC236}">
                <a16:creationId xmlns:a16="http://schemas.microsoft.com/office/drawing/2014/main" id="{540E6D67-2763-3F66-00BA-F593AF558B12}"/>
              </a:ext>
            </a:extLst>
          </p:cNvPr>
          <p:cNvSpPr txBox="1">
            <a:spLocks/>
          </p:cNvSpPr>
          <p:nvPr/>
        </p:nvSpPr>
        <p:spPr>
          <a:xfrm>
            <a:off x="7275738" y="5305134"/>
            <a:ext cx="4709432" cy="6636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2800"/>
              <a:buFont typeface="Arial" panose="020B0604020202020204" pitchFamily="34" charset="0"/>
              <a:buNone/>
            </a:pPr>
            <a:r>
              <a:rPr lang="it-IT" sz="1800" dirty="0">
                <a:latin typeface="Arial"/>
                <a:ea typeface="Arial"/>
                <a:cs typeface="Arial"/>
                <a:sym typeface="Arial"/>
              </a:rPr>
              <a:t>Link video: </a:t>
            </a:r>
            <a:r>
              <a:rPr lang="it-IT" sz="1800" u="sng" dirty="0">
                <a:solidFill>
                  <a:schemeClr val="hlink"/>
                </a:solidFill>
                <a:highlight>
                  <a:srgbClr val="F9F9F9"/>
                </a:highlight>
                <a:latin typeface="Arial"/>
                <a:ea typeface="Arial"/>
                <a:cs typeface="Arial"/>
                <a:sym typeface="Arial"/>
                <a:hlinkClick r:id="rId4"/>
              </a:rPr>
              <a:t>https://youtu.be/pTZy1FeVbeQ</a:t>
            </a:r>
            <a:endParaRPr lang="it-IT" sz="1800" u="sng" dirty="0">
              <a:solidFill>
                <a:schemeClr val="hlink"/>
              </a:solidFill>
              <a:highlight>
                <a:srgbClr val="F9F9F9"/>
              </a:highlight>
              <a:latin typeface="Arial"/>
              <a:ea typeface="Arial"/>
              <a:cs typeface="Arial"/>
              <a:sym typeface="Arial"/>
            </a:endParaRPr>
          </a:p>
          <a:p>
            <a:pPr marL="0" indent="0">
              <a:buClr>
                <a:schemeClr val="dk1"/>
              </a:buClr>
              <a:buSzPts val="2800"/>
              <a:buFont typeface="Arial" panose="020B0604020202020204" pitchFamily="34" charset="0"/>
              <a:buNone/>
            </a:pPr>
            <a:r>
              <a:rPr lang="it-IT" sz="1800" dirty="0">
                <a:latin typeface="Arial"/>
                <a:ea typeface="Arial"/>
                <a:cs typeface="Arial"/>
                <a:sym typeface="Arial"/>
              </a:rPr>
              <a:t>Link video: </a:t>
            </a:r>
            <a:r>
              <a:rPr lang="it-IT" sz="1800" u="sng" dirty="0">
                <a:solidFill>
                  <a:schemeClr val="hlink"/>
                </a:solidFill>
                <a:highlight>
                  <a:srgbClr val="F9F9F9"/>
                </a:highlight>
                <a:latin typeface="Arial"/>
                <a:ea typeface="Arial"/>
                <a:cs typeface="Arial"/>
                <a:sym typeface="Arial"/>
              </a:rPr>
              <a:t>https://youtu.be/gUme8PtjCCw </a:t>
            </a:r>
            <a:endParaRPr lang="it-IT" sz="1800" dirty="0">
              <a:highlight>
                <a:srgbClr val="F9F9F9"/>
              </a:highlight>
              <a:latin typeface="Arial"/>
              <a:ea typeface="Arial"/>
              <a:cs typeface="Arial"/>
              <a:sym typeface="Arial"/>
            </a:endParaRPr>
          </a:p>
        </p:txBody>
      </p:sp>
    </p:spTree>
    <p:extLst>
      <p:ext uri="{BB962C8B-B14F-4D97-AF65-F5344CB8AC3E}">
        <p14:creationId xmlns:p14="http://schemas.microsoft.com/office/powerpoint/2010/main" val="32527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19;g23c2505e37c_0_64">
            <a:extLst>
              <a:ext uri="{FF2B5EF4-FFF2-40B4-BE49-F238E27FC236}">
                <a16:creationId xmlns:a16="http://schemas.microsoft.com/office/drawing/2014/main" id="{E337DF4D-F5AC-104D-879D-DD99F21004FA}"/>
              </a:ext>
            </a:extLst>
          </p:cNvPr>
          <p:cNvPicPr preferRelativeResize="0"/>
          <p:nvPr/>
        </p:nvPicPr>
        <p:blipFill>
          <a:blip r:embed="rId3">
            <a:alphaModFix/>
          </a:blip>
          <a:stretch>
            <a:fillRect/>
          </a:stretch>
        </p:blipFill>
        <p:spPr>
          <a:xfrm>
            <a:off x="4772025" y="3312525"/>
            <a:ext cx="4947255" cy="19301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itolo 3">
            <a:extLst>
              <a:ext uri="{FF2B5EF4-FFF2-40B4-BE49-F238E27FC236}">
                <a16:creationId xmlns:a16="http://schemas.microsoft.com/office/drawing/2014/main" id="{0B3C6C39-F373-5B60-7DA9-EB76B434E2B8}"/>
              </a:ext>
            </a:extLst>
          </p:cNvPr>
          <p:cNvSpPr>
            <a:spLocks noGrp="1"/>
          </p:cNvSpPr>
          <p:nvPr>
            <p:ph type="title"/>
          </p:nvPr>
        </p:nvSpPr>
        <p:spPr/>
        <p:txBody>
          <a:bodyPr>
            <a:normAutofit/>
          </a:bodyPr>
          <a:lstStyle/>
          <a:p>
            <a:r>
              <a:rPr lang="it-IT" sz="3800" b="1" dirty="0"/>
              <a:t>Caso studio</a:t>
            </a:r>
            <a:endParaRPr lang="it-IT" sz="3800" dirty="0"/>
          </a:p>
        </p:txBody>
      </p:sp>
      <p:sp>
        <p:nvSpPr>
          <p:cNvPr id="6" name="Segnaposto testo 5">
            <a:extLst>
              <a:ext uri="{FF2B5EF4-FFF2-40B4-BE49-F238E27FC236}">
                <a16:creationId xmlns:a16="http://schemas.microsoft.com/office/drawing/2014/main" id="{CDCB61D6-F619-6CBC-738E-F9CF25D68FB2}"/>
              </a:ext>
            </a:extLst>
          </p:cNvPr>
          <p:cNvSpPr>
            <a:spLocks noGrp="1"/>
          </p:cNvSpPr>
          <p:nvPr>
            <p:ph type="body" sz="half" idx="2"/>
          </p:nvPr>
        </p:nvSpPr>
        <p:spPr>
          <a:xfrm>
            <a:off x="839788" y="2732926"/>
            <a:ext cx="4343400" cy="3136062"/>
          </a:xfrm>
        </p:spPr>
        <p:txBody>
          <a:bodyPr>
            <a:normAutofit/>
          </a:bodyPr>
          <a:lstStyle/>
          <a:p>
            <a:r>
              <a:rPr lang="it-IT" sz="3200" b="1" dirty="0"/>
              <a:t>Procedura</a:t>
            </a:r>
          </a:p>
          <a:p>
            <a:pPr marL="358775" lvl="0" indent="-358775" algn="l" rtl="0">
              <a:lnSpc>
                <a:spcPct val="90000"/>
              </a:lnSpc>
              <a:spcBef>
                <a:spcPts val="1800"/>
              </a:spcBef>
              <a:spcAft>
                <a:spcPts val="0"/>
              </a:spcAft>
              <a:buClr>
                <a:schemeClr val="bg1">
                  <a:lumMod val="85000"/>
                </a:schemeClr>
              </a:buClr>
              <a:buSzPct val="75000"/>
              <a:buFont typeface="Aptos" panose="020B0004020202020204" pitchFamily="34" charset="0"/>
              <a:buChar char="●"/>
            </a:pPr>
            <a:r>
              <a:rPr lang="it-IT" sz="2800" dirty="0">
                <a:solidFill>
                  <a:schemeClr val="bg1">
                    <a:lumMod val="85000"/>
                  </a:schemeClr>
                </a:solidFill>
              </a:rPr>
              <a:t>Training dispositivo </a:t>
            </a:r>
            <a:r>
              <a:rPr lang="it-IT" sz="2800" dirty="0" err="1">
                <a:solidFill>
                  <a:schemeClr val="bg1">
                    <a:lumMod val="85000"/>
                  </a:schemeClr>
                </a:solidFill>
              </a:rPr>
              <a:t>aptico</a:t>
            </a:r>
            <a:endParaRPr lang="it-IT" sz="2800" dirty="0">
              <a:solidFill>
                <a:schemeClr val="bg1">
                  <a:lumMod val="85000"/>
                </a:schemeClr>
              </a:solidFill>
            </a:endParaRPr>
          </a:p>
          <a:p>
            <a:pPr marL="358775" lvl="0" indent="-358775" algn="l" rtl="0">
              <a:lnSpc>
                <a:spcPct val="90000"/>
              </a:lnSpc>
              <a:spcBef>
                <a:spcPts val="1800"/>
              </a:spcBef>
              <a:spcAft>
                <a:spcPts val="0"/>
              </a:spcAft>
              <a:buSzPct val="75000"/>
              <a:buFont typeface="Aptos" panose="020B0004020202020204" pitchFamily="34" charset="0"/>
              <a:buChar char="●"/>
            </a:pPr>
            <a:r>
              <a:rPr lang="it-IT" sz="2800" dirty="0"/>
              <a:t>Sessioni di potenziamento</a:t>
            </a:r>
          </a:p>
        </p:txBody>
      </p:sp>
      <p:sp>
        <p:nvSpPr>
          <p:cNvPr id="8" name="CasellaDiTesto 7">
            <a:extLst>
              <a:ext uri="{FF2B5EF4-FFF2-40B4-BE49-F238E27FC236}">
                <a16:creationId xmlns:a16="http://schemas.microsoft.com/office/drawing/2014/main" id="{363E1FD4-D392-8B75-1BA5-874BCA8219C3}"/>
              </a:ext>
            </a:extLst>
          </p:cNvPr>
          <p:cNvSpPr txBox="1"/>
          <p:nvPr/>
        </p:nvSpPr>
        <p:spPr>
          <a:xfrm>
            <a:off x="4772025" y="1067214"/>
            <a:ext cx="6760029" cy="2101473"/>
          </a:xfrm>
          <a:prstGeom prst="rect">
            <a:avLst/>
          </a:prstGeom>
          <a:noFill/>
        </p:spPr>
        <p:txBody>
          <a:bodyPr wrap="square">
            <a:spAutoFit/>
          </a:bodyPr>
          <a:lstStyle/>
          <a:p>
            <a:pPr marL="0" lvl="0" indent="0" algn="just" rtl="0">
              <a:lnSpc>
                <a:spcPct val="107916"/>
              </a:lnSpc>
              <a:spcBef>
                <a:spcPts val="0"/>
              </a:spcBef>
              <a:spcAft>
                <a:spcPts val="0"/>
              </a:spcAft>
              <a:buClr>
                <a:schemeClr val="dk1"/>
              </a:buClr>
              <a:buSzPts val="1100"/>
              <a:buFont typeface="Arial"/>
              <a:buNone/>
            </a:pPr>
            <a:r>
              <a:rPr lang="it-IT" sz="3200" dirty="0">
                <a:solidFill>
                  <a:schemeClr val="dk1"/>
                </a:solidFill>
                <a:latin typeface="+mj-lt"/>
                <a:ea typeface="Calibri"/>
                <a:cs typeface="Calibri"/>
                <a:sym typeface="Calibri"/>
              </a:rPr>
              <a:t>Attività II</a:t>
            </a: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2400" dirty="0">
                <a:solidFill>
                  <a:schemeClr val="dk1"/>
                </a:solidFill>
                <a:latin typeface="+mj-lt"/>
                <a:ea typeface="Calibri"/>
                <a:cs typeface="Calibri"/>
                <a:sym typeface="Calibri"/>
              </a:rPr>
              <a:t>interazione con un tracciato intagliato sulla superficie di una classica tavola di legno per </a:t>
            </a:r>
            <a:r>
              <a:rPr lang="it-IT" sz="2400" dirty="0" err="1">
                <a:solidFill>
                  <a:schemeClr val="dk1"/>
                </a:solidFill>
                <a:latin typeface="+mj-lt"/>
                <a:ea typeface="Calibri"/>
                <a:cs typeface="Calibri"/>
                <a:sym typeface="Calibri"/>
              </a:rPr>
              <a:t>grafomotricità</a:t>
            </a:r>
            <a:endParaRPr lang="it-IT" sz="2400" dirty="0">
              <a:solidFill>
                <a:schemeClr val="dk1"/>
              </a:solidFill>
              <a:latin typeface="+mj-lt"/>
              <a:ea typeface="Calibri"/>
              <a:cs typeface="Calibri"/>
              <a:sym typeface="Calibri"/>
            </a:endParaRPr>
          </a:p>
          <a:p>
            <a:pPr marL="609600" lvl="0" indent="-457200" algn="just" rtl="0">
              <a:lnSpc>
                <a:spcPct val="100000"/>
              </a:lnSpc>
              <a:spcBef>
                <a:spcPts val="0"/>
              </a:spcBef>
              <a:spcAft>
                <a:spcPts val="0"/>
              </a:spcAft>
              <a:buClr>
                <a:schemeClr val="dk1"/>
              </a:buClr>
              <a:buSzPct val="100000"/>
              <a:buFont typeface="Wingdings" panose="05000000000000000000" pitchFamily="2" charset="2"/>
              <a:buChar char="Ø"/>
            </a:pPr>
            <a:r>
              <a:rPr lang="it-IT" sz="2400" dirty="0">
                <a:solidFill>
                  <a:schemeClr val="dk1"/>
                </a:solidFill>
                <a:latin typeface="+mj-lt"/>
                <a:ea typeface="Calibri"/>
                <a:cs typeface="Calibri"/>
                <a:sym typeface="Calibri"/>
              </a:rPr>
              <a:t>riproduzione del tracciato a mano libera su carta.</a:t>
            </a:r>
            <a:endParaRPr lang="it-IT" sz="2000" dirty="0">
              <a:solidFill>
                <a:schemeClr val="dk1"/>
              </a:solidFill>
              <a:latin typeface="+mj-lt"/>
              <a:ea typeface="Calibri"/>
              <a:cs typeface="Calibri"/>
              <a:sym typeface="Calibri"/>
            </a:endParaRPr>
          </a:p>
        </p:txBody>
      </p:sp>
      <p:pic>
        <p:nvPicPr>
          <p:cNvPr id="3" name="Google Shape;218;g23c2505e37c_0_64">
            <a:extLst>
              <a:ext uri="{FF2B5EF4-FFF2-40B4-BE49-F238E27FC236}">
                <a16:creationId xmlns:a16="http://schemas.microsoft.com/office/drawing/2014/main" id="{BE549FD2-E5BA-928D-474D-EA68D628F38D}"/>
              </a:ext>
            </a:extLst>
          </p:cNvPr>
          <p:cNvPicPr preferRelativeResize="0"/>
          <p:nvPr/>
        </p:nvPicPr>
        <p:blipFill>
          <a:blip r:embed="rId4">
            <a:alphaModFix/>
          </a:blip>
          <a:stretch>
            <a:fillRect/>
          </a:stretch>
        </p:blipFill>
        <p:spPr>
          <a:xfrm>
            <a:off x="6724650" y="4360890"/>
            <a:ext cx="4807404" cy="17634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525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Raccolta e analisi dei dati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fontScale="92500" lnSpcReduction="20000"/>
          </a:bodyPr>
          <a:lstStyle/>
          <a:p>
            <a:pPr marL="0" indent="0">
              <a:buNone/>
            </a:pPr>
            <a:r>
              <a:rPr lang="en-US" sz="3200" dirty="0"/>
              <a:t>Dati </a:t>
            </a:r>
            <a:r>
              <a:rPr lang="en-US" sz="3200" dirty="0" err="1"/>
              <a:t>raccolti</a:t>
            </a:r>
            <a:r>
              <a:rPr lang="en-US" sz="3200" dirty="0"/>
              <a:t> </a:t>
            </a:r>
            <a:r>
              <a:rPr lang="en-US" sz="3200" dirty="0" err="1"/>
              <a:t>mediante</a:t>
            </a:r>
            <a:r>
              <a:rPr lang="en-US" sz="3200" dirty="0"/>
              <a:t> </a:t>
            </a:r>
            <a:r>
              <a:rPr lang="en-US" sz="3200" dirty="0" err="1"/>
              <a:t>registrazioni</a:t>
            </a:r>
            <a:r>
              <a:rPr lang="en-US" sz="3200" dirty="0"/>
              <a:t> audio e video</a:t>
            </a:r>
          </a:p>
          <a:p>
            <a:pPr marL="0" indent="0">
              <a:spcBef>
                <a:spcPts val="3000"/>
              </a:spcBef>
              <a:buNone/>
            </a:pPr>
            <a:r>
              <a:rPr lang="it-IT" sz="3200" dirty="0">
                <a:sym typeface="Calibri"/>
              </a:rPr>
              <a:t>L’analisi dei video si è concentrata sei seguenti elementi:</a:t>
            </a:r>
          </a:p>
          <a:p>
            <a:pPr marL="719138" indent="-358775">
              <a:lnSpc>
                <a:spcPct val="100000"/>
              </a:lnSpc>
              <a:spcBef>
                <a:spcPts val="1800"/>
              </a:spcBef>
              <a:buSzPct val="75000"/>
              <a:buFont typeface="Aptos" panose="020B0004020202020204" pitchFamily="34" charset="0"/>
              <a:buChar char="●"/>
            </a:pPr>
            <a:r>
              <a:rPr lang="it-IT" sz="3000" dirty="0"/>
              <a:t>correttezza della presa;</a:t>
            </a:r>
          </a:p>
          <a:p>
            <a:pPr marL="719138" indent="-358775">
              <a:lnSpc>
                <a:spcPct val="100000"/>
              </a:lnSpc>
              <a:spcBef>
                <a:spcPts val="1800"/>
              </a:spcBef>
              <a:buSzPct val="75000"/>
              <a:buFont typeface="Aptos" panose="020B0004020202020204" pitchFamily="34" charset="0"/>
              <a:buChar char="●"/>
            </a:pPr>
            <a:r>
              <a:rPr lang="it-IT" sz="3000" dirty="0"/>
              <a:t>livello di autonomia di interazione con l'oggetto virtuale;</a:t>
            </a:r>
          </a:p>
          <a:p>
            <a:pPr marL="719138" indent="-358775">
              <a:lnSpc>
                <a:spcPct val="100000"/>
              </a:lnSpc>
              <a:spcBef>
                <a:spcPts val="1800"/>
              </a:spcBef>
              <a:buSzPct val="75000"/>
              <a:buFont typeface="Aptos" panose="020B0004020202020204" pitchFamily="34" charset="0"/>
              <a:buChar char="●"/>
            </a:pPr>
            <a:r>
              <a:rPr lang="it-IT" sz="3000" dirty="0"/>
              <a:t>livello di correttezza nell'esecuzione dell'esercizio;</a:t>
            </a:r>
          </a:p>
          <a:p>
            <a:pPr marL="719138" indent="-358775">
              <a:lnSpc>
                <a:spcPct val="100000"/>
              </a:lnSpc>
              <a:spcBef>
                <a:spcPts val="1800"/>
              </a:spcBef>
              <a:buSzPct val="75000"/>
              <a:buFont typeface="Aptos" panose="020B0004020202020204" pitchFamily="34" charset="0"/>
              <a:buChar char="●"/>
            </a:pPr>
            <a:r>
              <a:rPr lang="it-IT" sz="3000" dirty="0"/>
              <a:t>livello di motivazione e coinvolgimento manifestato dallo studente.</a:t>
            </a:r>
          </a:p>
          <a:p>
            <a:pPr marL="0" indent="0">
              <a:buNone/>
            </a:pPr>
            <a:endParaRPr lang="it-IT"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Risultati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a:bodyPr>
          <a:lstStyle/>
          <a:p>
            <a:pPr marL="446088" marR="0" lvl="0" indent="-446088" algn="just" rtl="0">
              <a:lnSpc>
                <a:spcPct val="100000"/>
              </a:lnSpc>
              <a:spcBef>
                <a:spcPts val="1800"/>
              </a:spcBef>
              <a:spcAft>
                <a:spcPts val="0"/>
              </a:spcAft>
              <a:buFont typeface="Calibri" panose="020F0502020204030204" pitchFamily="34" charset="0"/>
              <a:buChar char="●"/>
            </a:pPr>
            <a:r>
              <a:rPr lang="en-US" sz="3200" dirty="0" err="1">
                <a:solidFill>
                  <a:schemeClr val="dk1"/>
                </a:solidFill>
                <a:latin typeface="+mj-lt"/>
                <a:ea typeface="Calibri"/>
                <a:cs typeface="Calibri"/>
                <a:sym typeface="Calibri"/>
              </a:rPr>
              <a:t>Scarso</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livello</a:t>
            </a:r>
            <a:r>
              <a:rPr lang="en-US" sz="3200" dirty="0">
                <a:solidFill>
                  <a:schemeClr val="dk1"/>
                </a:solidFill>
                <a:latin typeface="+mj-lt"/>
                <a:ea typeface="Calibri"/>
                <a:cs typeface="Calibri"/>
                <a:sym typeface="Calibri"/>
              </a:rPr>
              <a:t> di </a:t>
            </a:r>
            <a:r>
              <a:rPr lang="en-US" sz="3200" dirty="0" err="1">
                <a:solidFill>
                  <a:schemeClr val="dk1"/>
                </a:solidFill>
                <a:latin typeface="+mj-lt"/>
                <a:ea typeface="Calibri"/>
                <a:cs typeface="Calibri"/>
                <a:sym typeface="Calibri"/>
              </a:rPr>
              <a:t>autonomia</a:t>
            </a:r>
            <a:r>
              <a:rPr lang="en-US" sz="3200" dirty="0">
                <a:solidFill>
                  <a:schemeClr val="dk1"/>
                </a:solidFill>
                <a:latin typeface="+mj-lt"/>
                <a:ea typeface="Calibri"/>
                <a:cs typeface="Calibri"/>
                <a:sym typeface="Calibri"/>
              </a:rPr>
              <a:t> da </a:t>
            </a:r>
            <a:r>
              <a:rPr lang="en-US" sz="3200" dirty="0" err="1">
                <a:solidFill>
                  <a:schemeClr val="dk1"/>
                </a:solidFill>
                <a:latin typeface="+mj-lt"/>
                <a:ea typeface="Calibri"/>
                <a:cs typeface="Calibri"/>
                <a:sym typeface="Calibri"/>
              </a:rPr>
              <a:t>parte</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dello</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studente</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nell’utilizzo</a:t>
            </a:r>
            <a:r>
              <a:rPr lang="en-US" sz="3200" dirty="0">
                <a:solidFill>
                  <a:schemeClr val="dk1"/>
                </a:solidFill>
                <a:latin typeface="+mj-lt"/>
                <a:ea typeface="Calibri"/>
                <a:cs typeface="Calibri"/>
                <a:sym typeface="Calibri"/>
              </a:rPr>
              <a:t> del </a:t>
            </a:r>
            <a:r>
              <a:rPr lang="en-US" sz="3200" dirty="0" err="1">
                <a:solidFill>
                  <a:schemeClr val="dk1"/>
                </a:solidFill>
                <a:latin typeface="+mj-lt"/>
                <a:ea typeface="Calibri"/>
                <a:cs typeface="Calibri"/>
                <a:sym typeface="Calibri"/>
              </a:rPr>
              <a:t>dispositivo</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aptico</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anche</a:t>
            </a:r>
            <a:r>
              <a:rPr lang="en-US" sz="3200" dirty="0">
                <a:solidFill>
                  <a:schemeClr val="dk1"/>
                </a:solidFill>
                <a:latin typeface="+mj-lt"/>
                <a:ea typeface="Calibri"/>
                <a:cs typeface="Calibri"/>
                <a:sym typeface="Calibri"/>
              </a:rPr>
              <a:t> dopo </a:t>
            </a:r>
            <a:r>
              <a:rPr lang="en-US" sz="3200" dirty="0" err="1">
                <a:solidFill>
                  <a:schemeClr val="dk1"/>
                </a:solidFill>
                <a:latin typeface="+mj-lt"/>
                <a:ea typeface="Calibri"/>
                <a:cs typeface="Calibri"/>
                <a:sym typeface="Calibri"/>
              </a:rPr>
              <a:t>numerose</a:t>
            </a:r>
            <a:r>
              <a:rPr lang="en-US" sz="3200" dirty="0">
                <a:solidFill>
                  <a:schemeClr val="dk1"/>
                </a:solidFill>
                <a:latin typeface="+mj-lt"/>
                <a:ea typeface="Calibri"/>
                <a:cs typeface="Calibri"/>
                <a:sym typeface="Calibri"/>
              </a:rPr>
              <a:t> </a:t>
            </a:r>
            <a:r>
              <a:rPr lang="en-US" sz="3200" dirty="0" err="1">
                <a:solidFill>
                  <a:schemeClr val="dk1"/>
                </a:solidFill>
                <a:latin typeface="+mj-lt"/>
                <a:ea typeface="Calibri"/>
                <a:cs typeface="Calibri"/>
                <a:sym typeface="Calibri"/>
              </a:rPr>
              <a:t>sessioni</a:t>
            </a:r>
            <a:r>
              <a:rPr lang="en-US" sz="3200" dirty="0">
                <a:solidFill>
                  <a:schemeClr val="dk1"/>
                </a:solidFill>
                <a:latin typeface="+mj-lt"/>
                <a:ea typeface="Calibri"/>
                <a:cs typeface="Calibri"/>
                <a:sym typeface="Calibri"/>
              </a:rPr>
              <a:t> di training</a:t>
            </a:r>
          </a:p>
          <a:p>
            <a:pPr marL="446088" indent="-446088" algn="just">
              <a:lnSpc>
                <a:spcPct val="100000"/>
              </a:lnSpc>
              <a:spcBef>
                <a:spcPts val="1800"/>
              </a:spcBef>
              <a:buFont typeface="Calibri" panose="020F0502020204030204" pitchFamily="34" charset="0"/>
              <a:buChar char="●"/>
            </a:pPr>
            <a:r>
              <a:rPr lang="it-IT" sz="3200" dirty="0">
                <a:solidFill>
                  <a:schemeClr val="dk1"/>
                </a:solidFill>
                <a:latin typeface="+mj-lt"/>
                <a:ea typeface="Calibri"/>
                <a:cs typeface="Calibri"/>
                <a:sym typeface="Calibri"/>
              </a:rPr>
              <a:t>Livello di autonomia dello studente pressoché totale nell'interazione con la tavola di legno</a:t>
            </a:r>
            <a:r>
              <a:rPr lang="en-US" sz="3200" dirty="0">
                <a:solidFill>
                  <a:schemeClr val="dk1"/>
                </a:solidFill>
                <a:latin typeface="+mj-lt"/>
                <a:ea typeface="Calibri"/>
                <a:cs typeface="Calibri"/>
                <a:sym typeface="Calibri"/>
              </a:rPr>
              <a:t> </a:t>
            </a:r>
          </a:p>
          <a:p>
            <a:pPr marL="0" indent="0">
              <a:buNone/>
            </a:pPr>
            <a:endParaRPr lang="it-IT" sz="3200" dirty="0"/>
          </a:p>
        </p:txBody>
      </p:sp>
    </p:spTree>
    <p:extLst>
      <p:ext uri="{BB962C8B-B14F-4D97-AF65-F5344CB8AC3E}">
        <p14:creationId xmlns:p14="http://schemas.microsoft.com/office/powerpoint/2010/main" val="152457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Risultati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a:bodyPr>
          <a:lstStyle/>
          <a:p>
            <a:pPr marL="446088" marR="0" lvl="0" indent="-446088" algn="just" rtl="0">
              <a:lnSpc>
                <a:spcPct val="100000"/>
              </a:lnSpc>
              <a:spcBef>
                <a:spcPts val="1800"/>
              </a:spcBef>
              <a:spcAft>
                <a:spcPts val="0"/>
              </a:spcAft>
              <a:buFont typeface="Calibri" panose="020F0502020204030204" pitchFamily="34" charset="0"/>
              <a:buChar char="●"/>
            </a:pPr>
            <a:r>
              <a:rPr lang="it-IT" sz="3200" dirty="0"/>
              <a:t>Il livello di motivazione dello studente durante le due attività è risultato mediamente basso</a:t>
            </a:r>
          </a:p>
          <a:p>
            <a:pPr marL="446088" marR="0" lvl="0" indent="-446088" algn="just" rtl="0">
              <a:lnSpc>
                <a:spcPct val="100000"/>
              </a:lnSpc>
              <a:spcBef>
                <a:spcPts val="1800"/>
              </a:spcBef>
              <a:spcAft>
                <a:spcPts val="0"/>
              </a:spcAft>
              <a:buFont typeface="Calibri" panose="020F0502020204030204" pitchFamily="34" charset="0"/>
              <a:buChar char="●"/>
            </a:pPr>
            <a:r>
              <a:rPr lang="it-IT" sz="3200" dirty="0"/>
              <a:t>In più occasioni, lo studente ha espresso preferenza riguardo all’esecuzione degli esercizi con il sistema di realtà virtuale piuttosto che con la tavoletta</a:t>
            </a:r>
          </a:p>
        </p:txBody>
      </p:sp>
    </p:spTree>
    <p:extLst>
      <p:ext uri="{BB962C8B-B14F-4D97-AF65-F5344CB8AC3E}">
        <p14:creationId xmlns:p14="http://schemas.microsoft.com/office/powerpoint/2010/main" val="249744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2C79B70-D801-7A14-BDDA-7AB8C35085A1}"/>
              </a:ext>
            </a:extLst>
          </p:cNvPr>
          <p:cNvSpPr>
            <a:spLocks noGrp="1"/>
          </p:cNvSpPr>
          <p:nvPr>
            <p:ph type="title"/>
          </p:nvPr>
        </p:nvSpPr>
        <p:spPr/>
        <p:txBody>
          <a:bodyPr>
            <a:normAutofit fontScale="90000"/>
          </a:bodyPr>
          <a:lstStyle/>
          <a:p>
            <a:r>
              <a:rPr lang="it-IT" dirty="0"/>
              <a:t>Introduzione</a:t>
            </a:r>
          </a:p>
        </p:txBody>
      </p:sp>
      <p:sp>
        <p:nvSpPr>
          <p:cNvPr id="5" name="Segnaposto contenuto 4">
            <a:extLst>
              <a:ext uri="{FF2B5EF4-FFF2-40B4-BE49-F238E27FC236}">
                <a16:creationId xmlns:a16="http://schemas.microsoft.com/office/drawing/2014/main" id="{D78376B0-F35E-E64D-2F3E-BDCF0AB4F38D}"/>
              </a:ext>
            </a:extLst>
          </p:cNvPr>
          <p:cNvSpPr>
            <a:spLocks noGrp="1"/>
          </p:cNvSpPr>
          <p:nvPr>
            <p:ph idx="1"/>
          </p:nvPr>
        </p:nvSpPr>
        <p:spPr/>
        <p:txBody>
          <a:bodyPr/>
          <a:lstStyle/>
          <a:p>
            <a:pPr marL="0" indent="0">
              <a:buNone/>
            </a:pPr>
            <a:r>
              <a:rPr lang="it-IT" b="1" dirty="0"/>
              <a:t>Difficoltà di scrittura </a:t>
            </a:r>
            <a:r>
              <a:rPr lang="it-IT" dirty="0"/>
              <a:t>in bambini con e senza disturbi o disabilità specifiche dell'apprendimento </a:t>
            </a:r>
            <a:r>
              <a:rPr lang="it-IT" b="1" dirty="0"/>
              <a:t>e tecnologie </a:t>
            </a:r>
            <a:r>
              <a:rPr lang="it-IT" b="1" dirty="0" err="1"/>
              <a:t>aptiche</a:t>
            </a:r>
            <a:r>
              <a:rPr lang="it-IT" dirty="0"/>
              <a:t>.</a:t>
            </a:r>
          </a:p>
          <a:p>
            <a:pPr marL="0" indent="0">
              <a:spcBef>
                <a:spcPts val="1800"/>
              </a:spcBef>
              <a:buNone/>
            </a:pPr>
            <a:r>
              <a:rPr lang="it-IT" dirty="0"/>
              <a:t>Un caso di studio condotto dal Centro di Ricerca sull'Insegnamento e l'Apprendimento, l'Inclusione, la Disabilità e le Tecnologie Didattiche (</a:t>
            </a:r>
            <a:r>
              <a:rPr lang="it-IT" dirty="0" err="1"/>
              <a:t>TIncTec</a:t>
            </a:r>
            <a:r>
              <a:rPr lang="it-IT" dirty="0"/>
              <a:t>) dell'Università di Macerata.</a:t>
            </a:r>
          </a:p>
        </p:txBody>
      </p:sp>
    </p:spTree>
    <p:extLst>
      <p:ext uri="{BB962C8B-B14F-4D97-AF65-F5344CB8AC3E}">
        <p14:creationId xmlns:p14="http://schemas.microsoft.com/office/powerpoint/2010/main" val="312320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Risultati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a:bodyPr>
          <a:lstStyle/>
          <a:p>
            <a:pPr marL="446088" marR="0" lvl="0" indent="-446088" algn="just" rtl="0">
              <a:lnSpc>
                <a:spcPct val="100000"/>
              </a:lnSpc>
              <a:spcBef>
                <a:spcPts val="1800"/>
              </a:spcBef>
              <a:spcAft>
                <a:spcPts val="0"/>
              </a:spcAft>
              <a:buFont typeface="Calibri" panose="020F0502020204030204" pitchFamily="34" charset="0"/>
              <a:buChar char="●"/>
            </a:pPr>
            <a:r>
              <a:rPr lang="en-US" sz="3200" dirty="0" err="1"/>
              <a:t>Dall’analisi</a:t>
            </a:r>
            <a:r>
              <a:rPr lang="en-US" sz="3200" dirty="0"/>
              <a:t> </a:t>
            </a:r>
            <a:r>
              <a:rPr lang="en-US" sz="3200" dirty="0" err="1"/>
              <a:t>dei</a:t>
            </a:r>
            <a:r>
              <a:rPr lang="en-US" sz="3200" dirty="0"/>
              <a:t> </a:t>
            </a:r>
            <a:r>
              <a:rPr lang="en-US" sz="3200" dirty="0" err="1"/>
              <a:t>tracciati</a:t>
            </a:r>
            <a:r>
              <a:rPr lang="en-US" sz="3200" dirty="0"/>
              <a:t> </a:t>
            </a:r>
            <a:r>
              <a:rPr lang="en-US" sz="3200" dirty="0" err="1"/>
              <a:t>eseguiti</a:t>
            </a:r>
            <a:r>
              <a:rPr lang="en-US" sz="3200" dirty="0"/>
              <a:t> </a:t>
            </a:r>
            <a:r>
              <a:rPr lang="en-US" sz="3200" dirty="0" err="1"/>
              <a:t>su</a:t>
            </a:r>
            <a:r>
              <a:rPr lang="en-US" sz="3200" dirty="0"/>
              <a:t> carta </a:t>
            </a:r>
            <a:r>
              <a:rPr lang="en-US" sz="3200" dirty="0" err="1"/>
              <a:t>dall</a:t>
            </a:r>
            <a:r>
              <a:rPr lang="it-IT" sz="3200" dirty="0"/>
              <a:t>o studente non emergono sostanziali differenze in termini di qualità visiva del tratto</a:t>
            </a:r>
            <a:endParaRPr lang="en-US" sz="3200" dirty="0"/>
          </a:p>
        </p:txBody>
      </p:sp>
    </p:spTree>
    <p:extLst>
      <p:ext uri="{BB962C8B-B14F-4D97-AF65-F5344CB8AC3E}">
        <p14:creationId xmlns:p14="http://schemas.microsoft.com/office/powerpoint/2010/main" val="25671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Conclusioni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a:bodyPr>
          <a:lstStyle/>
          <a:p>
            <a:pPr marL="0" indent="0" algn="just">
              <a:lnSpc>
                <a:spcPct val="100000"/>
              </a:lnSpc>
              <a:spcBef>
                <a:spcPts val="1800"/>
              </a:spcBef>
              <a:buNone/>
            </a:pPr>
            <a:r>
              <a:rPr lang="it-IT" sz="3200" dirty="0">
                <a:solidFill>
                  <a:schemeClr val="dk1"/>
                </a:solidFill>
                <a:latin typeface="Calibri"/>
                <a:ea typeface="Calibri"/>
                <a:cs typeface="Calibri"/>
                <a:sym typeface="Calibri"/>
              </a:rPr>
              <a:t>I dispositivi </a:t>
            </a:r>
            <a:r>
              <a:rPr lang="it-IT" sz="3200" dirty="0" err="1">
                <a:solidFill>
                  <a:schemeClr val="dk1"/>
                </a:solidFill>
                <a:latin typeface="Calibri"/>
                <a:ea typeface="Calibri"/>
                <a:cs typeface="Calibri"/>
                <a:sym typeface="Calibri"/>
              </a:rPr>
              <a:t>aptici</a:t>
            </a:r>
            <a:r>
              <a:rPr lang="it-IT" sz="3200" dirty="0">
                <a:solidFill>
                  <a:schemeClr val="dk1"/>
                </a:solidFill>
                <a:latin typeface="Calibri"/>
                <a:ea typeface="Calibri"/>
                <a:cs typeface="Calibri"/>
                <a:sym typeface="Calibri"/>
              </a:rPr>
              <a:t> potrebbero fornire un valido ausilio per </a:t>
            </a:r>
            <a:r>
              <a:rPr lang="it-IT" sz="3200" b="1" dirty="0">
                <a:solidFill>
                  <a:schemeClr val="dk1"/>
                </a:solidFill>
                <a:latin typeface="Calibri"/>
                <a:ea typeface="Calibri"/>
                <a:cs typeface="Calibri"/>
                <a:sym typeface="Calibri"/>
              </a:rPr>
              <a:t>integrare gli interventi scolastici </a:t>
            </a:r>
            <a:r>
              <a:rPr lang="it-IT" sz="3200" dirty="0">
                <a:solidFill>
                  <a:schemeClr val="dk1"/>
                </a:solidFill>
                <a:latin typeface="Calibri"/>
                <a:ea typeface="Calibri"/>
                <a:cs typeface="Calibri"/>
                <a:sym typeface="Calibri"/>
              </a:rPr>
              <a:t>diretti dal terapeuta per </a:t>
            </a:r>
            <a:r>
              <a:rPr lang="it-IT" sz="3200" b="1" dirty="0">
                <a:solidFill>
                  <a:schemeClr val="dk1"/>
                </a:solidFill>
                <a:latin typeface="Calibri"/>
                <a:ea typeface="Calibri"/>
                <a:cs typeface="Calibri"/>
                <a:sym typeface="Calibri"/>
              </a:rPr>
              <a:t>migliorare i risultati funzionali della scrittura a</a:t>
            </a:r>
            <a:r>
              <a:rPr lang="it-IT" sz="3200" dirty="0">
                <a:solidFill>
                  <a:schemeClr val="dk1"/>
                </a:solidFill>
                <a:latin typeface="Calibri"/>
                <a:ea typeface="Calibri"/>
                <a:cs typeface="Calibri"/>
                <a:sym typeface="Calibri"/>
              </a:rPr>
              <a:t> mano, al fine di aumentare la motivazione dello studente verso attività di potenziamento</a:t>
            </a:r>
          </a:p>
        </p:txBody>
      </p:sp>
    </p:spTree>
    <p:extLst>
      <p:ext uri="{BB962C8B-B14F-4D97-AF65-F5344CB8AC3E}">
        <p14:creationId xmlns:p14="http://schemas.microsoft.com/office/powerpoint/2010/main" val="3229813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3c2505e37c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Studi futuri…</a:t>
            </a:r>
            <a:endParaRPr dirty="0"/>
          </a:p>
        </p:txBody>
      </p:sp>
      <p:sp>
        <p:nvSpPr>
          <p:cNvPr id="2" name="Segnaposto contenuto 1">
            <a:extLst>
              <a:ext uri="{FF2B5EF4-FFF2-40B4-BE49-F238E27FC236}">
                <a16:creationId xmlns:a16="http://schemas.microsoft.com/office/drawing/2014/main" id="{B8B7F190-1238-8B83-FF9D-6F0D087CB3D1}"/>
              </a:ext>
            </a:extLst>
          </p:cNvPr>
          <p:cNvSpPr>
            <a:spLocks noGrp="1"/>
          </p:cNvSpPr>
          <p:nvPr>
            <p:ph idx="1"/>
          </p:nvPr>
        </p:nvSpPr>
        <p:spPr>
          <a:xfrm>
            <a:off x="838200" y="2399272"/>
            <a:ext cx="10515600" cy="3870899"/>
          </a:xfrm>
        </p:spPr>
        <p:txBody>
          <a:bodyPr>
            <a:normAutofit/>
          </a:bodyPr>
          <a:lstStyle/>
          <a:p>
            <a:pPr marL="0" indent="0" algn="just">
              <a:lnSpc>
                <a:spcPct val="100000"/>
              </a:lnSpc>
              <a:spcBef>
                <a:spcPts val="1800"/>
              </a:spcBef>
              <a:buNone/>
            </a:pPr>
            <a:r>
              <a:rPr lang="it-IT" sz="3200" dirty="0">
                <a:solidFill>
                  <a:schemeClr val="dk1"/>
                </a:solidFill>
                <a:latin typeface="Calibri"/>
                <a:ea typeface="Calibri"/>
                <a:cs typeface="Calibri"/>
                <a:sym typeface="Calibri"/>
              </a:rPr>
              <a:t>Ripetere lo studio integrando dispositivi per raccogliere informazioni sulla dinamica della scrittura (es. Wacom </a:t>
            </a:r>
            <a:r>
              <a:rPr lang="it-IT" sz="3200" dirty="0" err="1">
                <a:solidFill>
                  <a:schemeClr val="dk1"/>
                </a:solidFill>
                <a:latin typeface="Calibri"/>
                <a:ea typeface="Calibri"/>
                <a:cs typeface="Calibri"/>
                <a:sym typeface="Calibri"/>
              </a:rPr>
              <a:t>Intuos</a:t>
            </a:r>
            <a:r>
              <a:rPr lang="it-IT" sz="3200" dirty="0">
                <a:solidFill>
                  <a:schemeClr val="dk1"/>
                </a:solidFill>
                <a:latin typeface="Calibri"/>
                <a:ea typeface="Calibri"/>
                <a:cs typeface="Calibri"/>
                <a:sym typeface="Calibri"/>
              </a:rPr>
              <a:t> Pro)</a:t>
            </a:r>
          </a:p>
          <a:p>
            <a:pPr marL="0" indent="0" algn="just">
              <a:lnSpc>
                <a:spcPct val="100000"/>
              </a:lnSpc>
              <a:spcBef>
                <a:spcPts val="1800"/>
              </a:spcBef>
              <a:buNone/>
            </a:pPr>
            <a:r>
              <a:rPr lang="it-IT" sz="3200" dirty="0" err="1">
                <a:solidFill>
                  <a:schemeClr val="dk1"/>
                </a:solidFill>
                <a:latin typeface="Calibri"/>
                <a:ea typeface="Calibri"/>
                <a:cs typeface="Calibri"/>
                <a:sym typeface="Calibri"/>
              </a:rPr>
              <a:t>Gamificare</a:t>
            </a:r>
            <a:r>
              <a:rPr lang="it-IT" sz="3200" dirty="0">
                <a:solidFill>
                  <a:schemeClr val="dk1"/>
                </a:solidFill>
                <a:latin typeface="Calibri"/>
                <a:ea typeface="Calibri"/>
                <a:cs typeface="Calibri"/>
                <a:sym typeface="Calibri"/>
              </a:rPr>
              <a:t> le attività di potenziamento può incrementare la motivazione da parte dello studente e quindi l’efficacia degli interventi</a:t>
            </a:r>
          </a:p>
          <a:p>
            <a:pPr marL="0" indent="0" algn="just">
              <a:lnSpc>
                <a:spcPct val="100000"/>
              </a:lnSpc>
              <a:spcBef>
                <a:spcPts val="1800"/>
              </a:spcBef>
              <a:buNone/>
            </a:pPr>
            <a:endParaRPr lang="it-IT"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54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1026" name="Picture 2" descr="4.565 immagini, foto stock, oggetti 3D e immagini vettoriali Any questions  | Shutterstock">
            <a:extLst>
              <a:ext uri="{FF2B5EF4-FFF2-40B4-BE49-F238E27FC236}">
                <a16:creationId xmlns:a16="http://schemas.microsoft.com/office/drawing/2014/main" id="{DC7C2EDB-7ED0-ED51-47DF-86269EB73D5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9914" y="1289957"/>
            <a:ext cx="7772399"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7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2C79B70-D801-7A14-BDDA-7AB8C35085A1}"/>
              </a:ext>
            </a:extLst>
          </p:cNvPr>
          <p:cNvSpPr>
            <a:spLocks noGrp="1"/>
          </p:cNvSpPr>
          <p:nvPr>
            <p:ph type="title"/>
          </p:nvPr>
        </p:nvSpPr>
        <p:spPr/>
        <p:txBody>
          <a:bodyPr>
            <a:normAutofit fontScale="90000"/>
          </a:bodyPr>
          <a:lstStyle/>
          <a:p>
            <a:r>
              <a:rPr lang="it-IT" dirty="0"/>
              <a:t>Abilità della scrittura</a:t>
            </a:r>
          </a:p>
        </p:txBody>
      </p:sp>
      <p:sp>
        <p:nvSpPr>
          <p:cNvPr id="5" name="Segnaposto contenuto 4">
            <a:extLst>
              <a:ext uri="{FF2B5EF4-FFF2-40B4-BE49-F238E27FC236}">
                <a16:creationId xmlns:a16="http://schemas.microsoft.com/office/drawing/2014/main" id="{D78376B0-F35E-E64D-2F3E-BDCF0AB4F38D}"/>
              </a:ext>
            </a:extLst>
          </p:cNvPr>
          <p:cNvSpPr>
            <a:spLocks noGrp="1"/>
          </p:cNvSpPr>
          <p:nvPr>
            <p:ph idx="1"/>
          </p:nvPr>
        </p:nvSpPr>
        <p:spPr/>
        <p:txBody>
          <a:bodyPr>
            <a:normAutofit/>
          </a:bodyPr>
          <a:lstStyle/>
          <a:p>
            <a:pPr marL="0" indent="0">
              <a:buNone/>
            </a:pPr>
            <a:r>
              <a:rPr lang="it-IT" dirty="0"/>
              <a:t>Fondamentali per lo sviluppo generale dei bambini in quanto aiutano a migliorare le loro capacità sensoriali, motorie e cognitive.</a:t>
            </a:r>
          </a:p>
          <a:p>
            <a:pPr marL="0" indent="0">
              <a:spcBef>
                <a:spcPts val="1800"/>
              </a:spcBef>
              <a:buNone/>
            </a:pPr>
            <a:r>
              <a:rPr lang="it-IT" dirty="0"/>
              <a:t>La scrittura a mano può essere considerata come un'esperienza di azione </a:t>
            </a:r>
            <a:r>
              <a:rPr lang="it-IT" dirty="0">
                <a:solidFill>
                  <a:schemeClr val="dk1"/>
                </a:solidFill>
                <a:latin typeface="Calibri"/>
                <a:ea typeface="Calibri"/>
                <a:cs typeface="Calibri"/>
                <a:sym typeface="Calibri"/>
              </a:rPr>
              <a:t>sotto forma di movimento rappresentativo che coinvolge qualità fisiche e processi cognitivi</a:t>
            </a:r>
          </a:p>
          <a:p>
            <a:pPr marL="4659313" indent="0">
              <a:buNone/>
            </a:pPr>
            <a:r>
              <a:rPr lang="it-IT" sz="2000" dirty="0">
                <a:solidFill>
                  <a:schemeClr val="dk1"/>
                </a:solidFill>
                <a:latin typeface="Calibri"/>
                <a:ea typeface="Calibri"/>
                <a:cs typeface="Calibri"/>
                <a:sym typeface="Calibri"/>
              </a:rPr>
              <a:t>(Capellini et al., 2021ab; </a:t>
            </a:r>
            <a:r>
              <a:rPr lang="it-IT" sz="2000" dirty="0" err="1">
                <a:solidFill>
                  <a:schemeClr val="dk1"/>
                </a:solidFill>
                <a:latin typeface="Calibri"/>
                <a:ea typeface="Calibri"/>
                <a:cs typeface="Calibri"/>
                <a:sym typeface="Calibri"/>
              </a:rPr>
              <a:t>Hostetter</a:t>
            </a:r>
            <a:r>
              <a:rPr lang="it-IT" sz="2000" dirty="0">
                <a:solidFill>
                  <a:schemeClr val="dk1"/>
                </a:solidFill>
                <a:latin typeface="Calibri"/>
                <a:ea typeface="Calibri"/>
                <a:cs typeface="Calibri"/>
                <a:sym typeface="Calibri"/>
              </a:rPr>
              <a:t>, &amp; </a:t>
            </a:r>
            <a:r>
              <a:rPr lang="it-IT" sz="2000" dirty="0" err="1">
                <a:solidFill>
                  <a:schemeClr val="dk1"/>
                </a:solidFill>
                <a:latin typeface="Calibri"/>
                <a:ea typeface="Calibri"/>
                <a:cs typeface="Calibri"/>
                <a:sym typeface="Calibri"/>
              </a:rPr>
              <a:t>Alibali</a:t>
            </a:r>
            <a:r>
              <a:rPr lang="it-IT" sz="2000" dirty="0">
                <a:solidFill>
                  <a:schemeClr val="dk1"/>
                </a:solidFill>
                <a:latin typeface="Calibri"/>
                <a:ea typeface="Calibri"/>
                <a:cs typeface="Calibri"/>
                <a:sym typeface="Calibri"/>
              </a:rPr>
              <a:t>, 2008; Goldin-</a:t>
            </a:r>
            <a:r>
              <a:rPr lang="it-IT" sz="2000" dirty="0" err="1">
                <a:solidFill>
                  <a:schemeClr val="dk1"/>
                </a:solidFill>
                <a:latin typeface="Calibri"/>
                <a:ea typeface="Calibri"/>
                <a:cs typeface="Calibri"/>
                <a:sym typeface="Calibri"/>
              </a:rPr>
              <a:t>Meadow</a:t>
            </a:r>
            <a:r>
              <a:rPr lang="it-IT" sz="2000" dirty="0">
                <a:solidFill>
                  <a:schemeClr val="dk1"/>
                </a:solidFill>
                <a:latin typeface="Calibri"/>
                <a:ea typeface="Calibri"/>
                <a:cs typeface="Calibri"/>
                <a:sym typeface="Calibri"/>
              </a:rPr>
              <a:t>, &amp; </a:t>
            </a:r>
            <a:r>
              <a:rPr lang="it-IT" sz="2000" dirty="0" err="1">
                <a:solidFill>
                  <a:schemeClr val="dk1"/>
                </a:solidFill>
                <a:latin typeface="Calibri"/>
                <a:ea typeface="Calibri"/>
                <a:cs typeface="Calibri"/>
                <a:sym typeface="Calibri"/>
              </a:rPr>
              <a:t>Beilock</a:t>
            </a:r>
            <a:r>
              <a:rPr lang="it-IT" sz="2000" dirty="0">
                <a:solidFill>
                  <a:schemeClr val="dk1"/>
                </a:solidFill>
                <a:latin typeface="Calibri"/>
                <a:ea typeface="Calibri"/>
                <a:cs typeface="Calibri"/>
                <a:sym typeface="Calibri"/>
              </a:rPr>
              <a:t>, 2010; </a:t>
            </a:r>
            <a:r>
              <a:rPr lang="it-IT" sz="2000" dirty="0" err="1">
                <a:solidFill>
                  <a:schemeClr val="dk1"/>
                </a:solidFill>
                <a:latin typeface="Calibri"/>
                <a:ea typeface="Calibri"/>
                <a:cs typeface="Calibri"/>
                <a:sym typeface="Calibri"/>
              </a:rPr>
              <a:t>Kontra</a:t>
            </a:r>
            <a:r>
              <a:rPr lang="it-IT" sz="2000" dirty="0">
                <a:solidFill>
                  <a:schemeClr val="dk1"/>
                </a:solidFill>
                <a:latin typeface="Calibri"/>
                <a:ea typeface="Calibri"/>
                <a:cs typeface="Calibri"/>
                <a:sym typeface="Calibri"/>
              </a:rPr>
              <a:t> et al., 2012).</a:t>
            </a:r>
            <a:endParaRPr lang="it-IT" sz="2000" dirty="0"/>
          </a:p>
        </p:txBody>
      </p:sp>
    </p:spTree>
    <p:extLst>
      <p:ext uri="{BB962C8B-B14F-4D97-AF65-F5344CB8AC3E}">
        <p14:creationId xmlns:p14="http://schemas.microsoft.com/office/powerpoint/2010/main" val="247008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03CFE-9E73-09A4-335C-893B18B37419}"/>
              </a:ext>
            </a:extLst>
          </p:cNvPr>
          <p:cNvSpPr>
            <a:spLocks noGrp="1"/>
          </p:cNvSpPr>
          <p:nvPr>
            <p:ph type="title"/>
          </p:nvPr>
        </p:nvSpPr>
        <p:spPr/>
        <p:txBody>
          <a:bodyPr>
            <a:normAutofit fontScale="90000"/>
          </a:bodyPr>
          <a:lstStyle/>
          <a:p>
            <a:r>
              <a:rPr lang="it-IT" sz="4400" b="1" dirty="0"/>
              <a:t>Difficoltà di scrittura</a:t>
            </a:r>
            <a:endParaRPr lang="it-IT" dirty="0"/>
          </a:p>
        </p:txBody>
      </p:sp>
      <p:sp>
        <p:nvSpPr>
          <p:cNvPr id="3" name="Segnaposto contenuto 2">
            <a:extLst>
              <a:ext uri="{FF2B5EF4-FFF2-40B4-BE49-F238E27FC236}">
                <a16:creationId xmlns:a16="http://schemas.microsoft.com/office/drawing/2014/main" id="{A0EA8EDD-0256-7E31-3B5A-6D89BB97D618}"/>
              </a:ext>
            </a:extLst>
          </p:cNvPr>
          <p:cNvSpPr>
            <a:spLocks noGrp="1"/>
          </p:cNvSpPr>
          <p:nvPr>
            <p:ph idx="1"/>
          </p:nvPr>
        </p:nvSpPr>
        <p:spPr/>
        <p:txBody>
          <a:bodyPr>
            <a:normAutofit/>
          </a:bodyPr>
          <a:lstStyle/>
          <a:p>
            <a:pPr marL="0" indent="0">
              <a:buNone/>
            </a:pPr>
            <a:r>
              <a:rPr lang="it-IT" sz="2800" dirty="0"/>
              <a:t>Sia nei bambini con che in quelli senza disturbi o disabilità specifiche dell'apprendimento può manifestarsi a causa di:</a:t>
            </a:r>
          </a:p>
          <a:p>
            <a:pPr marL="449263" indent="-449263">
              <a:buSzPct val="75000"/>
              <a:buFont typeface="Aptos" panose="020B0004020202020204" pitchFamily="34" charset="0"/>
              <a:buChar char="●"/>
            </a:pPr>
            <a:r>
              <a:rPr lang="it-IT" b="1" dirty="0"/>
              <a:t>fattori intrinseci </a:t>
            </a:r>
            <a:r>
              <a:rPr lang="it-IT" dirty="0"/>
              <a:t>(es. funzione motoria compromessa)</a:t>
            </a:r>
          </a:p>
          <a:p>
            <a:pPr marL="449263" indent="-449263">
              <a:buSzPct val="75000"/>
              <a:buFont typeface="Aptos" panose="020B0004020202020204" pitchFamily="34" charset="0"/>
              <a:buChar char="●"/>
            </a:pPr>
            <a:r>
              <a:rPr lang="it-IT" b="1" dirty="0"/>
              <a:t>fattori estrinseci </a:t>
            </a:r>
            <a:r>
              <a:rPr lang="it-IT" dirty="0"/>
              <a:t>(es. inefficacia del metodo di insegnamento della scrittura nel periodo di alfabetizzazione)</a:t>
            </a:r>
          </a:p>
          <a:p>
            <a:pPr marL="0" indent="0" algn="r">
              <a:buNone/>
            </a:pPr>
            <a:r>
              <a:rPr lang="it-IT" sz="2000" dirty="0"/>
              <a:t>(Cardoso, Capellini, 2015)</a:t>
            </a:r>
          </a:p>
        </p:txBody>
      </p:sp>
    </p:spTree>
    <p:extLst>
      <p:ext uri="{BB962C8B-B14F-4D97-AF65-F5344CB8AC3E}">
        <p14:creationId xmlns:p14="http://schemas.microsoft.com/office/powerpoint/2010/main" val="99818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CF7CE1-8475-6137-0F9E-3DE8E523693C}"/>
              </a:ext>
            </a:extLst>
          </p:cNvPr>
          <p:cNvSpPr>
            <a:spLocks noGrp="1"/>
          </p:cNvSpPr>
          <p:nvPr>
            <p:ph type="title"/>
          </p:nvPr>
        </p:nvSpPr>
        <p:spPr>
          <a:xfrm>
            <a:off x="839788" y="1089060"/>
            <a:ext cx="3932237" cy="1240483"/>
          </a:xfrm>
        </p:spPr>
        <p:txBody>
          <a:bodyPr>
            <a:normAutofit/>
          </a:bodyPr>
          <a:lstStyle/>
          <a:p>
            <a:r>
              <a:rPr lang="it-IT" sz="3600" dirty="0"/>
              <a:t>Dispositivo di feedback </a:t>
            </a:r>
            <a:r>
              <a:rPr lang="it-IT" sz="3600" dirty="0" err="1"/>
              <a:t>aptico</a:t>
            </a:r>
            <a:endParaRPr lang="it-IT" sz="3600" dirty="0"/>
          </a:p>
        </p:txBody>
      </p:sp>
      <p:sp>
        <p:nvSpPr>
          <p:cNvPr id="6" name="Segnaposto testo 5">
            <a:extLst>
              <a:ext uri="{FF2B5EF4-FFF2-40B4-BE49-F238E27FC236}">
                <a16:creationId xmlns:a16="http://schemas.microsoft.com/office/drawing/2014/main" id="{5EF2777B-9CEC-64E6-BC05-5C2717F49F38}"/>
              </a:ext>
            </a:extLst>
          </p:cNvPr>
          <p:cNvSpPr>
            <a:spLocks noGrp="1"/>
          </p:cNvSpPr>
          <p:nvPr>
            <p:ph type="body" sz="half" idx="2"/>
          </p:nvPr>
        </p:nvSpPr>
        <p:spPr>
          <a:xfrm>
            <a:off x="839788" y="2525486"/>
            <a:ext cx="3932237" cy="3343502"/>
          </a:xfrm>
        </p:spPr>
        <p:txBody>
          <a:bodyPr>
            <a:normAutofit/>
          </a:bodyPr>
          <a:lstStyle/>
          <a:p>
            <a:r>
              <a:rPr lang="it-IT" sz="3200" b="1" dirty="0"/>
              <a:t>Touch X</a:t>
            </a:r>
          </a:p>
        </p:txBody>
      </p:sp>
      <p:pic>
        <p:nvPicPr>
          <p:cNvPr id="7" name="Google Shape;181;g23c2505e37c_0_29">
            <a:extLst>
              <a:ext uri="{FF2B5EF4-FFF2-40B4-BE49-F238E27FC236}">
                <a16:creationId xmlns:a16="http://schemas.microsoft.com/office/drawing/2014/main" id="{3D953644-1366-8100-95DF-61FC052AB13F}"/>
              </a:ext>
            </a:extLst>
          </p:cNvPr>
          <p:cNvPicPr preferRelativeResize="0">
            <a:picLocks noGrp="1"/>
          </p:cNvPicPr>
          <p:nvPr>
            <p:ph type="pic" idx="1"/>
          </p:nvPr>
        </p:nvPicPr>
        <p:blipFill rotWithShape="1">
          <a:blip r:embed="rId3">
            <a:alphaModFix/>
          </a:blip>
          <a:srcRect l="6991" r="6991"/>
          <a:stretch/>
        </p:blipFill>
        <p:spPr>
          <a:xfrm>
            <a:off x="5183188" y="1089025"/>
            <a:ext cx="6172200" cy="4772025"/>
          </a:xfrm>
          <a:prstGeom prst="rect">
            <a:avLst/>
          </a:prstGeom>
          <a:noFill/>
          <a:ln>
            <a:noFill/>
          </a:ln>
        </p:spPr>
      </p:pic>
      <p:pic>
        <p:nvPicPr>
          <p:cNvPr id="8" name="Google Shape;180;g23c2505e37c_0_29">
            <a:extLst>
              <a:ext uri="{FF2B5EF4-FFF2-40B4-BE49-F238E27FC236}">
                <a16:creationId xmlns:a16="http://schemas.microsoft.com/office/drawing/2014/main" id="{146E1517-B14D-C7EF-EA2E-0A3C1389F602}"/>
              </a:ext>
            </a:extLst>
          </p:cNvPr>
          <p:cNvPicPr preferRelativeResize="0"/>
          <p:nvPr/>
        </p:nvPicPr>
        <p:blipFill>
          <a:blip r:embed="rId4">
            <a:alphaModFix/>
          </a:blip>
          <a:stretch>
            <a:fillRect/>
          </a:stretch>
        </p:blipFill>
        <p:spPr>
          <a:xfrm>
            <a:off x="836612" y="3013039"/>
            <a:ext cx="3935413" cy="2855950"/>
          </a:xfrm>
          <a:prstGeom prst="rect">
            <a:avLst/>
          </a:prstGeom>
          <a:noFill/>
          <a:ln>
            <a:noFill/>
          </a:ln>
        </p:spPr>
      </p:pic>
    </p:spTree>
    <p:extLst>
      <p:ext uri="{BB962C8B-B14F-4D97-AF65-F5344CB8AC3E}">
        <p14:creationId xmlns:p14="http://schemas.microsoft.com/office/powerpoint/2010/main" val="215525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CF7CE1-8475-6137-0F9E-3DE8E523693C}"/>
              </a:ext>
            </a:extLst>
          </p:cNvPr>
          <p:cNvSpPr>
            <a:spLocks noGrp="1"/>
          </p:cNvSpPr>
          <p:nvPr>
            <p:ph type="title"/>
          </p:nvPr>
        </p:nvSpPr>
        <p:spPr>
          <a:xfrm>
            <a:off x="839788" y="1089060"/>
            <a:ext cx="3932237" cy="1240483"/>
          </a:xfrm>
        </p:spPr>
        <p:txBody>
          <a:bodyPr>
            <a:normAutofit/>
          </a:bodyPr>
          <a:lstStyle/>
          <a:p>
            <a:r>
              <a:rPr lang="it-IT" sz="3600" dirty="0"/>
              <a:t>Dispositivo di feedback </a:t>
            </a:r>
            <a:r>
              <a:rPr lang="it-IT" sz="3600" dirty="0" err="1"/>
              <a:t>aptico</a:t>
            </a:r>
            <a:endParaRPr lang="it-IT" sz="3600" dirty="0"/>
          </a:p>
        </p:txBody>
      </p:sp>
      <p:sp>
        <p:nvSpPr>
          <p:cNvPr id="6" name="Segnaposto testo 5">
            <a:extLst>
              <a:ext uri="{FF2B5EF4-FFF2-40B4-BE49-F238E27FC236}">
                <a16:creationId xmlns:a16="http://schemas.microsoft.com/office/drawing/2014/main" id="{5EF2777B-9CEC-64E6-BC05-5C2717F49F38}"/>
              </a:ext>
            </a:extLst>
          </p:cNvPr>
          <p:cNvSpPr>
            <a:spLocks noGrp="1"/>
          </p:cNvSpPr>
          <p:nvPr>
            <p:ph type="body" sz="half" idx="2"/>
          </p:nvPr>
        </p:nvSpPr>
        <p:spPr>
          <a:xfrm>
            <a:off x="839788" y="2961690"/>
            <a:ext cx="4940526" cy="3082245"/>
          </a:xfrm>
        </p:spPr>
        <p:txBody>
          <a:bodyPr>
            <a:normAutofit/>
          </a:bodyPr>
          <a:lstStyle/>
          <a:p>
            <a:r>
              <a:rPr lang="it-IT" sz="2800" b="1" dirty="0"/>
              <a:t>Simula un contatto puntuale</a:t>
            </a:r>
          </a:p>
        </p:txBody>
      </p:sp>
      <p:pic>
        <p:nvPicPr>
          <p:cNvPr id="11" name="Google Shape;482;g1550fbd77f5_0_75">
            <a:extLst>
              <a:ext uri="{FF2B5EF4-FFF2-40B4-BE49-F238E27FC236}">
                <a16:creationId xmlns:a16="http://schemas.microsoft.com/office/drawing/2014/main" id="{AF4A7031-1F48-990E-AC64-568F9D2CDC07}"/>
              </a:ext>
            </a:extLst>
          </p:cNvPr>
          <p:cNvPicPr preferRelativeResize="0"/>
          <p:nvPr/>
        </p:nvPicPr>
        <p:blipFill rotWithShape="1">
          <a:blip r:embed="rId3">
            <a:alphaModFix/>
          </a:blip>
          <a:srcRect/>
          <a:stretch/>
        </p:blipFill>
        <p:spPr>
          <a:xfrm>
            <a:off x="1093013" y="3378731"/>
            <a:ext cx="3932237" cy="2665204"/>
          </a:xfrm>
          <a:prstGeom prst="rect">
            <a:avLst/>
          </a:prstGeom>
          <a:noFill/>
          <a:ln>
            <a:noFill/>
          </a:ln>
        </p:spPr>
      </p:pic>
      <p:sp>
        <p:nvSpPr>
          <p:cNvPr id="12" name="Google Shape;484;g1550fbd77f5_0_75">
            <a:extLst>
              <a:ext uri="{FF2B5EF4-FFF2-40B4-BE49-F238E27FC236}">
                <a16:creationId xmlns:a16="http://schemas.microsoft.com/office/drawing/2014/main" id="{09F5EA77-0759-D260-8481-1ED219AA6148}"/>
              </a:ext>
            </a:extLst>
          </p:cNvPr>
          <p:cNvSpPr txBox="1"/>
          <p:nvPr/>
        </p:nvSpPr>
        <p:spPr>
          <a:xfrm>
            <a:off x="6183086" y="1190534"/>
            <a:ext cx="5580290" cy="4678943"/>
          </a:xfrm>
          <a:prstGeom prst="rect">
            <a:avLst/>
          </a:prstGeom>
          <a:noFill/>
          <a:ln>
            <a:noFill/>
          </a:ln>
        </p:spPr>
        <p:txBody>
          <a:bodyPr spcFirstLastPara="1" wrap="square" lIns="91425" tIns="91425" rIns="91425" bIns="91425" anchor="t" anchorCtr="0">
            <a:spAutoFit/>
          </a:bodyPr>
          <a:lstStyle/>
          <a:p>
            <a:pPr>
              <a:lnSpc>
                <a:spcPct val="115000"/>
              </a:lnSpc>
              <a:spcBef>
                <a:spcPts val="1200"/>
              </a:spcBef>
              <a:buClr>
                <a:srgbClr val="000000"/>
              </a:buClr>
              <a:buSzPts val="2000"/>
            </a:pPr>
            <a:r>
              <a:rPr lang="it-IT" sz="3200" b="1" dirty="0"/>
              <a:t>Come funziona?</a:t>
            </a:r>
          </a:p>
          <a:p>
            <a:pPr>
              <a:lnSpc>
                <a:spcPct val="115000"/>
              </a:lnSpc>
              <a:spcBef>
                <a:spcPts val="1200"/>
              </a:spcBef>
              <a:buClr>
                <a:srgbClr val="000000"/>
              </a:buClr>
              <a:buSzPts val="2000"/>
            </a:pPr>
            <a:r>
              <a:rPr lang="it-IT" sz="2500" dirty="0">
                <a:highlight>
                  <a:srgbClr val="FFFFFF"/>
                </a:highlight>
                <a:latin typeface="+mj-lt"/>
                <a:ea typeface="Arial"/>
                <a:cs typeface="Arial"/>
                <a:sym typeface="Arial"/>
              </a:rPr>
              <a:t>Ogni volta che la sonda entra in collisione con l’oggetto, Il sistema misura una forza di interazione esercitata dall’utente.</a:t>
            </a:r>
            <a:endParaRPr sz="2500" dirty="0">
              <a:highlight>
                <a:srgbClr val="FFFFFF"/>
              </a:highlight>
              <a:latin typeface="+mj-lt"/>
              <a:ea typeface="Arial"/>
              <a:cs typeface="Arial"/>
              <a:sym typeface="Arial"/>
            </a:endParaRPr>
          </a:p>
          <a:p>
            <a:pPr>
              <a:lnSpc>
                <a:spcPct val="115000"/>
              </a:lnSpc>
              <a:spcBef>
                <a:spcPts val="1200"/>
              </a:spcBef>
              <a:buClr>
                <a:srgbClr val="000000"/>
              </a:buClr>
              <a:buSzPts val="2000"/>
            </a:pPr>
            <a:r>
              <a:rPr lang="it-IT" sz="2500" dirty="0">
                <a:highlight>
                  <a:srgbClr val="FFFFFF"/>
                </a:highlight>
                <a:latin typeface="+mj-lt"/>
                <a:ea typeface="Arial"/>
                <a:cs typeface="Arial"/>
                <a:sym typeface="Arial"/>
              </a:rPr>
              <a:t>Il dispositivo risponde all’azione dell’utente con forza determinata in base alle caratteristiche del materiale impostate per l’oggetto virtuale.</a:t>
            </a:r>
            <a:endParaRPr sz="2500" dirty="0">
              <a:highlight>
                <a:srgbClr val="FFFFFF"/>
              </a:highlight>
              <a:latin typeface="+mj-lt"/>
              <a:ea typeface="Arial"/>
              <a:cs typeface="Arial"/>
              <a:sym typeface="Arial"/>
            </a:endParaRPr>
          </a:p>
          <a:p>
            <a:pPr>
              <a:buClr>
                <a:srgbClr val="000000"/>
              </a:buClr>
              <a:buSzPts val="2000"/>
            </a:pPr>
            <a:endParaRPr sz="2400" dirty="0">
              <a:highlight>
                <a:srgbClr val="FFFFFF"/>
              </a:highlight>
              <a:latin typeface="+mj-lt"/>
              <a:ea typeface="Arial"/>
              <a:cs typeface="Arial"/>
              <a:sym typeface="Arial"/>
            </a:endParaRPr>
          </a:p>
        </p:txBody>
      </p:sp>
    </p:spTree>
    <p:extLst>
      <p:ext uri="{BB962C8B-B14F-4D97-AF65-F5344CB8AC3E}">
        <p14:creationId xmlns:p14="http://schemas.microsoft.com/office/powerpoint/2010/main" val="9084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CF7CE1-8475-6137-0F9E-3DE8E523693C}"/>
              </a:ext>
            </a:extLst>
          </p:cNvPr>
          <p:cNvSpPr>
            <a:spLocks noGrp="1"/>
          </p:cNvSpPr>
          <p:nvPr>
            <p:ph type="title"/>
          </p:nvPr>
        </p:nvSpPr>
        <p:spPr>
          <a:xfrm>
            <a:off x="839788" y="1089060"/>
            <a:ext cx="3932237" cy="1240483"/>
          </a:xfrm>
        </p:spPr>
        <p:txBody>
          <a:bodyPr>
            <a:normAutofit/>
          </a:bodyPr>
          <a:lstStyle/>
          <a:p>
            <a:r>
              <a:rPr lang="it-IT" sz="3600" dirty="0"/>
              <a:t>Dispositivo di feedback </a:t>
            </a:r>
            <a:r>
              <a:rPr lang="it-IT" sz="3600" dirty="0" err="1"/>
              <a:t>aptico</a:t>
            </a:r>
            <a:endParaRPr lang="it-IT" sz="3600" dirty="0"/>
          </a:p>
        </p:txBody>
      </p:sp>
      <p:sp>
        <p:nvSpPr>
          <p:cNvPr id="6" name="Segnaposto testo 5">
            <a:extLst>
              <a:ext uri="{FF2B5EF4-FFF2-40B4-BE49-F238E27FC236}">
                <a16:creationId xmlns:a16="http://schemas.microsoft.com/office/drawing/2014/main" id="{5EF2777B-9CEC-64E6-BC05-5C2717F49F38}"/>
              </a:ext>
            </a:extLst>
          </p:cNvPr>
          <p:cNvSpPr>
            <a:spLocks noGrp="1"/>
          </p:cNvSpPr>
          <p:nvPr>
            <p:ph type="body" sz="half" idx="2"/>
          </p:nvPr>
        </p:nvSpPr>
        <p:spPr>
          <a:xfrm>
            <a:off x="839788" y="2961690"/>
            <a:ext cx="4940526" cy="3082245"/>
          </a:xfrm>
        </p:spPr>
        <p:txBody>
          <a:bodyPr>
            <a:normAutofit/>
          </a:bodyPr>
          <a:lstStyle/>
          <a:p>
            <a:pPr>
              <a:buClr>
                <a:srgbClr val="000000"/>
              </a:buClr>
              <a:buSzPts val="2700"/>
            </a:pPr>
            <a:r>
              <a:rPr lang="it-IT" sz="3200" b="1" dirty="0">
                <a:latin typeface="+mj-lt"/>
                <a:ea typeface="Arial"/>
                <a:cs typeface="Arial"/>
                <a:sym typeface="Arial"/>
              </a:rPr>
              <a:t>Quali sensazioni tattili?</a:t>
            </a:r>
          </a:p>
          <a:p>
            <a:pPr>
              <a:buClr>
                <a:srgbClr val="000000"/>
              </a:buClr>
              <a:buSzPts val="2700"/>
            </a:pPr>
            <a:r>
              <a:rPr lang="it-IT" sz="2800" dirty="0">
                <a:solidFill>
                  <a:schemeClr val="dk1"/>
                </a:solidFill>
                <a:latin typeface="+mj-lt"/>
                <a:ea typeface="Calibri"/>
                <a:cs typeface="Calibri"/>
                <a:sym typeface="Calibri"/>
              </a:rPr>
              <a:t>Sensazioni derivanti dal contatto</a:t>
            </a:r>
            <a:r>
              <a:rPr lang="it-IT" sz="2800" b="1" dirty="0">
                <a:solidFill>
                  <a:schemeClr val="dk1"/>
                </a:solidFill>
                <a:latin typeface="+mj-lt"/>
                <a:ea typeface="Calibri"/>
                <a:cs typeface="Calibri"/>
                <a:sym typeface="Calibri"/>
              </a:rPr>
              <a:t> </a:t>
            </a:r>
          </a:p>
          <a:p>
            <a:pPr>
              <a:buClr>
                <a:srgbClr val="000000"/>
              </a:buClr>
              <a:buSzPts val="2700"/>
            </a:pPr>
            <a:endParaRPr lang="it-IT" sz="2800" dirty="0">
              <a:latin typeface="+mj-lt"/>
              <a:ea typeface="Arial"/>
              <a:cs typeface="Arial"/>
              <a:sym typeface="Arial"/>
            </a:endParaRPr>
          </a:p>
        </p:txBody>
      </p:sp>
      <p:sp>
        <p:nvSpPr>
          <p:cNvPr id="2" name="Google Shape;494;g1550fbd77f5_0_10">
            <a:extLst>
              <a:ext uri="{FF2B5EF4-FFF2-40B4-BE49-F238E27FC236}">
                <a16:creationId xmlns:a16="http://schemas.microsoft.com/office/drawing/2014/main" id="{7182ECDD-5DD3-8677-3790-94A7071D2E51}"/>
              </a:ext>
            </a:extLst>
          </p:cNvPr>
          <p:cNvSpPr txBox="1"/>
          <p:nvPr/>
        </p:nvSpPr>
        <p:spPr>
          <a:xfrm>
            <a:off x="1439350" y="4009132"/>
            <a:ext cx="2729879" cy="1226972"/>
          </a:xfrm>
          <a:prstGeom prst="rect">
            <a:avLst/>
          </a:prstGeom>
          <a:noFill/>
          <a:ln>
            <a:noFill/>
          </a:ln>
        </p:spPr>
        <p:txBody>
          <a:bodyPr spcFirstLastPara="1" wrap="square" lIns="91425" tIns="91425" rIns="91425" bIns="91425" anchor="t" anchorCtr="0">
            <a:spAutoFit/>
          </a:bodyPr>
          <a:lstStyle/>
          <a:p>
            <a:pPr marL="457200" indent="-355600">
              <a:lnSpc>
                <a:spcPct val="115000"/>
              </a:lnSpc>
              <a:spcBef>
                <a:spcPts val="400"/>
              </a:spcBef>
              <a:buClr>
                <a:schemeClr val="dk1"/>
              </a:buClr>
              <a:buSzPts val="2000"/>
              <a:buFont typeface="Calibri"/>
              <a:buChar char="●"/>
            </a:pPr>
            <a:r>
              <a:rPr lang="it-IT" sz="2800" dirty="0">
                <a:solidFill>
                  <a:schemeClr val="dk1"/>
                </a:solidFill>
                <a:latin typeface="+mj-lt"/>
                <a:ea typeface="Calibri"/>
                <a:cs typeface="Calibri"/>
                <a:sym typeface="Calibri"/>
              </a:rPr>
              <a:t>Pressione</a:t>
            </a:r>
            <a:endParaRPr sz="2800" dirty="0">
              <a:solidFill>
                <a:schemeClr val="dk1"/>
              </a:solidFill>
              <a:latin typeface="+mj-lt"/>
              <a:ea typeface="Calibri"/>
              <a:cs typeface="Calibri"/>
              <a:sym typeface="Calibri"/>
            </a:endParaRPr>
          </a:p>
          <a:p>
            <a:pPr marL="457200" indent="-355600">
              <a:lnSpc>
                <a:spcPct val="115000"/>
              </a:lnSpc>
              <a:buClr>
                <a:schemeClr val="dk1"/>
              </a:buClr>
              <a:buSzPts val="2000"/>
              <a:buFont typeface="Calibri"/>
              <a:buChar char="●"/>
            </a:pPr>
            <a:r>
              <a:rPr lang="it-IT" sz="2800" dirty="0">
                <a:solidFill>
                  <a:schemeClr val="dk1"/>
                </a:solidFill>
                <a:latin typeface="+mj-lt"/>
                <a:ea typeface="Calibri"/>
                <a:cs typeface="Calibri"/>
                <a:sym typeface="Calibri"/>
              </a:rPr>
              <a:t>Vibrazione</a:t>
            </a:r>
            <a:endParaRPr sz="2400" dirty="0">
              <a:solidFill>
                <a:srgbClr val="000000"/>
              </a:solidFill>
              <a:latin typeface="+mj-lt"/>
              <a:ea typeface="Arial"/>
              <a:cs typeface="Arial"/>
              <a:sym typeface="Arial"/>
            </a:endParaRPr>
          </a:p>
        </p:txBody>
      </p:sp>
      <p:pic>
        <p:nvPicPr>
          <p:cNvPr id="3" name="Picture 2">
            <a:extLst>
              <a:ext uri="{FF2B5EF4-FFF2-40B4-BE49-F238E27FC236}">
                <a16:creationId xmlns:a16="http://schemas.microsoft.com/office/drawing/2014/main" id="{989F9449-B448-56F1-3DE6-AE21B43B727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1267656"/>
            <a:ext cx="6653932" cy="5117577"/>
          </a:xfrm>
          <a:prstGeom prst="rect">
            <a:avLst/>
          </a:prstGeom>
          <a:noFill/>
          <a:ln w="9525">
            <a:noFill/>
            <a:miter lim="800000"/>
            <a:headEnd/>
            <a:tailEnd/>
          </a:ln>
        </p:spPr>
      </p:pic>
      <p:sp>
        <p:nvSpPr>
          <p:cNvPr id="5" name="Ovale 4">
            <a:extLst>
              <a:ext uri="{FF2B5EF4-FFF2-40B4-BE49-F238E27FC236}">
                <a16:creationId xmlns:a16="http://schemas.microsoft.com/office/drawing/2014/main" id="{CE625087-2860-71B2-0DE3-C4C7A32F1A17}"/>
              </a:ext>
            </a:extLst>
          </p:cNvPr>
          <p:cNvSpPr/>
          <p:nvPr/>
        </p:nvSpPr>
        <p:spPr>
          <a:xfrm>
            <a:off x="7859485" y="1089060"/>
            <a:ext cx="1817915" cy="189014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28C2F471-7820-42CE-1536-D94208C5E34A}"/>
              </a:ext>
            </a:extLst>
          </p:cNvPr>
          <p:cNvSpPr/>
          <p:nvPr/>
        </p:nvSpPr>
        <p:spPr>
          <a:xfrm>
            <a:off x="9492343" y="2792072"/>
            <a:ext cx="2525486" cy="189014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2FA41BA6-5FA4-0FDC-DCD5-FE492D0565F3}"/>
              </a:ext>
            </a:extLst>
          </p:cNvPr>
          <p:cNvSpPr/>
          <p:nvPr/>
        </p:nvSpPr>
        <p:spPr>
          <a:xfrm>
            <a:off x="5987142" y="3238386"/>
            <a:ext cx="1817915" cy="189014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65F37345-0BC2-0C93-987D-1343CE801415}"/>
              </a:ext>
            </a:extLst>
          </p:cNvPr>
          <p:cNvSpPr/>
          <p:nvPr/>
        </p:nvSpPr>
        <p:spPr>
          <a:xfrm>
            <a:off x="5900056" y="1089060"/>
            <a:ext cx="1817915" cy="1890147"/>
          </a:xfrm>
          <a:prstGeom prst="ellipse">
            <a:avLst/>
          </a:prstGeom>
          <a:noFill/>
          <a:ln w="3810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175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CF7CE1-8475-6137-0F9E-3DE8E523693C}"/>
              </a:ext>
            </a:extLst>
          </p:cNvPr>
          <p:cNvSpPr>
            <a:spLocks noGrp="1"/>
          </p:cNvSpPr>
          <p:nvPr>
            <p:ph type="title"/>
          </p:nvPr>
        </p:nvSpPr>
        <p:spPr/>
        <p:txBody>
          <a:bodyPr>
            <a:normAutofit/>
          </a:bodyPr>
          <a:lstStyle/>
          <a:p>
            <a:r>
              <a:rPr lang="it-IT" sz="3600" dirty="0"/>
              <a:t>Dispositivo di feedback </a:t>
            </a:r>
            <a:r>
              <a:rPr lang="it-IT" sz="3600" dirty="0" err="1"/>
              <a:t>aptico</a:t>
            </a:r>
            <a:endParaRPr lang="it-IT" sz="3600" dirty="0"/>
          </a:p>
        </p:txBody>
      </p:sp>
      <p:sp>
        <p:nvSpPr>
          <p:cNvPr id="21" name="Segnaposto contenuto 20">
            <a:extLst>
              <a:ext uri="{FF2B5EF4-FFF2-40B4-BE49-F238E27FC236}">
                <a16:creationId xmlns:a16="http://schemas.microsoft.com/office/drawing/2014/main" id="{ECCF1291-70C5-35FA-2C50-747450C373FD}"/>
              </a:ext>
            </a:extLst>
          </p:cNvPr>
          <p:cNvSpPr>
            <a:spLocks noGrp="1"/>
          </p:cNvSpPr>
          <p:nvPr>
            <p:ph idx="1"/>
          </p:nvPr>
        </p:nvSpPr>
        <p:spPr>
          <a:xfrm>
            <a:off x="838200" y="2373087"/>
            <a:ext cx="10515600" cy="3803876"/>
          </a:xfrm>
        </p:spPr>
        <p:txBody>
          <a:bodyPr>
            <a:normAutofit/>
          </a:bodyPr>
          <a:lstStyle/>
          <a:p>
            <a:pPr marL="0" indent="0">
              <a:buNone/>
            </a:pPr>
            <a:r>
              <a:rPr lang="it-IT" sz="3200" b="1" dirty="0"/>
              <a:t>Quali proprietà tattili?</a:t>
            </a:r>
          </a:p>
        </p:txBody>
      </p:sp>
      <p:sp>
        <p:nvSpPr>
          <p:cNvPr id="28" name="Google Shape;502;g1550fbd77f5_0_16">
            <a:extLst>
              <a:ext uri="{FF2B5EF4-FFF2-40B4-BE49-F238E27FC236}">
                <a16:creationId xmlns:a16="http://schemas.microsoft.com/office/drawing/2014/main" id="{DEBD6249-9891-83D8-CAA3-704F336BFA1A}"/>
              </a:ext>
            </a:extLst>
          </p:cNvPr>
          <p:cNvSpPr txBox="1"/>
          <p:nvPr/>
        </p:nvSpPr>
        <p:spPr>
          <a:xfrm>
            <a:off x="1736854" y="2863426"/>
            <a:ext cx="7704000" cy="1721980"/>
          </a:xfrm>
          <a:prstGeom prst="rect">
            <a:avLst/>
          </a:prstGeom>
          <a:noFill/>
          <a:ln>
            <a:noFill/>
          </a:ln>
        </p:spPr>
        <p:txBody>
          <a:bodyPr spcFirstLastPara="1" wrap="square" lIns="91425" tIns="91425" rIns="91425" bIns="91425" anchor="t" anchorCtr="0">
            <a:spAutoFit/>
          </a:bodyPr>
          <a:lstStyle/>
          <a:p>
            <a:pPr>
              <a:lnSpc>
                <a:spcPct val="115000"/>
              </a:lnSpc>
              <a:spcBef>
                <a:spcPts val="500"/>
              </a:spcBef>
              <a:buClr>
                <a:srgbClr val="000000"/>
              </a:buClr>
              <a:buSzPts val="2200"/>
            </a:pPr>
            <a:r>
              <a:rPr lang="it-IT" sz="2800" b="1" dirty="0">
                <a:solidFill>
                  <a:srgbClr val="3483B9"/>
                </a:solidFill>
                <a:latin typeface="+mj-lt"/>
                <a:ea typeface="+mj-ea"/>
                <a:cs typeface="+mj-cs"/>
                <a:sym typeface="Arial"/>
              </a:rPr>
              <a:t>Caratteristiche del materiale</a:t>
            </a:r>
            <a:endParaRPr sz="2800" b="1" dirty="0">
              <a:solidFill>
                <a:srgbClr val="3483B9"/>
              </a:solidFill>
              <a:latin typeface="+mj-lt"/>
              <a:ea typeface="+mj-ea"/>
              <a:cs typeface="+mj-cs"/>
              <a:sym typeface="Arial"/>
            </a:endParaRPr>
          </a:p>
          <a:p>
            <a:pPr>
              <a:lnSpc>
                <a:spcPct val="115000"/>
              </a:lnSpc>
              <a:spcBef>
                <a:spcPts val="500"/>
              </a:spcBef>
              <a:buClr>
                <a:srgbClr val="000000"/>
              </a:buClr>
              <a:buSzPts val="2200"/>
            </a:pPr>
            <a:endParaRPr sz="2400" b="1" dirty="0">
              <a:solidFill>
                <a:schemeClr val="dk1"/>
              </a:solidFill>
              <a:latin typeface="+mj-lt"/>
              <a:ea typeface="Arial"/>
              <a:cs typeface="Arial"/>
              <a:sym typeface="Arial"/>
            </a:endParaRPr>
          </a:p>
          <a:p>
            <a:pPr>
              <a:lnSpc>
                <a:spcPct val="115000"/>
              </a:lnSpc>
              <a:spcBef>
                <a:spcPts val="500"/>
              </a:spcBef>
              <a:buClr>
                <a:srgbClr val="000000"/>
              </a:buClr>
              <a:buSzPts val="2200"/>
            </a:pPr>
            <a:endParaRPr sz="2400" b="1" dirty="0">
              <a:solidFill>
                <a:schemeClr val="dk1"/>
              </a:solidFill>
              <a:latin typeface="+mj-lt"/>
              <a:ea typeface="Calibri"/>
              <a:cs typeface="Calibri"/>
              <a:sym typeface="Calibri"/>
            </a:endParaRPr>
          </a:p>
        </p:txBody>
      </p:sp>
      <p:sp>
        <p:nvSpPr>
          <p:cNvPr id="29" name="Google Shape;503;g1550fbd77f5_0_16">
            <a:extLst>
              <a:ext uri="{FF2B5EF4-FFF2-40B4-BE49-F238E27FC236}">
                <a16:creationId xmlns:a16="http://schemas.microsoft.com/office/drawing/2014/main" id="{133CD304-621F-C275-9E26-200A6662CB0F}"/>
              </a:ext>
            </a:extLst>
          </p:cNvPr>
          <p:cNvSpPr txBox="1"/>
          <p:nvPr/>
        </p:nvSpPr>
        <p:spPr>
          <a:xfrm>
            <a:off x="2066054" y="3438027"/>
            <a:ext cx="1658400" cy="1303916"/>
          </a:xfrm>
          <a:prstGeom prst="rect">
            <a:avLst/>
          </a:prstGeom>
          <a:noFill/>
          <a:ln>
            <a:noFill/>
          </a:ln>
        </p:spPr>
        <p:txBody>
          <a:bodyPr spcFirstLastPara="1" wrap="square" lIns="91425" tIns="91425" rIns="91425" bIns="91425" anchor="t" anchorCtr="0">
            <a:spAutoFit/>
          </a:bodyPr>
          <a:lstStyle/>
          <a:p>
            <a:pPr>
              <a:lnSpc>
                <a:spcPct val="115000"/>
              </a:lnSpc>
              <a:spcBef>
                <a:spcPts val="500"/>
              </a:spcBef>
              <a:buClr>
                <a:srgbClr val="000000"/>
              </a:buClr>
              <a:buSzPts val="2500"/>
            </a:pPr>
            <a:r>
              <a:rPr lang="it-IT" sz="2800" dirty="0">
                <a:solidFill>
                  <a:schemeClr val="dk1"/>
                </a:solidFill>
                <a:latin typeface="+mj-lt"/>
                <a:ea typeface="Calibri"/>
                <a:cs typeface="Calibri"/>
                <a:sym typeface="Calibri"/>
              </a:rPr>
              <a:t>Durezza          </a:t>
            </a:r>
            <a:endParaRPr sz="2800" dirty="0">
              <a:solidFill>
                <a:schemeClr val="dk1"/>
              </a:solidFill>
              <a:latin typeface="+mj-lt"/>
              <a:ea typeface="Calibri"/>
              <a:cs typeface="Calibri"/>
              <a:sym typeface="Calibri"/>
            </a:endParaRPr>
          </a:p>
          <a:p>
            <a:pPr>
              <a:lnSpc>
                <a:spcPct val="115000"/>
              </a:lnSpc>
              <a:spcBef>
                <a:spcPts val="500"/>
              </a:spcBef>
              <a:buClr>
                <a:srgbClr val="000000"/>
              </a:buClr>
              <a:buSzPts val="2500"/>
            </a:pPr>
            <a:r>
              <a:rPr lang="it-IT" sz="2800" dirty="0">
                <a:solidFill>
                  <a:schemeClr val="dk1"/>
                </a:solidFill>
                <a:latin typeface="+mj-lt"/>
                <a:ea typeface="Calibri"/>
                <a:cs typeface="Calibri"/>
                <a:sym typeface="Calibri"/>
              </a:rPr>
              <a:t>Elasticità          </a:t>
            </a:r>
            <a:endParaRPr sz="2800" dirty="0">
              <a:solidFill>
                <a:schemeClr val="dk1"/>
              </a:solidFill>
              <a:latin typeface="+mj-lt"/>
              <a:ea typeface="Calibri"/>
              <a:cs typeface="Calibri"/>
              <a:sym typeface="Calibri"/>
            </a:endParaRPr>
          </a:p>
        </p:txBody>
      </p:sp>
      <p:sp>
        <p:nvSpPr>
          <p:cNvPr id="30" name="Google Shape;504;g1550fbd77f5_0_16">
            <a:extLst>
              <a:ext uri="{FF2B5EF4-FFF2-40B4-BE49-F238E27FC236}">
                <a16:creationId xmlns:a16="http://schemas.microsoft.com/office/drawing/2014/main" id="{DCCFD811-0739-406D-A89E-946D4FD5666B}"/>
              </a:ext>
            </a:extLst>
          </p:cNvPr>
          <p:cNvSpPr txBox="1"/>
          <p:nvPr/>
        </p:nvSpPr>
        <p:spPr>
          <a:xfrm>
            <a:off x="1736854" y="4608942"/>
            <a:ext cx="6590717" cy="1233128"/>
          </a:xfrm>
          <a:prstGeom prst="rect">
            <a:avLst/>
          </a:prstGeom>
          <a:noFill/>
          <a:ln>
            <a:noFill/>
          </a:ln>
        </p:spPr>
        <p:txBody>
          <a:bodyPr spcFirstLastPara="1" wrap="square" lIns="91425" tIns="91425" rIns="91425" bIns="91425" anchor="t" anchorCtr="0">
            <a:spAutoFit/>
          </a:bodyPr>
          <a:lstStyle/>
          <a:p>
            <a:pPr>
              <a:lnSpc>
                <a:spcPct val="115000"/>
              </a:lnSpc>
              <a:spcBef>
                <a:spcPts val="500"/>
              </a:spcBef>
              <a:buClr>
                <a:srgbClr val="000000"/>
              </a:buClr>
              <a:buSzPts val="2200"/>
            </a:pPr>
            <a:r>
              <a:rPr lang="it-IT" sz="2800" b="1" dirty="0">
                <a:solidFill>
                  <a:srgbClr val="3483B9"/>
                </a:solidFill>
                <a:latin typeface="+mj-lt"/>
                <a:ea typeface="Arial"/>
                <a:cs typeface="Arial"/>
                <a:sym typeface="Arial"/>
              </a:rPr>
              <a:t>Caratteristiche della superficie</a:t>
            </a:r>
            <a:endParaRPr sz="2800" b="1" dirty="0">
              <a:solidFill>
                <a:srgbClr val="3483B9"/>
              </a:solidFill>
              <a:latin typeface="+mj-lt"/>
              <a:ea typeface="Arial"/>
              <a:cs typeface="Arial"/>
              <a:sym typeface="Arial"/>
            </a:endParaRPr>
          </a:p>
          <a:p>
            <a:pPr>
              <a:lnSpc>
                <a:spcPct val="115000"/>
              </a:lnSpc>
              <a:spcBef>
                <a:spcPts val="500"/>
              </a:spcBef>
              <a:buClr>
                <a:srgbClr val="000000"/>
              </a:buClr>
              <a:buSzPts val="2200"/>
            </a:pPr>
            <a:endParaRPr sz="2400" b="1" dirty="0">
              <a:solidFill>
                <a:schemeClr val="dk1"/>
              </a:solidFill>
              <a:latin typeface="+mj-lt"/>
              <a:ea typeface="Calibri"/>
              <a:cs typeface="Calibri"/>
              <a:sym typeface="Calibri"/>
            </a:endParaRPr>
          </a:p>
        </p:txBody>
      </p:sp>
      <p:sp>
        <p:nvSpPr>
          <p:cNvPr id="31" name="Google Shape;505;g1550fbd77f5_0_16">
            <a:extLst>
              <a:ext uri="{FF2B5EF4-FFF2-40B4-BE49-F238E27FC236}">
                <a16:creationId xmlns:a16="http://schemas.microsoft.com/office/drawing/2014/main" id="{404C74B2-EEFC-6764-35BC-1FC9E2FC57B1}"/>
              </a:ext>
            </a:extLst>
          </p:cNvPr>
          <p:cNvSpPr txBox="1"/>
          <p:nvPr/>
        </p:nvSpPr>
        <p:spPr>
          <a:xfrm>
            <a:off x="4602879" y="3438026"/>
            <a:ext cx="3000000" cy="1799437"/>
          </a:xfrm>
          <a:prstGeom prst="rect">
            <a:avLst/>
          </a:prstGeom>
          <a:noFill/>
          <a:ln>
            <a:noFill/>
          </a:ln>
        </p:spPr>
        <p:txBody>
          <a:bodyPr spcFirstLastPara="1" wrap="square" lIns="91425" tIns="91425" rIns="91425" bIns="91425" anchor="t" anchorCtr="0">
            <a:spAutoFit/>
          </a:bodyPr>
          <a:lstStyle>
            <a:defPPr>
              <a:defRPr lang="it-IT"/>
            </a:defPPr>
            <a:lvl1pPr>
              <a:lnSpc>
                <a:spcPct val="115000"/>
              </a:lnSpc>
              <a:spcBef>
                <a:spcPts val="500"/>
              </a:spcBef>
              <a:buClr>
                <a:srgbClr val="000000"/>
              </a:buClr>
              <a:buSzPts val="2500"/>
              <a:defRPr sz="2800">
                <a:solidFill>
                  <a:schemeClr val="dk1"/>
                </a:solidFill>
                <a:latin typeface="+mj-lt"/>
                <a:ea typeface="Calibri"/>
                <a:cs typeface="Calibri"/>
              </a:defRPr>
            </a:lvl1pPr>
          </a:lstStyle>
          <a:p>
            <a:r>
              <a:rPr lang="it-IT" dirty="0">
                <a:sym typeface="Calibri"/>
              </a:rPr>
              <a:t>Plasticità          Viscosità</a:t>
            </a:r>
            <a:endParaRPr dirty="0">
              <a:sym typeface="Calibri"/>
            </a:endParaRPr>
          </a:p>
          <a:p>
            <a:r>
              <a:rPr lang="it-IT" dirty="0">
                <a:sym typeface="Calibri"/>
              </a:rPr>
              <a:t>             </a:t>
            </a:r>
            <a:endParaRPr dirty="0">
              <a:sym typeface="Arial"/>
            </a:endParaRPr>
          </a:p>
        </p:txBody>
      </p:sp>
      <p:sp>
        <p:nvSpPr>
          <p:cNvPr id="32" name="Google Shape;506;g1550fbd77f5_0_16">
            <a:extLst>
              <a:ext uri="{FF2B5EF4-FFF2-40B4-BE49-F238E27FC236}">
                <a16:creationId xmlns:a16="http://schemas.microsoft.com/office/drawing/2014/main" id="{42B1CB7F-9EE7-E277-BD95-9F120C9FC99A}"/>
              </a:ext>
            </a:extLst>
          </p:cNvPr>
          <p:cNvSpPr txBox="1"/>
          <p:nvPr/>
        </p:nvSpPr>
        <p:spPr>
          <a:xfrm>
            <a:off x="6952278" y="3438027"/>
            <a:ext cx="4415279" cy="1239796"/>
          </a:xfrm>
          <a:prstGeom prst="rect">
            <a:avLst/>
          </a:prstGeom>
          <a:noFill/>
          <a:ln>
            <a:noFill/>
          </a:ln>
        </p:spPr>
        <p:txBody>
          <a:bodyPr spcFirstLastPara="1" wrap="square" lIns="91425" tIns="91425" rIns="91425" bIns="91425" anchor="t" anchorCtr="0">
            <a:spAutoFit/>
          </a:bodyPr>
          <a:lstStyle/>
          <a:p>
            <a:pPr>
              <a:lnSpc>
                <a:spcPct val="115000"/>
              </a:lnSpc>
              <a:spcBef>
                <a:spcPts val="500"/>
              </a:spcBef>
              <a:buClr>
                <a:srgbClr val="000000"/>
              </a:buClr>
              <a:buSzPts val="2500"/>
            </a:pPr>
            <a:r>
              <a:rPr lang="it-IT" sz="2800" dirty="0">
                <a:solidFill>
                  <a:schemeClr val="dk1"/>
                </a:solidFill>
                <a:latin typeface="+mj-lt"/>
                <a:ea typeface="Calibri"/>
                <a:cs typeface="Calibri"/>
                <a:sym typeface="Calibri"/>
              </a:rPr>
              <a:t>Proprietà magnetiche                Peso</a:t>
            </a:r>
            <a:endParaRPr sz="1600" dirty="0">
              <a:solidFill>
                <a:schemeClr val="dk1"/>
              </a:solidFill>
              <a:latin typeface="+mj-lt"/>
              <a:ea typeface="Arial"/>
              <a:cs typeface="Arial"/>
              <a:sym typeface="Arial"/>
            </a:endParaRPr>
          </a:p>
        </p:txBody>
      </p:sp>
      <p:sp>
        <p:nvSpPr>
          <p:cNvPr id="33" name="Google Shape;508;g1550fbd77f5_0_16">
            <a:extLst>
              <a:ext uri="{FF2B5EF4-FFF2-40B4-BE49-F238E27FC236}">
                <a16:creationId xmlns:a16="http://schemas.microsoft.com/office/drawing/2014/main" id="{11C6F45C-6842-5D22-36AC-C46246265A1D}"/>
              </a:ext>
            </a:extLst>
          </p:cNvPr>
          <p:cNvSpPr txBox="1"/>
          <p:nvPr/>
        </p:nvSpPr>
        <p:spPr>
          <a:xfrm>
            <a:off x="6154654" y="5146851"/>
            <a:ext cx="3753300" cy="98485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it-IT" sz="2800">
                <a:solidFill>
                  <a:schemeClr val="dk1"/>
                </a:solidFill>
                <a:latin typeface="+mj-lt"/>
                <a:ea typeface="Calibri"/>
                <a:cs typeface="Calibri"/>
                <a:sym typeface="Calibri"/>
              </a:rPr>
              <a:t>Rugosità </a:t>
            </a:r>
            <a:endParaRPr sz="2800">
              <a:solidFill>
                <a:schemeClr val="dk1"/>
              </a:solidFill>
              <a:latin typeface="+mj-lt"/>
              <a:ea typeface="Calibri"/>
              <a:cs typeface="Calibri"/>
              <a:sym typeface="Calibri"/>
            </a:endParaRPr>
          </a:p>
          <a:p>
            <a:pPr algn="ctr">
              <a:buClr>
                <a:srgbClr val="000000"/>
              </a:buClr>
              <a:buSzPts val="1800"/>
            </a:pPr>
            <a:r>
              <a:rPr lang="it-IT" sz="2000">
                <a:solidFill>
                  <a:schemeClr val="dk1"/>
                </a:solidFill>
                <a:latin typeface="+mj-lt"/>
                <a:ea typeface="Calibri"/>
                <a:cs typeface="Calibri"/>
                <a:sym typeface="Calibri"/>
              </a:rPr>
              <a:t>(indirettamente come attrito)  </a:t>
            </a:r>
            <a:r>
              <a:rPr lang="it-IT" sz="2400">
                <a:solidFill>
                  <a:schemeClr val="dk1"/>
                </a:solidFill>
                <a:latin typeface="+mj-lt"/>
                <a:ea typeface="Calibri"/>
                <a:cs typeface="Calibri"/>
                <a:sym typeface="Calibri"/>
              </a:rPr>
              <a:t> </a:t>
            </a:r>
            <a:endParaRPr sz="2400">
              <a:solidFill>
                <a:srgbClr val="000000"/>
              </a:solidFill>
              <a:latin typeface="+mj-lt"/>
              <a:ea typeface="Arial"/>
              <a:cs typeface="Arial"/>
              <a:sym typeface="Arial"/>
            </a:endParaRPr>
          </a:p>
        </p:txBody>
      </p:sp>
      <p:sp>
        <p:nvSpPr>
          <p:cNvPr id="34" name="Google Shape;507;g1550fbd77f5_0_16">
            <a:extLst>
              <a:ext uri="{FF2B5EF4-FFF2-40B4-BE49-F238E27FC236}">
                <a16:creationId xmlns:a16="http://schemas.microsoft.com/office/drawing/2014/main" id="{CB25B4FA-CCE5-1CA3-6D4E-7C17691422D1}"/>
              </a:ext>
            </a:extLst>
          </p:cNvPr>
          <p:cNvSpPr txBox="1"/>
          <p:nvPr/>
        </p:nvSpPr>
        <p:spPr>
          <a:xfrm>
            <a:off x="2096358" y="5054136"/>
            <a:ext cx="5177400" cy="744276"/>
          </a:xfrm>
          <a:prstGeom prst="rect">
            <a:avLst/>
          </a:prstGeom>
          <a:noFill/>
          <a:ln>
            <a:noFill/>
          </a:ln>
        </p:spPr>
        <p:txBody>
          <a:bodyPr spcFirstLastPara="1" wrap="square" lIns="91425" tIns="91425" rIns="91425" bIns="91425" anchor="t" anchorCtr="0">
            <a:spAutoFit/>
          </a:bodyPr>
          <a:lstStyle>
            <a:defPPr>
              <a:defRPr lang="it-IT"/>
            </a:defPPr>
            <a:lvl1pPr>
              <a:lnSpc>
                <a:spcPct val="115000"/>
              </a:lnSpc>
              <a:spcBef>
                <a:spcPts val="500"/>
              </a:spcBef>
              <a:buClr>
                <a:srgbClr val="000000"/>
              </a:buClr>
              <a:buSzPts val="2500"/>
              <a:defRPr sz="2800">
                <a:solidFill>
                  <a:schemeClr val="dk1"/>
                </a:solidFill>
                <a:latin typeface="+mj-lt"/>
                <a:ea typeface="Calibri"/>
                <a:cs typeface="Calibri"/>
              </a:defRPr>
            </a:lvl1pPr>
          </a:lstStyle>
          <a:p>
            <a:r>
              <a:rPr lang="it-IT" dirty="0">
                <a:sym typeface="Calibri"/>
              </a:rPr>
              <a:t>Texture                     Pattern                    </a:t>
            </a:r>
            <a:endParaRPr dirty="0">
              <a:sym typeface="Calibri"/>
            </a:endParaRPr>
          </a:p>
        </p:txBody>
      </p:sp>
    </p:spTree>
    <p:extLst>
      <p:ext uri="{BB962C8B-B14F-4D97-AF65-F5344CB8AC3E}">
        <p14:creationId xmlns:p14="http://schemas.microsoft.com/office/powerpoint/2010/main" val="6536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3c2505e37c_0_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2800"/>
              <a:buFont typeface="Arial"/>
              <a:buNone/>
            </a:pPr>
            <a:r>
              <a:rPr lang="it-IT" sz="3800" b="1" dirty="0"/>
              <a:t>Caso studio</a:t>
            </a:r>
            <a:endParaRPr sz="3800" b="1" dirty="0"/>
          </a:p>
        </p:txBody>
      </p:sp>
      <p:sp>
        <p:nvSpPr>
          <p:cNvPr id="189" name="Google Shape;189;g23c2505e37c_0_1"/>
          <p:cNvSpPr txBox="1">
            <a:spLocks noGrp="1"/>
          </p:cNvSpPr>
          <p:nvPr>
            <p:ph idx="1"/>
          </p:nvPr>
        </p:nvSpPr>
        <p:spPr>
          <a:xfrm>
            <a:off x="838200" y="2122715"/>
            <a:ext cx="10515600" cy="38474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it-IT" sz="3200" b="1" dirty="0"/>
              <a:t>Obiettivi</a:t>
            </a:r>
          </a:p>
          <a:p>
            <a:pPr marL="0" lvl="0" indent="0" algn="l" rtl="0">
              <a:lnSpc>
                <a:spcPct val="90000"/>
              </a:lnSpc>
              <a:spcBef>
                <a:spcPts val="1000"/>
              </a:spcBef>
              <a:spcAft>
                <a:spcPts val="0"/>
              </a:spcAft>
              <a:buClr>
                <a:schemeClr val="dk1"/>
              </a:buClr>
              <a:buSzPts val="2800"/>
              <a:buNone/>
            </a:pPr>
            <a:r>
              <a:rPr lang="it-IT" sz="3200" dirty="0"/>
              <a:t>Valutare l’opportunità di potenziare le abilità </a:t>
            </a:r>
            <a:r>
              <a:rPr lang="it-IT" sz="3200" dirty="0" err="1"/>
              <a:t>grafomotorie</a:t>
            </a:r>
            <a:r>
              <a:rPr lang="it-IT" sz="3200" dirty="0"/>
              <a:t> con un dispositivo </a:t>
            </a:r>
            <a:r>
              <a:rPr lang="it-IT" sz="3200" dirty="0" err="1"/>
              <a:t>aptico</a:t>
            </a:r>
            <a:endParaRPr lang="it-IT" sz="3200" dirty="0"/>
          </a:p>
          <a:p>
            <a:pPr marL="358775" lvl="0" indent="-358775" algn="l" rtl="0">
              <a:lnSpc>
                <a:spcPct val="90000"/>
              </a:lnSpc>
              <a:spcBef>
                <a:spcPts val="1800"/>
              </a:spcBef>
              <a:spcAft>
                <a:spcPts val="0"/>
              </a:spcAft>
              <a:buClr>
                <a:schemeClr val="dk1"/>
              </a:buClr>
              <a:buSzPct val="75000"/>
              <a:buFont typeface="Aptos" panose="020B0004020202020204" pitchFamily="34" charset="0"/>
              <a:buChar char="●"/>
            </a:pPr>
            <a:r>
              <a:rPr lang="it-IT" dirty="0"/>
              <a:t>facilità di apprendimento di questa tecnologia da parte di persone con disabilità intellettiva lieve o moderata</a:t>
            </a:r>
          </a:p>
          <a:p>
            <a:pPr marL="358775" lvl="0" indent="-358775" algn="l" rtl="0">
              <a:lnSpc>
                <a:spcPct val="90000"/>
              </a:lnSpc>
              <a:spcBef>
                <a:spcPts val="1800"/>
              </a:spcBef>
              <a:spcAft>
                <a:spcPts val="0"/>
              </a:spcAft>
              <a:buClr>
                <a:schemeClr val="dk1"/>
              </a:buClr>
              <a:buSzPct val="75000"/>
              <a:buFont typeface="Aptos" panose="020B0004020202020204" pitchFamily="34" charset="0"/>
              <a:buChar char="●"/>
            </a:pPr>
            <a:r>
              <a:rPr lang="it-IT" dirty="0"/>
              <a:t>miglioramento del livello di automazione nell'esecuzione di "sequenze motorie" nel caso di persone con disgrafia.</a:t>
            </a:r>
            <a:endParaRPr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TTIMANA INCLUSIONE - Grafomotricità" id="{1A447046-C6BA-45FA-AEDB-B5209449E4F4}" vid="{807510A6-3145-482C-9271-E588B013BEB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2999</Words>
  <Application>Microsoft Office PowerPoint</Application>
  <PresentationFormat>Widescreen</PresentationFormat>
  <Paragraphs>214</Paragraphs>
  <Slides>23</Slides>
  <Notes>23</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Studio esplorativo sull'uso del feedback aptico per il miglioramento della grafomotricità</vt:lpstr>
      <vt:lpstr>Introduzione</vt:lpstr>
      <vt:lpstr>Abilità della scrittura</vt:lpstr>
      <vt:lpstr>Difficoltà di scrittura</vt:lpstr>
      <vt:lpstr>Dispositivo di feedback aptico</vt:lpstr>
      <vt:lpstr>Dispositivo di feedback aptico</vt:lpstr>
      <vt:lpstr>Dispositivo di feedback aptico</vt:lpstr>
      <vt:lpstr>Dispositivo di feedback aptico</vt:lpstr>
      <vt:lpstr>Caso studio</vt:lpstr>
      <vt:lpstr>Caso studio</vt:lpstr>
      <vt:lpstr>Caso studio</vt:lpstr>
      <vt:lpstr>Caso studio</vt:lpstr>
      <vt:lpstr>Caso studio</vt:lpstr>
      <vt:lpstr>Caso studio</vt:lpstr>
      <vt:lpstr>Caso studio</vt:lpstr>
      <vt:lpstr>Caso studio</vt:lpstr>
      <vt:lpstr>Raccolta e analisi dei dati</vt:lpstr>
      <vt:lpstr>Risultati</vt:lpstr>
      <vt:lpstr>Risultati</vt:lpstr>
      <vt:lpstr>Risultati</vt:lpstr>
      <vt:lpstr>Conclusioni</vt:lpstr>
      <vt:lpstr>Studi futuri…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chiara.crucianelli@unimc.it</dc:creator>
  <cp:lastModifiedBy>silvia.ceccacci@unimc.it</cp:lastModifiedBy>
  <cp:revision>28</cp:revision>
  <dcterms:created xsi:type="dcterms:W3CDTF">2024-03-14T09:53:24Z</dcterms:created>
  <dcterms:modified xsi:type="dcterms:W3CDTF">2024-03-18T13:14:19Z</dcterms:modified>
</cp:coreProperties>
</file>