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5" r:id="rId2"/>
    <p:sldId id="256" r:id="rId3"/>
    <p:sldId id="266" r:id="rId4"/>
    <p:sldId id="267" r:id="rId5"/>
    <p:sldId id="268" r:id="rId6"/>
    <p:sldId id="269" r:id="rId7"/>
    <p:sldId id="270" r:id="rId8"/>
    <p:sldId id="271" r:id="rId9"/>
    <p:sldId id="272" r:id="rId10"/>
    <p:sldId id="27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D24183-217D-45C4-A888-DDF545C366DD}" v="47" dt="2023-04-28T17:11:11.4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020A00-5FB2-4553-BC32-929D6F6E4CE6}" type="datetimeFigureOut">
              <a:rPr lang="en-US" smtClean="0"/>
              <a:t>8/23/2023</a:t>
            </a:fld>
            <a:endParaRPr lang="en-US"/>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8E5FB8-7DB9-4DC4-B248-DBAB032F6554}" type="slidenum">
              <a:rPr lang="en-US" smtClean="0"/>
              <a:t>‹N›</a:t>
            </a:fld>
            <a:endParaRPr lang="en-US"/>
          </a:p>
        </p:txBody>
      </p:sp>
    </p:spTree>
    <p:extLst>
      <p:ext uri="{BB962C8B-B14F-4D97-AF65-F5344CB8AC3E}">
        <p14:creationId xmlns:p14="http://schemas.microsoft.com/office/powerpoint/2010/main" val="4024334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dirty="0"/>
          </a:p>
        </p:txBody>
      </p:sp>
      <p:sp>
        <p:nvSpPr>
          <p:cNvPr id="4" name="Segnaposto numero diapositiva 3"/>
          <p:cNvSpPr>
            <a:spLocks noGrp="1"/>
          </p:cNvSpPr>
          <p:nvPr>
            <p:ph type="sldNum" sz="quarter" idx="5"/>
          </p:nvPr>
        </p:nvSpPr>
        <p:spPr/>
        <p:txBody>
          <a:bodyPr/>
          <a:lstStyle/>
          <a:p>
            <a:fld id="{328E5FB8-7DB9-4DC4-B248-DBAB032F6554}" type="slidenum">
              <a:rPr lang="en-US" smtClean="0"/>
              <a:t>5</a:t>
            </a:fld>
            <a:endParaRPr lang="en-US"/>
          </a:p>
        </p:txBody>
      </p:sp>
    </p:spTree>
    <p:extLst>
      <p:ext uri="{BB962C8B-B14F-4D97-AF65-F5344CB8AC3E}">
        <p14:creationId xmlns:p14="http://schemas.microsoft.com/office/powerpoint/2010/main" val="9782967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B75204-A2B8-1E91-242C-F9F6046F66DF}"/>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a:p>
        </p:txBody>
      </p:sp>
      <p:sp>
        <p:nvSpPr>
          <p:cNvPr id="3" name="Sottotitolo 2">
            <a:extLst>
              <a:ext uri="{FF2B5EF4-FFF2-40B4-BE49-F238E27FC236}">
                <a16:creationId xmlns:a16="http://schemas.microsoft.com/office/drawing/2014/main" id="{20D335E6-8B35-FBB8-6E6C-4ED5236E61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Segnaposto data 3">
            <a:extLst>
              <a:ext uri="{FF2B5EF4-FFF2-40B4-BE49-F238E27FC236}">
                <a16:creationId xmlns:a16="http://schemas.microsoft.com/office/drawing/2014/main" id="{8883B6E1-B7B0-96DE-4DFF-43ECB301E867}"/>
              </a:ext>
            </a:extLst>
          </p:cNvPr>
          <p:cNvSpPr>
            <a:spLocks noGrp="1"/>
          </p:cNvSpPr>
          <p:nvPr>
            <p:ph type="dt" sz="half" idx="10"/>
          </p:nvPr>
        </p:nvSpPr>
        <p:spPr/>
        <p:txBody>
          <a:bodyPr/>
          <a:lstStyle/>
          <a:p>
            <a:fld id="{2EAFA094-F2D9-46F1-995A-4B50357F0B59}" type="datetimeFigureOut">
              <a:rPr lang="en-US" smtClean="0"/>
              <a:t>8/23/2023</a:t>
            </a:fld>
            <a:endParaRPr lang="en-US"/>
          </a:p>
        </p:txBody>
      </p:sp>
      <p:sp>
        <p:nvSpPr>
          <p:cNvPr id="5" name="Segnaposto piè di pagina 4">
            <a:extLst>
              <a:ext uri="{FF2B5EF4-FFF2-40B4-BE49-F238E27FC236}">
                <a16:creationId xmlns:a16="http://schemas.microsoft.com/office/drawing/2014/main" id="{A21AC2D4-D8F2-115A-8D9C-2182EB9AE77C}"/>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14756969-A78A-C523-4E5C-500E104C97ED}"/>
              </a:ext>
            </a:extLst>
          </p:cNvPr>
          <p:cNvSpPr>
            <a:spLocks noGrp="1"/>
          </p:cNvSpPr>
          <p:nvPr>
            <p:ph type="sldNum" sz="quarter" idx="12"/>
          </p:nvPr>
        </p:nvSpPr>
        <p:spPr/>
        <p:txBody>
          <a:bodyPr/>
          <a:lstStyle/>
          <a:p>
            <a:fld id="{A466FC0F-9D50-42AF-8B5E-87A3C690DC52}" type="slidenum">
              <a:rPr lang="en-US" smtClean="0"/>
              <a:t>‹N›</a:t>
            </a:fld>
            <a:endParaRPr lang="en-US"/>
          </a:p>
        </p:txBody>
      </p:sp>
    </p:spTree>
    <p:extLst>
      <p:ext uri="{BB962C8B-B14F-4D97-AF65-F5344CB8AC3E}">
        <p14:creationId xmlns:p14="http://schemas.microsoft.com/office/powerpoint/2010/main" val="842222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696248-40F7-016D-6A12-2A4647B80CB3}"/>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testo verticale 2">
            <a:extLst>
              <a:ext uri="{FF2B5EF4-FFF2-40B4-BE49-F238E27FC236}">
                <a16:creationId xmlns:a16="http://schemas.microsoft.com/office/drawing/2014/main" id="{48BCE9AA-B168-0361-E4A9-96A7B0FEE3B0}"/>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FFD204C5-E04B-989F-46B0-F9E3DEE7E531}"/>
              </a:ext>
            </a:extLst>
          </p:cNvPr>
          <p:cNvSpPr>
            <a:spLocks noGrp="1"/>
          </p:cNvSpPr>
          <p:nvPr>
            <p:ph type="dt" sz="half" idx="10"/>
          </p:nvPr>
        </p:nvSpPr>
        <p:spPr/>
        <p:txBody>
          <a:bodyPr/>
          <a:lstStyle/>
          <a:p>
            <a:fld id="{2EAFA094-F2D9-46F1-995A-4B50357F0B59}" type="datetimeFigureOut">
              <a:rPr lang="en-US" smtClean="0"/>
              <a:t>8/23/2023</a:t>
            </a:fld>
            <a:endParaRPr lang="en-US"/>
          </a:p>
        </p:txBody>
      </p:sp>
      <p:sp>
        <p:nvSpPr>
          <p:cNvPr id="5" name="Segnaposto piè di pagina 4">
            <a:extLst>
              <a:ext uri="{FF2B5EF4-FFF2-40B4-BE49-F238E27FC236}">
                <a16:creationId xmlns:a16="http://schemas.microsoft.com/office/drawing/2014/main" id="{871AF20A-8030-BAF6-ECB4-53CB311F46F7}"/>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C65BF295-E6D9-E38B-B1EA-9C2418A075EC}"/>
              </a:ext>
            </a:extLst>
          </p:cNvPr>
          <p:cNvSpPr>
            <a:spLocks noGrp="1"/>
          </p:cNvSpPr>
          <p:nvPr>
            <p:ph type="sldNum" sz="quarter" idx="12"/>
          </p:nvPr>
        </p:nvSpPr>
        <p:spPr/>
        <p:txBody>
          <a:bodyPr/>
          <a:lstStyle/>
          <a:p>
            <a:fld id="{A466FC0F-9D50-42AF-8B5E-87A3C690DC52}" type="slidenum">
              <a:rPr lang="en-US" smtClean="0"/>
              <a:t>‹N›</a:t>
            </a:fld>
            <a:endParaRPr lang="en-US"/>
          </a:p>
        </p:txBody>
      </p:sp>
    </p:spTree>
    <p:extLst>
      <p:ext uri="{BB962C8B-B14F-4D97-AF65-F5344CB8AC3E}">
        <p14:creationId xmlns:p14="http://schemas.microsoft.com/office/powerpoint/2010/main" val="1078319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29B864B5-49B6-D7AD-BC13-4204BBCDD904}"/>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a:p>
        </p:txBody>
      </p:sp>
      <p:sp>
        <p:nvSpPr>
          <p:cNvPr id="3" name="Segnaposto testo verticale 2">
            <a:extLst>
              <a:ext uri="{FF2B5EF4-FFF2-40B4-BE49-F238E27FC236}">
                <a16:creationId xmlns:a16="http://schemas.microsoft.com/office/drawing/2014/main" id="{DFEC7A51-2273-0489-9421-334EA447AB53}"/>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0D4B2339-0135-F71F-A35B-CC2A0AB03F76}"/>
              </a:ext>
            </a:extLst>
          </p:cNvPr>
          <p:cNvSpPr>
            <a:spLocks noGrp="1"/>
          </p:cNvSpPr>
          <p:nvPr>
            <p:ph type="dt" sz="half" idx="10"/>
          </p:nvPr>
        </p:nvSpPr>
        <p:spPr/>
        <p:txBody>
          <a:bodyPr/>
          <a:lstStyle/>
          <a:p>
            <a:fld id="{2EAFA094-F2D9-46F1-995A-4B50357F0B59}" type="datetimeFigureOut">
              <a:rPr lang="en-US" smtClean="0"/>
              <a:t>8/23/2023</a:t>
            </a:fld>
            <a:endParaRPr lang="en-US"/>
          </a:p>
        </p:txBody>
      </p:sp>
      <p:sp>
        <p:nvSpPr>
          <p:cNvPr id="5" name="Segnaposto piè di pagina 4">
            <a:extLst>
              <a:ext uri="{FF2B5EF4-FFF2-40B4-BE49-F238E27FC236}">
                <a16:creationId xmlns:a16="http://schemas.microsoft.com/office/drawing/2014/main" id="{78911EC8-9274-8D28-8B55-C2FFC16FE54E}"/>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43ABC496-583B-61CC-AA06-12F421B03967}"/>
              </a:ext>
            </a:extLst>
          </p:cNvPr>
          <p:cNvSpPr>
            <a:spLocks noGrp="1"/>
          </p:cNvSpPr>
          <p:nvPr>
            <p:ph type="sldNum" sz="quarter" idx="12"/>
          </p:nvPr>
        </p:nvSpPr>
        <p:spPr/>
        <p:txBody>
          <a:bodyPr/>
          <a:lstStyle/>
          <a:p>
            <a:fld id="{A466FC0F-9D50-42AF-8B5E-87A3C690DC52}" type="slidenum">
              <a:rPr lang="en-US" smtClean="0"/>
              <a:t>‹N›</a:t>
            </a:fld>
            <a:endParaRPr lang="en-US"/>
          </a:p>
        </p:txBody>
      </p:sp>
    </p:spTree>
    <p:extLst>
      <p:ext uri="{BB962C8B-B14F-4D97-AF65-F5344CB8AC3E}">
        <p14:creationId xmlns:p14="http://schemas.microsoft.com/office/powerpoint/2010/main" val="3722742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87A79D-F2A9-868D-0E87-FDCAAB656DDC}"/>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contenuto 2">
            <a:extLst>
              <a:ext uri="{FF2B5EF4-FFF2-40B4-BE49-F238E27FC236}">
                <a16:creationId xmlns:a16="http://schemas.microsoft.com/office/drawing/2014/main" id="{0C12F797-2903-B0DA-552C-32BB56719CDB}"/>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8FBA1063-689C-EC08-CCEC-92C28508BEC6}"/>
              </a:ext>
            </a:extLst>
          </p:cNvPr>
          <p:cNvSpPr>
            <a:spLocks noGrp="1"/>
          </p:cNvSpPr>
          <p:nvPr>
            <p:ph type="dt" sz="half" idx="10"/>
          </p:nvPr>
        </p:nvSpPr>
        <p:spPr/>
        <p:txBody>
          <a:bodyPr/>
          <a:lstStyle/>
          <a:p>
            <a:fld id="{2EAFA094-F2D9-46F1-995A-4B50357F0B59}" type="datetimeFigureOut">
              <a:rPr lang="en-US" smtClean="0"/>
              <a:t>8/23/2023</a:t>
            </a:fld>
            <a:endParaRPr lang="en-US"/>
          </a:p>
        </p:txBody>
      </p:sp>
      <p:sp>
        <p:nvSpPr>
          <p:cNvPr id="5" name="Segnaposto piè di pagina 4">
            <a:extLst>
              <a:ext uri="{FF2B5EF4-FFF2-40B4-BE49-F238E27FC236}">
                <a16:creationId xmlns:a16="http://schemas.microsoft.com/office/drawing/2014/main" id="{28D26B93-4B61-9757-E2C7-B339FE8586AC}"/>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D8789070-028C-6EC1-DDA7-51A763FC467B}"/>
              </a:ext>
            </a:extLst>
          </p:cNvPr>
          <p:cNvSpPr>
            <a:spLocks noGrp="1"/>
          </p:cNvSpPr>
          <p:nvPr>
            <p:ph type="sldNum" sz="quarter" idx="12"/>
          </p:nvPr>
        </p:nvSpPr>
        <p:spPr/>
        <p:txBody>
          <a:bodyPr/>
          <a:lstStyle/>
          <a:p>
            <a:fld id="{A466FC0F-9D50-42AF-8B5E-87A3C690DC52}" type="slidenum">
              <a:rPr lang="en-US" smtClean="0"/>
              <a:t>‹N›</a:t>
            </a:fld>
            <a:endParaRPr lang="en-US"/>
          </a:p>
        </p:txBody>
      </p:sp>
    </p:spTree>
    <p:extLst>
      <p:ext uri="{BB962C8B-B14F-4D97-AF65-F5344CB8AC3E}">
        <p14:creationId xmlns:p14="http://schemas.microsoft.com/office/powerpoint/2010/main" val="2186434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9338D6-2D59-429E-B07A-D0BF2FF7DC51}"/>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a:p>
        </p:txBody>
      </p:sp>
      <p:sp>
        <p:nvSpPr>
          <p:cNvPr id="3" name="Segnaposto testo 2">
            <a:extLst>
              <a:ext uri="{FF2B5EF4-FFF2-40B4-BE49-F238E27FC236}">
                <a16:creationId xmlns:a16="http://schemas.microsoft.com/office/drawing/2014/main" id="{45EDA89D-6F4B-EC63-E58D-40B4AE8870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FEEA0C1-EBAE-3C2F-C2AE-AEC57D6EBBAE}"/>
              </a:ext>
            </a:extLst>
          </p:cNvPr>
          <p:cNvSpPr>
            <a:spLocks noGrp="1"/>
          </p:cNvSpPr>
          <p:nvPr>
            <p:ph type="dt" sz="half" idx="10"/>
          </p:nvPr>
        </p:nvSpPr>
        <p:spPr/>
        <p:txBody>
          <a:bodyPr/>
          <a:lstStyle/>
          <a:p>
            <a:fld id="{2EAFA094-F2D9-46F1-995A-4B50357F0B59}" type="datetimeFigureOut">
              <a:rPr lang="en-US" smtClean="0"/>
              <a:t>8/23/2023</a:t>
            </a:fld>
            <a:endParaRPr lang="en-US"/>
          </a:p>
        </p:txBody>
      </p:sp>
      <p:sp>
        <p:nvSpPr>
          <p:cNvPr id="5" name="Segnaposto piè di pagina 4">
            <a:extLst>
              <a:ext uri="{FF2B5EF4-FFF2-40B4-BE49-F238E27FC236}">
                <a16:creationId xmlns:a16="http://schemas.microsoft.com/office/drawing/2014/main" id="{F230DD8C-61DC-7712-8BFD-E841598F7658}"/>
              </a:ext>
            </a:extLst>
          </p:cNvPr>
          <p:cNvSpPr>
            <a:spLocks noGrp="1"/>
          </p:cNvSpPr>
          <p:nvPr>
            <p:ph type="ftr" sz="quarter" idx="11"/>
          </p:nvPr>
        </p:nvSpPr>
        <p:spPr/>
        <p:txBody>
          <a:bodyPr/>
          <a:lstStyle/>
          <a:p>
            <a:endParaRPr lang="en-US"/>
          </a:p>
        </p:txBody>
      </p:sp>
      <p:sp>
        <p:nvSpPr>
          <p:cNvPr id="6" name="Segnaposto numero diapositiva 5">
            <a:extLst>
              <a:ext uri="{FF2B5EF4-FFF2-40B4-BE49-F238E27FC236}">
                <a16:creationId xmlns:a16="http://schemas.microsoft.com/office/drawing/2014/main" id="{B27E10B7-F492-E343-EEE8-E2915572B685}"/>
              </a:ext>
            </a:extLst>
          </p:cNvPr>
          <p:cNvSpPr>
            <a:spLocks noGrp="1"/>
          </p:cNvSpPr>
          <p:nvPr>
            <p:ph type="sldNum" sz="quarter" idx="12"/>
          </p:nvPr>
        </p:nvSpPr>
        <p:spPr/>
        <p:txBody>
          <a:bodyPr/>
          <a:lstStyle/>
          <a:p>
            <a:fld id="{A466FC0F-9D50-42AF-8B5E-87A3C690DC52}" type="slidenum">
              <a:rPr lang="en-US" smtClean="0"/>
              <a:t>‹N›</a:t>
            </a:fld>
            <a:endParaRPr lang="en-US"/>
          </a:p>
        </p:txBody>
      </p:sp>
    </p:spTree>
    <p:extLst>
      <p:ext uri="{BB962C8B-B14F-4D97-AF65-F5344CB8AC3E}">
        <p14:creationId xmlns:p14="http://schemas.microsoft.com/office/powerpoint/2010/main" val="902437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74A1D2-A455-E244-391C-6CF4B283C0AF}"/>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contenuto 2">
            <a:extLst>
              <a:ext uri="{FF2B5EF4-FFF2-40B4-BE49-F238E27FC236}">
                <a16:creationId xmlns:a16="http://schemas.microsoft.com/office/drawing/2014/main" id="{B8F7281A-57A1-91CE-86DB-6F8D7E37DB9C}"/>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a:extLst>
              <a:ext uri="{FF2B5EF4-FFF2-40B4-BE49-F238E27FC236}">
                <a16:creationId xmlns:a16="http://schemas.microsoft.com/office/drawing/2014/main" id="{D4D56E8C-1678-E65B-6FA6-61066CC06F2E}"/>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4">
            <a:extLst>
              <a:ext uri="{FF2B5EF4-FFF2-40B4-BE49-F238E27FC236}">
                <a16:creationId xmlns:a16="http://schemas.microsoft.com/office/drawing/2014/main" id="{7D820494-6A09-D96F-7DAC-6539370FF47A}"/>
              </a:ext>
            </a:extLst>
          </p:cNvPr>
          <p:cNvSpPr>
            <a:spLocks noGrp="1"/>
          </p:cNvSpPr>
          <p:nvPr>
            <p:ph type="dt" sz="half" idx="10"/>
          </p:nvPr>
        </p:nvSpPr>
        <p:spPr/>
        <p:txBody>
          <a:bodyPr/>
          <a:lstStyle/>
          <a:p>
            <a:fld id="{2EAFA094-F2D9-46F1-995A-4B50357F0B59}" type="datetimeFigureOut">
              <a:rPr lang="en-US" smtClean="0"/>
              <a:t>8/23/2023</a:t>
            </a:fld>
            <a:endParaRPr lang="en-US"/>
          </a:p>
        </p:txBody>
      </p:sp>
      <p:sp>
        <p:nvSpPr>
          <p:cNvPr id="6" name="Segnaposto piè di pagina 5">
            <a:extLst>
              <a:ext uri="{FF2B5EF4-FFF2-40B4-BE49-F238E27FC236}">
                <a16:creationId xmlns:a16="http://schemas.microsoft.com/office/drawing/2014/main" id="{68FFF22A-0191-497C-A38D-5BDFBB04BCAC}"/>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a16="http://schemas.microsoft.com/office/drawing/2014/main" id="{F123152D-8B6D-021C-B34F-120BE72FA909}"/>
              </a:ext>
            </a:extLst>
          </p:cNvPr>
          <p:cNvSpPr>
            <a:spLocks noGrp="1"/>
          </p:cNvSpPr>
          <p:nvPr>
            <p:ph type="sldNum" sz="quarter" idx="12"/>
          </p:nvPr>
        </p:nvSpPr>
        <p:spPr/>
        <p:txBody>
          <a:bodyPr/>
          <a:lstStyle/>
          <a:p>
            <a:fld id="{A466FC0F-9D50-42AF-8B5E-87A3C690DC52}" type="slidenum">
              <a:rPr lang="en-US" smtClean="0"/>
              <a:t>‹N›</a:t>
            </a:fld>
            <a:endParaRPr lang="en-US"/>
          </a:p>
        </p:txBody>
      </p:sp>
    </p:spTree>
    <p:extLst>
      <p:ext uri="{BB962C8B-B14F-4D97-AF65-F5344CB8AC3E}">
        <p14:creationId xmlns:p14="http://schemas.microsoft.com/office/powerpoint/2010/main" val="3388903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BB0B64-3976-FF12-CE3F-D30E21CC0215}"/>
              </a:ext>
            </a:extLst>
          </p:cNvPr>
          <p:cNvSpPr>
            <a:spLocks noGrp="1"/>
          </p:cNvSpPr>
          <p:nvPr>
            <p:ph type="title"/>
          </p:nvPr>
        </p:nvSpPr>
        <p:spPr>
          <a:xfrm>
            <a:off x="839788" y="365125"/>
            <a:ext cx="10515600" cy="1325563"/>
          </a:xfrm>
        </p:spPr>
        <p:txBody>
          <a:bodyPr/>
          <a:lstStyle/>
          <a:p>
            <a:r>
              <a:rPr lang="it-IT"/>
              <a:t>Fare clic per modificare lo stile del titolo dello schema</a:t>
            </a:r>
            <a:endParaRPr lang="en-US"/>
          </a:p>
        </p:txBody>
      </p:sp>
      <p:sp>
        <p:nvSpPr>
          <p:cNvPr id="3" name="Segnaposto testo 2">
            <a:extLst>
              <a:ext uri="{FF2B5EF4-FFF2-40B4-BE49-F238E27FC236}">
                <a16:creationId xmlns:a16="http://schemas.microsoft.com/office/drawing/2014/main" id="{080036F0-AB0A-4CA1-3287-BC3714857F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A7CB9356-4892-9484-3616-4CF37BF828B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a:extLst>
              <a:ext uri="{FF2B5EF4-FFF2-40B4-BE49-F238E27FC236}">
                <a16:creationId xmlns:a16="http://schemas.microsoft.com/office/drawing/2014/main" id="{38AC94DB-FAF5-97DB-5920-DB6AD39563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BE13986E-F7BD-12E4-7E42-F8074D176BD2}"/>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Segnaposto data 6">
            <a:extLst>
              <a:ext uri="{FF2B5EF4-FFF2-40B4-BE49-F238E27FC236}">
                <a16:creationId xmlns:a16="http://schemas.microsoft.com/office/drawing/2014/main" id="{BACE0E34-C6B2-D66C-08FF-B38F79AFA012}"/>
              </a:ext>
            </a:extLst>
          </p:cNvPr>
          <p:cNvSpPr>
            <a:spLocks noGrp="1"/>
          </p:cNvSpPr>
          <p:nvPr>
            <p:ph type="dt" sz="half" idx="10"/>
          </p:nvPr>
        </p:nvSpPr>
        <p:spPr/>
        <p:txBody>
          <a:bodyPr/>
          <a:lstStyle/>
          <a:p>
            <a:fld id="{2EAFA094-F2D9-46F1-995A-4B50357F0B59}" type="datetimeFigureOut">
              <a:rPr lang="en-US" smtClean="0"/>
              <a:t>8/23/2023</a:t>
            </a:fld>
            <a:endParaRPr lang="en-US"/>
          </a:p>
        </p:txBody>
      </p:sp>
      <p:sp>
        <p:nvSpPr>
          <p:cNvPr id="8" name="Segnaposto piè di pagina 7">
            <a:extLst>
              <a:ext uri="{FF2B5EF4-FFF2-40B4-BE49-F238E27FC236}">
                <a16:creationId xmlns:a16="http://schemas.microsoft.com/office/drawing/2014/main" id="{4150A1A5-4C3F-E554-880E-D1EEF2284785}"/>
              </a:ext>
            </a:extLst>
          </p:cNvPr>
          <p:cNvSpPr>
            <a:spLocks noGrp="1"/>
          </p:cNvSpPr>
          <p:nvPr>
            <p:ph type="ftr" sz="quarter" idx="11"/>
          </p:nvPr>
        </p:nvSpPr>
        <p:spPr/>
        <p:txBody>
          <a:bodyPr/>
          <a:lstStyle/>
          <a:p>
            <a:endParaRPr lang="en-US"/>
          </a:p>
        </p:txBody>
      </p:sp>
      <p:sp>
        <p:nvSpPr>
          <p:cNvPr id="9" name="Segnaposto numero diapositiva 8">
            <a:extLst>
              <a:ext uri="{FF2B5EF4-FFF2-40B4-BE49-F238E27FC236}">
                <a16:creationId xmlns:a16="http://schemas.microsoft.com/office/drawing/2014/main" id="{E439687F-71E4-9AC3-B01B-9E9FBC3E9CC5}"/>
              </a:ext>
            </a:extLst>
          </p:cNvPr>
          <p:cNvSpPr>
            <a:spLocks noGrp="1"/>
          </p:cNvSpPr>
          <p:nvPr>
            <p:ph type="sldNum" sz="quarter" idx="12"/>
          </p:nvPr>
        </p:nvSpPr>
        <p:spPr/>
        <p:txBody>
          <a:bodyPr/>
          <a:lstStyle/>
          <a:p>
            <a:fld id="{A466FC0F-9D50-42AF-8B5E-87A3C690DC52}" type="slidenum">
              <a:rPr lang="en-US" smtClean="0"/>
              <a:t>‹N›</a:t>
            </a:fld>
            <a:endParaRPr lang="en-US"/>
          </a:p>
        </p:txBody>
      </p:sp>
    </p:spTree>
    <p:extLst>
      <p:ext uri="{BB962C8B-B14F-4D97-AF65-F5344CB8AC3E}">
        <p14:creationId xmlns:p14="http://schemas.microsoft.com/office/powerpoint/2010/main" val="3791958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37CD3B-D605-986A-46C4-4AC142BA7760}"/>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data 2">
            <a:extLst>
              <a:ext uri="{FF2B5EF4-FFF2-40B4-BE49-F238E27FC236}">
                <a16:creationId xmlns:a16="http://schemas.microsoft.com/office/drawing/2014/main" id="{892B8E66-103B-C9C0-5DBB-D4CFC16F9049}"/>
              </a:ext>
            </a:extLst>
          </p:cNvPr>
          <p:cNvSpPr>
            <a:spLocks noGrp="1"/>
          </p:cNvSpPr>
          <p:nvPr>
            <p:ph type="dt" sz="half" idx="10"/>
          </p:nvPr>
        </p:nvSpPr>
        <p:spPr/>
        <p:txBody>
          <a:bodyPr/>
          <a:lstStyle/>
          <a:p>
            <a:fld id="{2EAFA094-F2D9-46F1-995A-4B50357F0B59}" type="datetimeFigureOut">
              <a:rPr lang="en-US" smtClean="0"/>
              <a:t>8/23/2023</a:t>
            </a:fld>
            <a:endParaRPr lang="en-US"/>
          </a:p>
        </p:txBody>
      </p:sp>
      <p:sp>
        <p:nvSpPr>
          <p:cNvPr id="4" name="Segnaposto piè di pagina 3">
            <a:extLst>
              <a:ext uri="{FF2B5EF4-FFF2-40B4-BE49-F238E27FC236}">
                <a16:creationId xmlns:a16="http://schemas.microsoft.com/office/drawing/2014/main" id="{09A5684C-F13F-C3B0-3BC7-2F925125FAFF}"/>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2971A003-6747-9EEA-D4AE-9DBEC891DAED}"/>
              </a:ext>
            </a:extLst>
          </p:cNvPr>
          <p:cNvSpPr>
            <a:spLocks noGrp="1"/>
          </p:cNvSpPr>
          <p:nvPr>
            <p:ph type="sldNum" sz="quarter" idx="12"/>
          </p:nvPr>
        </p:nvSpPr>
        <p:spPr/>
        <p:txBody>
          <a:bodyPr/>
          <a:lstStyle/>
          <a:p>
            <a:fld id="{A466FC0F-9D50-42AF-8B5E-87A3C690DC52}" type="slidenum">
              <a:rPr lang="en-US" smtClean="0"/>
              <a:t>‹N›</a:t>
            </a:fld>
            <a:endParaRPr lang="en-US"/>
          </a:p>
        </p:txBody>
      </p:sp>
    </p:spTree>
    <p:extLst>
      <p:ext uri="{BB962C8B-B14F-4D97-AF65-F5344CB8AC3E}">
        <p14:creationId xmlns:p14="http://schemas.microsoft.com/office/powerpoint/2010/main" val="2259564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53F2539-7431-6777-E0A5-C5A135228155}"/>
              </a:ext>
            </a:extLst>
          </p:cNvPr>
          <p:cNvSpPr>
            <a:spLocks noGrp="1"/>
          </p:cNvSpPr>
          <p:nvPr>
            <p:ph type="dt" sz="half" idx="10"/>
          </p:nvPr>
        </p:nvSpPr>
        <p:spPr/>
        <p:txBody>
          <a:bodyPr/>
          <a:lstStyle/>
          <a:p>
            <a:fld id="{2EAFA094-F2D9-46F1-995A-4B50357F0B59}" type="datetimeFigureOut">
              <a:rPr lang="en-US" smtClean="0"/>
              <a:t>8/23/2023</a:t>
            </a:fld>
            <a:endParaRPr lang="en-US"/>
          </a:p>
        </p:txBody>
      </p:sp>
      <p:sp>
        <p:nvSpPr>
          <p:cNvPr id="3" name="Segnaposto piè di pagina 2">
            <a:extLst>
              <a:ext uri="{FF2B5EF4-FFF2-40B4-BE49-F238E27FC236}">
                <a16:creationId xmlns:a16="http://schemas.microsoft.com/office/drawing/2014/main" id="{A13ECD0B-7D4C-3B74-64B0-B83D513EB3B4}"/>
              </a:ext>
            </a:extLst>
          </p:cNvPr>
          <p:cNvSpPr>
            <a:spLocks noGrp="1"/>
          </p:cNvSpPr>
          <p:nvPr>
            <p:ph type="ftr" sz="quarter" idx="11"/>
          </p:nvPr>
        </p:nvSpPr>
        <p:spPr/>
        <p:txBody>
          <a:bodyPr/>
          <a:lstStyle/>
          <a:p>
            <a:endParaRPr lang="en-US"/>
          </a:p>
        </p:txBody>
      </p:sp>
      <p:sp>
        <p:nvSpPr>
          <p:cNvPr id="4" name="Segnaposto numero diapositiva 3">
            <a:extLst>
              <a:ext uri="{FF2B5EF4-FFF2-40B4-BE49-F238E27FC236}">
                <a16:creationId xmlns:a16="http://schemas.microsoft.com/office/drawing/2014/main" id="{213488A6-5C78-3947-961D-0CF2AAE210B4}"/>
              </a:ext>
            </a:extLst>
          </p:cNvPr>
          <p:cNvSpPr>
            <a:spLocks noGrp="1"/>
          </p:cNvSpPr>
          <p:nvPr>
            <p:ph type="sldNum" sz="quarter" idx="12"/>
          </p:nvPr>
        </p:nvSpPr>
        <p:spPr/>
        <p:txBody>
          <a:bodyPr/>
          <a:lstStyle/>
          <a:p>
            <a:fld id="{A466FC0F-9D50-42AF-8B5E-87A3C690DC52}" type="slidenum">
              <a:rPr lang="en-US" smtClean="0"/>
              <a:t>‹N›</a:t>
            </a:fld>
            <a:endParaRPr lang="en-US"/>
          </a:p>
        </p:txBody>
      </p:sp>
    </p:spTree>
    <p:extLst>
      <p:ext uri="{BB962C8B-B14F-4D97-AF65-F5344CB8AC3E}">
        <p14:creationId xmlns:p14="http://schemas.microsoft.com/office/powerpoint/2010/main" val="3207276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9A3914-BBFE-89D4-BD7B-3C6E744F9D6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a:p>
        </p:txBody>
      </p:sp>
      <p:sp>
        <p:nvSpPr>
          <p:cNvPr id="3" name="Segnaposto contenuto 2">
            <a:extLst>
              <a:ext uri="{FF2B5EF4-FFF2-40B4-BE49-F238E27FC236}">
                <a16:creationId xmlns:a16="http://schemas.microsoft.com/office/drawing/2014/main" id="{87FDCE92-DBC8-D768-41EA-18704E77BB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a:extLst>
              <a:ext uri="{FF2B5EF4-FFF2-40B4-BE49-F238E27FC236}">
                <a16:creationId xmlns:a16="http://schemas.microsoft.com/office/drawing/2014/main" id="{F4893949-F12F-590A-5922-41D325A98F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EF50BC8-DFC9-8D90-31F8-169C5B4474FD}"/>
              </a:ext>
            </a:extLst>
          </p:cNvPr>
          <p:cNvSpPr>
            <a:spLocks noGrp="1"/>
          </p:cNvSpPr>
          <p:nvPr>
            <p:ph type="dt" sz="half" idx="10"/>
          </p:nvPr>
        </p:nvSpPr>
        <p:spPr/>
        <p:txBody>
          <a:bodyPr/>
          <a:lstStyle/>
          <a:p>
            <a:fld id="{2EAFA094-F2D9-46F1-995A-4B50357F0B59}" type="datetimeFigureOut">
              <a:rPr lang="en-US" smtClean="0"/>
              <a:t>8/23/2023</a:t>
            </a:fld>
            <a:endParaRPr lang="en-US"/>
          </a:p>
        </p:txBody>
      </p:sp>
      <p:sp>
        <p:nvSpPr>
          <p:cNvPr id="6" name="Segnaposto piè di pagina 5">
            <a:extLst>
              <a:ext uri="{FF2B5EF4-FFF2-40B4-BE49-F238E27FC236}">
                <a16:creationId xmlns:a16="http://schemas.microsoft.com/office/drawing/2014/main" id="{3CF2ED83-5C96-D1E4-655C-0D6780F44559}"/>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a16="http://schemas.microsoft.com/office/drawing/2014/main" id="{DB3268CE-8310-7E89-8C05-6B78C92F16EA}"/>
              </a:ext>
            </a:extLst>
          </p:cNvPr>
          <p:cNvSpPr>
            <a:spLocks noGrp="1"/>
          </p:cNvSpPr>
          <p:nvPr>
            <p:ph type="sldNum" sz="quarter" idx="12"/>
          </p:nvPr>
        </p:nvSpPr>
        <p:spPr/>
        <p:txBody>
          <a:bodyPr/>
          <a:lstStyle/>
          <a:p>
            <a:fld id="{A466FC0F-9D50-42AF-8B5E-87A3C690DC52}" type="slidenum">
              <a:rPr lang="en-US" smtClean="0"/>
              <a:t>‹N›</a:t>
            </a:fld>
            <a:endParaRPr lang="en-US"/>
          </a:p>
        </p:txBody>
      </p:sp>
    </p:spTree>
    <p:extLst>
      <p:ext uri="{BB962C8B-B14F-4D97-AF65-F5344CB8AC3E}">
        <p14:creationId xmlns:p14="http://schemas.microsoft.com/office/powerpoint/2010/main" val="3445513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D72FA9-B640-F5E6-0FCB-409D54D7E81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a:p>
        </p:txBody>
      </p:sp>
      <p:sp>
        <p:nvSpPr>
          <p:cNvPr id="3" name="Segnaposto immagine 2">
            <a:extLst>
              <a:ext uri="{FF2B5EF4-FFF2-40B4-BE49-F238E27FC236}">
                <a16:creationId xmlns:a16="http://schemas.microsoft.com/office/drawing/2014/main" id="{FB7519AD-8A7A-0573-4D45-6BA6BE0B9B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a:extLst>
              <a:ext uri="{FF2B5EF4-FFF2-40B4-BE49-F238E27FC236}">
                <a16:creationId xmlns:a16="http://schemas.microsoft.com/office/drawing/2014/main" id="{C62AF243-4E1B-0D9C-DD12-2186028047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129982F-3FE4-C8A2-12AE-008E79E60520}"/>
              </a:ext>
            </a:extLst>
          </p:cNvPr>
          <p:cNvSpPr>
            <a:spLocks noGrp="1"/>
          </p:cNvSpPr>
          <p:nvPr>
            <p:ph type="dt" sz="half" idx="10"/>
          </p:nvPr>
        </p:nvSpPr>
        <p:spPr/>
        <p:txBody>
          <a:bodyPr/>
          <a:lstStyle/>
          <a:p>
            <a:fld id="{2EAFA094-F2D9-46F1-995A-4B50357F0B59}" type="datetimeFigureOut">
              <a:rPr lang="en-US" smtClean="0"/>
              <a:t>8/23/2023</a:t>
            </a:fld>
            <a:endParaRPr lang="en-US"/>
          </a:p>
        </p:txBody>
      </p:sp>
      <p:sp>
        <p:nvSpPr>
          <p:cNvPr id="6" name="Segnaposto piè di pagina 5">
            <a:extLst>
              <a:ext uri="{FF2B5EF4-FFF2-40B4-BE49-F238E27FC236}">
                <a16:creationId xmlns:a16="http://schemas.microsoft.com/office/drawing/2014/main" id="{CC84CA7F-9672-F6C5-5342-D1D6302A619F}"/>
              </a:ext>
            </a:extLst>
          </p:cNvPr>
          <p:cNvSpPr>
            <a:spLocks noGrp="1"/>
          </p:cNvSpPr>
          <p:nvPr>
            <p:ph type="ftr" sz="quarter" idx="11"/>
          </p:nvPr>
        </p:nvSpPr>
        <p:spPr/>
        <p:txBody>
          <a:bodyPr/>
          <a:lstStyle/>
          <a:p>
            <a:endParaRPr lang="en-US"/>
          </a:p>
        </p:txBody>
      </p:sp>
      <p:sp>
        <p:nvSpPr>
          <p:cNvPr id="7" name="Segnaposto numero diapositiva 6">
            <a:extLst>
              <a:ext uri="{FF2B5EF4-FFF2-40B4-BE49-F238E27FC236}">
                <a16:creationId xmlns:a16="http://schemas.microsoft.com/office/drawing/2014/main" id="{438730CB-A9A3-4EDA-2BEB-10FD61C1070D}"/>
              </a:ext>
            </a:extLst>
          </p:cNvPr>
          <p:cNvSpPr>
            <a:spLocks noGrp="1"/>
          </p:cNvSpPr>
          <p:nvPr>
            <p:ph type="sldNum" sz="quarter" idx="12"/>
          </p:nvPr>
        </p:nvSpPr>
        <p:spPr/>
        <p:txBody>
          <a:bodyPr/>
          <a:lstStyle/>
          <a:p>
            <a:fld id="{A466FC0F-9D50-42AF-8B5E-87A3C690DC52}" type="slidenum">
              <a:rPr lang="en-US" smtClean="0"/>
              <a:t>‹N›</a:t>
            </a:fld>
            <a:endParaRPr lang="en-US"/>
          </a:p>
        </p:txBody>
      </p:sp>
    </p:spTree>
    <p:extLst>
      <p:ext uri="{BB962C8B-B14F-4D97-AF65-F5344CB8AC3E}">
        <p14:creationId xmlns:p14="http://schemas.microsoft.com/office/powerpoint/2010/main" val="1242049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0D9C0685-44D3-B846-F0E8-6379B7E241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a:p>
        </p:txBody>
      </p:sp>
      <p:sp>
        <p:nvSpPr>
          <p:cNvPr id="3" name="Segnaposto testo 2">
            <a:extLst>
              <a:ext uri="{FF2B5EF4-FFF2-40B4-BE49-F238E27FC236}">
                <a16:creationId xmlns:a16="http://schemas.microsoft.com/office/drawing/2014/main" id="{D8727D8D-2A9B-3243-DEE7-28CA71708F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5185A50D-1297-E2FD-F1D6-7B2315A217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AFA094-F2D9-46F1-995A-4B50357F0B59}" type="datetimeFigureOut">
              <a:rPr lang="en-US" smtClean="0"/>
              <a:t>8/23/2023</a:t>
            </a:fld>
            <a:endParaRPr lang="en-US"/>
          </a:p>
        </p:txBody>
      </p:sp>
      <p:sp>
        <p:nvSpPr>
          <p:cNvPr id="5" name="Segnaposto piè di pagina 4">
            <a:extLst>
              <a:ext uri="{FF2B5EF4-FFF2-40B4-BE49-F238E27FC236}">
                <a16:creationId xmlns:a16="http://schemas.microsoft.com/office/drawing/2014/main" id="{1DD1CE66-CBF0-84D8-039C-85B5C4E973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a:extLst>
              <a:ext uri="{FF2B5EF4-FFF2-40B4-BE49-F238E27FC236}">
                <a16:creationId xmlns:a16="http://schemas.microsoft.com/office/drawing/2014/main" id="{281FF226-EB91-8B41-5C39-9EE9C2555F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66FC0F-9D50-42AF-8B5E-87A3C690DC52}" type="slidenum">
              <a:rPr lang="en-US" smtClean="0"/>
              <a:t>‹N›</a:t>
            </a:fld>
            <a:endParaRPr lang="en-US"/>
          </a:p>
        </p:txBody>
      </p:sp>
    </p:spTree>
    <p:extLst>
      <p:ext uri="{BB962C8B-B14F-4D97-AF65-F5344CB8AC3E}">
        <p14:creationId xmlns:p14="http://schemas.microsoft.com/office/powerpoint/2010/main" val="1655946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70760855-CBD6-050F-7D6A-2625DAEF2477}"/>
              </a:ext>
            </a:extLst>
          </p:cNvPr>
          <p:cNvSpPr/>
          <p:nvPr/>
        </p:nvSpPr>
        <p:spPr>
          <a:xfrm>
            <a:off x="0" y="962526"/>
            <a:ext cx="176463" cy="5895474"/>
          </a:xfrm>
          <a:prstGeom prst="rect">
            <a:avLst/>
          </a:prstGeom>
          <a:solidFill>
            <a:srgbClr val="1EADC0"/>
          </a:solidFill>
          <a:ln>
            <a:solidFill>
              <a:srgbClr val="1EAD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ttangolo 6">
            <a:extLst>
              <a:ext uri="{FF2B5EF4-FFF2-40B4-BE49-F238E27FC236}">
                <a16:creationId xmlns:a16="http://schemas.microsoft.com/office/drawing/2014/main" id="{42803B22-16B2-5C50-DD75-96E6786B4060}"/>
              </a:ext>
            </a:extLst>
          </p:cNvPr>
          <p:cNvSpPr/>
          <p:nvPr/>
        </p:nvSpPr>
        <p:spPr>
          <a:xfrm>
            <a:off x="5630780" y="0"/>
            <a:ext cx="176463" cy="5895474"/>
          </a:xfrm>
          <a:prstGeom prst="rect">
            <a:avLst/>
          </a:prstGeom>
          <a:solidFill>
            <a:srgbClr val="00B0F0"/>
          </a:solidFill>
          <a:ln>
            <a:solidFill>
              <a:srgbClr val="1EAD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9" name="Immagine 8" descr="Immagine che contiene testo&#10;&#10;Descrizione generata automaticamente">
            <a:extLst>
              <a:ext uri="{FF2B5EF4-FFF2-40B4-BE49-F238E27FC236}">
                <a16:creationId xmlns:a16="http://schemas.microsoft.com/office/drawing/2014/main" id="{A056E809-3703-8CF0-0589-C97246DB4E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6121" y="0"/>
            <a:ext cx="4915001" cy="6858000"/>
          </a:xfrm>
          <a:prstGeom prst="rect">
            <a:avLst/>
          </a:prstGeom>
        </p:spPr>
      </p:pic>
      <p:sp>
        <p:nvSpPr>
          <p:cNvPr id="10" name="CasellaDiTesto 9">
            <a:extLst>
              <a:ext uri="{FF2B5EF4-FFF2-40B4-BE49-F238E27FC236}">
                <a16:creationId xmlns:a16="http://schemas.microsoft.com/office/drawing/2014/main" id="{57DC8733-C303-5B9D-94BC-347DB1136DAF}"/>
              </a:ext>
            </a:extLst>
          </p:cNvPr>
          <p:cNvSpPr txBox="1"/>
          <p:nvPr/>
        </p:nvSpPr>
        <p:spPr>
          <a:xfrm>
            <a:off x="6304546" y="834189"/>
            <a:ext cx="5775159" cy="5416868"/>
          </a:xfrm>
          <a:prstGeom prst="rect">
            <a:avLst/>
          </a:prstGeom>
          <a:noFill/>
        </p:spPr>
        <p:txBody>
          <a:bodyPr wrap="square" rtlCol="0">
            <a:spAutoFit/>
          </a:bodyPr>
          <a:lstStyle/>
          <a:p>
            <a:r>
              <a:rPr lang="it-IT" sz="4400" b="1" dirty="0">
                <a:solidFill>
                  <a:schemeClr val="bg1"/>
                </a:solidFill>
                <a:latin typeface="Calibri" panose="020F0502020204030204" pitchFamily="34" charset="0"/>
                <a:ea typeface="Calibri" panose="020F0502020204030204" pitchFamily="34" charset="0"/>
                <a:cs typeface="Calibri" panose="020F0502020204030204" pitchFamily="34" charset="0"/>
              </a:rPr>
              <a:t>MATERNITÀ PER SOSTITUZIONE/</a:t>
            </a:r>
          </a:p>
          <a:p>
            <a:r>
              <a:rPr lang="it-IT" sz="4400" b="1" dirty="0">
                <a:solidFill>
                  <a:schemeClr val="bg1"/>
                </a:solidFill>
                <a:latin typeface="Calibri" panose="020F0502020204030204" pitchFamily="34" charset="0"/>
                <a:ea typeface="Calibri" panose="020F0502020204030204" pitchFamily="34" charset="0"/>
                <a:cs typeface="Calibri" panose="020F0502020204030204" pitchFamily="34" charset="0"/>
              </a:rPr>
              <a:t>GRAVIDANZA PER ALTRI PER ALTRI E DIGNITÀ UMANA: </a:t>
            </a:r>
          </a:p>
          <a:p>
            <a:r>
              <a:rPr lang="it-IT" sz="3600" b="1" dirty="0">
                <a:solidFill>
                  <a:srgbClr val="00B0F0"/>
                </a:solidFill>
                <a:latin typeface="Calibri" panose="020F0502020204030204" pitchFamily="34" charset="0"/>
                <a:ea typeface="Calibri" panose="020F0502020204030204" pitchFamily="34" charset="0"/>
                <a:cs typeface="Calibri" panose="020F0502020204030204" pitchFamily="34" charset="0"/>
              </a:rPr>
              <a:t>verso una ragionevole regolamentazione?</a:t>
            </a:r>
            <a:endParaRPr lang="it-IT" sz="1100" dirty="0">
              <a:solidFill>
                <a:srgbClr val="00B0F0"/>
              </a:solidFill>
            </a:endParaRPr>
          </a:p>
          <a:p>
            <a:endParaRPr lang="it-IT" dirty="0">
              <a:solidFill>
                <a:schemeClr val="bg1"/>
              </a:solidFill>
            </a:endParaRPr>
          </a:p>
          <a:p>
            <a:endParaRPr lang="it-IT" dirty="0">
              <a:solidFill>
                <a:schemeClr val="bg1"/>
              </a:solidFill>
            </a:endParaRPr>
          </a:p>
          <a:p>
            <a:r>
              <a:rPr lang="it-IT" dirty="0">
                <a:solidFill>
                  <a:schemeClr val="bg1"/>
                </a:solidFill>
              </a:rPr>
              <a:t>Ines Corti, Università di Macerata</a:t>
            </a:r>
          </a:p>
        </p:txBody>
      </p:sp>
    </p:spTree>
    <p:extLst>
      <p:ext uri="{BB962C8B-B14F-4D97-AF65-F5344CB8AC3E}">
        <p14:creationId xmlns:p14="http://schemas.microsoft.com/office/powerpoint/2010/main" val="3871686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4" name="Segnaposto contenuto 2">
            <a:extLst>
              <a:ext uri="{FF2B5EF4-FFF2-40B4-BE49-F238E27FC236}">
                <a16:creationId xmlns:a16="http://schemas.microsoft.com/office/drawing/2014/main" id="{E77EDE90-5A91-6C95-D8E9-7558EAAE9B80}"/>
              </a:ext>
            </a:extLst>
          </p:cNvPr>
          <p:cNvSpPr>
            <a:spLocks noGrp="1"/>
          </p:cNvSpPr>
          <p:nvPr>
            <p:ph idx="1"/>
          </p:nvPr>
        </p:nvSpPr>
        <p:spPr>
          <a:xfrm>
            <a:off x="838200" y="1176696"/>
            <a:ext cx="10515600" cy="1920466"/>
          </a:xfrm>
          <a:ln w="15875">
            <a:solidFill>
              <a:schemeClr val="tx1"/>
            </a:solidFill>
          </a:ln>
        </p:spPr>
        <p:txBody>
          <a:bodyPr>
            <a:normAutofit/>
          </a:bodyPr>
          <a:lstStyle/>
          <a:p>
            <a:pPr marL="0" indent="0">
              <a:buNone/>
            </a:pPr>
            <a:r>
              <a:rPr lang="it-IT" dirty="0"/>
              <a:t>Commissione europea 7 dicembre 2022 </a:t>
            </a:r>
            <a:r>
              <a:rPr lang="it-IT" dirty="0">
                <a:sym typeface="Wingdings" panose="05000000000000000000" pitchFamily="2" charset="2"/>
              </a:rPr>
              <a:t></a:t>
            </a:r>
            <a:r>
              <a:rPr lang="it-IT" sz="2400" dirty="0"/>
              <a:t>ha adottato proposta di Regolamento riguardante: norme di diritto internazionale sulla filiazione volte a garantire che una bambina o un bambino siano considerati figli delle medesime persone in ogni stato europeo.</a:t>
            </a:r>
          </a:p>
          <a:p>
            <a:pPr marL="457200" lvl="1" indent="0">
              <a:buNone/>
            </a:pPr>
            <a:r>
              <a:rPr lang="it-IT" sz="2000" dirty="0"/>
              <a:t>14 marzo 2023 Commissione politiche UE del Senato esprime parere negativo</a:t>
            </a:r>
            <a:endParaRPr lang="it-IT" sz="1600" dirty="0">
              <a:sym typeface="Wingdings" panose="05000000000000000000" pitchFamily="2" charset="2"/>
            </a:endParaRPr>
          </a:p>
        </p:txBody>
      </p:sp>
      <p:sp>
        <p:nvSpPr>
          <p:cNvPr id="5" name="Segnaposto contenuto 2">
            <a:extLst>
              <a:ext uri="{FF2B5EF4-FFF2-40B4-BE49-F238E27FC236}">
                <a16:creationId xmlns:a16="http://schemas.microsoft.com/office/drawing/2014/main" id="{A48415C8-8599-F10E-8D45-3410C99822AB}"/>
              </a:ext>
            </a:extLst>
          </p:cNvPr>
          <p:cNvSpPr txBox="1">
            <a:spLocks/>
          </p:cNvSpPr>
          <p:nvPr/>
        </p:nvSpPr>
        <p:spPr>
          <a:xfrm>
            <a:off x="838200" y="3551187"/>
            <a:ext cx="10515600" cy="1286284"/>
          </a:xfrm>
          <a:prstGeom prst="rect">
            <a:avLst/>
          </a:prstGeom>
          <a:ln w="15875">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it-IT" dirty="0"/>
              <a:t>Circolare Ministero dell’Interno 19 gennaio 2023 </a:t>
            </a:r>
            <a:r>
              <a:rPr lang="it-IT" dirty="0">
                <a:sym typeface="Wingdings" panose="05000000000000000000" pitchFamily="2" charset="2"/>
              </a:rPr>
              <a:t></a:t>
            </a:r>
            <a:r>
              <a:rPr lang="it-IT" dirty="0"/>
              <a:t> </a:t>
            </a:r>
            <a:r>
              <a:rPr lang="it-IT" sz="2400" dirty="0"/>
              <a:t>chiede ai prefetti di vigilare in merito a quanto stabilito dalle Sezioni Unite della Cassazione 2022. Il Prefetto di Milano chiede di sospendere le </a:t>
            </a:r>
            <a:r>
              <a:rPr lang="it-IT" sz="2400" dirty="0" err="1"/>
              <a:t>tracrizioni</a:t>
            </a:r>
            <a:endParaRPr lang="it-IT" sz="1600" dirty="0">
              <a:sym typeface="Wingdings" panose="05000000000000000000" pitchFamily="2" charset="2"/>
            </a:endParaRPr>
          </a:p>
        </p:txBody>
      </p:sp>
    </p:spTree>
    <p:extLst>
      <p:ext uri="{BB962C8B-B14F-4D97-AF65-F5344CB8AC3E}">
        <p14:creationId xmlns:p14="http://schemas.microsoft.com/office/powerpoint/2010/main" val="3055763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10" name="CasellaDiTesto 9">
            <a:extLst>
              <a:ext uri="{FF2B5EF4-FFF2-40B4-BE49-F238E27FC236}">
                <a16:creationId xmlns:a16="http://schemas.microsoft.com/office/drawing/2014/main" id="{05586356-0B00-6952-9AFD-C5DC3FDDCABC}"/>
              </a:ext>
            </a:extLst>
          </p:cNvPr>
          <p:cNvSpPr txBox="1"/>
          <p:nvPr/>
        </p:nvSpPr>
        <p:spPr>
          <a:xfrm>
            <a:off x="4175022" y="540774"/>
            <a:ext cx="3841955" cy="646331"/>
          </a:xfrm>
          <a:prstGeom prst="rect">
            <a:avLst/>
          </a:prstGeom>
          <a:noFill/>
        </p:spPr>
        <p:txBody>
          <a:bodyPr wrap="square" rtlCol="0">
            <a:spAutoFit/>
          </a:bodyPr>
          <a:lstStyle/>
          <a:p>
            <a:r>
              <a:rPr lang="it-IT" sz="3600" dirty="0"/>
              <a:t>DI COSA SI TRATTA?</a:t>
            </a:r>
            <a:endParaRPr lang="en-US" sz="3600" dirty="0"/>
          </a:p>
        </p:txBody>
      </p:sp>
      <p:sp>
        <p:nvSpPr>
          <p:cNvPr id="11" name="Rettangolo 10">
            <a:extLst>
              <a:ext uri="{FF2B5EF4-FFF2-40B4-BE49-F238E27FC236}">
                <a16:creationId xmlns:a16="http://schemas.microsoft.com/office/drawing/2014/main" id="{71E0FE2F-DCDB-910C-0D3C-CE975909EE7D}"/>
              </a:ext>
            </a:extLst>
          </p:cNvPr>
          <p:cNvSpPr/>
          <p:nvPr/>
        </p:nvSpPr>
        <p:spPr>
          <a:xfrm>
            <a:off x="2497394" y="2003323"/>
            <a:ext cx="7197212" cy="2851354"/>
          </a:xfrm>
          <a:prstGeom prst="rect">
            <a:avLst/>
          </a:prstGeom>
          <a:solidFill>
            <a:schemeClr val="accent5">
              <a:lumMod val="60000"/>
              <a:lumOff val="4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u="sng" dirty="0">
                <a:solidFill>
                  <a:schemeClr val="tx1"/>
                </a:solidFill>
              </a:rPr>
              <a:t>Esperienza per la quale una donna si presta a portare avanti una</a:t>
            </a:r>
          </a:p>
          <a:p>
            <a:pPr algn="ctr"/>
            <a:r>
              <a:rPr lang="it-IT" u="sng" dirty="0">
                <a:solidFill>
                  <a:schemeClr val="tx1"/>
                </a:solidFill>
              </a:rPr>
              <a:t>gravidanza per altra persona, donna</a:t>
            </a:r>
            <a:r>
              <a:rPr lang="it-IT" dirty="0">
                <a:solidFill>
                  <a:schemeClr val="tx1"/>
                </a:solidFill>
              </a:rPr>
              <a:t> </a:t>
            </a:r>
            <a:r>
              <a:rPr lang="it-IT" i="1" dirty="0">
                <a:solidFill>
                  <a:schemeClr val="tx1"/>
                </a:solidFill>
              </a:rPr>
              <a:t>(Rapporto </a:t>
            </a:r>
            <a:r>
              <a:rPr lang="it-IT" i="1" dirty="0" err="1">
                <a:solidFill>
                  <a:schemeClr val="tx1"/>
                </a:solidFill>
              </a:rPr>
              <a:t>Wornock</a:t>
            </a:r>
            <a:r>
              <a:rPr lang="it-IT" i="1" dirty="0">
                <a:solidFill>
                  <a:schemeClr val="tx1"/>
                </a:solidFill>
              </a:rPr>
              <a:t> 1984) </a:t>
            </a:r>
            <a:r>
              <a:rPr lang="it-IT" u="sng" dirty="0">
                <a:solidFill>
                  <a:schemeClr val="tx1"/>
                </a:solidFill>
              </a:rPr>
              <a:t>o uomo</a:t>
            </a:r>
          </a:p>
          <a:p>
            <a:pPr algn="ctr"/>
            <a:r>
              <a:rPr lang="it-IT" i="1" dirty="0">
                <a:solidFill>
                  <a:schemeClr val="tx1"/>
                </a:solidFill>
              </a:rPr>
              <a:t>(C. Overall, Human </a:t>
            </a:r>
            <a:r>
              <a:rPr lang="it-IT" i="1" dirty="0" err="1">
                <a:solidFill>
                  <a:schemeClr val="tx1"/>
                </a:solidFill>
              </a:rPr>
              <a:t>reproduction</a:t>
            </a:r>
            <a:r>
              <a:rPr lang="it-IT" i="1" dirty="0">
                <a:solidFill>
                  <a:schemeClr val="tx1"/>
                </a:solidFill>
              </a:rPr>
              <a:t>: </a:t>
            </a:r>
            <a:r>
              <a:rPr lang="it-IT" i="1" dirty="0" err="1">
                <a:solidFill>
                  <a:schemeClr val="tx1"/>
                </a:solidFill>
              </a:rPr>
              <a:t>Principles</a:t>
            </a:r>
            <a:r>
              <a:rPr lang="it-IT" i="1" dirty="0">
                <a:solidFill>
                  <a:schemeClr val="tx1"/>
                </a:solidFill>
              </a:rPr>
              <a:t> </a:t>
            </a:r>
            <a:r>
              <a:rPr lang="it-IT" i="1" dirty="0" err="1">
                <a:solidFill>
                  <a:schemeClr val="tx1"/>
                </a:solidFill>
              </a:rPr>
              <a:t>Practises</a:t>
            </a:r>
            <a:r>
              <a:rPr lang="it-IT" i="1" dirty="0">
                <a:solidFill>
                  <a:schemeClr val="tx1"/>
                </a:solidFill>
              </a:rPr>
              <a:t> Policies, Toronto</a:t>
            </a:r>
          </a:p>
          <a:p>
            <a:pPr algn="ctr"/>
            <a:r>
              <a:rPr lang="it-IT" i="1" dirty="0">
                <a:solidFill>
                  <a:schemeClr val="tx1"/>
                </a:solidFill>
              </a:rPr>
              <a:t>1993)</a:t>
            </a:r>
            <a:r>
              <a:rPr lang="it-IT" dirty="0">
                <a:solidFill>
                  <a:schemeClr val="tx1"/>
                </a:solidFill>
              </a:rPr>
              <a:t> </a:t>
            </a:r>
            <a:r>
              <a:rPr lang="it-IT" u="sng" dirty="0">
                <a:solidFill>
                  <a:schemeClr val="tx1"/>
                </a:solidFill>
              </a:rPr>
              <a:t>o per coppie eterosessuali o omosessuali (maschili).</a:t>
            </a:r>
          </a:p>
          <a:p>
            <a:pPr algn="ctr"/>
            <a:endParaRPr lang="it-IT" u="sng" dirty="0">
              <a:solidFill>
                <a:schemeClr val="tx1"/>
              </a:solidFill>
            </a:endParaRPr>
          </a:p>
          <a:p>
            <a:pPr algn="ctr"/>
            <a:endParaRPr lang="it-IT" u="sng" dirty="0">
              <a:solidFill>
                <a:schemeClr val="tx1"/>
              </a:solidFill>
            </a:endParaRPr>
          </a:p>
          <a:p>
            <a:pPr algn="ctr"/>
            <a:r>
              <a:rPr lang="it-IT" dirty="0">
                <a:solidFill>
                  <a:schemeClr val="tx1"/>
                </a:solidFill>
              </a:rPr>
              <a:t>Può realizzarsi per spirito di solidarietà o per fini economici</a:t>
            </a:r>
            <a:endParaRPr lang="en-US" dirty="0">
              <a:solidFill>
                <a:schemeClr val="tx1"/>
              </a:solidFill>
            </a:endParaRPr>
          </a:p>
        </p:txBody>
      </p:sp>
    </p:spTree>
    <p:extLst>
      <p:ext uri="{BB962C8B-B14F-4D97-AF65-F5344CB8AC3E}">
        <p14:creationId xmlns:p14="http://schemas.microsoft.com/office/powerpoint/2010/main" val="296783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C6D079-6D67-88C1-414E-EB2FC26A4BC4}"/>
              </a:ext>
            </a:extLst>
          </p:cNvPr>
          <p:cNvSpPr>
            <a:spLocks noGrp="1"/>
          </p:cNvSpPr>
          <p:nvPr>
            <p:ph type="title"/>
          </p:nvPr>
        </p:nvSpPr>
        <p:spPr/>
        <p:txBody>
          <a:bodyPr>
            <a:normAutofit/>
          </a:bodyPr>
          <a:lstStyle/>
          <a:p>
            <a:r>
              <a:rPr lang="it-IT" sz="3800" dirty="0"/>
              <a:t>LEGGE N.4 DEL 2004: una legge restrittiva e punitiva </a:t>
            </a:r>
            <a:endParaRPr lang="en-US" sz="3800" dirty="0"/>
          </a:p>
        </p:txBody>
      </p:sp>
      <p:sp>
        <p:nvSpPr>
          <p:cNvPr id="3" name="Segnaposto contenuto 2">
            <a:extLst>
              <a:ext uri="{FF2B5EF4-FFF2-40B4-BE49-F238E27FC236}">
                <a16:creationId xmlns:a16="http://schemas.microsoft.com/office/drawing/2014/main" id="{DC32DBB3-90E5-587B-3D99-C92E9CBDF234}"/>
              </a:ext>
            </a:extLst>
          </p:cNvPr>
          <p:cNvSpPr>
            <a:spLocks noGrp="1"/>
          </p:cNvSpPr>
          <p:nvPr>
            <p:ph idx="1"/>
          </p:nvPr>
        </p:nvSpPr>
        <p:spPr/>
        <p:txBody>
          <a:bodyPr>
            <a:normAutofit fontScale="62500" lnSpcReduction="20000"/>
          </a:bodyPr>
          <a:lstStyle/>
          <a:p>
            <a:pPr>
              <a:buFont typeface="Wingdings" panose="05000000000000000000" pitchFamily="2" charset="2"/>
              <a:buChar char="Ø"/>
            </a:pPr>
            <a:r>
              <a:rPr lang="it-IT" dirty="0"/>
              <a:t>E’ permessa la sola fecondazione omologa (con gameti della coppia sposata o convivente).</a:t>
            </a:r>
          </a:p>
          <a:p>
            <a:pPr lvl="1">
              <a:buFont typeface="Wingdings" panose="05000000000000000000" pitchFamily="2" charset="2"/>
              <a:buChar char="v"/>
            </a:pPr>
            <a:r>
              <a:rPr lang="it-IT" dirty="0"/>
              <a:t>Il divieto di fecondazione eterologa( art.4) sarà successivamente dichiarato illegittimo dalla Corte Costituzionale con sentenza n. 162/2014</a:t>
            </a:r>
          </a:p>
          <a:p>
            <a:pPr marL="457200" lvl="1" indent="0">
              <a:buNone/>
            </a:pPr>
            <a:endParaRPr lang="it-IT" dirty="0"/>
          </a:p>
          <a:p>
            <a:pPr>
              <a:buFont typeface="Wingdings" panose="05000000000000000000" pitchFamily="2" charset="2"/>
              <a:buChar char="Ø"/>
            </a:pPr>
            <a:r>
              <a:rPr lang="it-IT" dirty="0"/>
              <a:t>Possono accedere alle tecniche procreative (per motivi di sterilità o infertilità) coppie di maggiorenni di sesso diverso, coniugate o conviventi, in età potenzialmente fertile, entrambi viventi.</a:t>
            </a:r>
          </a:p>
          <a:p>
            <a:pPr lvl="1">
              <a:buFont typeface="Wingdings" panose="05000000000000000000" pitchFamily="2" charset="2"/>
              <a:buChar char="v"/>
            </a:pPr>
            <a:r>
              <a:rPr lang="it-IT" dirty="0"/>
              <a:t>Il divieto di accedere alla procreazione assistita per coppie fertili ma portatrici di malattie geneticamente trasmissibili sarà dichiarato illegittimo dalla Corte Costituzionale con sentenza n.96/2015</a:t>
            </a:r>
          </a:p>
          <a:p>
            <a:pPr>
              <a:buFont typeface="Wingdings" panose="05000000000000000000" pitchFamily="2" charset="2"/>
              <a:buChar char="Ø"/>
            </a:pPr>
            <a:endParaRPr lang="it-IT" dirty="0"/>
          </a:p>
          <a:p>
            <a:pPr>
              <a:buFont typeface="Wingdings" panose="05000000000000000000" pitchFamily="2" charset="2"/>
              <a:buChar char="Ø"/>
            </a:pPr>
            <a:r>
              <a:rPr lang="it-IT" dirty="0"/>
              <a:t>La legge non disciplina la maternità per sostituzione ma si limita a rendere penalmente sanzionabile l’esperienza (art.12,6 comma «chiunque, in qualsiasi forma realizza organizza o pubblicizza la surrogazione di maternità è punito con la reclusione da tre mesi a due anni e con multa da 600.000 a un milione di euro)</a:t>
            </a:r>
          </a:p>
          <a:p>
            <a:pPr>
              <a:buFont typeface="Wingdings" panose="05000000000000000000" pitchFamily="2" charset="2"/>
              <a:buChar char="Ø"/>
            </a:pPr>
            <a:endParaRPr lang="it-IT" dirty="0"/>
          </a:p>
          <a:p>
            <a:pPr>
              <a:buFont typeface="Wingdings" panose="05000000000000000000" pitchFamily="2" charset="2"/>
              <a:buChar char="Ø"/>
            </a:pPr>
            <a:r>
              <a:rPr lang="it-IT" dirty="0"/>
              <a:t>Molte questioni restano aperte. Tra queste quelle relative all’attribuzione di genitorialità e allo status dei nati, per le surrogazioni che avvengono all’estero (turismo procreativo), in paesi dove tale esperienza è legittima  disciplinata.</a:t>
            </a:r>
            <a:endParaRPr lang="en-US" dirty="0"/>
          </a:p>
        </p:txBody>
      </p:sp>
    </p:spTree>
    <p:extLst>
      <p:ext uri="{BB962C8B-B14F-4D97-AF65-F5344CB8AC3E}">
        <p14:creationId xmlns:p14="http://schemas.microsoft.com/office/powerpoint/2010/main" val="81003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D50C83-FF14-10D0-A0BB-EEF462A3436E}"/>
              </a:ext>
            </a:extLst>
          </p:cNvPr>
          <p:cNvSpPr>
            <a:spLocks noGrp="1"/>
          </p:cNvSpPr>
          <p:nvPr>
            <p:ph type="title"/>
          </p:nvPr>
        </p:nvSpPr>
        <p:spPr>
          <a:xfrm>
            <a:off x="4671551" y="394622"/>
            <a:ext cx="2848897" cy="1325563"/>
          </a:xfrm>
        </p:spPr>
        <p:txBody>
          <a:bodyPr/>
          <a:lstStyle/>
          <a:p>
            <a:r>
              <a:rPr lang="it-IT" dirty="0">
                <a:solidFill>
                  <a:schemeClr val="bg1"/>
                </a:solidFill>
              </a:rPr>
              <a:t>LE RAGIONI</a:t>
            </a:r>
            <a:endParaRPr lang="en-US" dirty="0">
              <a:solidFill>
                <a:schemeClr val="bg1"/>
              </a:solidFill>
            </a:endParaRPr>
          </a:p>
        </p:txBody>
      </p:sp>
      <p:sp>
        <p:nvSpPr>
          <p:cNvPr id="4" name="Ovale 3">
            <a:extLst>
              <a:ext uri="{FF2B5EF4-FFF2-40B4-BE49-F238E27FC236}">
                <a16:creationId xmlns:a16="http://schemas.microsoft.com/office/drawing/2014/main" id="{1D29E166-EBC4-AD33-C7CF-F2F626F56F93}"/>
              </a:ext>
            </a:extLst>
          </p:cNvPr>
          <p:cNvSpPr/>
          <p:nvPr/>
        </p:nvSpPr>
        <p:spPr>
          <a:xfrm>
            <a:off x="1494496" y="2700181"/>
            <a:ext cx="2497401" cy="228354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dirty="0">
                <a:latin typeface="+mj-lt"/>
              </a:rPr>
              <a:t>STERILIT</a:t>
            </a:r>
            <a:r>
              <a:rPr lang="it-IT" sz="2000" dirty="0">
                <a:latin typeface="+mj-lt"/>
                <a:cs typeface="Times New Roman" panose="02020603050405020304" pitchFamily="18" charset="0"/>
              </a:rPr>
              <a:t>À</a:t>
            </a:r>
            <a:r>
              <a:rPr lang="it-IT" sz="2000" dirty="0">
                <a:latin typeface="+mj-lt"/>
              </a:rPr>
              <a:t> </a:t>
            </a:r>
            <a:r>
              <a:rPr lang="it-IT" sz="1600" dirty="0">
                <a:latin typeface="+mj-lt"/>
              </a:rPr>
              <a:t>(soprattutto incapacità gestionale)</a:t>
            </a:r>
            <a:endParaRPr lang="en-US" sz="2000" dirty="0">
              <a:latin typeface="+mj-lt"/>
            </a:endParaRPr>
          </a:p>
        </p:txBody>
      </p:sp>
      <p:sp>
        <p:nvSpPr>
          <p:cNvPr id="8" name="Ovale 7">
            <a:extLst>
              <a:ext uri="{FF2B5EF4-FFF2-40B4-BE49-F238E27FC236}">
                <a16:creationId xmlns:a16="http://schemas.microsoft.com/office/drawing/2014/main" id="{F2E66B4D-0DDC-5469-52B2-BEDE73C9DDEA}"/>
              </a:ext>
            </a:extLst>
          </p:cNvPr>
          <p:cNvSpPr/>
          <p:nvPr/>
        </p:nvSpPr>
        <p:spPr>
          <a:xfrm>
            <a:off x="4847298" y="1579306"/>
            <a:ext cx="2497401" cy="228354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dirty="0">
                <a:latin typeface="+mj-lt"/>
              </a:rPr>
              <a:t>MALATTIA</a:t>
            </a:r>
            <a:endParaRPr lang="en-US" sz="2000" dirty="0">
              <a:latin typeface="+mj-lt"/>
            </a:endParaRPr>
          </a:p>
        </p:txBody>
      </p:sp>
      <p:sp>
        <p:nvSpPr>
          <p:cNvPr id="9" name="Ovale 8">
            <a:extLst>
              <a:ext uri="{FF2B5EF4-FFF2-40B4-BE49-F238E27FC236}">
                <a16:creationId xmlns:a16="http://schemas.microsoft.com/office/drawing/2014/main" id="{49D44A71-6F20-B7FD-28F4-9D708943AAD8}"/>
              </a:ext>
            </a:extLst>
          </p:cNvPr>
          <p:cNvSpPr/>
          <p:nvPr/>
        </p:nvSpPr>
        <p:spPr>
          <a:xfrm>
            <a:off x="4847297" y="4136923"/>
            <a:ext cx="2497401" cy="228354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dirty="0">
                <a:latin typeface="+mj-lt"/>
              </a:rPr>
              <a:t>DESIDERIO DI AVERE FIGLI EVITANDO LA GRAVIDANZA</a:t>
            </a:r>
            <a:endParaRPr lang="en-US" sz="2000" dirty="0">
              <a:latin typeface="+mj-lt"/>
            </a:endParaRPr>
          </a:p>
        </p:txBody>
      </p:sp>
      <p:sp>
        <p:nvSpPr>
          <p:cNvPr id="10" name="Ovale 9">
            <a:extLst>
              <a:ext uri="{FF2B5EF4-FFF2-40B4-BE49-F238E27FC236}">
                <a16:creationId xmlns:a16="http://schemas.microsoft.com/office/drawing/2014/main" id="{AA3E6D1E-0BEE-0516-2A01-095696F4AED6}"/>
              </a:ext>
            </a:extLst>
          </p:cNvPr>
          <p:cNvSpPr/>
          <p:nvPr/>
        </p:nvSpPr>
        <p:spPr>
          <a:xfrm>
            <a:off x="8200103" y="2700180"/>
            <a:ext cx="2497401" cy="228354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latin typeface="+mj-lt"/>
              </a:rPr>
              <a:t>IMPOSSIBILIT</a:t>
            </a:r>
            <a:r>
              <a:rPr lang="it-IT" sz="1600" dirty="0">
                <a:latin typeface="Calibri" panose="020F0502020204030204" pitchFamily="34" charset="0"/>
                <a:ea typeface="Calibri" panose="020F0502020204030204" pitchFamily="34" charset="0"/>
                <a:cs typeface="Calibri" panose="020F0502020204030204" pitchFamily="34" charset="0"/>
              </a:rPr>
              <a:t>À</a:t>
            </a:r>
            <a:r>
              <a:rPr lang="it-IT" sz="1600" dirty="0">
                <a:latin typeface="+mj-lt"/>
              </a:rPr>
              <a:t> DI PROCREAERE SENZA COLLABORAZIONE DI UNA DONNA </a:t>
            </a:r>
            <a:r>
              <a:rPr lang="it-IT" sz="1400" dirty="0">
                <a:latin typeface="+mj-lt"/>
              </a:rPr>
              <a:t>(coppie omosessuali maschili)</a:t>
            </a:r>
            <a:endParaRPr lang="en-US" sz="1600" dirty="0">
              <a:latin typeface="+mj-lt"/>
            </a:endParaRPr>
          </a:p>
        </p:txBody>
      </p:sp>
    </p:spTree>
    <p:extLst>
      <p:ext uri="{BB962C8B-B14F-4D97-AF65-F5344CB8AC3E}">
        <p14:creationId xmlns:p14="http://schemas.microsoft.com/office/powerpoint/2010/main" val="1391557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8569AF-1104-591B-D564-E9B012A0E270}"/>
              </a:ext>
            </a:extLst>
          </p:cNvPr>
          <p:cNvSpPr>
            <a:spLocks noGrp="1"/>
          </p:cNvSpPr>
          <p:nvPr>
            <p:ph type="title"/>
          </p:nvPr>
        </p:nvSpPr>
        <p:spPr>
          <a:xfrm>
            <a:off x="838200" y="365125"/>
            <a:ext cx="4451555" cy="1325563"/>
          </a:xfrm>
        </p:spPr>
        <p:txBody>
          <a:bodyPr/>
          <a:lstStyle/>
          <a:p>
            <a:r>
              <a:rPr lang="it-IT" dirty="0">
                <a:solidFill>
                  <a:schemeClr val="bg1"/>
                </a:solidFill>
              </a:rPr>
              <a:t>Desiderio di avere un figlio</a:t>
            </a:r>
            <a:endParaRPr lang="en-US" dirty="0">
              <a:solidFill>
                <a:schemeClr val="bg1"/>
              </a:solidFill>
            </a:endParaRPr>
          </a:p>
        </p:txBody>
      </p:sp>
      <p:sp>
        <p:nvSpPr>
          <p:cNvPr id="4" name="Titolo 1">
            <a:extLst>
              <a:ext uri="{FF2B5EF4-FFF2-40B4-BE49-F238E27FC236}">
                <a16:creationId xmlns:a16="http://schemas.microsoft.com/office/drawing/2014/main" id="{2AF4B013-906C-46D2-4111-4E2689576FCA}"/>
              </a:ext>
            </a:extLst>
          </p:cNvPr>
          <p:cNvSpPr txBox="1">
            <a:spLocks/>
          </p:cNvSpPr>
          <p:nvPr/>
        </p:nvSpPr>
        <p:spPr>
          <a:xfrm>
            <a:off x="6774427" y="365124"/>
            <a:ext cx="4579376" cy="1325563"/>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dirty="0">
                <a:solidFill>
                  <a:schemeClr val="bg1"/>
                </a:solidFill>
              </a:rPr>
              <a:t>Obiezioni alla maternità surrogata</a:t>
            </a:r>
            <a:endParaRPr lang="en-US" dirty="0">
              <a:solidFill>
                <a:schemeClr val="bg1"/>
              </a:solidFill>
            </a:endParaRPr>
          </a:p>
        </p:txBody>
      </p:sp>
      <p:sp>
        <p:nvSpPr>
          <p:cNvPr id="7" name="Rettangolo 6">
            <a:extLst>
              <a:ext uri="{FF2B5EF4-FFF2-40B4-BE49-F238E27FC236}">
                <a16:creationId xmlns:a16="http://schemas.microsoft.com/office/drawing/2014/main" id="{FFA71F19-2E4E-DB00-BC18-123C5C896F67}"/>
              </a:ext>
            </a:extLst>
          </p:cNvPr>
          <p:cNvSpPr/>
          <p:nvPr/>
        </p:nvSpPr>
        <p:spPr>
          <a:xfrm>
            <a:off x="838198" y="1624434"/>
            <a:ext cx="4579376" cy="13250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ttangolo 7">
            <a:extLst>
              <a:ext uri="{FF2B5EF4-FFF2-40B4-BE49-F238E27FC236}">
                <a16:creationId xmlns:a16="http://schemas.microsoft.com/office/drawing/2014/main" id="{D71E8477-F713-CC7E-0085-A47EE8219E33}"/>
              </a:ext>
            </a:extLst>
          </p:cNvPr>
          <p:cNvSpPr/>
          <p:nvPr/>
        </p:nvSpPr>
        <p:spPr>
          <a:xfrm>
            <a:off x="6774427" y="1624434"/>
            <a:ext cx="4579373" cy="13250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Connettore 2 9">
            <a:extLst>
              <a:ext uri="{FF2B5EF4-FFF2-40B4-BE49-F238E27FC236}">
                <a16:creationId xmlns:a16="http://schemas.microsoft.com/office/drawing/2014/main" id="{39D3E4D8-2D19-A3F9-35EA-196B6C797253}"/>
              </a:ext>
            </a:extLst>
          </p:cNvPr>
          <p:cNvCxnSpPr>
            <a:cxnSpLocks/>
            <a:stCxn id="7" idx="2"/>
          </p:cNvCxnSpPr>
          <p:nvPr/>
        </p:nvCxnSpPr>
        <p:spPr>
          <a:xfrm>
            <a:off x="3127886" y="1756939"/>
            <a:ext cx="0" cy="63229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Rettangolo 10">
            <a:extLst>
              <a:ext uri="{FF2B5EF4-FFF2-40B4-BE49-F238E27FC236}">
                <a16:creationId xmlns:a16="http://schemas.microsoft.com/office/drawing/2014/main" id="{1A3FEF98-8A3C-BCF8-D7A7-22E5B1CE8217}"/>
              </a:ext>
            </a:extLst>
          </p:cNvPr>
          <p:cNvSpPr/>
          <p:nvPr/>
        </p:nvSpPr>
        <p:spPr>
          <a:xfrm>
            <a:off x="838198" y="2389237"/>
            <a:ext cx="4579372" cy="4227871"/>
          </a:xfrm>
          <a:prstGeom prst="rect">
            <a:avLst/>
          </a:prstGeom>
          <a:solidFill>
            <a:schemeClr val="tx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t>Libertà</a:t>
            </a:r>
            <a:r>
              <a:rPr lang="en-US" sz="2800" b="1" dirty="0"/>
              <a:t> /</a:t>
            </a:r>
            <a:r>
              <a:rPr lang="en-US" sz="2800" b="1" dirty="0" err="1"/>
              <a:t>diritto</a:t>
            </a:r>
            <a:r>
              <a:rPr lang="en-US" sz="2800" b="1" dirty="0"/>
              <a:t> a </a:t>
            </a:r>
            <a:r>
              <a:rPr lang="en-US" sz="2800" b="1" dirty="0" err="1"/>
              <a:t>procreare</a:t>
            </a:r>
            <a:r>
              <a:rPr lang="en-US" sz="2800" b="1" dirty="0"/>
              <a:t>:</a:t>
            </a:r>
          </a:p>
          <a:p>
            <a:pPr marL="285750" indent="-285750" algn="ctr">
              <a:buFont typeface="Wingdings" panose="05000000000000000000" pitchFamily="2" charset="2"/>
              <a:buChar char="Ø"/>
            </a:pPr>
            <a:r>
              <a:rPr lang="en-US" sz="2800" dirty="0"/>
              <a:t>Art.2 cost.</a:t>
            </a:r>
          </a:p>
          <a:p>
            <a:pPr marL="285750" indent="-285750" algn="ctr">
              <a:buFont typeface="Wingdings" panose="05000000000000000000" pitchFamily="2" charset="2"/>
              <a:buChar char="Ø"/>
            </a:pPr>
            <a:r>
              <a:rPr lang="en-US" sz="2800" dirty="0"/>
              <a:t>Art.20,30,31 cost.</a:t>
            </a:r>
          </a:p>
          <a:p>
            <a:pPr marL="285750" indent="-285750" algn="ctr">
              <a:buFont typeface="Wingdings" panose="05000000000000000000" pitchFamily="2" charset="2"/>
              <a:buChar char="Ø"/>
            </a:pPr>
            <a:r>
              <a:rPr lang="en-US" sz="2800" dirty="0"/>
              <a:t>Art.13 cost. </a:t>
            </a:r>
          </a:p>
          <a:p>
            <a:pPr marL="285750" indent="-285750" algn="ctr">
              <a:buFont typeface="Wingdings" panose="05000000000000000000" pitchFamily="2" charset="2"/>
              <a:buChar char="Ø"/>
            </a:pPr>
            <a:r>
              <a:rPr lang="en-US" sz="2800" dirty="0" err="1"/>
              <a:t>Legge</a:t>
            </a:r>
            <a:r>
              <a:rPr lang="en-US" sz="2800" dirty="0"/>
              <a:t> 194/ 78</a:t>
            </a:r>
          </a:p>
          <a:p>
            <a:pPr marL="285750" indent="-285750" algn="ctr">
              <a:buFont typeface="Wingdings" panose="05000000000000000000" pitchFamily="2" charset="2"/>
              <a:buChar char="Ø"/>
            </a:pPr>
            <a:r>
              <a:rPr lang="en-US" sz="2800" dirty="0"/>
              <a:t>Art. 8 e 14 </a:t>
            </a:r>
            <a:r>
              <a:rPr lang="en-US" sz="2800" dirty="0" err="1"/>
              <a:t>Cedu</a:t>
            </a:r>
            <a:endParaRPr lang="en-US" sz="2800" dirty="0"/>
          </a:p>
          <a:p>
            <a:pPr marL="285750" indent="-285750" algn="ctr">
              <a:buFont typeface="Wingdings" panose="05000000000000000000" pitchFamily="2" charset="2"/>
              <a:buChar char="Ø"/>
            </a:pPr>
            <a:r>
              <a:rPr lang="en-US" sz="2800" dirty="0" err="1"/>
              <a:t>Giurisprudenza</a:t>
            </a:r>
            <a:endParaRPr lang="en-US" sz="2800" dirty="0"/>
          </a:p>
        </p:txBody>
      </p:sp>
      <p:sp>
        <p:nvSpPr>
          <p:cNvPr id="15" name="CasellaDiTesto 14">
            <a:extLst>
              <a:ext uri="{FF2B5EF4-FFF2-40B4-BE49-F238E27FC236}">
                <a16:creationId xmlns:a16="http://schemas.microsoft.com/office/drawing/2014/main" id="{9D409FBA-ADDD-ED31-A06D-31F2D444E269}"/>
              </a:ext>
            </a:extLst>
          </p:cNvPr>
          <p:cNvSpPr txBox="1"/>
          <p:nvPr/>
        </p:nvSpPr>
        <p:spPr>
          <a:xfrm>
            <a:off x="5594556" y="566240"/>
            <a:ext cx="1002890" cy="923330"/>
          </a:xfrm>
          <a:prstGeom prst="rect">
            <a:avLst/>
          </a:prstGeom>
          <a:noFill/>
        </p:spPr>
        <p:txBody>
          <a:bodyPr wrap="square">
            <a:spAutoFit/>
          </a:bodyPr>
          <a:lstStyle/>
          <a:p>
            <a:r>
              <a:rPr lang="en-US" sz="5400" dirty="0">
                <a:solidFill>
                  <a:schemeClr val="bg1"/>
                </a:solidFill>
              </a:rPr>
              <a:t>VS</a:t>
            </a:r>
            <a:endParaRPr lang="en-US" dirty="0"/>
          </a:p>
        </p:txBody>
      </p:sp>
      <p:sp>
        <p:nvSpPr>
          <p:cNvPr id="16" name="Rettangolo 15">
            <a:extLst>
              <a:ext uri="{FF2B5EF4-FFF2-40B4-BE49-F238E27FC236}">
                <a16:creationId xmlns:a16="http://schemas.microsoft.com/office/drawing/2014/main" id="{BC3816A2-5501-F324-A4A7-E3F01D26C8C6}"/>
              </a:ext>
            </a:extLst>
          </p:cNvPr>
          <p:cNvSpPr/>
          <p:nvPr/>
        </p:nvSpPr>
        <p:spPr>
          <a:xfrm>
            <a:off x="6774427" y="2389238"/>
            <a:ext cx="4579373" cy="4227872"/>
          </a:xfrm>
          <a:prstGeom prst="rect">
            <a:avLst/>
          </a:prstGeom>
          <a:solidFill>
            <a:schemeClr val="tx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Wingdings" panose="05000000000000000000" pitchFamily="2" charset="2"/>
              <a:buChar char="Ø"/>
            </a:pPr>
            <a:r>
              <a:rPr lang="it-IT" sz="2000" u="sng" dirty="0"/>
              <a:t>Tutela della famiglia tradizionale </a:t>
            </a:r>
            <a:r>
              <a:rPr lang="it-IT" sz="2000" dirty="0"/>
              <a:t>(intrusione di una terza persona nei rapporti di coppia)</a:t>
            </a:r>
          </a:p>
          <a:p>
            <a:pPr marL="342900" indent="-342900">
              <a:buFont typeface="Wingdings" panose="05000000000000000000" pitchFamily="2" charset="2"/>
              <a:buChar char="Ø"/>
            </a:pPr>
            <a:r>
              <a:rPr lang="it-IT" sz="2000" u="sng" dirty="0"/>
              <a:t>Dignità della donna</a:t>
            </a:r>
            <a:r>
              <a:rPr lang="it-IT" sz="2000" dirty="0"/>
              <a:t> (la donna non può essere considerata un mezzo, uno strumento)</a:t>
            </a:r>
          </a:p>
          <a:p>
            <a:pPr marL="342900" indent="-342900">
              <a:buFont typeface="Wingdings" panose="05000000000000000000" pitchFamily="2" charset="2"/>
              <a:buChar char="Ø"/>
            </a:pPr>
            <a:r>
              <a:rPr lang="it-IT" sz="2000" u="sng" dirty="0"/>
              <a:t>Diritto della donna a non essere sfruttata </a:t>
            </a:r>
            <a:r>
              <a:rPr lang="it-IT" sz="2000" dirty="0"/>
              <a:t>(donne povere a favore di donne benestanti)</a:t>
            </a:r>
          </a:p>
          <a:p>
            <a:pPr marL="342900" indent="-342900">
              <a:buFont typeface="Wingdings" panose="05000000000000000000" pitchFamily="2" charset="2"/>
              <a:buChar char="Ø"/>
            </a:pPr>
            <a:r>
              <a:rPr lang="it-IT" sz="2000" u="sng" dirty="0"/>
              <a:t>Diritti del nato</a:t>
            </a:r>
            <a:r>
              <a:rPr lang="it-IT" sz="2000" dirty="0"/>
              <a:t> (distorsione rapporto madre-figlio, pratica innaturale)</a:t>
            </a:r>
          </a:p>
          <a:p>
            <a:pPr marL="342900" indent="-342900">
              <a:buFont typeface="Wingdings" panose="05000000000000000000" pitchFamily="2" charset="2"/>
              <a:buChar char="Ø"/>
            </a:pPr>
            <a:r>
              <a:rPr lang="it-IT" sz="2000" u="sng" dirty="0"/>
              <a:t>Compravendita di bambini</a:t>
            </a:r>
            <a:endParaRPr lang="en-US" sz="2000" u="sng" dirty="0"/>
          </a:p>
        </p:txBody>
      </p:sp>
      <p:cxnSp>
        <p:nvCxnSpPr>
          <p:cNvPr id="17" name="Connettore 2 16">
            <a:extLst>
              <a:ext uri="{FF2B5EF4-FFF2-40B4-BE49-F238E27FC236}">
                <a16:creationId xmlns:a16="http://schemas.microsoft.com/office/drawing/2014/main" id="{4DAF49C9-A31E-1A71-1B84-0DAA6021283B}"/>
              </a:ext>
            </a:extLst>
          </p:cNvPr>
          <p:cNvCxnSpPr>
            <a:cxnSpLocks/>
          </p:cNvCxnSpPr>
          <p:nvPr/>
        </p:nvCxnSpPr>
        <p:spPr>
          <a:xfrm>
            <a:off x="9000204" y="1756939"/>
            <a:ext cx="0" cy="63229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1108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3994C5-04A6-22C9-BBC7-0289C6D51FBB}"/>
              </a:ext>
            </a:extLst>
          </p:cNvPr>
          <p:cNvSpPr>
            <a:spLocks noGrp="1"/>
          </p:cNvSpPr>
          <p:nvPr>
            <p:ph type="title"/>
          </p:nvPr>
        </p:nvSpPr>
        <p:spPr>
          <a:xfrm>
            <a:off x="3467100" y="463447"/>
            <a:ext cx="5257800" cy="1325563"/>
          </a:xfrm>
          <a:ln>
            <a:solidFill>
              <a:srgbClr val="00B0F0"/>
            </a:solidFill>
          </a:ln>
        </p:spPr>
        <p:txBody>
          <a:bodyPr/>
          <a:lstStyle/>
          <a:p>
            <a:pPr algn="ctr"/>
            <a:r>
              <a:rPr lang="it-IT" dirty="0">
                <a:solidFill>
                  <a:schemeClr val="bg1"/>
                </a:solidFill>
              </a:rPr>
              <a:t>Il dibattito femminista</a:t>
            </a:r>
            <a:endParaRPr lang="en-US" dirty="0">
              <a:solidFill>
                <a:schemeClr val="bg1"/>
              </a:solidFill>
            </a:endParaRPr>
          </a:p>
        </p:txBody>
      </p:sp>
      <p:cxnSp>
        <p:nvCxnSpPr>
          <p:cNvPr id="8" name="Connettore 2 7">
            <a:extLst>
              <a:ext uri="{FF2B5EF4-FFF2-40B4-BE49-F238E27FC236}">
                <a16:creationId xmlns:a16="http://schemas.microsoft.com/office/drawing/2014/main" id="{49CEF2E0-C4DE-916A-899F-5B20AEC3FAC5}"/>
              </a:ext>
            </a:extLst>
          </p:cNvPr>
          <p:cNvCxnSpPr>
            <a:cxnSpLocks/>
            <a:stCxn id="2" idx="2"/>
            <a:endCxn id="13" idx="0"/>
          </p:cNvCxnSpPr>
          <p:nvPr/>
        </p:nvCxnSpPr>
        <p:spPr>
          <a:xfrm flipH="1">
            <a:off x="3127884" y="1789010"/>
            <a:ext cx="2968116" cy="600227"/>
          </a:xfrm>
          <a:prstGeom prst="straightConnector1">
            <a:avLst/>
          </a:prstGeom>
          <a:ln>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9" name="Connettore 2 8">
            <a:extLst>
              <a:ext uri="{FF2B5EF4-FFF2-40B4-BE49-F238E27FC236}">
                <a16:creationId xmlns:a16="http://schemas.microsoft.com/office/drawing/2014/main" id="{7EB27F9B-F284-147B-06AE-886F0D0EF9E7}"/>
              </a:ext>
            </a:extLst>
          </p:cNvPr>
          <p:cNvCxnSpPr>
            <a:cxnSpLocks/>
          </p:cNvCxnSpPr>
          <p:nvPr/>
        </p:nvCxnSpPr>
        <p:spPr>
          <a:xfrm>
            <a:off x="6072030" y="1789010"/>
            <a:ext cx="3270452" cy="600227"/>
          </a:xfrm>
          <a:prstGeom prst="straightConnector1">
            <a:avLst/>
          </a:prstGeom>
          <a:ln>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13" name="Rettangolo 12">
            <a:extLst>
              <a:ext uri="{FF2B5EF4-FFF2-40B4-BE49-F238E27FC236}">
                <a16:creationId xmlns:a16="http://schemas.microsoft.com/office/drawing/2014/main" id="{39EC187A-C796-418E-EB42-55C07323B5F8}"/>
              </a:ext>
            </a:extLst>
          </p:cNvPr>
          <p:cNvSpPr/>
          <p:nvPr/>
        </p:nvSpPr>
        <p:spPr>
          <a:xfrm>
            <a:off x="838198" y="2389237"/>
            <a:ext cx="4579372" cy="4227871"/>
          </a:xfrm>
          <a:prstGeom prst="rect">
            <a:avLst/>
          </a:prstGeom>
          <a:solidFill>
            <a:schemeClr val="accent5">
              <a:lumMod val="60000"/>
              <a:lumOff val="4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800" u="sng" dirty="0"/>
              <a:t>Tecnologie della procreazione:</a:t>
            </a:r>
          </a:p>
          <a:p>
            <a:pPr marL="285750" indent="-285750">
              <a:buFont typeface="Arial" panose="020B0604020202020204" pitchFamily="34" charset="0"/>
              <a:buChar char="•"/>
            </a:pPr>
            <a:r>
              <a:rPr lang="en-US" sz="2000" dirty="0" err="1"/>
              <a:t>Strumenti</a:t>
            </a:r>
            <a:r>
              <a:rPr lang="en-US" sz="2000" dirty="0"/>
              <a:t> di </a:t>
            </a:r>
            <a:r>
              <a:rPr lang="en-US" sz="2000" dirty="0" err="1"/>
              <a:t>liberazione</a:t>
            </a:r>
            <a:r>
              <a:rPr lang="en-US" sz="2000" dirty="0"/>
              <a:t>: le </a:t>
            </a:r>
            <a:r>
              <a:rPr lang="en-US" sz="2000" dirty="0" err="1"/>
              <a:t>donne</a:t>
            </a:r>
            <a:r>
              <a:rPr lang="en-US" sz="2000" dirty="0"/>
              <a:t> </a:t>
            </a:r>
            <a:r>
              <a:rPr lang="en-US" sz="2000" dirty="0" err="1"/>
              <a:t>finalmente</a:t>
            </a:r>
            <a:r>
              <a:rPr lang="en-US" sz="2000" dirty="0"/>
              <a:t> </a:t>
            </a:r>
            <a:r>
              <a:rPr lang="en-US" sz="2000" dirty="0" err="1"/>
              <a:t>libere</a:t>
            </a:r>
            <a:r>
              <a:rPr lang="en-US" sz="2000" dirty="0"/>
              <a:t> dal peso </a:t>
            </a:r>
            <a:r>
              <a:rPr lang="en-US" sz="2000" dirty="0" err="1"/>
              <a:t>della</a:t>
            </a:r>
            <a:r>
              <a:rPr lang="en-US" sz="2000" dirty="0"/>
              <a:t> </a:t>
            </a:r>
            <a:r>
              <a:rPr lang="en-US" sz="2000" dirty="0" err="1"/>
              <a:t>maternità</a:t>
            </a:r>
            <a:r>
              <a:rPr lang="en-US" sz="2000" dirty="0"/>
              <a:t> </a:t>
            </a:r>
            <a:r>
              <a:rPr lang="en-US" sz="2000" dirty="0" err="1"/>
              <a:t>biologica</a:t>
            </a:r>
            <a:r>
              <a:rPr lang="en-US" sz="2000" dirty="0"/>
              <a:t>?</a:t>
            </a:r>
          </a:p>
          <a:p>
            <a:pPr lvl="2"/>
            <a:r>
              <a:rPr lang="en-US" sz="1400" i="1" dirty="0"/>
              <a:t>(</a:t>
            </a:r>
            <a:r>
              <a:rPr lang="en-US" sz="1400" i="1" dirty="0" err="1"/>
              <a:t>S.Firestone</a:t>
            </a:r>
            <a:r>
              <a:rPr lang="en-US" sz="1400" i="1" dirty="0"/>
              <a:t>, The Dialectic of sex, 1971; D. Haraway, Manifesto Cyborg, 1995)</a:t>
            </a:r>
          </a:p>
          <a:p>
            <a:endParaRPr lang="en-US" sz="1400" dirty="0"/>
          </a:p>
          <a:p>
            <a:pPr marL="285750" indent="-285750">
              <a:buFont typeface="Arial" panose="020B0604020202020204" pitchFamily="34" charset="0"/>
              <a:buChar char="•"/>
            </a:pPr>
            <a:r>
              <a:rPr lang="en-US" sz="2000" dirty="0" err="1"/>
              <a:t>Strumenti</a:t>
            </a:r>
            <a:r>
              <a:rPr lang="en-US" sz="2000" dirty="0"/>
              <a:t> di </a:t>
            </a:r>
            <a:r>
              <a:rPr lang="en-US" sz="2000" dirty="0" err="1"/>
              <a:t>oppressione</a:t>
            </a:r>
            <a:r>
              <a:rPr lang="en-US" sz="2000" dirty="0"/>
              <a:t>: </a:t>
            </a:r>
            <a:r>
              <a:rPr lang="en-US" sz="2000" dirty="0" err="1"/>
              <a:t>maternità</a:t>
            </a:r>
            <a:r>
              <a:rPr lang="en-US" sz="2000" dirty="0"/>
              <a:t> </a:t>
            </a:r>
            <a:r>
              <a:rPr lang="en-US" sz="2000" dirty="0" err="1"/>
              <a:t>ancora</a:t>
            </a:r>
            <a:r>
              <a:rPr lang="en-US" sz="2000" dirty="0"/>
              <a:t> come </a:t>
            </a:r>
            <a:r>
              <a:rPr lang="en-US" sz="2000" dirty="0" err="1"/>
              <a:t>destino</a:t>
            </a:r>
            <a:r>
              <a:rPr lang="en-US" sz="2000" dirty="0"/>
              <a:t> </a:t>
            </a:r>
            <a:r>
              <a:rPr lang="en-US" sz="2000" dirty="0" err="1"/>
              <a:t>delle</a:t>
            </a:r>
            <a:r>
              <a:rPr lang="en-US" sz="2000" dirty="0"/>
              <a:t> </a:t>
            </a:r>
            <a:r>
              <a:rPr lang="en-US" sz="2000" dirty="0" err="1"/>
              <a:t>donne</a:t>
            </a:r>
            <a:r>
              <a:rPr lang="en-US" sz="1600" dirty="0"/>
              <a:t>? </a:t>
            </a:r>
          </a:p>
          <a:p>
            <a:pPr lvl="2"/>
            <a:r>
              <a:rPr lang="en-US" sz="1400" i="1" dirty="0"/>
              <a:t>(</a:t>
            </a:r>
            <a:r>
              <a:rPr lang="en-US" sz="1400" i="1" dirty="0" err="1"/>
              <a:t>G.Corea</a:t>
            </a:r>
            <a:r>
              <a:rPr lang="en-US" sz="1400" i="1" dirty="0"/>
              <a:t>, The Mother Machine: Reproductive Technologies from </a:t>
            </a:r>
            <a:r>
              <a:rPr lang="en-US" sz="1400" i="1" dirty="0" err="1"/>
              <a:t>ArtificiaI</a:t>
            </a:r>
            <a:r>
              <a:rPr lang="en-US" sz="1400" i="1" dirty="0"/>
              <a:t> Insemination to Artificial Womb, 1985</a:t>
            </a:r>
            <a:r>
              <a:rPr lang="en-US" sz="1600" dirty="0"/>
              <a:t>)</a:t>
            </a:r>
            <a:endParaRPr lang="en-US" sz="2800" dirty="0"/>
          </a:p>
        </p:txBody>
      </p:sp>
      <p:sp>
        <p:nvSpPr>
          <p:cNvPr id="14" name="Rettangolo 13">
            <a:extLst>
              <a:ext uri="{FF2B5EF4-FFF2-40B4-BE49-F238E27FC236}">
                <a16:creationId xmlns:a16="http://schemas.microsoft.com/office/drawing/2014/main" id="{19A38688-2803-E4FE-E60D-0BFBDB441791}"/>
              </a:ext>
            </a:extLst>
          </p:cNvPr>
          <p:cNvSpPr/>
          <p:nvPr/>
        </p:nvSpPr>
        <p:spPr>
          <a:xfrm>
            <a:off x="7076766" y="2389237"/>
            <a:ext cx="4579372" cy="4227871"/>
          </a:xfrm>
          <a:prstGeom prst="rect">
            <a:avLst/>
          </a:prstGeom>
          <a:solidFill>
            <a:schemeClr val="accent5">
              <a:lumMod val="60000"/>
              <a:lumOff val="4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u="sng" dirty="0"/>
              <a:t>Maternità surrogata:</a:t>
            </a:r>
          </a:p>
          <a:p>
            <a:endParaRPr lang="it-IT" sz="1600" dirty="0"/>
          </a:p>
          <a:p>
            <a:pPr marL="285750" indent="-285750">
              <a:buFont typeface="Arial" panose="020B0604020202020204" pitchFamily="34" charset="0"/>
              <a:buChar char="•"/>
            </a:pPr>
            <a:r>
              <a:rPr lang="it-IT" sz="2000" dirty="0"/>
              <a:t>Carol </a:t>
            </a:r>
            <a:r>
              <a:rPr lang="it-IT" sz="2000" dirty="0" err="1"/>
              <a:t>Pateman</a:t>
            </a:r>
            <a:r>
              <a:rPr lang="it-IT" sz="2000" dirty="0"/>
              <a:t>: contratto nuovo strumento di subordinazione al patriarcato </a:t>
            </a:r>
          </a:p>
          <a:p>
            <a:pPr lvl="2"/>
            <a:r>
              <a:rPr lang="it-IT" sz="1400" i="1" dirty="0"/>
              <a:t>(The </a:t>
            </a:r>
            <a:r>
              <a:rPr lang="it-IT" sz="1400" i="1" dirty="0" err="1"/>
              <a:t>Sexual</a:t>
            </a:r>
            <a:r>
              <a:rPr lang="it-IT" sz="1400" i="1" dirty="0"/>
              <a:t> </a:t>
            </a:r>
            <a:r>
              <a:rPr lang="it-IT" sz="1400" i="1" dirty="0" err="1"/>
              <a:t>Contract</a:t>
            </a:r>
            <a:r>
              <a:rPr lang="it-IT" sz="1400" i="1" dirty="0"/>
              <a:t>, 1988)</a:t>
            </a:r>
          </a:p>
          <a:p>
            <a:endParaRPr lang="it-IT" sz="1600" dirty="0"/>
          </a:p>
          <a:p>
            <a:pPr marL="285750" indent="-285750">
              <a:buFont typeface="Arial" panose="020B0604020202020204" pitchFamily="34" charset="0"/>
              <a:buChar char="•"/>
            </a:pPr>
            <a:r>
              <a:rPr lang="it-IT" sz="2000" dirty="0"/>
              <a:t>Carmen Shalev : contratto esprime autonomia della donna, mira ad investire le donne della facoltà di riscattare il potere del loro utero e di esercitarlo in modo responsabile </a:t>
            </a:r>
          </a:p>
          <a:p>
            <a:pPr lvl="2"/>
            <a:r>
              <a:rPr lang="it-IT" sz="1400" i="1" dirty="0"/>
              <a:t>(Birth Power. The case for </a:t>
            </a:r>
            <a:r>
              <a:rPr lang="it-IT" sz="1400" i="1" dirty="0" err="1"/>
              <a:t>Surrogacy</a:t>
            </a:r>
            <a:r>
              <a:rPr lang="it-IT" sz="1400" i="1" dirty="0"/>
              <a:t> 1989)</a:t>
            </a:r>
            <a:endParaRPr lang="en-US" sz="1400" i="1" dirty="0"/>
          </a:p>
        </p:txBody>
      </p:sp>
    </p:spTree>
    <p:extLst>
      <p:ext uri="{BB962C8B-B14F-4D97-AF65-F5344CB8AC3E}">
        <p14:creationId xmlns:p14="http://schemas.microsoft.com/office/powerpoint/2010/main" val="4087821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9428D2-59F6-370E-8ADB-85536CCAB326}"/>
              </a:ext>
            </a:extLst>
          </p:cNvPr>
          <p:cNvSpPr>
            <a:spLocks noGrp="1"/>
          </p:cNvSpPr>
          <p:nvPr>
            <p:ph type="title"/>
          </p:nvPr>
        </p:nvSpPr>
        <p:spPr>
          <a:xfrm>
            <a:off x="4902609" y="374957"/>
            <a:ext cx="2386781" cy="1325563"/>
          </a:xfrm>
          <a:ln w="19050">
            <a:solidFill>
              <a:schemeClr val="tx1"/>
            </a:solidFill>
          </a:ln>
        </p:spPr>
        <p:txBody>
          <a:bodyPr/>
          <a:lstStyle/>
          <a:p>
            <a:r>
              <a:rPr lang="it-IT" dirty="0"/>
              <a:t>Questioni</a:t>
            </a:r>
            <a:endParaRPr lang="en-US" dirty="0"/>
          </a:p>
        </p:txBody>
      </p:sp>
      <p:sp>
        <p:nvSpPr>
          <p:cNvPr id="3" name="Segnaposto contenuto 2">
            <a:extLst>
              <a:ext uri="{FF2B5EF4-FFF2-40B4-BE49-F238E27FC236}">
                <a16:creationId xmlns:a16="http://schemas.microsoft.com/office/drawing/2014/main" id="{6E887448-C375-1352-4997-8869AB40C251}"/>
              </a:ext>
            </a:extLst>
          </p:cNvPr>
          <p:cNvSpPr>
            <a:spLocks noGrp="1"/>
          </p:cNvSpPr>
          <p:nvPr>
            <p:ph idx="1"/>
          </p:nvPr>
        </p:nvSpPr>
        <p:spPr/>
        <p:txBody>
          <a:bodyPr>
            <a:normAutofit lnSpcReduction="10000"/>
          </a:bodyPr>
          <a:lstStyle/>
          <a:p>
            <a:r>
              <a:rPr lang="it-IT" dirty="0"/>
              <a:t>Validità degli accordi (nulli in Italia, ma validi nei Paesi in cui la legge del luogo lo permette)</a:t>
            </a:r>
          </a:p>
          <a:p>
            <a:endParaRPr lang="it-IT" dirty="0"/>
          </a:p>
          <a:p>
            <a:r>
              <a:rPr lang="it-IT" dirty="0"/>
              <a:t>Attribuzione di genitorialità/status minore </a:t>
            </a:r>
          </a:p>
          <a:p>
            <a:pPr lvl="2">
              <a:buFont typeface="Wingdings" panose="05000000000000000000" pitchFamily="2" charset="2"/>
              <a:buChar char="v"/>
            </a:pPr>
            <a:r>
              <a:rPr lang="it-IT" dirty="0"/>
              <a:t>in Italia il divieto di anonimato della madre gestante sembrerebbe impedire quel meccanismo riconoscitivo utilizzato prima della legge 40, che prevedeva il non riconoscimento della madre gestazionale, il riconoscimento di figlio da parte del padre, se geneticamente a lui legato, la successiva domanda di adozione da parte della moglie. Meccanismo avallato dalla giurisprudenza di merito</a:t>
            </a:r>
          </a:p>
          <a:p>
            <a:endParaRPr lang="it-IT" dirty="0"/>
          </a:p>
          <a:p>
            <a:r>
              <a:rPr lang="it-IT" dirty="0"/>
              <a:t>Questione oggi rilevante per maternità surrogate praticate in paesi stranieri</a:t>
            </a:r>
            <a:endParaRPr lang="en-US" dirty="0"/>
          </a:p>
        </p:txBody>
      </p:sp>
    </p:spTree>
    <p:extLst>
      <p:ext uri="{BB962C8B-B14F-4D97-AF65-F5344CB8AC3E}">
        <p14:creationId xmlns:p14="http://schemas.microsoft.com/office/powerpoint/2010/main" val="3090392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26E857-D2A3-BAA5-603F-37DBCF6A1F02}"/>
              </a:ext>
            </a:extLst>
          </p:cNvPr>
          <p:cNvSpPr>
            <a:spLocks noGrp="1"/>
          </p:cNvSpPr>
          <p:nvPr>
            <p:ph type="title"/>
          </p:nvPr>
        </p:nvSpPr>
        <p:spPr>
          <a:xfrm>
            <a:off x="838200" y="344129"/>
            <a:ext cx="10515600" cy="2438400"/>
          </a:xfrm>
          <a:ln w="25400">
            <a:solidFill>
              <a:schemeClr val="tx1"/>
            </a:solidFill>
          </a:ln>
        </p:spPr>
        <p:txBody>
          <a:bodyPr>
            <a:normAutofit fontScale="90000"/>
          </a:bodyPr>
          <a:lstStyle/>
          <a:p>
            <a:pPr algn="ctr"/>
            <a:r>
              <a:rPr lang="it-IT" dirty="0"/>
              <a:t>TRASCRIZIONE DEL CERTIFICATO DI NASCITA DI NATI DA ACCORDI SURROGATORI, CON ATTRIBUZIONE DI GENITORIALITÀ, REDATTI IN PAESI STRANIERI.</a:t>
            </a:r>
            <a:endParaRPr lang="en-US" dirty="0"/>
          </a:p>
        </p:txBody>
      </p:sp>
      <p:sp>
        <p:nvSpPr>
          <p:cNvPr id="3" name="Segnaposto contenuto 2">
            <a:extLst>
              <a:ext uri="{FF2B5EF4-FFF2-40B4-BE49-F238E27FC236}">
                <a16:creationId xmlns:a16="http://schemas.microsoft.com/office/drawing/2014/main" id="{FB1BD9F0-4EAD-7503-6CB9-B5EE85E5E025}"/>
              </a:ext>
            </a:extLst>
          </p:cNvPr>
          <p:cNvSpPr>
            <a:spLocks noGrp="1"/>
          </p:cNvSpPr>
          <p:nvPr>
            <p:ph idx="1"/>
          </p:nvPr>
        </p:nvSpPr>
        <p:spPr>
          <a:xfrm>
            <a:off x="838200" y="2989006"/>
            <a:ext cx="10515600" cy="845576"/>
          </a:xfrm>
        </p:spPr>
        <p:txBody>
          <a:bodyPr>
            <a:normAutofit lnSpcReduction="10000"/>
          </a:bodyPr>
          <a:lstStyle/>
          <a:p>
            <a:pPr marL="0" indent="0">
              <a:buNone/>
            </a:pPr>
            <a:r>
              <a:rPr lang="it-IT" dirty="0"/>
              <a:t>Diritto Internazionale Privato</a:t>
            </a:r>
            <a:r>
              <a:rPr lang="it-IT" dirty="0">
                <a:sym typeface="Wingdings" panose="05000000000000000000" pitchFamily="2" charset="2"/>
              </a:rPr>
              <a:t> possibile (purché l’atto non contrasti con </a:t>
            </a:r>
            <a:r>
              <a:rPr lang="it-IT" u="sng" dirty="0">
                <a:sym typeface="Wingdings" panose="05000000000000000000" pitchFamily="2" charset="2"/>
              </a:rPr>
              <a:t>«l’ordine pubblico»</a:t>
            </a:r>
            <a:endParaRPr lang="it-IT" u="sng" dirty="0"/>
          </a:p>
          <a:p>
            <a:pPr marL="0" indent="0">
              <a:buNone/>
            </a:pPr>
            <a:endParaRPr lang="it-IT" dirty="0"/>
          </a:p>
        </p:txBody>
      </p:sp>
      <p:cxnSp>
        <p:nvCxnSpPr>
          <p:cNvPr id="5" name="Connettore 2 4">
            <a:extLst>
              <a:ext uri="{FF2B5EF4-FFF2-40B4-BE49-F238E27FC236}">
                <a16:creationId xmlns:a16="http://schemas.microsoft.com/office/drawing/2014/main" id="{F7C811C8-4364-59B8-BD15-C9BF700B6A18}"/>
              </a:ext>
            </a:extLst>
          </p:cNvPr>
          <p:cNvCxnSpPr>
            <a:cxnSpLocks/>
          </p:cNvCxnSpPr>
          <p:nvPr/>
        </p:nvCxnSpPr>
        <p:spPr>
          <a:xfrm>
            <a:off x="2821858" y="3657600"/>
            <a:ext cx="0" cy="4621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Rettangolo 7">
            <a:extLst>
              <a:ext uri="{FF2B5EF4-FFF2-40B4-BE49-F238E27FC236}">
                <a16:creationId xmlns:a16="http://schemas.microsoft.com/office/drawing/2014/main" id="{B5C6709E-8099-4A82-5B11-E2966316C23C}"/>
              </a:ext>
            </a:extLst>
          </p:cNvPr>
          <p:cNvSpPr/>
          <p:nvPr/>
        </p:nvSpPr>
        <p:spPr>
          <a:xfrm>
            <a:off x="1165123" y="4119716"/>
            <a:ext cx="3313470" cy="122903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a:t>Giurisprudenza altalenante sull’interpretazione del concetto di ordine pubblico.</a:t>
            </a:r>
          </a:p>
        </p:txBody>
      </p:sp>
      <p:sp>
        <p:nvSpPr>
          <p:cNvPr id="9" name="Rettangolo 8">
            <a:extLst>
              <a:ext uri="{FF2B5EF4-FFF2-40B4-BE49-F238E27FC236}">
                <a16:creationId xmlns:a16="http://schemas.microsoft.com/office/drawing/2014/main" id="{4297D582-BF76-0EFC-3B12-20FADDE0D66D}"/>
              </a:ext>
            </a:extLst>
          </p:cNvPr>
          <p:cNvSpPr/>
          <p:nvPr/>
        </p:nvSpPr>
        <p:spPr>
          <a:xfrm>
            <a:off x="6689623" y="4119716"/>
            <a:ext cx="3313470" cy="122903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a:t>Alcuni giudici hanno configurato anche il reato di «alterazione di</a:t>
            </a:r>
          </a:p>
          <a:p>
            <a:r>
              <a:rPr lang="it-IT" dirty="0"/>
              <a:t>stato».</a:t>
            </a:r>
          </a:p>
        </p:txBody>
      </p:sp>
    </p:spTree>
    <p:extLst>
      <p:ext uri="{BB962C8B-B14F-4D97-AF65-F5344CB8AC3E}">
        <p14:creationId xmlns:p14="http://schemas.microsoft.com/office/powerpoint/2010/main" val="1365250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B13FCC8-6FE4-2961-B215-4A0F8743E619}"/>
              </a:ext>
            </a:extLst>
          </p:cNvPr>
          <p:cNvSpPr>
            <a:spLocks noGrp="1"/>
          </p:cNvSpPr>
          <p:nvPr>
            <p:ph idx="1"/>
          </p:nvPr>
        </p:nvSpPr>
        <p:spPr>
          <a:xfrm>
            <a:off x="838200" y="822734"/>
            <a:ext cx="10515600" cy="1822143"/>
          </a:xfrm>
          <a:ln w="15875">
            <a:solidFill>
              <a:schemeClr val="tx1"/>
            </a:solidFill>
          </a:ln>
        </p:spPr>
        <p:txBody>
          <a:bodyPr>
            <a:normAutofit/>
          </a:bodyPr>
          <a:lstStyle/>
          <a:p>
            <a:pPr marL="0" indent="0">
              <a:buNone/>
            </a:pPr>
            <a:r>
              <a:rPr lang="it-IT" dirty="0"/>
              <a:t>Corte cost. sentenza 33/ 2021 </a:t>
            </a:r>
            <a:r>
              <a:rPr lang="it-IT" dirty="0">
                <a:sym typeface="Wingdings" panose="05000000000000000000" pitchFamily="2" charset="2"/>
              </a:rPr>
              <a:t> </a:t>
            </a:r>
            <a:r>
              <a:rPr lang="it-IT" sz="2400" dirty="0">
                <a:sym typeface="Wingdings" panose="05000000000000000000" pitchFamily="2" charset="2"/>
              </a:rPr>
              <a:t>la corte sollecita il Parlamento a legiferare per tutelare i nati da maternità surrogata (la soluzione del ricorso all’adozione in casi particolari non è adeguata rispetto piena tutela degli interessi del minore in quanto non determina un rapporto di filiazione pieno indiscutibile l’interesse dal nato al riconoscimento non solo sociale ma anche giuridico).</a:t>
            </a:r>
          </a:p>
        </p:txBody>
      </p:sp>
      <p:sp>
        <p:nvSpPr>
          <p:cNvPr id="9" name="CasellaDiTesto 8">
            <a:extLst>
              <a:ext uri="{FF2B5EF4-FFF2-40B4-BE49-F238E27FC236}">
                <a16:creationId xmlns:a16="http://schemas.microsoft.com/office/drawing/2014/main" id="{384B174E-7DFE-1843-FC20-2474D01D1D12}"/>
              </a:ext>
            </a:extLst>
          </p:cNvPr>
          <p:cNvSpPr txBox="1"/>
          <p:nvPr/>
        </p:nvSpPr>
        <p:spPr>
          <a:xfrm>
            <a:off x="838198" y="2964309"/>
            <a:ext cx="10515599" cy="1538883"/>
          </a:xfrm>
          <a:prstGeom prst="rect">
            <a:avLst/>
          </a:prstGeom>
          <a:noFill/>
          <a:ln w="15875">
            <a:solidFill>
              <a:schemeClr val="tx1"/>
            </a:solidFill>
          </a:ln>
        </p:spPr>
        <p:txBody>
          <a:bodyPr wrap="square">
            <a:spAutoFit/>
          </a:bodyPr>
          <a:lstStyle/>
          <a:p>
            <a:pPr marL="0" indent="0">
              <a:buNone/>
            </a:pPr>
            <a:r>
              <a:rPr lang="it-IT" sz="2800" dirty="0"/>
              <a:t>Corte cost. sentenza n.79 del 28 marzo 2022 </a:t>
            </a:r>
            <a:r>
              <a:rPr lang="it-IT" sz="2800" dirty="0">
                <a:sym typeface="Wingdings" panose="05000000000000000000" pitchFamily="2" charset="2"/>
              </a:rPr>
              <a:t> </a:t>
            </a:r>
            <a:r>
              <a:rPr lang="it-IT" sz="2400" dirty="0"/>
              <a:t>rimuove l’impedimento alla costituzione di rapporti civili con i parenti dell’adottante,  intervenendo su snodo centrale della disciplina dell’adozione in casi particolari</a:t>
            </a:r>
          </a:p>
          <a:p>
            <a:pPr marL="0" indent="0">
              <a:buNone/>
            </a:pPr>
            <a:endParaRPr lang="it-IT" sz="1800" dirty="0"/>
          </a:p>
        </p:txBody>
      </p:sp>
      <p:sp>
        <p:nvSpPr>
          <p:cNvPr id="11" name="CasellaDiTesto 10">
            <a:extLst>
              <a:ext uri="{FF2B5EF4-FFF2-40B4-BE49-F238E27FC236}">
                <a16:creationId xmlns:a16="http://schemas.microsoft.com/office/drawing/2014/main" id="{1F20C08E-E100-EEF0-A3AF-B4A566B8FCD7}"/>
              </a:ext>
            </a:extLst>
          </p:cNvPr>
          <p:cNvSpPr txBox="1"/>
          <p:nvPr/>
        </p:nvSpPr>
        <p:spPr>
          <a:xfrm>
            <a:off x="838199" y="4822624"/>
            <a:ext cx="10515599" cy="1261884"/>
          </a:xfrm>
          <a:prstGeom prst="rect">
            <a:avLst/>
          </a:prstGeom>
          <a:noFill/>
          <a:ln w="15875">
            <a:solidFill>
              <a:schemeClr val="tx1"/>
            </a:solidFill>
          </a:ln>
        </p:spPr>
        <p:txBody>
          <a:bodyPr wrap="square">
            <a:spAutoFit/>
          </a:bodyPr>
          <a:lstStyle/>
          <a:p>
            <a:pPr marL="0" indent="0">
              <a:buNone/>
            </a:pPr>
            <a:r>
              <a:rPr lang="it-IT" sz="2800" dirty="0"/>
              <a:t>Cass. sentenza n. 1842 del 8 novembre 2022 </a:t>
            </a:r>
            <a:r>
              <a:rPr lang="it-IT" sz="2800" dirty="0">
                <a:sym typeface="Wingdings" panose="05000000000000000000" pitchFamily="2" charset="2"/>
              </a:rPr>
              <a:t></a:t>
            </a:r>
            <a:r>
              <a:rPr lang="it-IT" dirty="0">
                <a:sym typeface="Wingdings" panose="05000000000000000000" pitchFamily="2" charset="2"/>
              </a:rPr>
              <a:t> </a:t>
            </a:r>
            <a:r>
              <a:rPr lang="it-IT" sz="2400" dirty="0"/>
              <a:t>la proibizione di maternità surrogata è norma di diritto pubblico internazionale, il minore trova tutela nell’adozione in casi particolari</a:t>
            </a:r>
            <a:endParaRPr lang="en-US" dirty="0"/>
          </a:p>
        </p:txBody>
      </p:sp>
    </p:spTree>
    <p:extLst>
      <p:ext uri="{BB962C8B-B14F-4D97-AF65-F5344CB8AC3E}">
        <p14:creationId xmlns:p14="http://schemas.microsoft.com/office/powerpoint/2010/main" val="317852687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901</Words>
  <Application>Microsoft Office PowerPoint</Application>
  <PresentationFormat>Widescreen</PresentationFormat>
  <Paragraphs>77</Paragraphs>
  <Slides>10</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10</vt:i4>
      </vt:variant>
    </vt:vector>
  </HeadingPairs>
  <TitlesOfParts>
    <vt:vector size="16" baseType="lpstr">
      <vt:lpstr>Arial</vt:lpstr>
      <vt:lpstr>Calibri</vt:lpstr>
      <vt:lpstr>Calibri Light</vt:lpstr>
      <vt:lpstr>Times New Roman</vt:lpstr>
      <vt:lpstr>Wingdings</vt:lpstr>
      <vt:lpstr>Tema di Office</vt:lpstr>
      <vt:lpstr>Presentazione standard di PowerPoint</vt:lpstr>
      <vt:lpstr>Presentazione standard di PowerPoint</vt:lpstr>
      <vt:lpstr>LEGGE N.4 DEL 2004: una legge restrittiva e punitiva </vt:lpstr>
      <vt:lpstr>LE RAGIONI</vt:lpstr>
      <vt:lpstr>Desiderio di avere un figlio</vt:lpstr>
      <vt:lpstr>Il dibattito femminista</vt:lpstr>
      <vt:lpstr>Questioni</vt:lpstr>
      <vt:lpstr>TRASCRIZIONE DEL CERTIFICATO DI NASCITA DI NATI DA ACCORDI SURROGATORI, CON ATTRIBUZIONE DI GENITORIALITÀ, REDATTI IN PAESI STRANIERI.</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sveva mandrelli</dc:creator>
  <cp:lastModifiedBy>utente</cp:lastModifiedBy>
  <cp:revision>2</cp:revision>
  <dcterms:created xsi:type="dcterms:W3CDTF">2023-04-28T08:22:46Z</dcterms:created>
  <dcterms:modified xsi:type="dcterms:W3CDTF">2023-08-23T14:15:33Z</dcterms:modified>
</cp:coreProperties>
</file>