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4" r:id="rId7"/>
    <p:sldId id="264" r:id="rId8"/>
    <p:sldId id="265" r:id="rId9"/>
    <p:sldId id="273" r:id="rId10"/>
    <p:sldId id="263" r:id="rId11"/>
    <p:sldId id="266" r:id="rId12"/>
    <p:sldId id="267" r:id="rId13"/>
    <p:sldId id="271" r:id="rId14"/>
    <p:sldId id="269" r:id="rId15"/>
    <p:sldId id="270" r:id="rId16"/>
    <p:sldId id="275" r:id="rId17"/>
    <p:sldId id="277" r:id="rId18"/>
    <p:sldId id="278" r:id="rId19"/>
    <p:sldId id="276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AE44DE-38E1-6441-3A78-B1D4793C0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AA9433-2E4B-D98A-7E27-9DCB88134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77EC67-3573-E25E-9E79-52DC7F3E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F7C8-8399-42A4-A7E6-881A842869B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AB1EB6-45BE-84E8-5DF1-C509207E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13260-DB93-6187-BA47-826C3E75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680-A4FA-4339-9C13-AEB642F634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6D956F-97C0-36B4-25A1-163044F3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12AB804-94FB-B8B5-3E67-271B8A7C4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7417E3-7D52-2D74-F0EA-04CA9882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F7C8-8399-42A4-A7E6-881A842869B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A266EE-3A8D-CD38-4180-B0D89F22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9686D-6442-1603-D6FB-7E697EDF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680-A4FA-4339-9C13-AEB642F634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2A83DBC-7AA2-CDA3-7B4A-FB731B744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035143-725C-A246-F479-869E3995B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EB654B-39D6-3540-8002-6D2F2A6A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F7C8-8399-42A4-A7E6-881A842869B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5D95AC-7BB4-AEDB-E1AB-0490E4DC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60551B-F1C2-1446-5B59-1CE26C1A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680-A4FA-4339-9C13-AEB642F634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0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2A57C6-857F-DBC7-D7E8-AAFA0FA9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5C70EF-7D07-4910-42E6-7B3CBE8BB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2EA138-DAE1-5A80-B61E-DA8C9529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F7C8-8399-42A4-A7E6-881A842869B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23C30F-55E2-0D88-6072-808532F8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9481B5-9A0E-97BB-8642-E56D0022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680-A4FA-4339-9C13-AEB642F634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3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7B15A-1667-B5C2-99FA-EDFF9B84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0A6165-4B83-0413-FBA3-039D48F3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C957EF-FACA-3C08-42D1-88086B8B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F7C8-8399-42A4-A7E6-881A842869B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B26A23-D688-6861-D95F-034A5F17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B18AC9-BBBC-45E5-2A0E-38AC1806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680-A4FA-4339-9C13-AEB642F634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886C0-51F4-244A-6D93-B6259175B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9428BB-EC39-2581-8E37-93E65AF6F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2F877B-F831-E99E-B5FF-9DA37FCF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68B54F-F4B0-EA62-6373-81B5E42E0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F7C8-8399-42A4-A7E6-881A842869B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98D2ED-6F4A-8569-FAE8-7C22AD70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74155F-5619-5EAD-0AD0-97CE1F90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680-A4FA-4339-9C13-AEB642F634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610AA-7683-5885-656E-F44E7F13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F8C319-6A31-B905-F3A2-BDC3FC4AD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9CE002-D42F-1D6D-4F12-185D3CC3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AFFAFA9-FA4C-EB9B-CBA0-D6CC26FFC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E0594A8-5A47-4642-58B9-B438001F2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517B535-9359-D720-12EB-C6BD8D6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F7C8-8399-42A4-A7E6-881A842869B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95C7C6D-595C-677D-EE0E-567FA049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274304-FD7D-B729-8358-A088FC16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680-A4FA-4339-9C13-AEB642F634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3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228A2-9417-F1DB-9AE8-AE8F2C54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8742FB-9392-0C8A-9FCA-310D6326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F7C8-8399-42A4-A7E6-881A842869B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3AF85D-B20E-20C9-8E3E-4F7308B6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604A6B-84AE-C003-73F8-A30EA3C4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680-A4FA-4339-9C13-AEB642F634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D69A77D-312B-0532-2CD4-023BF0C4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F7C8-8399-42A4-A7E6-881A842869B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D3FE6DA-9FB1-0509-62BD-0B445E42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113B43-CBCE-8CE7-E9FE-3E2893CA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680-A4FA-4339-9C13-AEB642F634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F61805-7841-AAC3-5CA5-BD6BCE54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9F0B29-6D48-4C7A-C050-CA0E10D0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BD016B-FA8C-7937-6F18-332302D58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8137B6-5A0E-47BA-B2A9-05A1EF72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F7C8-8399-42A4-A7E6-881A842869B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0790C9-83E7-2B84-3F99-15CDB683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E1F533-CC8E-FCFB-AE5C-48031DFC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680-A4FA-4339-9C13-AEB642F634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77CFF-0EEC-39DA-C3FE-7C9C0BEB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E4B303A-283B-2E7F-CDA7-208A97AF3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173A8E-CB5D-31F2-8F71-6B351EC45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46D2BE-7FFA-32C6-E1A1-9CA4AFF6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F7C8-8399-42A4-A7E6-881A842869B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B00E09-5E8C-FE8F-9D47-0D8F5DC1B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1FEF18-B39E-FD25-4140-D408872F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D680-A4FA-4339-9C13-AEB642F634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C015C0E-01D8-C495-BA0E-CE382C81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7AB32F-C8E2-FB02-881C-110C72F1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67BFDE-256D-8AD4-A5B8-9575C90A1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2FF7C8-8399-42A4-A7E6-881A842869B6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610D27-9CCA-2D77-46E1-F6ACCF8BF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7E7D8E-1277-7AC1-DDBA-CDB733647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E8D680-A4FA-4339-9C13-AEB642F6346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.favazzo@unimc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F16A5-EC2A-0D76-097C-EC7DFA654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681"/>
            <a:ext cx="9566787" cy="1655762"/>
          </a:xfrm>
        </p:spPr>
        <p:txBody>
          <a:bodyPr>
            <a:normAutofit/>
          </a:bodyPr>
          <a:lstStyle/>
          <a:p>
            <a:r>
              <a:rPr lang="it-IT" sz="5300" dirty="0"/>
              <a:t>Seminario di filosofia analitica</a:t>
            </a:r>
            <a:br>
              <a:rPr lang="it-IT" dirty="0"/>
            </a:br>
            <a:r>
              <a:rPr lang="it-IT" dirty="0"/>
              <a:t>L’identità degli indiscernibili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17F582-316D-86F4-3735-CE51840E2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000" dirty="0"/>
              <a:t>LEZIONI 1-2 (2 ottobre 2024)</a:t>
            </a:r>
          </a:p>
          <a:p>
            <a:r>
              <a:rPr lang="it-IT" dirty="0"/>
              <a:t>Università di Macerata</a:t>
            </a:r>
          </a:p>
          <a:p>
            <a:r>
              <a:rPr lang="it-IT" dirty="0"/>
              <a:t>Jansan Favazzo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j.favazzo@unimc.it</a:t>
            </a:r>
            <a:r>
              <a:rPr lang="en-US" dirty="0"/>
              <a:t>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88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CHE COSA ESISTE?</a:t>
            </a:r>
            <a:endParaRPr lang="en-US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BB5114A-E0AB-43AF-74E6-3265FE826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2045" cy="2608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u="sng" dirty="0"/>
              <a:t>META-ONTOLOGIA QUINEANA</a:t>
            </a:r>
            <a:endParaRPr lang="it-IT" sz="2600" dirty="0"/>
          </a:p>
          <a:p>
            <a:pPr marL="0" indent="0">
              <a:buNone/>
            </a:pPr>
            <a:r>
              <a:rPr lang="it-IT" sz="2600" dirty="0"/>
              <a:t>Il concetto di </a:t>
            </a:r>
            <a:r>
              <a:rPr lang="it-IT" sz="2600" b="1" dirty="0"/>
              <a:t>esistenza</a:t>
            </a:r>
            <a:r>
              <a:rPr lang="it-IT" sz="2600" dirty="0"/>
              <a:t>:</a:t>
            </a:r>
          </a:p>
          <a:p>
            <a:r>
              <a:rPr lang="it-IT" sz="2600" dirty="0"/>
              <a:t>è </a:t>
            </a:r>
            <a:r>
              <a:rPr lang="it-IT" sz="2600" b="1" dirty="0"/>
              <a:t>univoco</a:t>
            </a:r>
            <a:r>
              <a:rPr lang="it-IT" sz="2600" dirty="0"/>
              <a:t>;</a:t>
            </a:r>
          </a:p>
          <a:p>
            <a:r>
              <a:rPr lang="en-US" sz="2600" dirty="0"/>
              <a:t>coincide con il </a:t>
            </a:r>
            <a:r>
              <a:rPr lang="en-US" sz="2600" dirty="0" err="1"/>
              <a:t>concetto</a:t>
            </a:r>
            <a:r>
              <a:rPr lang="en-US" sz="2600" dirty="0"/>
              <a:t> di </a:t>
            </a:r>
            <a:r>
              <a:rPr lang="en-US" sz="2600" b="1" dirty="0" err="1"/>
              <a:t>essere</a:t>
            </a:r>
            <a:r>
              <a:rPr lang="en-US" sz="2600" dirty="0"/>
              <a:t>;</a:t>
            </a:r>
          </a:p>
          <a:p>
            <a:r>
              <a:rPr lang="en-US" sz="2600" dirty="0"/>
              <a:t>è </a:t>
            </a:r>
            <a:r>
              <a:rPr lang="en-US" sz="2600" dirty="0" err="1"/>
              <a:t>adeguatamente</a:t>
            </a:r>
            <a:r>
              <a:rPr lang="en-US" sz="2600" dirty="0"/>
              <a:t> espresso dal </a:t>
            </a:r>
            <a:r>
              <a:rPr lang="en-US" sz="2600" b="1" dirty="0" err="1"/>
              <a:t>quantificatore</a:t>
            </a:r>
            <a:r>
              <a:rPr lang="en-US" sz="2600" b="1" dirty="0"/>
              <a:t> </a:t>
            </a:r>
            <a:r>
              <a:rPr lang="en-US" sz="2600" b="1" dirty="0" err="1"/>
              <a:t>esistenziale</a:t>
            </a:r>
            <a:r>
              <a:rPr lang="en-US" sz="26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Immagine 4" descr="Immagine che contiene Viso umano, vestiti, cartone animato, schizzo&#10;&#10;Descrizione generata automaticamente">
            <a:extLst>
              <a:ext uri="{FF2B5EF4-FFF2-40B4-BE49-F238E27FC236}">
                <a16:creationId xmlns:a16="http://schemas.microsoft.com/office/drawing/2014/main" id="{A4F93512-7969-2499-9582-2CD1F9AF0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r="7419" b="1"/>
          <a:stretch/>
        </p:blipFill>
        <p:spPr>
          <a:xfrm>
            <a:off x="9477294" y="3296116"/>
            <a:ext cx="2714706" cy="3729034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C8F542-0512-D122-6C3F-0C1C869654F3}"/>
              </a:ext>
            </a:extLst>
          </p:cNvPr>
          <p:cNvSpPr txBox="1"/>
          <p:nvPr/>
        </p:nvSpPr>
        <p:spPr>
          <a:xfrm>
            <a:off x="6754048" y="5406583"/>
            <a:ext cx="2723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Willard Van Orman </a:t>
            </a:r>
            <a:r>
              <a:rPr lang="it-IT" b="1" dirty="0"/>
              <a:t>Quine</a:t>
            </a:r>
          </a:p>
          <a:p>
            <a:pPr algn="ctr"/>
            <a:r>
              <a:rPr lang="en-US" dirty="0"/>
              <a:t>(1908-2000)</a:t>
            </a:r>
          </a:p>
        </p:txBody>
      </p:sp>
    </p:spTree>
    <p:extLst>
      <p:ext uri="{BB962C8B-B14F-4D97-AF65-F5344CB8AC3E}">
        <p14:creationId xmlns:p14="http://schemas.microsoft.com/office/powerpoint/2010/main" val="34323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CATEGORIE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Una volta chiarito che cosa vogliamo intendere con parole come </a:t>
            </a:r>
            <a:r>
              <a:rPr lang="en-US" sz="2800" dirty="0"/>
              <a:t>“</a:t>
            </a:r>
            <a:r>
              <a:rPr lang="en-US" sz="2800" dirty="0" err="1"/>
              <a:t>esistere</a:t>
            </a:r>
            <a:r>
              <a:rPr lang="en-US" sz="2800" dirty="0"/>
              <a:t>” ed “</a:t>
            </a:r>
            <a:r>
              <a:rPr lang="en-US" sz="2800" dirty="0" err="1"/>
              <a:t>esistenza</a:t>
            </a:r>
            <a:r>
              <a:rPr lang="en-US" dirty="0"/>
              <a:t>”, </a:t>
            </a:r>
            <a:r>
              <a:rPr lang="en-US" dirty="0" err="1"/>
              <a:t>possiamo</a:t>
            </a:r>
            <a:r>
              <a:rPr lang="en-US" dirty="0"/>
              <a:t> </a:t>
            </a:r>
            <a:r>
              <a:rPr lang="en-US" dirty="0" err="1"/>
              <a:t>chiederci</a:t>
            </a:r>
            <a:r>
              <a:rPr lang="en-US" dirty="0"/>
              <a:t> </a:t>
            </a:r>
            <a:r>
              <a:rPr lang="en-US" i="1" dirty="0" err="1"/>
              <a:t>quali</a:t>
            </a:r>
            <a:r>
              <a:rPr lang="en-US" dirty="0"/>
              <a:t> </a:t>
            </a:r>
            <a:r>
              <a:rPr lang="en-US" dirty="0" err="1"/>
              <a:t>domande</a:t>
            </a:r>
            <a:r>
              <a:rPr lang="en-US" dirty="0"/>
              <a:t> </a:t>
            </a:r>
            <a:r>
              <a:rPr lang="en-US" dirty="0" err="1"/>
              <a:t>ontologiche</a:t>
            </a:r>
            <a:r>
              <a:rPr lang="en-US" dirty="0"/>
              <a:t> </a:t>
            </a:r>
            <a:r>
              <a:rPr lang="en-US" dirty="0" err="1"/>
              <a:t>riguardino</a:t>
            </a:r>
            <a:r>
              <a:rPr lang="en-US" dirty="0"/>
              <a:t> la </a:t>
            </a:r>
            <a:r>
              <a:rPr lang="en-US" dirty="0" err="1"/>
              <a:t>filosofia</a:t>
            </a:r>
            <a:r>
              <a:rPr lang="en-US" dirty="0"/>
              <a:t> in </a:t>
            </a:r>
            <a:r>
              <a:rPr lang="en-US" dirty="0" err="1"/>
              <a:t>maniera</a:t>
            </a:r>
            <a:r>
              <a:rPr lang="en-US" dirty="0"/>
              <a:t> </a:t>
            </a:r>
            <a:r>
              <a:rPr lang="en-US" dirty="0" err="1"/>
              <a:t>specifica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spcBef>
                <a:spcPts val="0"/>
              </a:spcBef>
            </a:pPr>
            <a:r>
              <a:rPr lang="en-US" dirty="0" err="1"/>
              <a:t>L’ontologia</a:t>
            </a:r>
            <a:r>
              <a:rPr lang="en-US" dirty="0"/>
              <a:t> </a:t>
            </a:r>
            <a:r>
              <a:rPr lang="en-US" dirty="0" err="1"/>
              <a:t>filosofica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occupa</a:t>
            </a:r>
            <a:r>
              <a:rPr lang="en-US" dirty="0"/>
              <a:t> di </a:t>
            </a:r>
            <a:r>
              <a:rPr lang="en-US" dirty="0" err="1"/>
              <a:t>generi</a:t>
            </a:r>
            <a:r>
              <a:rPr lang="en-US" dirty="0"/>
              <a:t> molto </a:t>
            </a:r>
            <a:r>
              <a:rPr lang="en-US" dirty="0" err="1"/>
              <a:t>ampi</a:t>
            </a:r>
            <a:r>
              <a:rPr lang="en-US" dirty="0"/>
              <a:t> di </a:t>
            </a:r>
            <a:r>
              <a:rPr lang="en-US" dirty="0" err="1"/>
              <a:t>entità</a:t>
            </a:r>
            <a:r>
              <a:rPr lang="en-US" dirty="0"/>
              <a:t>: i </a:t>
            </a:r>
            <a:r>
              <a:rPr lang="en-US" b="1" dirty="0" err="1"/>
              <a:t>generi</a:t>
            </a:r>
            <a:r>
              <a:rPr lang="en-US" b="1" dirty="0"/>
              <a:t> </a:t>
            </a:r>
            <a:r>
              <a:rPr lang="en-US" b="1" dirty="0" err="1"/>
              <a:t>sommi</a:t>
            </a:r>
            <a:r>
              <a:rPr lang="en-US" dirty="0"/>
              <a:t>, </a:t>
            </a:r>
            <a:r>
              <a:rPr lang="en-US" dirty="0" err="1"/>
              <a:t>ovvero</a:t>
            </a:r>
            <a:r>
              <a:rPr lang="en-US" dirty="0"/>
              <a:t>, con </a:t>
            </a:r>
            <a:r>
              <a:rPr lang="en-US" dirty="0" err="1"/>
              <a:t>termine</a:t>
            </a:r>
            <a:r>
              <a:rPr lang="en-US" dirty="0"/>
              <a:t> assai </a:t>
            </a:r>
            <a:r>
              <a:rPr lang="en-US" dirty="0" err="1"/>
              <a:t>carico</a:t>
            </a:r>
            <a:r>
              <a:rPr lang="en-US" dirty="0"/>
              <a:t> di </a:t>
            </a:r>
            <a:r>
              <a:rPr lang="en-US" dirty="0" err="1"/>
              <a:t>tradizione</a:t>
            </a:r>
            <a:r>
              <a:rPr lang="en-US" dirty="0"/>
              <a:t>, le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528DB2C-645C-906E-99EA-FFB616BE15B0}"/>
              </a:ext>
            </a:extLst>
          </p:cNvPr>
          <p:cNvSpPr/>
          <p:nvPr/>
        </p:nvSpPr>
        <p:spPr>
          <a:xfrm>
            <a:off x="1769806" y="4547420"/>
            <a:ext cx="1543664" cy="3244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7159BE6-DD9E-B4DC-9A52-B07134F783E5}"/>
              </a:ext>
            </a:extLst>
          </p:cNvPr>
          <p:cNvSpPr txBox="1"/>
          <p:nvPr/>
        </p:nvSpPr>
        <p:spPr>
          <a:xfrm>
            <a:off x="3588774" y="4417264"/>
            <a:ext cx="205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categorie</a:t>
            </a:r>
            <a:r>
              <a:rPr lang="it-IT" sz="3200" dirty="0"/>
              <a:t>.</a:t>
            </a:r>
            <a:endParaRPr lang="en-US" sz="3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3EBAB4-8C16-1E26-47B3-A0AE00621C48}"/>
              </a:ext>
            </a:extLst>
          </p:cNvPr>
          <p:cNvSpPr txBox="1"/>
          <p:nvPr/>
        </p:nvSpPr>
        <p:spPr>
          <a:xfrm>
            <a:off x="8072284" y="5102941"/>
            <a:ext cx="3460955" cy="113877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u="sng" dirty="0"/>
              <a:t>TAVOLE DELLE CATEGORIE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err="1"/>
              <a:t>Aristotele</a:t>
            </a: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Kant</a:t>
            </a:r>
          </a:p>
        </p:txBody>
      </p:sp>
    </p:spTree>
    <p:extLst>
      <p:ext uri="{BB962C8B-B14F-4D97-AF65-F5344CB8AC3E}">
        <p14:creationId xmlns:p14="http://schemas.microsoft.com/office/powerpoint/2010/main" val="9525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CATEGORIE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017"/>
            <a:ext cx="10891685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Una </a:t>
            </a:r>
            <a:r>
              <a:rPr lang="it-IT" b="1" dirty="0"/>
              <a:t>tavola delle categorie </a:t>
            </a:r>
            <a:r>
              <a:rPr lang="it-IT" dirty="0"/>
              <a:t>dovrebbe avere le seguenti caratteristiche: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Univocità</a:t>
            </a:r>
          </a:p>
          <a:p>
            <a:r>
              <a:rPr lang="it-IT" dirty="0"/>
              <a:t>Esclusività</a:t>
            </a:r>
          </a:p>
          <a:p>
            <a:r>
              <a:rPr lang="it-IT" dirty="0"/>
              <a:t>Esaustività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È </a:t>
            </a:r>
            <a:r>
              <a:rPr lang="en-US" dirty="0" err="1"/>
              <a:t>davvero</a:t>
            </a:r>
            <a:r>
              <a:rPr lang="en-US" dirty="0"/>
              <a:t> </a:t>
            </a:r>
            <a:r>
              <a:rPr lang="en-US" dirty="0" err="1"/>
              <a:t>possibile</a:t>
            </a:r>
            <a:r>
              <a:rPr lang="en-US" dirty="0"/>
              <a:t> </a:t>
            </a:r>
            <a:r>
              <a:rPr lang="en-US" dirty="0" err="1"/>
              <a:t>costruire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tavola con </a:t>
            </a:r>
            <a:r>
              <a:rPr lang="en-US" dirty="0" err="1"/>
              <a:t>queste</a:t>
            </a:r>
            <a:r>
              <a:rPr lang="en-US" dirty="0"/>
              <a:t> </a:t>
            </a:r>
            <a:r>
              <a:rPr lang="en-US" dirty="0" err="1"/>
              <a:t>caratteristiche</a:t>
            </a:r>
            <a:r>
              <a:rPr lang="en-US" dirty="0"/>
              <a:t>?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1CCA4DE5-EA56-860C-5421-A98F953A3568}"/>
              </a:ext>
            </a:extLst>
          </p:cNvPr>
          <p:cNvSpPr/>
          <p:nvPr/>
        </p:nvSpPr>
        <p:spPr>
          <a:xfrm>
            <a:off x="3431458" y="3309784"/>
            <a:ext cx="1582994" cy="2384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646EA171-AEFC-7BB9-4467-6A58D8984BB3}"/>
              </a:ext>
            </a:extLst>
          </p:cNvPr>
          <p:cNvSpPr/>
          <p:nvPr/>
        </p:nvSpPr>
        <p:spPr>
          <a:xfrm>
            <a:off x="3431458" y="3822470"/>
            <a:ext cx="1582994" cy="2384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C14FDC61-7ACE-BAD8-0FC6-E38741F07C67}"/>
              </a:ext>
            </a:extLst>
          </p:cNvPr>
          <p:cNvSpPr/>
          <p:nvPr/>
        </p:nvSpPr>
        <p:spPr>
          <a:xfrm>
            <a:off x="3431458" y="4335156"/>
            <a:ext cx="1582994" cy="2384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EA4B85-22B1-893C-5F6B-01EEFD52AF7E}"/>
              </a:ext>
            </a:extLst>
          </p:cNvPr>
          <p:cNvSpPr txBox="1"/>
          <p:nvPr/>
        </p:nvSpPr>
        <p:spPr>
          <a:xfrm>
            <a:off x="5398365" y="3228945"/>
            <a:ext cx="6484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C’è un solo modo di </a:t>
            </a:r>
            <a:r>
              <a:rPr lang="it-IT" sz="2000" b="1" dirty="0"/>
              <a:t>catalogare</a:t>
            </a:r>
            <a:r>
              <a:rPr lang="it-IT" sz="2000" dirty="0"/>
              <a:t> le entità in generi sommi.</a:t>
            </a:r>
            <a:endParaRPr lang="en-US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FBCA98-31DE-238F-D818-82EE63014B9B}"/>
              </a:ext>
            </a:extLst>
          </p:cNvPr>
          <p:cNvSpPr txBox="1"/>
          <p:nvPr/>
        </p:nvSpPr>
        <p:spPr>
          <a:xfrm>
            <a:off x="5398365" y="3741631"/>
            <a:ext cx="6223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Ogni entità deve ricadere in </a:t>
            </a:r>
            <a:r>
              <a:rPr lang="it-IT" sz="2000" b="1" dirty="0"/>
              <a:t>al massimo</a:t>
            </a:r>
            <a:r>
              <a:rPr lang="it-IT" sz="2000" dirty="0"/>
              <a:t> una categoria.</a:t>
            </a:r>
            <a:endParaRPr lang="en-US" sz="20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76CD6A-E0BB-8FEE-951F-F3A4137BE661}"/>
              </a:ext>
            </a:extLst>
          </p:cNvPr>
          <p:cNvSpPr txBox="1"/>
          <p:nvPr/>
        </p:nvSpPr>
        <p:spPr>
          <a:xfrm>
            <a:off x="5398365" y="4254317"/>
            <a:ext cx="5713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Ogni entità deve ricadere in </a:t>
            </a:r>
            <a:r>
              <a:rPr lang="it-IT" sz="2000" b="1" dirty="0"/>
              <a:t>almeno</a:t>
            </a:r>
            <a:r>
              <a:rPr lang="it-IT" sz="2000" dirty="0"/>
              <a:t> una categoria.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97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CATEGORIE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Mentre molti teorici delle categorie rinunciano al requisito della </a:t>
            </a:r>
            <a:r>
              <a:rPr lang="it-IT" b="1" dirty="0"/>
              <a:t>esaustività </a:t>
            </a:r>
            <a:r>
              <a:rPr lang="it-IT" dirty="0"/>
              <a:t>(c’è sempre il rischio di non aver considerato qualche entità), </a:t>
            </a:r>
            <a:r>
              <a:rPr lang="it-IT" b="1" dirty="0"/>
              <a:t>univocità</a:t>
            </a:r>
            <a:r>
              <a:rPr lang="it-IT" dirty="0"/>
              <a:t> ed </a:t>
            </a:r>
            <a:r>
              <a:rPr lang="it-IT" b="1" dirty="0"/>
              <a:t>esclusività</a:t>
            </a:r>
            <a:r>
              <a:rPr lang="it-IT" dirty="0"/>
              <a:t> sembrano requisiti irrinunciabili.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Se infatti rinunciassi a questi requisiti (ammettendo, ad es., due tavole diverse o che un’entità sia collocata in due categorie diverse), le mie categorie perderebbero la loro </a:t>
            </a:r>
            <a:r>
              <a:rPr lang="it-IT" b="1" dirty="0"/>
              <a:t>funzione</a:t>
            </a:r>
            <a:r>
              <a:rPr lang="it-IT" dirty="0"/>
              <a:t> fondamentale: quella di </a:t>
            </a:r>
            <a:r>
              <a:rPr lang="it-IT" b="1" dirty="0"/>
              <a:t>orientamento</a:t>
            </a:r>
            <a:r>
              <a:rPr lang="it-IT" dirty="0"/>
              <a:t> nella ricerca ontologica.</a:t>
            </a:r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0C0E99-3D37-3020-0709-68A22557C833}"/>
              </a:ext>
            </a:extLst>
          </p:cNvPr>
          <p:cNvSpPr txBox="1"/>
          <p:nvPr/>
        </p:nvSpPr>
        <p:spPr>
          <a:xfrm>
            <a:off x="619693" y="5715298"/>
            <a:ext cx="10952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PROBLEMA</a:t>
            </a:r>
            <a:r>
              <a:rPr lang="it-IT" sz="2400" dirty="0"/>
              <a:t>: ci sono diversi modi possibili per costruire una tavola delle categorie.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61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CATEGORIE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Husserl</a:t>
            </a:r>
            <a:r>
              <a:rPr lang="it-IT" dirty="0"/>
              <a:t>, nelle </a:t>
            </a:r>
            <a:r>
              <a:rPr lang="it-IT" i="1" dirty="0"/>
              <a:t>Ricerche logiche</a:t>
            </a:r>
            <a:r>
              <a:rPr lang="it-IT" dirty="0"/>
              <a:t> (1900-1901), distingue due modi di categorizzare le entità: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E8056F5-83C3-2310-B1F3-323C94A97172}"/>
              </a:ext>
            </a:extLst>
          </p:cNvPr>
          <p:cNvSpPr txBox="1"/>
          <p:nvPr/>
        </p:nvSpPr>
        <p:spPr>
          <a:xfrm>
            <a:off x="1759973" y="2998113"/>
            <a:ext cx="284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GENERALIZZAZIONE</a:t>
            </a:r>
            <a:endParaRPr lang="en-US" sz="22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88E8B5-234E-E7B4-654E-CB775A8E685C}"/>
              </a:ext>
            </a:extLst>
          </p:cNvPr>
          <p:cNvSpPr txBox="1"/>
          <p:nvPr/>
        </p:nvSpPr>
        <p:spPr>
          <a:xfrm>
            <a:off x="1759972" y="3429000"/>
            <a:ext cx="284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GATTI</a:t>
            </a:r>
            <a:endParaRPr lang="en-US" sz="2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417AE7-C2B3-3DE4-9FEF-B5CEA46886EA}"/>
              </a:ext>
            </a:extLst>
          </p:cNvPr>
          <p:cNvSpPr txBox="1"/>
          <p:nvPr/>
        </p:nvSpPr>
        <p:spPr>
          <a:xfrm>
            <a:off x="1759971" y="3984557"/>
            <a:ext cx="284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MAMMIFERI</a:t>
            </a:r>
            <a:endParaRPr lang="en-US" sz="2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AC56985-DADF-4128-520E-1BDAEB18C98B}"/>
              </a:ext>
            </a:extLst>
          </p:cNvPr>
          <p:cNvSpPr txBox="1"/>
          <p:nvPr/>
        </p:nvSpPr>
        <p:spPr>
          <a:xfrm>
            <a:off x="1759971" y="4540114"/>
            <a:ext cx="284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ANIMALI</a:t>
            </a:r>
            <a:endParaRPr lang="en-US" sz="22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93C0B0-BE64-524F-1E5C-53D830D95B97}"/>
              </a:ext>
            </a:extLst>
          </p:cNvPr>
          <p:cNvSpPr txBox="1"/>
          <p:nvPr/>
        </p:nvSpPr>
        <p:spPr>
          <a:xfrm>
            <a:off x="1759970" y="5095671"/>
            <a:ext cx="284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ESSERI VIVENTI</a:t>
            </a:r>
            <a:endParaRPr lang="en-US" sz="22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7D00DCF-5B71-3CC2-2DA3-BCFEB2BD5796}"/>
              </a:ext>
            </a:extLst>
          </p:cNvPr>
          <p:cNvSpPr txBox="1"/>
          <p:nvPr/>
        </p:nvSpPr>
        <p:spPr>
          <a:xfrm>
            <a:off x="1759970" y="5636317"/>
            <a:ext cx="284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CORPI</a:t>
            </a:r>
            <a:endParaRPr lang="en-US" sz="2200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F7D6746-CF72-7C14-B89C-E503CF758DA7}"/>
              </a:ext>
            </a:extLst>
          </p:cNvPr>
          <p:cNvCxnSpPr>
            <a:cxnSpLocks/>
          </p:cNvCxnSpPr>
          <p:nvPr/>
        </p:nvCxnSpPr>
        <p:spPr>
          <a:xfrm>
            <a:off x="1632154" y="3644443"/>
            <a:ext cx="0" cy="2302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3950AC4-7816-CE86-9DBA-F0C52425D15B}"/>
              </a:ext>
            </a:extLst>
          </p:cNvPr>
          <p:cNvSpPr txBox="1"/>
          <p:nvPr/>
        </p:nvSpPr>
        <p:spPr>
          <a:xfrm>
            <a:off x="6556885" y="2998113"/>
            <a:ext cx="284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FORMALIZZAZIONE</a:t>
            </a:r>
            <a:endParaRPr lang="en-US" sz="22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2DD7C4A-4EFF-06EE-5A4A-74270736942A}"/>
              </a:ext>
            </a:extLst>
          </p:cNvPr>
          <p:cNvSpPr txBox="1"/>
          <p:nvPr/>
        </p:nvSpPr>
        <p:spPr>
          <a:xfrm>
            <a:off x="6556885" y="3416710"/>
            <a:ext cx="284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GATTO ROSSO</a:t>
            </a:r>
            <a:endParaRPr lang="en-US" sz="22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EEB2FFB-63C9-F247-52F4-49A9077F3275}"/>
              </a:ext>
            </a:extLst>
          </p:cNvPr>
          <p:cNvSpPr txBox="1"/>
          <p:nvPr/>
        </p:nvSpPr>
        <p:spPr>
          <a:xfrm>
            <a:off x="5514666" y="4234323"/>
            <a:ext cx="284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GATTO</a:t>
            </a:r>
            <a:endParaRPr lang="en-US" sz="22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D7BC2BA-C74B-6229-7910-098E3934AA16}"/>
              </a:ext>
            </a:extLst>
          </p:cNvPr>
          <p:cNvSpPr txBox="1"/>
          <p:nvPr/>
        </p:nvSpPr>
        <p:spPr>
          <a:xfrm>
            <a:off x="7848599" y="4206179"/>
            <a:ext cx="284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ROSSO</a:t>
            </a:r>
            <a:endParaRPr lang="en-US" sz="2200" dirty="0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A73036A-5248-2716-5139-FBD42CB4ADE7}"/>
              </a:ext>
            </a:extLst>
          </p:cNvPr>
          <p:cNvCxnSpPr>
            <a:cxnSpLocks/>
          </p:cNvCxnSpPr>
          <p:nvPr/>
        </p:nvCxnSpPr>
        <p:spPr>
          <a:xfrm>
            <a:off x="6939112" y="4755557"/>
            <a:ext cx="0" cy="415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F675949-3660-762B-89AF-3C8C9EEE5B82}"/>
              </a:ext>
            </a:extLst>
          </p:cNvPr>
          <p:cNvCxnSpPr>
            <a:cxnSpLocks/>
          </p:cNvCxnSpPr>
          <p:nvPr/>
        </p:nvCxnSpPr>
        <p:spPr>
          <a:xfrm>
            <a:off x="9269360" y="4763312"/>
            <a:ext cx="0" cy="415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3D8D596-A828-997A-6796-5BC31ABFCD33}"/>
              </a:ext>
            </a:extLst>
          </p:cNvPr>
          <p:cNvSpPr txBox="1"/>
          <p:nvPr/>
        </p:nvSpPr>
        <p:spPr>
          <a:xfrm>
            <a:off x="5514666" y="5326350"/>
            <a:ext cx="284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SPECIE</a:t>
            </a:r>
            <a:endParaRPr lang="en-US" sz="22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051F63E-FF64-C9A1-761D-C858856B716D}"/>
              </a:ext>
            </a:extLst>
          </p:cNvPr>
          <p:cNvSpPr txBox="1"/>
          <p:nvPr/>
        </p:nvSpPr>
        <p:spPr>
          <a:xfrm>
            <a:off x="7848599" y="5311114"/>
            <a:ext cx="284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COLORE</a:t>
            </a:r>
            <a:endParaRPr lang="en-US" sz="2200" dirty="0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94AC98B-6054-5E1A-37C8-9930EB8FABC3}"/>
              </a:ext>
            </a:extLst>
          </p:cNvPr>
          <p:cNvCxnSpPr>
            <a:cxnSpLocks/>
          </p:cNvCxnSpPr>
          <p:nvPr/>
        </p:nvCxnSpPr>
        <p:spPr>
          <a:xfrm flipH="1">
            <a:off x="6945860" y="3796323"/>
            <a:ext cx="97089" cy="3494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59345FE-4B6F-5587-C7AE-E40E34B7BA27}"/>
              </a:ext>
            </a:extLst>
          </p:cNvPr>
          <p:cNvCxnSpPr>
            <a:cxnSpLocks/>
          </p:cNvCxnSpPr>
          <p:nvPr/>
        </p:nvCxnSpPr>
        <p:spPr>
          <a:xfrm>
            <a:off x="8949797" y="3768314"/>
            <a:ext cx="170832" cy="301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3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CATEGORIE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C’è poi anche il metodo della dicotomia, già attestato in </a:t>
            </a:r>
            <a:r>
              <a:rPr lang="it-IT" b="1" dirty="0"/>
              <a:t>Platone</a:t>
            </a:r>
            <a:r>
              <a:rPr lang="it-IT" dirty="0"/>
              <a:t> e usato da </a:t>
            </a:r>
            <a:r>
              <a:rPr lang="it-IT" b="1" dirty="0"/>
              <a:t>Chisholm</a:t>
            </a:r>
            <a:r>
              <a:rPr lang="it-IT" dirty="0"/>
              <a:t> nel suo </a:t>
            </a:r>
            <a:r>
              <a:rPr lang="it-IT" i="1" dirty="0"/>
              <a:t>A </a:t>
            </a:r>
            <a:r>
              <a:rPr lang="it-IT" i="1" dirty="0" err="1"/>
              <a:t>Realistic</a:t>
            </a:r>
            <a:r>
              <a:rPr lang="it-IT" i="1" dirty="0"/>
              <a:t> Theory of </a:t>
            </a:r>
            <a:r>
              <a:rPr lang="it-IT" i="1" dirty="0" err="1"/>
              <a:t>Categories</a:t>
            </a:r>
            <a:r>
              <a:rPr lang="it-IT" dirty="0"/>
              <a:t> (1996):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F0C4B8-A512-C96F-B249-C2C8639EC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21" y="3022294"/>
            <a:ext cx="6179558" cy="31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CATEGORIE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b="1" dirty="0"/>
              <a:t>PROPOSTA</a:t>
            </a:r>
            <a:r>
              <a:rPr lang="it-IT" dirty="0"/>
              <a:t>: raduniamo nella stessa categoria le entità che hanno le medesime </a:t>
            </a:r>
            <a:r>
              <a:rPr lang="it-IT" b="1" dirty="0"/>
              <a:t>condizioni</a:t>
            </a:r>
            <a:r>
              <a:rPr lang="it-IT" dirty="0"/>
              <a:t> di </a:t>
            </a:r>
            <a:r>
              <a:rPr lang="it-IT" b="1" dirty="0"/>
              <a:t>esistenza</a:t>
            </a:r>
            <a:r>
              <a:rPr lang="it-IT" dirty="0"/>
              <a:t> e di </a:t>
            </a:r>
            <a:r>
              <a:rPr lang="it-IT" b="1" dirty="0"/>
              <a:t>identità</a:t>
            </a:r>
            <a:r>
              <a:rPr lang="it-IT" dirty="0"/>
              <a:t>.</a:t>
            </a:r>
          </a:p>
        </p:txBody>
      </p:sp>
      <p:pic>
        <p:nvPicPr>
          <p:cNvPr id="5" name="Immagine 4" descr="Immagine che contiene Viso umano, sorriso, persona, ritratto&#10;&#10;Descrizione generata automaticamente">
            <a:extLst>
              <a:ext uri="{FF2B5EF4-FFF2-40B4-BE49-F238E27FC236}">
                <a16:creationId xmlns:a16="http://schemas.microsoft.com/office/drawing/2014/main" id="{AF19C41F-0512-BD1D-F7D1-5DD320640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7625"/>
            <a:ext cx="2799735" cy="279973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7E10D1-41E3-CEAA-1A8F-7F9FAA56B1C1}"/>
              </a:ext>
            </a:extLst>
          </p:cNvPr>
          <p:cNvSpPr txBox="1"/>
          <p:nvPr/>
        </p:nvSpPr>
        <p:spPr>
          <a:xfrm>
            <a:off x="747252" y="5992297"/>
            <a:ext cx="485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A. </a:t>
            </a:r>
            <a:r>
              <a:rPr lang="it-IT" b="1" dirty="0"/>
              <a:t>Thomasson</a:t>
            </a:r>
            <a:r>
              <a:rPr lang="it-IT" dirty="0"/>
              <a:t>, </a:t>
            </a:r>
            <a:r>
              <a:rPr lang="it-IT" i="1" dirty="0"/>
              <a:t>Fiction and </a:t>
            </a:r>
            <a:r>
              <a:rPr lang="it-IT" i="1" dirty="0" err="1"/>
              <a:t>Metaphysics</a:t>
            </a:r>
            <a:r>
              <a:rPr lang="it-IT" dirty="0"/>
              <a:t> (1999)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8BDF4C-7D1A-5DE7-8A4A-349A1ED748A6}"/>
              </a:ext>
            </a:extLst>
          </p:cNvPr>
          <p:cNvSpPr txBox="1"/>
          <p:nvPr/>
        </p:nvSpPr>
        <p:spPr>
          <a:xfrm>
            <a:off x="5142216" y="2995038"/>
            <a:ext cx="6211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Garanzia di esclusività</a:t>
            </a:r>
          </a:p>
          <a:p>
            <a:pPr algn="just"/>
            <a:r>
              <a:rPr lang="it-IT" dirty="0"/>
              <a:t>Ragioniamo per assurdo: supponiamo che una certa entità, X, appartenga a due diverse categorie, A e B. Per ipotesi, i membri di A hanno le stesse condizioni di identità di X, e X ha le stesse condizioni di identità dei membri di B. Dunque, per transitività, i membri di A hanno le stesse condizioni di identità dei membri di B. Pertanto, A e B sono la stessa categoria – in altre parole, è impossibile che una certa entità, X, appartenga a due diverse categorie (QED).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CATEGORIE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Il caso </a:t>
            </a:r>
            <a:r>
              <a:rPr lang="it-IT" b="1" dirty="0"/>
              <a:t>paradigmatico</a:t>
            </a:r>
            <a:r>
              <a:rPr lang="it-IT" dirty="0"/>
              <a:t> è quello degli </a:t>
            </a:r>
            <a:r>
              <a:rPr lang="it-IT" b="1" dirty="0"/>
              <a:t>insiemi</a:t>
            </a:r>
            <a:r>
              <a:rPr lang="it-IT" dirty="0"/>
              <a:t>: disponiamo infatti di una teoria assiomatica che </a:t>
            </a:r>
            <a:r>
              <a:rPr lang="it-IT" b="1" dirty="0"/>
              <a:t>postula</a:t>
            </a:r>
            <a:r>
              <a:rPr lang="it-IT" dirty="0"/>
              <a:t> l’esistenza di alcuni insiemi e ci dice a quali condizioni due insiemi sono </a:t>
            </a:r>
            <a:r>
              <a:rPr lang="it-IT" b="1" dirty="0"/>
              <a:t>lo stesso</a:t>
            </a:r>
            <a:r>
              <a:rPr lang="it-IT" dirty="0"/>
              <a:t> insieme.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0FB910-74AF-595D-E3E8-29D564585564}"/>
              </a:ext>
            </a:extLst>
          </p:cNvPr>
          <p:cNvSpPr txBox="1"/>
          <p:nvPr/>
        </p:nvSpPr>
        <p:spPr>
          <a:xfrm>
            <a:off x="1922741" y="3585795"/>
            <a:ext cx="834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ASSIOMA DI ESTENSIONALIT</a:t>
            </a:r>
            <a:r>
              <a:rPr lang="it-IT" sz="2400" b="1" dirty="0">
                <a:latin typeface="Aptos" panose="020B0004020202020204" pitchFamily="34" charset="0"/>
              </a:rPr>
              <a:t>À</a:t>
            </a:r>
            <a:endParaRPr lang="it-IT" sz="2400" b="1" dirty="0"/>
          </a:p>
          <a:p>
            <a:pPr algn="ctr"/>
            <a:r>
              <a:rPr lang="it-IT" sz="2400" dirty="0"/>
              <a:t>A = B se e solo se A e B hanno esattamente gli stessi elementi.</a:t>
            </a:r>
            <a:endParaRPr lang="en-US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2832C5-F3EE-CADA-E372-F5D7141B8B22}"/>
              </a:ext>
            </a:extLst>
          </p:cNvPr>
          <p:cNvSpPr txBox="1"/>
          <p:nvPr/>
        </p:nvSpPr>
        <p:spPr>
          <a:xfrm>
            <a:off x="758883" y="4881379"/>
            <a:ext cx="10594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/>
              <a:t>Il fatto che gli insiemi abbiano delle chiare </a:t>
            </a:r>
            <a:r>
              <a:rPr lang="it-IT" sz="2800" b="1" dirty="0"/>
              <a:t>condizioni di identità</a:t>
            </a:r>
            <a:r>
              <a:rPr lang="it-IT" sz="2800" dirty="0"/>
              <a:t> è un argomento a favore dell’inclusione della </a:t>
            </a:r>
            <a:r>
              <a:rPr lang="it-IT" sz="2800" b="1" dirty="0"/>
              <a:t>categoria</a:t>
            </a:r>
            <a:r>
              <a:rPr lang="it-IT" sz="2800" dirty="0"/>
              <a:t> degli insiemi nell’inventario ontologico.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51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CATEGORIE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Consideriamo un caso più controverso: quello degli </a:t>
            </a:r>
            <a:r>
              <a:rPr lang="it-IT" b="1" dirty="0"/>
              <a:t>universali</a:t>
            </a:r>
            <a:r>
              <a:rPr lang="it-IT" dirty="0"/>
              <a:t>.</a:t>
            </a:r>
          </a:p>
          <a:p>
            <a:pPr marL="0" indent="0" algn="just">
              <a:spcBef>
                <a:spcPts val="2000"/>
              </a:spcBef>
              <a:buNone/>
            </a:pPr>
            <a:r>
              <a:rPr lang="it-IT" dirty="0"/>
              <a:t>La </a:t>
            </a:r>
            <a:r>
              <a:rPr lang="it-IT" b="1" dirty="0"/>
              <a:t>zoologia</a:t>
            </a:r>
            <a:r>
              <a:rPr lang="it-IT" dirty="0"/>
              <a:t> ci informa che tutti gli animali dotati di polmoni sono anche dotati di cuore e viceversa.</a:t>
            </a:r>
          </a:p>
          <a:p>
            <a:pPr marL="0" indent="0" algn="just">
              <a:buNone/>
            </a:pPr>
            <a:r>
              <a:rPr lang="it-IT" dirty="0"/>
              <a:t>Dunque, </a:t>
            </a:r>
            <a:r>
              <a:rPr lang="it-IT" i="1" dirty="0"/>
              <a:t>per accidens</a:t>
            </a:r>
            <a:r>
              <a:rPr lang="it-IT" dirty="0"/>
              <a:t>, l’insieme degli animali dotati di polmoni è identico all’insieme degli animali dotati di cuore.</a:t>
            </a:r>
          </a:p>
          <a:p>
            <a:pPr marL="0" indent="0" algn="just">
              <a:buNone/>
            </a:pPr>
            <a:r>
              <a:rPr lang="it-IT" dirty="0"/>
              <a:t>Tuttavia, si può argomentare che la </a:t>
            </a:r>
            <a:r>
              <a:rPr lang="it-IT" b="1" dirty="0"/>
              <a:t>proprietà</a:t>
            </a:r>
            <a:r>
              <a:rPr lang="it-IT" dirty="0"/>
              <a:t> di avere un cuore non sia identica alla proprietà di avere i polmoni: è </a:t>
            </a:r>
            <a:r>
              <a:rPr lang="it-IT" b="1" dirty="0"/>
              <a:t>possibile</a:t>
            </a:r>
            <a:r>
              <a:rPr lang="it-IT" dirty="0"/>
              <a:t>, ad es., che un animale abbia un cuore ma non i polmoni (la storia naturale sarebbe potuta andare diversamente).</a:t>
            </a:r>
          </a:p>
        </p:txBody>
      </p:sp>
    </p:spTree>
    <p:extLst>
      <p:ext uri="{BB962C8B-B14F-4D97-AF65-F5344CB8AC3E}">
        <p14:creationId xmlns:p14="http://schemas.microsoft.com/office/powerpoint/2010/main" val="29599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CATEGORIE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it-IT" sz="2600" dirty="0"/>
              <a:t>Un </a:t>
            </a:r>
            <a:r>
              <a:rPr lang="it-IT" sz="2600" b="1" dirty="0"/>
              <a:t>realista</a:t>
            </a:r>
            <a:r>
              <a:rPr lang="it-IT" sz="2600" dirty="0"/>
              <a:t> può argomentare a favore dell’inclusione di questa categoria sostenendo che gli universali hanno condizioni di identità ben diverse da quelle degli insiemi: ad es., A e B sono la stessa proprietà se e solo se, </a:t>
            </a:r>
            <a:r>
              <a:rPr lang="it-IT" sz="2600" b="1" dirty="0"/>
              <a:t>necessariamente</a:t>
            </a:r>
            <a:r>
              <a:rPr lang="it-IT" sz="2600" dirty="0"/>
              <a:t>, tutti gli oggetti che istanziano A istanziano anche B e viceversa.</a:t>
            </a:r>
          </a:p>
          <a:p>
            <a:pPr algn="just"/>
            <a:r>
              <a:rPr lang="it-IT" sz="2600" dirty="0"/>
              <a:t>Un </a:t>
            </a:r>
            <a:r>
              <a:rPr lang="it-IT" sz="2600" b="1" dirty="0"/>
              <a:t>nominalista</a:t>
            </a:r>
            <a:r>
              <a:rPr lang="it-IT" sz="2600" dirty="0"/>
              <a:t> può argomentare a favore dell’esclusione di questa categoria sostenendo che la nozione di </a:t>
            </a:r>
            <a:r>
              <a:rPr lang="it-IT" sz="2600" b="1" dirty="0"/>
              <a:t>necessità</a:t>
            </a:r>
            <a:r>
              <a:rPr lang="it-IT" sz="2600" dirty="0"/>
              <a:t> evocata dal realista non è affatto chiara e che, pertanto, non sono chiare neanche le condizioni di identità di queste presunte entità.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8506BC-B147-28FA-D2D6-88D3A1EC07DE}"/>
              </a:ext>
            </a:extLst>
          </p:cNvPr>
          <p:cNvSpPr txBox="1"/>
          <p:nvPr/>
        </p:nvSpPr>
        <p:spPr>
          <a:xfrm>
            <a:off x="838200" y="1690688"/>
            <a:ext cx="8538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ESEMPIO (MINIMALE) DI </a:t>
            </a:r>
            <a:r>
              <a:rPr lang="it-IT" sz="2200" b="1" dirty="0"/>
              <a:t>DISPUTA</a:t>
            </a:r>
            <a:r>
              <a:rPr lang="it-IT" sz="2200" dirty="0"/>
              <a:t> ONTOLOGICA SUGLI </a:t>
            </a:r>
            <a:r>
              <a:rPr lang="it-IT" sz="2200" b="1" dirty="0"/>
              <a:t>UNIVERSALI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42312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CC366A-5304-C4EB-5795-3E146BAB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G.W. </a:t>
            </a:r>
            <a:r>
              <a:rPr lang="it-IT" b="1" dirty="0"/>
              <a:t>Leibniz</a:t>
            </a:r>
            <a:r>
              <a:rPr lang="it-IT" dirty="0"/>
              <a:t>, </a:t>
            </a:r>
            <a:r>
              <a:rPr lang="it-IT" i="1" dirty="0"/>
              <a:t>Discorso di metafisica</a:t>
            </a:r>
            <a:r>
              <a:rPr lang="it-IT" dirty="0"/>
              <a:t>, IX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8333AE-29C7-26E5-2F42-1DD62547D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/>
              <a:t>«</a:t>
            </a:r>
            <a:r>
              <a:rPr lang="en-US" sz="3600" dirty="0" err="1"/>
              <a:t>Derivano</a:t>
            </a:r>
            <a:r>
              <a:rPr lang="en-US" sz="3600" dirty="0"/>
              <a:t> da </a:t>
            </a:r>
            <a:r>
              <a:rPr lang="en-US" sz="3600" dirty="0" err="1"/>
              <a:t>ciò</a:t>
            </a:r>
            <a:r>
              <a:rPr lang="en-US" sz="3600" dirty="0"/>
              <a:t> </a:t>
            </a:r>
            <a:r>
              <a:rPr lang="en-US" sz="3600" dirty="0" err="1"/>
              <a:t>parecchi</a:t>
            </a:r>
            <a:r>
              <a:rPr lang="en-US" sz="3600" dirty="0"/>
              <a:t> </a:t>
            </a:r>
            <a:r>
              <a:rPr lang="en-US" sz="3600" dirty="0" err="1"/>
              <a:t>paradossi</a:t>
            </a:r>
            <a:r>
              <a:rPr lang="en-US" sz="3600" dirty="0"/>
              <a:t> </a:t>
            </a:r>
            <a:r>
              <a:rPr lang="en-US" sz="3600" dirty="0" err="1"/>
              <a:t>degni</a:t>
            </a:r>
            <a:r>
              <a:rPr lang="en-US" sz="3600" dirty="0"/>
              <a:t> di </a:t>
            </a:r>
            <a:r>
              <a:rPr lang="en-US" sz="3600" dirty="0" err="1"/>
              <a:t>considerazione</a:t>
            </a:r>
            <a:r>
              <a:rPr lang="en-US" sz="3600" dirty="0"/>
              <a:t>, come, </a:t>
            </a:r>
            <a:r>
              <a:rPr lang="en-US" sz="3600" dirty="0" err="1"/>
              <a:t>tra</a:t>
            </a:r>
            <a:r>
              <a:rPr lang="en-US" sz="3600" dirty="0"/>
              <a:t> </a:t>
            </a:r>
            <a:r>
              <a:rPr lang="en-US" sz="3600" dirty="0" err="1"/>
              <a:t>gli</a:t>
            </a:r>
            <a:r>
              <a:rPr lang="en-US" sz="3600" dirty="0"/>
              <a:t> </a:t>
            </a:r>
            <a:r>
              <a:rPr lang="en-US" sz="3600" dirty="0" err="1"/>
              <a:t>altri</a:t>
            </a:r>
            <a:r>
              <a:rPr lang="en-US" sz="3600" dirty="0"/>
              <a:t>, </a:t>
            </a:r>
            <a:r>
              <a:rPr lang="en-US" sz="3600" dirty="0" err="1"/>
              <a:t>che</a:t>
            </a:r>
            <a:r>
              <a:rPr lang="en-US" sz="3600" dirty="0"/>
              <a:t> non è </a:t>
            </a:r>
            <a:r>
              <a:rPr lang="en-US" sz="3600" dirty="0" err="1"/>
              <a:t>vero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due </a:t>
            </a:r>
            <a:r>
              <a:rPr lang="en-US" sz="3600" dirty="0" err="1"/>
              <a:t>sostanze</a:t>
            </a:r>
            <a:r>
              <a:rPr lang="en-US" sz="3600" dirty="0"/>
              <a:t>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rassomiglino</a:t>
            </a:r>
            <a:r>
              <a:rPr lang="en-US" sz="3600" dirty="0"/>
              <a:t> </a:t>
            </a:r>
            <a:r>
              <a:rPr lang="en-US" sz="3600" dirty="0" err="1"/>
              <a:t>interamente</a:t>
            </a:r>
            <a:r>
              <a:rPr lang="en-US" sz="3600" dirty="0"/>
              <a:t> e </a:t>
            </a:r>
            <a:r>
              <a:rPr lang="en-US" sz="3600" dirty="0" err="1"/>
              <a:t>siano</a:t>
            </a:r>
            <a:r>
              <a:rPr lang="en-US" sz="3600" dirty="0"/>
              <a:t> </a:t>
            </a:r>
            <a:r>
              <a:rPr lang="en-US" sz="3600" dirty="0" err="1"/>
              <a:t>differenti</a:t>
            </a:r>
            <a:r>
              <a:rPr lang="en-US" sz="3600" dirty="0"/>
              <a:t> </a:t>
            </a:r>
            <a:r>
              <a:rPr lang="en-US" sz="3600" i="1" dirty="0"/>
              <a:t>solo </a:t>
            </a:r>
            <a:r>
              <a:rPr lang="en-US" sz="3600" i="1" dirty="0" err="1"/>
              <a:t>numero</a:t>
            </a:r>
            <a:r>
              <a:rPr lang="en-US" sz="3600" dirty="0"/>
              <a:t> […]».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ed. La </a:t>
            </a:r>
            <a:r>
              <a:rPr lang="en-US" dirty="0" err="1"/>
              <a:t>Scaligera</a:t>
            </a:r>
            <a:r>
              <a:rPr lang="en-US" dirty="0"/>
              <a:t>, a cura di Giuseppe </a:t>
            </a:r>
            <a:r>
              <a:rPr lang="en-US" dirty="0" err="1"/>
              <a:t>Rovero</a:t>
            </a:r>
            <a:r>
              <a:rPr lang="en-US" dirty="0"/>
              <a:t>, Verona 1942</a:t>
            </a:r>
          </a:p>
        </p:txBody>
      </p:sp>
    </p:spTree>
    <p:extLst>
      <p:ext uri="{BB962C8B-B14F-4D97-AF65-F5344CB8AC3E}">
        <p14:creationId xmlns:p14="http://schemas.microsoft.com/office/powerpoint/2010/main" val="813414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CATEGORIE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Secondo il celebre motto di Quine,</a:t>
            </a:r>
          </a:p>
          <a:p>
            <a:pPr marL="0" indent="0" algn="ctr">
              <a:buNone/>
            </a:pPr>
            <a:r>
              <a:rPr lang="it-IT" b="1" dirty="0"/>
              <a:t>NO ENTITY WITHOUT IDENTITY</a:t>
            </a:r>
            <a:r>
              <a:rPr lang="it-IT" dirty="0"/>
              <a:t>.</a:t>
            </a:r>
          </a:p>
          <a:p>
            <a:pPr marL="0" indent="0" algn="just">
              <a:buNone/>
            </a:pPr>
            <a:endParaRPr lang="it-IT" b="1" dirty="0"/>
          </a:p>
          <a:p>
            <a:pPr marL="0" indent="0" algn="just">
              <a:buNone/>
            </a:pPr>
            <a:r>
              <a:rPr lang="it-IT" dirty="0"/>
              <a:t>Criteri di </a:t>
            </a:r>
            <a:r>
              <a:rPr lang="it-IT" u="sng" dirty="0"/>
              <a:t>impegno ontologico</a:t>
            </a:r>
            <a:r>
              <a:rPr lang="it-IT" dirty="0"/>
              <a:t>:</a:t>
            </a:r>
          </a:p>
          <a:p>
            <a:pPr lvl="2"/>
            <a:r>
              <a:rPr lang="it-IT" sz="2800" dirty="0"/>
              <a:t>affinché un’entità di un certo tipo sia </a:t>
            </a:r>
            <a:r>
              <a:rPr lang="it-IT" sz="2800" b="1" dirty="0"/>
              <a:t>ammissibile</a:t>
            </a:r>
            <a:r>
              <a:rPr lang="it-IT" sz="2800" dirty="0"/>
              <a:t>, è necessario che le sue condizioni di identità siano chiare;</a:t>
            </a:r>
          </a:p>
          <a:p>
            <a:pPr lvl="2"/>
            <a:r>
              <a:rPr lang="it-IT" sz="2800" dirty="0"/>
              <a:t>siamo </a:t>
            </a:r>
            <a:r>
              <a:rPr lang="it-IT" sz="2800" b="1" dirty="0"/>
              <a:t>impegnati</a:t>
            </a:r>
            <a:r>
              <a:rPr lang="it-IT" sz="2800" dirty="0"/>
              <a:t> all’esistenza di quelle entità su cui </a:t>
            </a:r>
            <a:r>
              <a:rPr lang="it-IT" sz="2800" b="1" dirty="0"/>
              <a:t>quantificano</a:t>
            </a:r>
            <a:r>
              <a:rPr lang="it-IT" sz="2800" dirty="0"/>
              <a:t> le teorie che riteniamo vere.</a:t>
            </a:r>
          </a:p>
          <a:p>
            <a:pPr marL="0" indent="0" algn="ctr">
              <a:buNone/>
            </a:pPr>
            <a:endParaRPr lang="it-IT" u="sng" dirty="0"/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30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9365A9-21CA-26FD-4798-BF18EAEA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0554"/>
            <a:ext cx="10515600" cy="5381420"/>
          </a:xfrm>
        </p:spPr>
        <p:txBody>
          <a:bodyPr>
            <a:noAutofit/>
          </a:bodyPr>
          <a:lstStyle/>
          <a:p>
            <a:pPr algn="just"/>
            <a:r>
              <a:rPr lang="it-IT" sz="3000" dirty="0"/>
              <a:t>Immaginiamo due oggetti, A e B, che si somigliano del tutto: hanno </a:t>
            </a:r>
            <a:r>
              <a:rPr lang="it-IT" sz="3000" b="1" dirty="0"/>
              <a:t>esattamente le stesse proprietà</a:t>
            </a:r>
            <a:r>
              <a:rPr lang="it-IT" sz="3000" dirty="0"/>
              <a:t>. In una parola, diremmo che A e B sono </a:t>
            </a:r>
            <a:r>
              <a:rPr lang="it-IT" sz="3000" b="1" dirty="0"/>
              <a:t>indiscernibili</a:t>
            </a:r>
            <a:r>
              <a:rPr lang="it-IT" sz="3000" dirty="0"/>
              <a:t>: non c’è alcuna proprietà che ci consenta di distinguere (o discernere) A da B.</a:t>
            </a:r>
          </a:p>
          <a:p>
            <a:pPr marL="0" indent="0" algn="just">
              <a:buNone/>
            </a:pPr>
            <a:endParaRPr lang="it-IT" sz="3000" dirty="0"/>
          </a:p>
          <a:p>
            <a:pPr algn="just"/>
            <a:r>
              <a:rPr lang="it-IT" sz="3000" dirty="0"/>
              <a:t>Secondo il </a:t>
            </a:r>
            <a:r>
              <a:rPr lang="it-IT" sz="3000" b="1" dirty="0"/>
              <a:t>principio di identità degli indiscernibili</a:t>
            </a:r>
            <a:r>
              <a:rPr lang="it-IT" sz="3000" dirty="0"/>
              <a:t>, se A e B sono indiscernibili, allora A e B sono </a:t>
            </a:r>
            <a:r>
              <a:rPr lang="it-IT" sz="3000" b="1" dirty="0"/>
              <a:t>lo stesso oggetto</a:t>
            </a:r>
            <a:r>
              <a:rPr lang="it-IT" sz="3000" dirty="0"/>
              <a:t>.</a:t>
            </a:r>
          </a:p>
          <a:p>
            <a:pPr algn="just"/>
            <a:endParaRPr lang="it-IT" sz="3000" dirty="0"/>
          </a:p>
          <a:p>
            <a:pPr algn="just"/>
            <a:r>
              <a:rPr lang="it-IT" sz="3000" b="1" dirty="0"/>
              <a:t>Max Black</a:t>
            </a:r>
            <a:r>
              <a:rPr lang="it-IT" sz="3000" dirty="0"/>
              <a:t> (1909-1988), nel saggio che leggeremo insieme, offre un contro-esempio a questo principio attraverso il famoso </a:t>
            </a:r>
            <a:r>
              <a:rPr lang="it-IT" sz="3000" b="1" dirty="0"/>
              <a:t>esperimento mentale</a:t>
            </a:r>
            <a:r>
              <a:rPr lang="it-IT" sz="3000" dirty="0"/>
              <a:t> delle due sfere.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486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71C09D-1258-9E28-8BAC-B44088B0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CHE COSA ESISTE?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B621EA-B452-37D4-A48D-88FCB0FDC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000" dirty="0"/>
              <a:t>Esistono fenicotteri blu?</a:t>
            </a:r>
          </a:p>
          <a:p>
            <a:endParaRPr lang="it-IT" sz="3000" dirty="0"/>
          </a:p>
          <a:p>
            <a:r>
              <a:rPr lang="it-IT" sz="3000" dirty="0"/>
              <a:t>Esiste il bosone di Higgs?</a:t>
            </a:r>
          </a:p>
          <a:p>
            <a:endParaRPr lang="it-IT" sz="3000" dirty="0"/>
          </a:p>
          <a:p>
            <a:r>
              <a:rPr lang="it-IT" sz="3000" dirty="0"/>
              <a:t>Esiste Dio?</a:t>
            </a:r>
          </a:p>
          <a:p>
            <a:endParaRPr lang="it-IT" sz="3000" dirty="0"/>
          </a:p>
          <a:p>
            <a:r>
              <a:rPr lang="it-IT" sz="3000" dirty="0"/>
              <a:t>Esistono gli universali?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607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CHE COSA ESISTE?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600" dirty="0"/>
              <a:t>La </a:t>
            </a:r>
            <a:r>
              <a:rPr lang="it-IT" sz="2600" b="1" dirty="0"/>
              <a:t>filosofia</a:t>
            </a:r>
            <a:r>
              <a:rPr lang="it-IT" sz="2600" dirty="0"/>
              <a:t> affronta domande del tipo </a:t>
            </a:r>
            <a:r>
              <a:rPr lang="en-US" sz="2600" dirty="0"/>
              <a:t>“</a:t>
            </a:r>
            <a:r>
              <a:rPr lang="en-US" sz="2600" dirty="0" err="1"/>
              <a:t>Esiste</a:t>
            </a:r>
            <a:r>
              <a:rPr lang="en-US" sz="2600" dirty="0"/>
              <a:t> x?” </a:t>
            </a:r>
            <a:r>
              <a:rPr lang="en-US" sz="2600" dirty="0" err="1"/>
              <a:t>su</a:t>
            </a:r>
            <a:r>
              <a:rPr lang="en-US" sz="2600" dirty="0"/>
              <a:t> </a:t>
            </a:r>
            <a:r>
              <a:rPr lang="en-US" sz="2600" dirty="0" err="1"/>
              <a:t>almeno</a:t>
            </a:r>
            <a:r>
              <a:rPr lang="en-US" sz="2600" dirty="0"/>
              <a:t> due </a:t>
            </a:r>
            <a:r>
              <a:rPr lang="en-US" sz="2600" dirty="0" err="1"/>
              <a:t>livelli</a:t>
            </a:r>
            <a:r>
              <a:rPr lang="en-US" sz="2600" dirty="0"/>
              <a:t>.</a:t>
            </a:r>
            <a:endParaRPr lang="it-IT" sz="2600" dirty="0"/>
          </a:p>
          <a:p>
            <a:pPr marL="0" indent="0">
              <a:buNone/>
            </a:pPr>
            <a:endParaRPr lang="it-IT" dirty="0"/>
          </a:p>
          <a:p>
            <a:pPr marL="0" indent="0">
              <a:spcBef>
                <a:spcPts val="0"/>
              </a:spcBef>
              <a:buNone/>
            </a:pPr>
            <a:r>
              <a:rPr lang="en-US" sz="3000" u="sng" dirty="0" err="1"/>
              <a:t>Livello</a:t>
            </a:r>
            <a:r>
              <a:rPr lang="en-US" sz="3000" u="sng" dirty="0"/>
              <a:t> </a:t>
            </a:r>
            <a:r>
              <a:rPr lang="en-US" sz="3000" b="1" u="sng" dirty="0"/>
              <a:t>meta-</a:t>
            </a:r>
            <a:r>
              <a:rPr lang="en-US" sz="3000" b="1" u="sng" dirty="0" err="1"/>
              <a:t>ontologico</a:t>
            </a:r>
            <a:endParaRPr lang="en-US" sz="3000" b="1" u="sng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/>
              <a:t>Cosa </a:t>
            </a:r>
            <a:r>
              <a:rPr lang="it-IT" dirty="0"/>
              <a:t>significa</a:t>
            </a:r>
            <a:r>
              <a:rPr lang="en-US" dirty="0"/>
              <a:t> “</a:t>
            </a:r>
            <a:r>
              <a:rPr lang="it-IT" dirty="0"/>
              <a:t>esistere</a:t>
            </a:r>
            <a:r>
              <a:rPr lang="en-US" dirty="0"/>
              <a:t>”? Il </a:t>
            </a:r>
            <a:r>
              <a:rPr lang="it-IT" dirty="0"/>
              <a:t>concetto</a:t>
            </a:r>
            <a:r>
              <a:rPr lang="en-US" dirty="0"/>
              <a:t> di </a:t>
            </a:r>
            <a:r>
              <a:rPr lang="it-IT" dirty="0"/>
              <a:t>esistenza</a:t>
            </a:r>
            <a:r>
              <a:rPr lang="en-US" dirty="0"/>
              <a:t> è </a:t>
            </a:r>
            <a:r>
              <a:rPr lang="en-US" b="1" dirty="0" err="1"/>
              <a:t>univoco</a:t>
            </a:r>
            <a:r>
              <a:rPr lang="en-US" dirty="0"/>
              <a:t> </a:t>
            </a:r>
            <a:r>
              <a:rPr lang="en-US" dirty="0" err="1"/>
              <a:t>oppure</a:t>
            </a:r>
            <a:r>
              <a:rPr lang="en-US" dirty="0"/>
              <a:t> ha </a:t>
            </a:r>
            <a:r>
              <a:rPr lang="en-US" dirty="0" err="1"/>
              <a:t>significati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 a </a:t>
            </a:r>
            <a:r>
              <a:rPr lang="en-US" dirty="0" err="1"/>
              <a:t>seconda</a:t>
            </a:r>
            <a:r>
              <a:rPr lang="en-US" dirty="0"/>
              <a:t> del </a:t>
            </a:r>
            <a:r>
              <a:rPr lang="en-US" dirty="0" err="1"/>
              <a:t>contesto</a:t>
            </a:r>
            <a:r>
              <a:rPr lang="en-US" dirty="0"/>
              <a:t>? I </a:t>
            </a:r>
            <a:r>
              <a:rPr lang="en-US" dirty="0" err="1"/>
              <a:t>predicati</a:t>
            </a:r>
            <a:r>
              <a:rPr lang="en-US" dirty="0"/>
              <a:t> “</a:t>
            </a:r>
            <a:r>
              <a:rPr lang="en-US" dirty="0" err="1"/>
              <a:t>essere</a:t>
            </a:r>
            <a:r>
              <a:rPr lang="en-US" dirty="0"/>
              <a:t>” ed “</a:t>
            </a:r>
            <a:r>
              <a:rPr lang="en-US" dirty="0" err="1"/>
              <a:t>esistere</a:t>
            </a:r>
            <a:r>
              <a:rPr lang="en-US" dirty="0"/>
              <a:t>” </a:t>
            </a:r>
            <a:r>
              <a:rPr lang="en-US" dirty="0" err="1"/>
              <a:t>esprimono</a:t>
            </a:r>
            <a:r>
              <a:rPr lang="en-US" dirty="0"/>
              <a:t> lo </a:t>
            </a:r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concetto</a:t>
            </a:r>
            <a:r>
              <a:rPr lang="en-US" dirty="0"/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3000" u="sng" dirty="0" err="1"/>
              <a:t>Livello</a:t>
            </a:r>
            <a:r>
              <a:rPr lang="en-US" sz="3000" u="sng" dirty="0"/>
              <a:t> </a:t>
            </a:r>
            <a:r>
              <a:rPr lang="en-US" sz="3000" b="1" u="sng" dirty="0" err="1"/>
              <a:t>ontologico</a:t>
            </a:r>
            <a:endParaRPr lang="en-US" sz="3000" b="1" u="sng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/>
              <a:t>Se </a:t>
            </a:r>
            <a:r>
              <a:rPr lang="en-US" dirty="0" err="1"/>
              <a:t>voglio</a:t>
            </a:r>
            <a:r>
              <a:rPr lang="en-US" dirty="0"/>
              <a:t> </a:t>
            </a:r>
            <a:r>
              <a:rPr lang="en-US" dirty="0" err="1"/>
              <a:t>compilare</a:t>
            </a:r>
            <a:r>
              <a:rPr lang="en-US" dirty="0"/>
              <a:t> un </a:t>
            </a:r>
            <a:r>
              <a:rPr lang="en-US" dirty="0" err="1"/>
              <a:t>inventario</a:t>
            </a:r>
            <a:r>
              <a:rPr lang="en-US" dirty="0"/>
              <a:t> del mondo, </a:t>
            </a: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b="1" dirty="0" err="1"/>
              <a:t>categorie</a:t>
            </a:r>
            <a:r>
              <a:rPr lang="en-US" dirty="0"/>
              <a:t> di </a:t>
            </a:r>
            <a:r>
              <a:rPr lang="en-US" dirty="0" err="1"/>
              <a:t>entità</a:t>
            </a:r>
            <a:r>
              <a:rPr lang="en-US" dirty="0"/>
              <a:t> devo </a:t>
            </a:r>
            <a:r>
              <a:rPr lang="en-US" dirty="0" err="1"/>
              <a:t>ammettere</a:t>
            </a:r>
            <a:r>
              <a:rPr lang="en-US" dirty="0"/>
              <a:t> e </a:t>
            </a: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invece</a:t>
            </a:r>
            <a:r>
              <a:rPr lang="en-US" dirty="0"/>
              <a:t> </a:t>
            </a:r>
            <a:r>
              <a:rPr lang="en-US" dirty="0" err="1"/>
              <a:t>escludere</a:t>
            </a:r>
            <a:r>
              <a:rPr lang="en-US" dirty="0"/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3CB1D-B572-9CA5-9C23-AB0AEB2F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CHE COSA ESISTE?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BE426F-B5BF-878E-8687-489EC68CD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t-IT" sz="2600" dirty="0"/>
              <a:t>«L’essere si dice in molti modi».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600" b="1" dirty="0"/>
              <a:t>Aristotele</a:t>
            </a:r>
            <a:r>
              <a:rPr lang="it-IT" sz="2600" dirty="0"/>
              <a:t>, </a:t>
            </a:r>
            <a:r>
              <a:rPr lang="it-IT" sz="2600" i="1" dirty="0"/>
              <a:t>Metafisica</a:t>
            </a:r>
            <a:r>
              <a:rPr lang="it-IT" sz="2600" dirty="0"/>
              <a:t>, IV, 1003b</a:t>
            </a:r>
          </a:p>
          <a:p>
            <a:endParaRPr lang="en-US" dirty="0"/>
          </a:p>
          <a:p>
            <a:r>
              <a:rPr lang="en-US" dirty="0"/>
              <a:t>Elena Ferrante </a:t>
            </a:r>
            <a:r>
              <a:rPr lang="en-US" b="1" dirty="0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scrittrice</a:t>
            </a:r>
            <a:r>
              <a:rPr lang="en-US" dirty="0"/>
              <a:t>.		</a:t>
            </a:r>
          </a:p>
          <a:p>
            <a:pPr marL="0" indent="0">
              <a:buNone/>
            </a:pPr>
            <a:r>
              <a:rPr lang="en-US" sz="2400" dirty="0"/>
              <a:t>								</a:t>
            </a:r>
            <a:endParaRPr lang="en-US" dirty="0"/>
          </a:p>
          <a:p>
            <a:r>
              <a:rPr lang="en-US" dirty="0"/>
              <a:t>Superman </a:t>
            </a:r>
            <a:r>
              <a:rPr lang="en-US" b="1" dirty="0"/>
              <a:t>è</a:t>
            </a:r>
            <a:r>
              <a:rPr lang="en-US" dirty="0"/>
              <a:t> Clark Kent.				</a:t>
            </a:r>
          </a:p>
          <a:p>
            <a:pPr marL="0" indent="0">
              <a:buNone/>
            </a:pPr>
            <a:r>
              <a:rPr lang="en-US" sz="2400" dirty="0"/>
              <a:t>								</a:t>
            </a:r>
            <a:endParaRPr lang="en-US" dirty="0"/>
          </a:p>
          <a:p>
            <a:r>
              <a:rPr lang="en-US" dirty="0" err="1"/>
              <a:t>C’</a:t>
            </a:r>
            <a:r>
              <a:rPr lang="en-US" b="1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birra</a:t>
            </a:r>
            <a:r>
              <a:rPr lang="en-US" dirty="0"/>
              <a:t> in </a:t>
            </a:r>
            <a:r>
              <a:rPr lang="en-US" dirty="0" err="1"/>
              <a:t>frigo</a:t>
            </a:r>
            <a:r>
              <a:rPr lang="en-US" dirty="0"/>
              <a:t>.					</a:t>
            </a:r>
          </a:p>
          <a:p>
            <a:pPr marL="0" indent="0">
              <a:buNone/>
            </a:pPr>
            <a:r>
              <a:rPr lang="en-US" sz="2400" dirty="0"/>
              <a:t>								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2F8803-28F0-E20A-5CC9-D225592998F5}"/>
              </a:ext>
            </a:extLst>
          </p:cNvPr>
          <p:cNvSpPr txBox="1"/>
          <p:nvPr/>
        </p:nvSpPr>
        <p:spPr>
          <a:xfrm>
            <a:off x="8996517" y="4115270"/>
            <a:ext cx="140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IDENTIT</a:t>
            </a:r>
            <a:r>
              <a:rPr lang="en-US" sz="2400" dirty="0">
                <a:latin typeface="Aptos" panose="020B0004020202020204" pitchFamily="34" charset="0"/>
              </a:rPr>
              <a:t>À</a:t>
            </a:r>
            <a:endParaRPr lang="en-US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2381A8-2FD3-EA2F-3BA8-621E90C90260}"/>
              </a:ext>
            </a:extLst>
          </p:cNvPr>
          <p:cNvSpPr txBox="1"/>
          <p:nvPr/>
        </p:nvSpPr>
        <p:spPr>
          <a:xfrm>
            <a:off x="8996517" y="3198167"/>
            <a:ext cx="225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PREDICAZIONE</a:t>
            </a:r>
            <a:endParaRPr lang="en-US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91ED98-5253-6710-EE8A-889B9DE00682}"/>
              </a:ext>
            </a:extLst>
          </p:cNvPr>
          <p:cNvSpPr txBox="1"/>
          <p:nvPr/>
        </p:nvSpPr>
        <p:spPr>
          <a:xfrm>
            <a:off x="8996517" y="5032374"/>
            <a:ext cx="1656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ESISTENZA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31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CHE COSA ESISTE?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0400" dirty="0"/>
              <a:t>Anche l’esistenza si dice in molti modi?</a:t>
            </a:r>
          </a:p>
          <a:p>
            <a:pPr marL="0" indent="0">
              <a:spcBef>
                <a:spcPts val="0"/>
              </a:spcBef>
              <a:buNone/>
            </a:pPr>
            <a:endParaRPr lang="it-IT" sz="9600" dirty="0"/>
          </a:p>
          <a:p>
            <a:pPr marL="0" indent="0">
              <a:spcBef>
                <a:spcPts val="0"/>
              </a:spcBef>
              <a:buNone/>
            </a:pPr>
            <a:endParaRPr lang="it-IT" sz="8000" dirty="0"/>
          </a:p>
          <a:p>
            <a:pPr marL="0" indent="0">
              <a:buNone/>
            </a:pPr>
            <a:r>
              <a:rPr lang="it-IT" sz="8000" dirty="0"/>
              <a:t>(1) Il livello del mare cresce.</a:t>
            </a:r>
          </a:p>
          <a:p>
            <a:pPr marL="0" indent="0">
              <a:buNone/>
            </a:pPr>
            <a:r>
              <a:rPr lang="it-IT" sz="8000" dirty="0"/>
              <a:t>(2) L’ecoansia cresce.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Due cose </a:t>
            </a:r>
            <a:r>
              <a:rPr kumimoji="0" lang="it-IT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crescono</a:t>
            </a:r>
            <a:r>
              <a:rPr kumimoji="0" lang="it-IT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il</a:t>
            </a:r>
            <a:r>
              <a:rPr kumimoji="0" lang="it-IT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livello del mare</a:t>
            </a:r>
            <a:r>
              <a:rPr kumimoji="0" lang="it-IT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l’ecoansia.</a:t>
            </a:r>
          </a:p>
          <a:p>
            <a:pPr marL="0" indent="0">
              <a:buNone/>
            </a:pPr>
            <a:endParaRPr lang="it-IT" sz="8000" dirty="0"/>
          </a:p>
          <a:p>
            <a:pPr marL="0" indent="0">
              <a:buNone/>
            </a:pPr>
            <a:r>
              <a:rPr lang="it-IT" sz="8000" dirty="0"/>
              <a:t>(3) I corpi esistono.</a:t>
            </a:r>
          </a:p>
          <a:p>
            <a:pPr marL="0" indent="0">
              <a:buNone/>
            </a:pPr>
            <a:r>
              <a:rPr lang="it-IT" sz="8000" dirty="0"/>
              <a:t>(4) Le menti esistono.</a:t>
            </a:r>
          </a:p>
          <a:p>
            <a:pPr marL="0" indent="0">
              <a:buNone/>
            </a:pPr>
            <a:r>
              <a:rPr lang="it-IT" sz="8000" dirty="0"/>
              <a:t>Due cose </a:t>
            </a:r>
            <a:r>
              <a:rPr lang="it-IT" sz="8000" b="1" dirty="0"/>
              <a:t>esistono</a:t>
            </a:r>
            <a:r>
              <a:rPr lang="it-IT" sz="8000" dirty="0"/>
              <a:t>: i corpi e le menti.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7200" dirty="0"/>
          </a:p>
          <a:p>
            <a:pPr marL="0" indent="0">
              <a:buNone/>
            </a:pPr>
            <a:r>
              <a:rPr lang="it-IT" sz="7200" dirty="0"/>
              <a:t>						G. </a:t>
            </a:r>
            <a:r>
              <a:rPr lang="it-IT" sz="7200" b="1" dirty="0"/>
              <a:t>Ryle</a:t>
            </a:r>
            <a:r>
              <a:rPr lang="it-IT" sz="7200" dirty="0"/>
              <a:t>, </a:t>
            </a:r>
            <a:r>
              <a:rPr lang="it-IT" sz="7200" i="1" dirty="0"/>
              <a:t>Esistenza ed errori categoriali</a:t>
            </a:r>
            <a:r>
              <a:rPr lang="it-IT" sz="7200" dirty="0"/>
              <a:t> (1949)</a:t>
            </a:r>
            <a:endParaRPr lang="en-US" sz="7200" dirty="0"/>
          </a:p>
        </p:txBody>
      </p:sp>
      <p:pic>
        <p:nvPicPr>
          <p:cNvPr id="5" name="Immagine 4" descr="Immagine che contiene Viso umano, uomo, ritratto, dipinto&#10;&#10;Descrizione generata automaticamente">
            <a:extLst>
              <a:ext uri="{FF2B5EF4-FFF2-40B4-BE49-F238E27FC236}">
                <a16:creationId xmlns:a16="http://schemas.microsoft.com/office/drawing/2014/main" id="{BD8CC806-3519-539C-89DD-551583DBB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41" y="1986117"/>
            <a:ext cx="2698847" cy="35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CHE COSA ESISTE?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Ci sono cose che non esistono?</a:t>
            </a:r>
          </a:p>
          <a:p>
            <a:pPr marL="0" indent="0" algn="just">
              <a:buNone/>
            </a:pPr>
            <a:r>
              <a:rPr lang="it-IT" dirty="0"/>
              <a:t>Babbo Natale, il possibile signore calvo seduto accanto a me, Harry Potter, la fonte della giovinezza.</a:t>
            </a:r>
          </a:p>
          <a:p>
            <a:pPr marL="0" indent="0">
              <a:buNone/>
            </a:pPr>
            <a:endParaRPr lang="it-IT" dirty="0"/>
          </a:p>
          <a:p>
            <a:pPr algn="just"/>
            <a:r>
              <a:rPr lang="it-IT" dirty="0"/>
              <a:t>Si può fare una distinzione tra </a:t>
            </a:r>
            <a:r>
              <a:rPr lang="en-US" dirty="0"/>
              <a:t>“</a:t>
            </a:r>
            <a:r>
              <a:rPr lang="en-US" dirty="0" err="1"/>
              <a:t>essere</a:t>
            </a:r>
            <a:r>
              <a:rPr lang="en-US" dirty="0"/>
              <a:t>” ed “</a:t>
            </a:r>
            <a:r>
              <a:rPr lang="en-US" dirty="0" err="1"/>
              <a:t>esistere</a:t>
            </a:r>
            <a:r>
              <a:rPr lang="en-US" dirty="0"/>
              <a:t>”, </a:t>
            </a:r>
            <a:r>
              <a:rPr lang="en-US" dirty="0" err="1"/>
              <a:t>affermando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alcune</a:t>
            </a:r>
            <a:r>
              <a:rPr lang="en-US" dirty="0"/>
              <a:t> </a:t>
            </a:r>
            <a:r>
              <a:rPr lang="en-US" dirty="0" err="1"/>
              <a:t>cose</a:t>
            </a:r>
            <a:r>
              <a:rPr lang="en-US" dirty="0"/>
              <a:t> ci </a:t>
            </a:r>
            <a:r>
              <a:rPr lang="en-US" dirty="0" err="1"/>
              <a:t>sono</a:t>
            </a:r>
            <a:r>
              <a:rPr lang="en-US" dirty="0"/>
              <a:t> ma non </a:t>
            </a:r>
            <a:r>
              <a:rPr lang="en-US" dirty="0" err="1"/>
              <a:t>esistono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Oppure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affermare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cose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esistono</a:t>
            </a:r>
            <a:r>
              <a:rPr lang="en-US" dirty="0"/>
              <a:t>: </a:t>
            </a:r>
            <a:r>
              <a:rPr lang="en-US" dirty="0" err="1"/>
              <a:t>ovvero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b="1" dirty="0" err="1"/>
              <a:t>tutto</a:t>
            </a:r>
            <a:r>
              <a:rPr lang="en-US" b="1" dirty="0"/>
              <a:t> </a:t>
            </a:r>
            <a:r>
              <a:rPr lang="en-US" b="1" dirty="0" err="1"/>
              <a:t>esiste</a:t>
            </a:r>
            <a:r>
              <a:rPr lang="en-US" dirty="0"/>
              <a:t>.</a:t>
            </a: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5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A00388-1608-DA4D-D859-983C39B1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CHE COSA ESISTE?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38754-ED29-252A-6299-778C37393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2400" dirty="0"/>
              <a:t>«Essere […] non è un </a:t>
            </a:r>
            <a:r>
              <a:rPr lang="it-IT" sz="2400" b="1" dirty="0"/>
              <a:t>predicato reale</a:t>
            </a:r>
            <a:r>
              <a:rPr lang="it-IT" sz="2400" dirty="0"/>
              <a:t>, cioè il concetto di qualche cosa che si possa aggiungere al concetto di una cosa».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2400" dirty="0"/>
              <a:t>I. </a:t>
            </a:r>
            <a:r>
              <a:rPr lang="it-IT" sz="2400" b="1" dirty="0"/>
              <a:t>Kant</a:t>
            </a:r>
            <a:r>
              <a:rPr lang="it-IT" sz="2400" dirty="0"/>
              <a:t>, </a:t>
            </a:r>
            <a:r>
              <a:rPr lang="it-IT" sz="2400" i="1" dirty="0"/>
              <a:t>Critica della ragion pura</a:t>
            </a:r>
            <a:r>
              <a:rPr lang="it-IT" sz="2400" dirty="0"/>
              <a:t>, A598-601, B626-629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400" dirty="0"/>
          </a:p>
          <a:p>
            <a:pPr marL="0" indent="0" algn="just">
              <a:spcBef>
                <a:spcPts val="0"/>
              </a:spcBef>
              <a:buNone/>
            </a:pPr>
            <a:endParaRPr lang="en-US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b="1" dirty="0"/>
              <a:t>OFFERTA DI LAVORO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/>
              <a:t>Il </a:t>
            </a:r>
            <a:r>
              <a:rPr lang="en-US" sz="2400" dirty="0" err="1"/>
              <a:t>candidato</a:t>
            </a:r>
            <a:r>
              <a:rPr lang="en-US" sz="2400" dirty="0"/>
              <a:t> </a:t>
            </a:r>
            <a:r>
              <a:rPr lang="en-US" sz="2400" dirty="0" err="1"/>
              <a:t>ideale</a:t>
            </a:r>
            <a:r>
              <a:rPr lang="en-US" sz="2400" dirty="0"/>
              <a:t> ha le </a:t>
            </a:r>
            <a:r>
              <a:rPr lang="en-US" sz="2400" dirty="0" err="1"/>
              <a:t>seguenti</a:t>
            </a:r>
            <a:r>
              <a:rPr lang="en-US" sz="2400" dirty="0"/>
              <a:t> </a:t>
            </a:r>
            <a:r>
              <a:rPr lang="en-US" sz="2400" b="1" dirty="0" err="1"/>
              <a:t>caratteristiche</a:t>
            </a:r>
            <a:r>
              <a:rPr lang="en-US" sz="2400" dirty="0"/>
              <a:t>:</a:t>
            </a:r>
          </a:p>
          <a:p>
            <a:pPr algn="just">
              <a:spcBef>
                <a:spcPts val="0"/>
              </a:spcBef>
            </a:pPr>
            <a:r>
              <a:rPr lang="en-US" sz="2400" dirty="0"/>
              <a:t>è </a:t>
            </a:r>
            <a:r>
              <a:rPr lang="en-US" sz="2400" dirty="0" err="1"/>
              <a:t>puntuale</a:t>
            </a:r>
            <a:r>
              <a:rPr lang="en-US" sz="24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en-US" sz="2400" dirty="0"/>
              <a:t>ha </a:t>
            </a:r>
            <a:r>
              <a:rPr lang="en-US" sz="2400" dirty="0" err="1"/>
              <a:t>buone</a:t>
            </a:r>
            <a:r>
              <a:rPr lang="en-US" sz="2400" dirty="0"/>
              <a:t> </a:t>
            </a:r>
            <a:r>
              <a:rPr lang="en-US" sz="2400" dirty="0" err="1"/>
              <a:t>capacità</a:t>
            </a:r>
            <a:r>
              <a:rPr lang="en-US" sz="2400" dirty="0"/>
              <a:t> </a:t>
            </a:r>
            <a:r>
              <a:rPr lang="en-US" sz="2400" dirty="0" err="1"/>
              <a:t>organizzative</a:t>
            </a:r>
            <a:r>
              <a:rPr lang="en-US" sz="24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lavorare</a:t>
            </a:r>
            <a:r>
              <a:rPr lang="en-US" sz="2400" dirty="0"/>
              <a:t> in </a:t>
            </a:r>
            <a:r>
              <a:rPr lang="en-US" sz="2400" dirty="0" err="1"/>
              <a:t>squadra</a:t>
            </a:r>
            <a:r>
              <a:rPr lang="en-US" sz="24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en-US" sz="2400" dirty="0"/>
              <a:t>ha </a:t>
            </a:r>
            <a:r>
              <a:rPr lang="en-US" sz="2400" dirty="0" err="1"/>
              <a:t>meno</a:t>
            </a:r>
            <a:r>
              <a:rPr lang="en-US" sz="2400" dirty="0"/>
              <a:t> di </a:t>
            </a:r>
            <a:r>
              <a:rPr lang="en-US" sz="2400" dirty="0" err="1"/>
              <a:t>cinquant’anni</a:t>
            </a:r>
            <a:r>
              <a:rPr lang="en-US" sz="2400" dirty="0"/>
              <a:t>;</a:t>
            </a:r>
          </a:p>
          <a:p>
            <a:pPr algn="just">
              <a:spcBef>
                <a:spcPts val="0"/>
              </a:spcBef>
            </a:pPr>
            <a:r>
              <a:rPr lang="en-US" sz="2400" dirty="0" err="1"/>
              <a:t>esiste</a:t>
            </a:r>
            <a:r>
              <a:rPr lang="en-US" sz="2400" dirty="0"/>
              <a:t>.</a:t>
            </a:r>
          </a:p>
          <a:p>
            <a:pPr algn="just">
              <a:spcBef>
                <a:spcPts val="0"/>
              </a:spcBef>
            </a:pPr>
            <a:endParaRPr lang="en-US" sz="2400" dirty="0"/>
          </a:p>
          <a:p>
            <a:pPr algn="just"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71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1375</Words>
  <Application>Microsoft Office PowerPoint</Application>
  <PresentationFormat>Widescreen</PresentationFormat>
  <Paragraphs>151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Tema di Office</vt:lpstr>
      <vt:lpstr>Seminario di filosofia analitica L’identità degli indiscernibili</vt:lpstr>
      <vt:lpstr>G.W. Leibniz, Discorso di metafisica, IX</vt:lpstr>
      <vt:lpstr>Presentazione standard di PowerPoint</vt:lpstr>
      <vt:lpstr>1. CHE COSA ESISTE?</vt:lpstr>
      <vt:lpstr>1. CHE COSA ESISTE?</vt:lpstr>
      <vt:lpstr>1. CHE COSA ESISTE?</vt:lpstr>
      <vt:lpstr>1. CHE COSA ESISTE?</vt:lpstr>
      <vt:lpstr>1. CHE COSA ESISTE?</vt:lpstr>
      <vt:lpstr>1. CHE COSA ESISTE?</vt:lpstr>
      <vt:lpstr>1. CHE COSA ESISTE?</vt:lpstr>
      <vt:lpstr>2. CATEGORIE</vt:lpstr>
      <vt:lpstr>2. CATEGORIE</vt:lpstr>
      <vt:lpstr>2. CATEGORIE</vt:lpstr>
      <vt:lpstr>2. CATEGORIE</vt:lpstr>
      <vt:lpstr>2. CATEGORIE</vt:lpstr>
      <vt:lpstr>2. CATEGORIE</vt:lpstr>
      <vt:lpstr>2. CATEGORIE</vt:lpstr>
      <vt:lpstr>2. CATEGORIE</vt:lpstr>
      <vt:lpstr>2. CATEGORIE</vt:lpstr>
      <vt:lpstr>2. CATEGORIE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Jansan Favazzo</dc:creator>
  <cp:lastModifiedBy>Jansan Favazzo</cp:lastModifiedBy>
  <cp:revision>201</cp:revision>
  <dcterms:created xsi:type="dcterms:W3CDTF">2024-09-02T12:02:50Z</dcterms:created>
  <dcterms:modified xsi:type="dcterms:W3CDTF">2024-09-21T10:04:57Z</dcterms:modified>
</cp:coreProperties>
</file>