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7" r:id="rId7"/>
    <p:sldId id="268" r:id="rId8"/>
    <p:sldId id="269" r:id="rId9"/>
    <p:sldId id="262" r:id="rId10"/>
    <p:sldId id="263" r:id="rId11"/>
    <p:sldId id="264" r:id="rId12"/>
    <p:sldId id="265" r:id="rId13"/>
    <p:sldId id="266" r:id="rId14"/>
    <p:sldId id="270"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AE44DE-38E1-6441-3A78-B1D4793C0DA3}"/>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a:p>
        </p:txBody>
      </p:sp>
      <p:sp>
        <p:nvSpPr>
          <p:cNvPr id="3" name="Sottotitolo 2">
            <a:extLst>
              <a:ext uri="{FF2B5EF4-FFF2-40B4-BE49-F238E27FC236}">
                <a16:creationId xmlns:a16="http://schemas.microsoft.com/office/drawing/2014/main" id="{6BAA9433-2E4B-D98A-7E27-9DCB88134B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Segnaposto data 3">
            <a:extLst>
              <a:ext uri="{FF2B5EF4-FFF2-40B4-BE49-F238E27FC236}">
                <a16:creationId xmlns:a16="http://schemas.microsoft.com/office/drawing/2014/main" id="{DA77EC67-3573-E25E-9E79-52DC7F3E9DF9}"/>
              </a:ext>
            </a:extLst>
          </p:cNvPr>
          <p:cNvSpPr>
            <a:spLocks noGrp="1"/>
          </p:cNvSpPr>
          <p:nvPr>
            <p:ph type="dt" sz="half" idx="10"/>
          </p:nvPr>
        </p:nvSpPr>
        <p:spPr/>
        <p:txBody>
          <a:bodyPr/>
          <a:lstStyle/>
          <a:p>
            <a:fld id="{0A2FF7C8-8399-42A4-A7E6-881A842869B6}" type="datetimeFigureOut">
              <a:rPr lang="en-US" smtClean="0"/>
              <a:t>9/19/2024</a:t>
            </a:fld>
            <a:endParaRPr lang="en-US"/>
          </a:p>
        </p:txBody>
      </p:sp>
      <p:sp>
        <p:nvSpPr>
          <p:cNvPr id="5" name="Segnaposto piè di pagina 4">
            <a:extLst>
              <a:ext uri="{FF2B5EF4-FFF2-40B4-BE49-F238E27FC236}">
                <a16:creationId xmlns:a16="http://schemas.microsoft.com/office/drawing/2014/main" id="{DDAB1EB6-45BE-84E8-5DF1-C509207E6107}"/>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7C213260-DB93-6187-BA47-826C3E7523D3}"/>
              </a:ext>
            </a:extLst>
          </p:cNvPr>
          <p:cNvSpPr>
            <a:spLocks noGrp="1"/>
          </p:cNvSpPr>
          <p:nvPr>
            <p:ph type="sldNum" sz="quarter" idx="12"/>
          </p:nvPr>
        </p:nvSpPr>
        <p:spPr/>
        <p:txBody>
          <a:bodyPr/>
          <a:lstStyle/>
          <a:p>
            <a:fld id="{5FE8D680-A4FA-4339-9C13-AEB642F63468}" type="slidenum">
              <a:rPr lang="en-US" smtClean="0"/>
              <a:t>‹N›</a:t>
            </a:fld>
            <a:endParaRPr lang="en-US"/>
          </a:p>
        </p:txBody>
      </p:sp>
    </p:spTree>
    <p:extLst>
      <p:ext uri="{BB962C8B-B14F-4D97-AF65-F5344CB8AC3E}">
        <p14:creationId xmlns:p14="http://schemas.microsoft.com/office/powerpoint/2010/main" val="1654018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6D956F-97C0-36B4-25A1-163044F33DBB}"/>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testo verticale 2">
            <a:extLst>
              <a:ext uri="{FF2B5EF4-FFF2-40B4-BE49-F238E27FC236}">
                <a16:creationId xmlns:a16="http://schemas.microsoft.com/office/drawing/2014/main" id="{812AB804-94FB-B8B5-3E67-271B8A7C490E}"/>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0C7417E3-7D52-2D74-F0EA-04CA9882D7A3}"/>
              </a:ext>
            </a:extLst>
          </p:cNvPr>
          <p:cNvSpPr>
            <a:spLocks noGrp="1"/>
          </p:cNvSpPr>
          <p:nvPr>
            <p:ph type="dt" sz="half" idx="10"/>
          </p:nvPr>
        </p:nvSpPr>
        <p:spPr/>
        <p:txBody>
          <a:bodyPr/>
          <a:lstStyle/>
          <a:p>
            <a:fld id="{0A2FF7C8-8399-42A4-A7E6-881A842869B6}" type="datetimeFigureOut">
              <a:rPr lang="en-US" smtClean="0"/>
              <a:t>9/19/2024</a:t>
            </a:fld>
            <a:endParaRPr lang="en-US"/>
          </a:p>
        </p:txBody>
      </p:sp>
      <p:sp>
        <p:nvSpPr>
          <p:cNvPr id="5" name="Segnaposto piè di pagina 4">
            <a:extLst>
              <a:ext uri="{FF2B5EF4-FFF2-40B4-BE49-F238E27FC236}">
                <a16:creationId xmlns:a16="http://schemas.microsoft.com/office/drawing/2014/main" id="{A5A266EE-3A8D-CD38-4180-B0D89F223DC3}"/>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5EC9686D-6442-1603-D6FB-7E697EDFA933}"/>
              </a:ext>
            </a:extLst>
          </p:cNvPr>
          <p:cNvSpPr>
            <a:spLocks noGrp="1"/>
          </p:cNvSpPr>
          <p:nvPr>
            <p:ph type="sldNum" sz="quarter" idx="12"/>
          </p:nvPr>
        </p:nvSpPr>
        <p:spPr/>
        <p:txBody>
          <a:bodyPr/>
          <a:lstStyle/>
          <a:p>
            <a:fld id="{5FE8D680-A4FA-4339-9C13-AEB642F63468}" type="slidenum">
              <a:rPr lang="en-US" smtClean="0"/>
              <a:t>‹N›</a:t>
            </a:fld>
            <a:endParaRPr lang="en-US"/>
          </a:p>
        </p:txBody>
      </p:sp>
    </p:spTree>
    <p:extLst>
      <p:ext uri="{BB962C8B-B14F-4D97-AF65-F5344CB8AC3E}">
        <p14:creationId xmlns:p14="http://schemas.microsoft.com/office/powerpoint/2010/main" val="4100168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2A83DBC-7AA2-CDA3-7B4A-FB731B744B8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a:p>
        </p:txBody>
      </p:sp>
      <p:sp>
        <p:nvSpPr>
          <p:cNvPr id="3" name="Segnaposto testo verticale 2">
            <a:extLst>
              <a:ext uri="{FF2B5EF4-FFF2-40B4-BE49-F238E27FC236}">
                <a16:creationId xmlns:a16="http://schemas.microsoft.com/office/drawing/2014/main" id="{3A035143-725C-A246-F479-869E3995BE83}"/>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99EB654B-39D6-3540-8002-6D2F2A6ACA72}"/>
              </a:ext>
            </a:extLst>
          </p:cNvPr>
          <p:cNvSpPr>
            <a:spLocks noGrp="1"/>
          </p:cNvSpPr>
          <p:nvPr>
            <p:ph type="dt" sz="half" idx="10"/>
          </p:nvPr>
        </p:nvSpPr>
        <p:spPr/>
        <p:txBody>
          <a:bodyPr/>
          <a:lstStyle/>
          <a:p>
            <a:fld id="{0A2FF7C8-8399-42A4-A7E6-881A842869B6}" type="datetimeFigureOut">
              <a:rPr lang="en-US" smtClean="0"/>
              <a:t>9/19/2024</a:t>
            </a:fld>
            <a:endParaRPr lang="en-US"/>
          </a:p>
        </p:txBody>
      </p:sp>
      <p:sp>
        <p:nvSpPr>
          <p:cNvPr id="5" name="Segnaposto piè di pagina 4">
            <a:extLst>
              <a:ext uri="{FF2B5EF4-FFF2-40B4-BE49-F238E27FC236}">
                <a16:creationId xmlns:a16="http://schemas.microsoft.com/office/drawing/2014/main" id="{4C5D95AC-7BB4-AEDB-E1AB-0490E4DC7885}"/>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7560551B-F1C2-1446-5B59-1CE26C1AB9F9}"/>
              </a:ext>
            </a:extLst>
          </p:cNvPr>
          <p:cNvSpPr>
            <a:spLocks noGrp="1"/>
          </p:cNvSpPr>
          <p:nvPr>
            <p:ph type="sldNum" sz="quarter" idx="12"/>
          </p:nvPr>
        </p:nvSpPr>
        <p:spPr/>
        <p:txBody>
          <a:bodyPr/>
          <a:lstStyle/>
          <a:p>
            <a:fld id="{5FE8D680-A4FA-4339-9C13-AEB642F63468}" type="slidenum">
              <a:rPr lang="en-US" smtClean="0"/>
              <a:t>‹N›</a:t>
            </a:fld>
            <a:endParaRPr lang="en-US"/>
          </a:p>
        </p:txBody>
      </p:sp>
    </p:spTree>
    <p:extLst>
      <p:ext uri="{BB962C8B-B14F-4D97-AF65-F5344CB8AC3E}">
        <p14:creationId xmlns:p14="http://schemas.microsoft.com/office/powerpoint/2010/main" val="3327139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2A57C6-857F-DBC7-D7E8-AAFA0FA97163}"/>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7E5C70EF-7D07-4910-42E6-7B3CBE8BBF7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4A2EA138-DAE1-5A80-B61E-DA8C9529635F}"/>
              </a:ext>
            </a:extLst>
          </p:cNvPr>
          <p:cNvSpPr>
            <a:spLocks noGrp="1"/>
          </p:cNvSpPr>
          <p:nvPr>
            <p:ph type="dt" sz="half" idx="10"/>
          </p:nvPr>
        </p:nvSpPr>
        <p:spPr/>
        <p:txBody>
          <a:bodyPr/>
          <a:lstStyle/>
          <a:p>
            <a:fld id="{0A2FF7C8-8399-42A4-A7E6-881A842869B6}" type="datetimeFigureOut">
              <a:rPr lang="en-US" smtClean="0"/>
              <a:t>9/19/2024</a:t>
            </a:fld>
            <a:endParaRPr lang="en-US"/>
          </a:p>
        </p:txBody>
      </p:sp>
      <p:sp>
        <p:nvSpPr>
          <p:cNvPr id="5" name="Segnaposto piè di pagina 4">
            <a:extLst>
              <a:ext uri="{FF2B5EF4-FFF2-40B4-BE49-F238E27FC236}">
                <a16:creationId xmlns:a16="http://schemas.microsoft.com/office/drawing/2014/main" id="{7723C30F-55E2-0D88-6072-808532F8995A}"/>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199481B5-9A0E-97BB-8642-E56D00229D4A}"/>
              </a:ext>
            </a:extLst>
          </p:cNvPr>
          <p:cNvSpPr>
            <a:spLocks noGrp="1"/>
          </p:cNvSpPr>
          <p:nvPr>
            <p:ph type="sldNum" sz="quarter" idx="12"/>
          </p:nvPr>
        </p:nvSpPr>
        <p:spPr/>
        <p:txBody>
          <a:bodyPr/>
          <a:lstStyle/>
          <a:p>
            <a:fld id="{5FE8D680-A4FA-4339-9C13-AEB642F63468}" type="slidenum">
              <a:rPr lang="en-US" smtClean="0"/>
              <a:t>‹N›</a:t>
            </a:fld>
            <a:endParaRPr lang="en-US"/>
          </a:p>
        </p:txBody>
      </p:sp>
    </p:spTree>
    <p:extLst>
      <p:ext uri="{BB962C8B-B14F-4D97-AF65-F5344CB8AC3E}">
        <p14:creationId xmlns:p14="http://schemas.microsoft.com/office/powerpoint/2010/main" val="2353674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37B15A-1667-B5C2-99FA-EDFF9B84714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AA0A6165-4B83-0413-FBA3-039D48F3FCF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8FC957EF-FACA-3C08-42D1-88086B8B64AD}"/>
              </a:ext>
            </a:extLst>
          </p:cNvPr>
          <p:cNvSpPr>
            <a:spLocks noGrp="1"/>
          </p:cNvSpPr>
          <p:nvPr>
            <p:ph type="dt" sz="half" idx="10"/>
          </p:nvPr>
        </p:nvSpPr>
        <p:spPr/>
        <p:txBody>
          <a:bodyPr/>
          <a:lstStyle/>
          <a:p>
            <a:fld id="{0A2FF7C8-8399-42A4-A7E6-881A842869B6}" type="datetimeFigureOut">
              <a:rPr lang="en-US" smtClean="0"/>
              <a:t>9/19/2024</a:t>
            </a:fld>
            <a:endParaRPr lang="en-US"/>
          </a:p>
        </p:txBody>
      </p:sp>
      <p:sp>
        <p:nvSpPr>
          <p:cNvPr id="5" name="Segnaposto piè di pagina 4">
            <a:extLst>
              <a:ext uri="{FF2B5EF4-FFF2-40B4-BE49-F238E27FC236}">
                <a16:creationId xmlns:a16="http://schemas.microsoft.com/office/drawing/2014/main" id="{2CB26A23-D688-6861-D95F-034A5F177223}"/>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9AB18AC9-BBBC-45E5-2A0E-38AC1806C0E7}"/>
              </a:ext>
            </a:extLst>
          </p:cNvPr>
          <p:cNvSpPr>
            <a:spLocks noGrp="1"/>
          </p:cNvSpPr>
          <p:nvPr>
            <p:ph type="sldNum" sz="quarter" idx="12"/>
          </p:nvPr>
        </p:nvSpPr>
        <p:spPr/>
        <p:txBody>
          <a:bodyPr/>
          <a:lstStyle/>
          <a:p>
            <a:fld id="{5FE8D680-A4FA-4339-9C13-AEB642F63468}" type="slidenum">
              <a:rPr lang="en-US" smtClean="0"/>
              <a:t>‹N›</a:t>
            </a:fld>
            <a:endParaRPr lang="en-US"/>
          </a:p>
        </p:txBody>
      </p:sp>
    </p:spTree>
    <p:extLst>
      <p:ext uri="{BB962C8B-B14F-4D97-AF65-F5344CB8AC3E}">
        <p14:creationId xmlns:p14="http://schemas.microsoft.com/office/powerpoint/2010/main" val="1631891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2886C0-51F4-244A-6D93-B6259175BE79}"/>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429428BB-EC39-2581-8E37-93E65AF6FB90}"/>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a:extLst>
              <a:ext uri="{FF2B5EF4-FFF2-40B4-BE49-F238E27FC236}">
                <a16:creationId xmlns:a16="http://schemas.microsoft.com/office/drawing/2014/main" id="{2B2F877B-F831-E99E-B5FF-9DA37FCF291E}"/>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4">
            <a:extLst>
              <a:ext uri="{FF2B5EF4-FFF2-40B4-BE49-F238E27FC236}">
                <a16:creationId xmlns:a16="http://schemas.microsoft.com/office/drawing/2014/main" id="{4468B54F-F4B0-EA62-6373-81B5E42E025E}"/>
              </a:ext>
            </a:extLst>
          </p:cNvPr>
          <p:cNvSpPr>
            <a:spLocks noGrp="1"/>
          </p:cNvSpPr>
          <p:nvPr>
            <p:ph type="dt" sz="half" idx="10"/>
          </p:nvPr>
        </p:nvSpPr>
        <p:spPr/>
        <p:txBody>
          <a:bodyPr/>
          <a:lstStyle/>
          <a:p>
            <a:fld id="{0A2FF7C8-8399-42A4-A7E6-881A842869B6}" type="datetimeFigureOut">
              <a:rPr lang="en-US" smtClean="0"/>
              <a:t>9/19/2024</a:t>
            </a:fld>
            <a:endParaRPr lang="en-US"/>
          </a:p>
        </p:txBody>
      </p:sp>
      <p:sp>
        <p:nvSpPr>
          <p:cNvPr id="6" name="Segnaposto piè di pagina 5">
            <a:extLst>
              <a:ext uri="{FF2B5EF4-FFF2-40B4-BE49-F238E27FC236}">
                <a16:creationId xmlns:a16="http://schemas.microsoft.com/office/drawing/2014/main" id="{0498D2ED-6F4A-8569-FAE8-7C22AD70AF65}"/>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6174155F-5619-5EAD-0AD0-97CE1F904B3B}"/>
              </a:ext>
            </a:extLst>
          </p:cNvPr>
          <p:cNvSpPr>
            <a:spLocks noGrp="1"/>
          </p:cNvSpPr>
          <p:nvPr>
            <p:ph type="sldNum" sz="quarter" idx="12"/>
          </p:nvPr>
        </p:nvSpPr>
        <p:spPr/>
        <p:txBody>
          <a:bodyPr/>
          <a:lstStyle/>
          <a:p>
            <a:fld id="{5FE8D680-A4FA-4339-9C13-AEB642F63468}" type="slidenum">
              <a:rPr lang="en-US" smtClean="0"/>
              <a:t>‹N›</a:t>
            </a:fld>
            <a:endParaRPr lang="en-US"/>
          </a:p>
        </p:txBody>
      </p:sp>
    </p:spTree>
    <p:extLst>
      <p:ext uri="{BB962C8B-B14F-4D97-AF65-F5344CB8AC3E}">
        <p14:creationId xmlns:p14="http://schemas.microsoft.com/office/powerpoint/2010/main" val="3997253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1610AA-7683-5885-656E-F44E7F13CD0E}"/>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5EF8C319-6A31-B905-F3A2-BDC3FC4AD0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99CE002-D42F-1D6D-4F12-185D3CC3CC63}"/>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a:extLst>
              <a:ext uri="{FF2B5EF4-FFF2-40B4-BE49-F238E27FC236}">
                <a16:creationId xmlns:a16="http://schemas.microsoft.com/office/drawing/2014/main" id="{6AFFAFA9-FA4C-EB9B-CBA0-D6CC26FFC9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1E0594A8-5A47-4642-58B9-B438001F2D12}"/>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6">
            <a:extLst>
              <a:ext uri="{FF2B5EF4-FFF2-40B4-BE49-F238E27FC236}">
                <a16:creationId xmlns:a16="http://schemas.microsoft.com/office/drawing/2014/main" id="{0517B535-9359-D720-12EB-C6BD8D688DC3}"/>
              </a:ext>
            </a:extLst>
          </p:cNvPr>
          <p:cNvSpPr>
            <a:spLocks noGrp="1"/>
          </p:cNvSpPr>
          <p:nvPr>
            <p:ph type="dt" sz="half" idx="10"/>
          </p:nvPr>
        </p:nvSpPr>
        <p:spPr/>
        <p:txBody>
          <a:bodyPr/>
          <a:lstStyle/>
          <a:p>
            <a:fld id="{0A2FF7C8-8399-42A4-A7E6-881A842869B6}" type="datetimeFigureOut">
              <a:rPr lang="en-US" smtClean="0"/>
              <a:t>9/19/2024</a:t>
            </a:fld>
            <a:endParaRPr lang="en-US"/>
          </a:p>
        </p:txBody>
      </p:sp>
      <p:sp>
        <p:nvSpPr>
          <p:cNvPr id="8" name="Segnaposto piè di pagina 7">
            <a:extLst>
              <a:ext uri="{FF2B5EF4-FFF2-40B4-BE49-F238E27FC236}">
                <a16:creationId xmlns:a16="http://schemas.microsoft.com/office/drawing/2014/main" id="{D95C7C6D-595C-677D-EE0E-567FA0493C30}"/>
              </a:ext>
            </a:extLst>
          </p:cNvPr>
          <p:cNvSpPr>
            <a:spLocks noGrp="1"/>
          </p:cNvSpPr>
          <p:nvPr>
            <p:ph type="ftr" sz="quarter" idx="11"/>
          </p:nvPr>
        </p:nvSpPr>
        <p:spPr/>
        <p:txBody>
          <a:bodyPr/>
          <a:lstStyle/>
          <a:p>
            <a:endParaRPr lang="en-US"/>
          </a:p>
        </p:txBody>
      </p:sp>
      <p:sp>
        <p:nvSpPr>
          <p:cNvPr id="9" name="Segnaposto numero diapositiva 8">
            <a:extLst>
              <a:ext uri="{FF2B5EF4-FFF2-40B4-BE49-F238E27FC236}">
                <a16:creationId xmlns:a16="http://schemas.microsoft.com/office/drawing/2014/main" id="{EF274304-FD7D-B729-8358-A088FC164EA1}"/>
              </a:ext>
            </a:extLst>
          </p:cNvPr>
          <p:cNvSpPr>
            <a:spLocks noGrp="1"/>
          </p:cNvSpPr>
          <p:nvPr>
            <p:ph type="sldNum" sz="quarter" idx="12"/>
          </p:nvPr>
        </p:nvSpPr>
        <p:spPr/>
        <p:txBody>
          <a:bodyPr/>
          <a:lstStyle/>
          <a:p>
            <a:fld id="{5FE8D680-A4FA-4339-9C13-AEB642F63468}" type="slidenum">
              <a:rPr lang="en-US" smtClean="0"/>
              <a:t>‹N›</a:t>
            </a:fld>
            <a:endParaRPr lang="en-US"/>
          </a:p>
        </p:txBody>
      </p:sp>
    </p:spTree>
    <p:extLst>
      <p:ext uri="{BB962C8B-B14F-4D97-AF65-F5344CB8AC3E}">
        <p14:creationId xmlns:p14="http://schemas.microsoft.com/office/powerpoint/2010/main" val="2163906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B228A2-9417-F1DB-9AE8-AE8F2C54A243}"/>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data 2">
            <a:extLst>
              <a:ext uri="{FF2B5EF4-FFF2-40B4-BE49-F238E27FC236}">
                <a16:creationId xmlns:a16="http://schemas.microsoft.com/office/drawing/2014/main" id="{BE8742FB-9392-0C8A-9FCA-310D6326601F}"/>
              </a:ext>
            </a:extLst>
          </p:cNvPr>
          <p:cNvSpPr>
            <a:spLocks noGrp="1"/>
          </p:cNvSpPr>
          <p:nvPr>
            <p:ph type="dt" sz="half" idx="10"/>
          </p:nvPr>
        </p:nvSpPr>
        <p:spPr/>
        <p:txBody>
          <a:bodyPr/>
          <a:lstStyle/>
          <a:p>
            <a:fld id="{0A2FF7C8-8399-42A4-A7E6-881A842869B6}" type="datetimeFigureOut">
              <a:rPr lang="en-US" smtClean="0"/>
              <a:t>9/19/2024</a:t>
            </a:fld>
            <a:endParaRPr lang="en-US"/>
          </a:p>
        </p:txBody>
      </p:sp>
      <p:sp>
        <p:nvSpPr>
          <p:cNvPr id="4" name="Segnaposto piè di pagina 3">
            <a:extLst>
              <a:ext uri="{FF2B5EF4-FFF2-40B4-BE49-F238E27FC236}">
                <a16:creationId xmlns:a16="http://schemas.microsoft.com/office/drawing/2014/main" id="{473AF85D-B20E-20C9-8E3E-4F7308B6BF99}"/>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C8604A6B-84AE-C003-73F8-A30EA3C4AF77}"/>
              </a:ext>
            </a:extLst>
          </p:cNvPr>
          <p:cNvSpPr>
            <a:spLocks noGrp="1"/>
          </p:cNvSpPr>
          <p:nvPr>
            <p:ph type="sldNum" sz="quarter" idx="12"/>
          </p:nvPr>
        </p:nvSpPr>
        <p:spPr/>
        <p:txBody>
          <a:bodyPr/>
          <a:lstStyle/>
          <a:p>
            <a:fld id="{5FE8D680-A4FA-4339-9C13-AEB642F63468}" type="slidenum">
              <a:rPr lang="en-US" smtClean="0"/>
              <a:t>‹N›</a:t>
            </a:fld>
            <a:endParaRPr lang="en-US"/>
          </a:p>
        </p:txBody>
      </p:sp>
    </p:spTree>
    <p:extLst>
      <p:ext uri="{BB962C8B-B14F-4D97-AF65-F5344CB8AC3E}">
        <p14:creationId xmlns:p14="http://schemas.microsoft.com/office/powerpoint/2010/main" val="556144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D69A77D-312B-0532-2CD4-023BF0C48386}"/>
              </a:ext>
            </a:extLst>
          </p:cNvPr>
          <p:cNvSpPr>
            <a:spLocks noGrp="1"/>
          </p:cNvSpPr>
          <p:nvPr>
            <p:ph type="dt" sz="half" idx="10"/>
          </p:nvPr>
        </p:nvSpPr>
        <p:spPr/>
        <p:txBody>
          <a:bodyPr/>
          <a:lstStyle/>
          <a:p>
            <a:fld id="{0A2FF7C8-8399-42A4-A7E6-881A842869B6}" type="datetimeFigureOut">
              <a:rPr lang="en-US" smtClean="0"/>
              <a:t>9/19/2024</a:t>
            </a:fld>
            <a:endParaRPr lang="en-US"/>
          </a:p>
        </p:txBody>
      </p:sp>
      <p:sp>
        <p:nvSpPr>
          <p:cNvPr id="3" name="Segnaposto piè di pagina 2">
            <a:extLst>
              <a:ext uri="{FF2B5EF4-FFF2-40B4-BE49-F238E27FC236}">
                <a16:creationId xmlns:a16="http://schemas.microsoft.com/office/drawing/2014/main" id="{FD3FE6DA-9FB1-0509-62BD-0B445E4269A9}"/>
              </a:ext>
            </a:extLst>
          </p:cNvPr>
          <p:cNvSpPr>
            <a:spLocks noGrp="1"/>
          </p:cNvSpPr>
          <p:nvPr>
            <p:ph type="ftr" sz="quarter" idx="11"/>
          </p:nvPr>
        </p:nvSpPr>
        <p:spPr/>
        <p:txBody>
          <a:bodyPr/>
          <a:lstStyle/>
          <a:p>
            <a:endParaRPr lang="en-US"/>
          </a:p>
        </p:txBody>
      </p:sp>
      <p:sp>
        <p:nvSpPr>
          <p:cNvPr id="4" name="Segnaposto numero diapositiva 3">
            <a:extLst>
              <a:ext uri="{FF2B5EF4-FFF2-40B4-BE49-F238E27FC236}">
                <a16:creationId xmlns:a16="http://schemas.microsoft.com/office/drawing/2014/main" id="{CE113B43-CBCE-8CE7-E9FE-3E2893CA4E05}"/>
              </a:ext>
            </a:extLst>
          </p:cNvPr>
          <p:cNvSpPr>
            <a:spLocks noGrp="1"/>
          </p:cNvSpPr>
          <p:nvPr>
            <p:ph type="sldNum" sz="quarter" idx="12"/>
          </p:nvPr>
        </p:nvSpPr>
        <p:spPr/>
        <p:txBody>
          <a:bodyPr/>
          <a:lstStyle/>
          <a:p>
            <a:fld id="{5FE8D680-A4FA-4339-9C13-AEB642F63468}" type="slidenum">
              <a:rPr lang="en-US" smtClean="0"/>
              <a:t>‹N›</a:t>
            </a:fld>
            <a:endParaRPr lang="en-US"/>
          </a:p>
        </p:txBody>
      </p:sp>
    </p:spTree>
    <p:extLst>
      <p:ext uri="{BB962C8B-B14F-4D97-AF65-F5344CB8AC3E}">
        <p14:creationId xmlns:p14="http://schemas.microsoft.com/office/powerpoint/2010/main" val="474768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F61805-7841-AAC3-5CA5-BD6BCE546AF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DD9F0B29-6D48-4C7A-C050-CA0E10D06A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a:extLst>
              <a:ext uri="{FF2B5EF4-FFF2-40B4-BE49-F238E27FC236}">
                <a16:creationId xmlns:a16="http://schemas.microsoft.com/office/drawing/2014/main" id="{DFBD016B-FA8C-7937-6F18-332302D582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28137B6-5A0E-47BA-B2A9-05A1EF7287CF}"/>
              </a:ext>
            </a:extLst>
          </p:cNvPr>
          <p:cNvSpPr>
            <a:spLocks noGrp="1"/>
          </p:cNvSpPr>
          <p:nvPr>
            <p:ph type="dt" sz="half" idx="10"/>
          </p:nvPr>
        </p:nvSpPr>
        <p:spPr/>
        <p:txBody>
          <a:bodyPr/>
          <a:lstStyle/>
          <a:p>
            <a:fld id="{0A2FF7C8-8399-42A4-A7E6-881A842869B6}" type="datetimeFigureOut">
              <a:rPr lang="en-US" smtClean="0"/>
              <a:t>9/19/2024</a:t>
            </a:fld>
            <a:endParaRPr lang="en-US"/>
          </a:p>
        </p:txBody>
      </p:sp>
      <p:sp>
        <p:nvSpPr>
          <p:cNvPr id="6" name="Segnaposto piè di pagina 5">
            <a:extLst>
              <a:ext uri="{FF2B5EF4-FFF2-40B4-BE49-F238E27FC236}">
                <a16:creationId xmlns:a16="http://schemas.microsoft.com/office/drawing/2014/main" id="{930790C9-83E7-2B84-3F99-15CDB683FCA7}"/>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88E1F533-CC8E-FCFB-AE5C-48031DFC0A73}"/>
              </a:ext>
            </a:extLst>
          </p:cNvPr>
          <p:cNvSpPr>
            <a:spLocks noGrp="1"/>
          </p:cNvSpPr>
          <p:nvPr>
            <p:ph type="sldNum" sz="quarter" idx="12"/>
          </p:nvPr>
        </p:nvSpPr>
        <p:spPr/>
        <p:txBody>
          <a:bodyPr/>
          <a:lstStyle/>
          <a:p>
            <a:fld id="{5FE8D680-A4FA-4339-9C13-AEB642F63468}" type="slidenum">
              <a:rPr lang="en-US" smtClean="0"/>
              <a:t>‹N›</a:t>
            </a:fld>
            <a:endParaRPr lang="en-US"/>
          </a:p>
        </p:txBody>
      </p:sp>
    </p:spTree>
    <p:extLst>
      <p:ext uri="{BB962C8B-B14F-4D97-AF65-F5344CB8AC3E}">
        <p14:creationId xmlns:p14="http://schemas.microsoft.com/office/powerpoint/2010/main" val="1681430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677CFF-0EEC-39DA-C3FE-7C9C0BEBF45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a:p>
        </p:txBody>
      </p:sp>
      <p:sp>
        <p:nvSpPr>
          <p:cNvPr id="3" name="Segnaposto immagine 2">
            <a:extLst>
              <a:ext uri="{FF2B5EF4-FFF2-40B4-BE49-F238E27FC236}">
                <a16:creationId xmlns:a16="http://schemas.microsoft.com/office/drawing/2014/main" id="{EE4B303A-283B-2E7F-CDA7-208A97AF3D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a:extLst>
              <a:ext uri="{FF2B5EF4-FFF2-40B4-BE49-F238E27FC236}">
                <a16:creationId xmlns:a16="http://schemas.microsoft.com/office/drawing/2014/main" id="{59173A8E-CB5D-31F2-8F71-6B351EC451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646D2BE-7FFA-32C6-E1A1-9CA4AFF6377E}"/>
              </a:ext>
            </a:extLst>
          </p:cNvPr>
          <p:cNvSpPr>
            <a:spLocks noGrp="1"/>
          </p:cNvSpPr>
          <p:nvPr>
            <p:ph type="dt" sz="half" idx="10"/>
          </p:nvPr>
        </p:nvSpPr>
        <p:spPr/>
        <p:txBody>
          <a:bodyPr/>
          <a:lstStyle/>
          <a:p>
            <a:fld id="{0A2FF7C8-8399-42A4-A7E6-881A842869B6}" type="datetimeFigureOut">
              <a:rPr lang="en-US" smtClean="0"/>
              <a:t>9/19/2024</a:t>
            </a:fld>
            <a:endParaRPr lang="en-US"/>
          </a:p>
        </p:txBody>
      </p:sp>
      <p:sp>
        <p:nvSpPr>
          <p:cNvPr id="6" name="Segnaposto piè di pagina 5">
            <a:extLst>
              <a:ext uri="{FF2B5EF4-FFF2-40B4-BE49-F238E27FC236}">
                <a16:creationId xmlns:a16="http://schemas.microsoft.com/office/drawing/2014/main" id="{F9B00E09-5E8C-FE8F-9D47-0D8F5DC1BBF1}"/>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D01FEF18-B39E-FD25-4140-D408872FE6AA}"/>
              </a:ext>
            </a:extLst>
          </p:cNvPr>
          <p:cNvSpPr>
            <a:spLocks noGrp="1"/>
          </p:cNvSpPr>
          <p:nvPr>
            <p:ph type="sldNum" sz="quarter" idx="12"/>
          </p:nvPr>
        </p:nvSpPr>
        <p:spPr/>
        <p:txBody>
          <a:bodyPr/>
          <a:lstStyle/>
          <a:p>
            <a:fld id="{5FE8D680-A4FA-4339-9C13-AEB642F63468}" type="slidenum">
              <a:rPr lang="en-US" smtClean="0"/>
              <a:t>‹N›</a:t>
            </a:fld>
            <a:endParaRPr lang="en-US"/>
          </a:p>
        </p:txBody>
      </p:sp>
    </p:spTree>
    <p:extLst>
      <p:ext uri="{BB962C8B-B14F-4D97-AF65-F5344CB8AC3E}">
        <p14:creationId xmlns:p14="http://schemas.microsoft.com/office/powerpoint/2010/main" val="848996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C015C0E-01D8-C495-BA0E-CE382C81A4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357AB32F-C8E2-FB02-881C-110C72F1D5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CA67BFDE-256D-8AD4-A5B8-9575C90A12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2FF7C8-8399-42A4-A7E6-881A842869B6}" type="datetimeFigureOut">
              <a:rPr lang="en-US" smtClean="0"/>
              <a:t>9/19/2024</a:t>
            </a:fld>
            <a:endParaRPr lang="en-US"/>
          </a:p>
        </p:txBody>
      </p:sp>
      <p:sp>
        <p:nvSpPr>
          <p:cNvPr id="5" name="Segnaposto piè di pagina 4">
            <a:extLst>
              <a:ext uri="{FF2B5EF4-FFF2-40B4-BE49-F238E27FC236}">
                <a16:creationId xmlns:a16="http://schemas.microsoft.com/office/drawing/2014/main" id="{C7610D27-9CCA-2D77-46E1-F6ACCF8BF5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egnaposto numero diapositiva 5">
            <a:extLst>
              <a:ext uri="{FF2B5EF4-FFF2-40B4-BE49-F238E27FC236}">
                <a16:creationId xmlns:a16="http://schemas.microsoft.com/office/drawing/2014/main" id="{477E7D8E-1277-7AC1-DDBA-CDB7336471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FE8D680-A4FA-4339-9C13-AEB642F63468}" type="slidenum">
              <a:rPr lang="en-US" smtClean="0"/>
              <a:t>‹N›</a:t>
            </a:fld>
            <a:endParaRPr lang="en-US"/>
          </a:p>
        </p:txBody>
      </p:sp>
    </p:spTree>
    <p:extLst>
      <p:ext uri="{BB962C8B-B14F-4D97-AF65-F5344CB8AC3E}">
        <p14:creationId xmlns:p14="http://schemas.microsoft.com/office/powerpoint/2010/main" val="230720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favazzo@unimc.i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FF16A5-EC2A-0D76-097C-EC7DFA6540D3}"/>
              </a:ext>
            </a:extLst>
          </p:cNvPr>
          <p:cNvSpPr>
            <a:spLocks noGrp="1"/>
          </p:cNvSpPr>
          <p:nvPr>
            <p:ph type="ctrTitle"/>
          </p:nvPr>
        </p:nvSpPr>
        <p:spPr>
          <a:xfrm>
            <a:off x="1524000" y="1133681"/>
            <a:ext cx="9566787" cy="1655762"/>
          </a:xfrm>
        </p:spPr>
        <p:txBody>
          <a:bodyPr>
            <a:normAutofit/>
          </a:bodyPr>
          <a:lstStyle/>
          <a:p>
            <a:r>
              <a:rPr lang="it-IT" sz="5300" dirty="0"/>
              <a:t>Seminario di filosofia analitica</a:t>
            </a:r>
            <a:br>
              <a:rPr lang="it-IT" dirty="0"/>
            </a:br>
            <a:r>
              <a:rPr lang="it-IT" dirty="0"/>
              <a:t>L’identità degli indiscernibili</a:t>
            </a:r>
            <a:endParaRPr lang="en-US" dirty="0"/>
          </a:p>
        </p:txBody>
      </p:sp>
      <p:sp>
        <p:nvSpPr>
          <p:cNvPr id="3" name="Sottotitolo 2">
            <a:extLst>
              <a:ext uri="{FF2B5EF4-FFF2-40B4-BE49-F238E27FC236}">
                <a16:creationId xmlns:a16="http://schemas.microsoft.com/office/drawing/2014/main" id="{B917F582-316D-86F4-3735-CE51840E2F86}"/>
              </a:ext>
            </a:extLst>
          </p:cNvPr>
          <p:cNvSpPr>
            <a:spLocks noGrp="1"/>
          </p:cNvSpPr>
          <p:nvPr>
            <p:ph type="subTitle" idx="1"/>
          </p:nvPr>
        </p:nvSpPr>
        <p:spPr/>
        <p:txBody>
          <a:bodyPr>
            <a:normAutofit/>
          </a:bodyPr>
          <a:lstStyle/>
          <a:p>
            <a:r>
              <a:rPr lang="it-IT" sz="3000" dirty="0"/>
              <a:t>LEZIONI 3-4 (9 ottobre 2024)</a:t>
            </a:r>
          </a:p>
          <a:p>
            <a:r>
              <a:rPr lang="it-IT" dirty="0"/>
              <a:t>Università di Macerata</a:t>
            </a:r>
          </a:p>
          <a:p>
            <a:r>
              <a:rPr lang="it-IT" dirty="0"/>
              <a:t>Jansan Favazzo</a:t>
            </a:r>
            <a:r>
              <a:rPr lang="en-US" dirty="0"/>
              <a:t> (</a:t>
            </a:r>
            <a:r>
              <a:rPr lang="en-US" dirty="0">
                <a:hlinkClick r:id="rId2"/>
              </a:rPr>
              <a:t>j.favazzo@unimc.it</a:t>
            </a:r>
            <a:r>
              <a:rPr lang="en-US" dirty="0"/>
              <a:t>) </a:t>
            </a:r>
            <a:endParaRPr lang="it-IT" dirty="0"/>
          </a:p>
        </p:txBody>
      </p:sp>
    </p:spTree>
    <p:extLst>
      <p:ext uri="{BB962C8B-B14F-4D97-AF65-F5344CB8AC3E}">
        <p14:creationId xmlns:p14="http://schemas.microsoft.com/office/powerpoint/2010/main" val="3611883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BA36E4-17AF-C239-B64B-D2F908BA4140}"/>
              </a:ext>
            </a:extLst>
          </p:cNvPr>
          <p:cNvSpPr>
            <a:spLocks noGrp="1"/>
          </p:cNvSpPr>
          <p:nvPr>
            <p:ph type="title"/>
          </p:nvPr>
        </p:nvSpPr>
        <p:spPr/>
        <p:txBody>
          <a:bodyPr/>
          <a:lstStyle/>
          <a:p>
            <a:r>
              <a:rPr lang="it-IT" dirty="0"/>
              <a:t>4. ESISTONO I FATTI?</a:t>
            </a:r>
            <a:endParaRPr lang="en-US" dirty="0"/>
          </a:p>
        </p:txBody>
      </p:sp>
      <p:sp>
        <p:nvSpPr>
          <p:cNvPr id="3" name="Segnaposto contenuto 2">
            <a:extLst>
              <a:ext uri="{FF2B5EF4-FFF2-40B4-BE49-F238E27FC236}">
                <a16:creationId xmlns:a16="http://schemas.microsoft.com/office/drawing/2014/main" id="{06D79222-8B12-0763-E4A7-B51AC451E69C}"/>
              </a:ext>
            </a:extLst>
          </p:cNvPr>
          <p:cNvSpPr>
            <a:spLocks noGrp="1"/>
          </p:cNvSpPr>
          <p:nvPr>
            <p:ph idx="1"/>
          </p:nvPr>
        </p:nvSpPr>
        <p:spPr>
          <a:xfrm>
            <a:off x="838200" y="1825625"/>
            <a:ext cx="6998110" cy="1113205"/>
          </a:xfrm>
        </p:spPr>
        <p:txBody>
          <a:bodyPr/>
          <a:lstStyle/>
          <a:p>
            <a:pPr marL="0" indent="0">
              <a:spcBef>
                <a:spcPts val="0"/>
              </a:spcBef>
              <a:buNone/>
            </a:pPr>
            <a:r>
              <a:rPr lang="it-IT" sz="2800" dirty="0"/>
              <a:t>«Non esistono fatti, solo interpretazioni».</a:t>
            </a:r>
          </a:p>
          <a:p>
            <a:pPr marL="0" indent="0">
              <a:spcBef>
                <a:spcPts val="0"/>
              </a:spcBef>
              <a:buNone/>
            </a:pPr>
            <a:r>
              <a:rPr lang="it-IT" dirty="0"/>
              <a:t>F. </a:t>
            </a:r>
            <a:r>
              <a:rPr lang="it-IT" b="1" dirty="0"/>
              <a:t>Nietzsche</a:t>
            </a:r>
            <a:r>
              <a:rPr lang="it-IT" sz="2800" dirty="0"/>
              <a:t>, </a:t>
            </a:r>
            <a:r>
              <a:rPr lang="it-IT" sz="2800" i="1" dirty="0"/>
              <a:t>La volont</a:t>
            </a:r>
            <a:r>
              <a:rPr lang="it-IT" i="1" dirty="0"/>
              <a:t>à di potenza</a:t>
            </a:r>
            <a:r>
              <a:rPr lang="it-IT" dirty="0"/>
              <a:t> (1901)</a:t>
            </a:r>
            <a:endParaRPr lang="it-IT" sz="2800" dirty="0"/>
          </a:p>
          <a:p>
            <a:pPr marL="0" indent="0">
              <a:buNone/>
            </a:pPr>
            <a:endParaRPr lang="en-US" dirty="0"/>
          </a:p>
        </p:txBody>
      </p:sp>
      <p:pic>
        <p:nvPicPr>
          <p:cNvPr id="7" name="Immagine 6" descr="Immagine che contiene schizzo, illustrazione, disegno, dipinto&#10;&#10;Descrizione generata automaticamente">
            <a:extLst>
              <a:ext uri="{FF2B5EF4-FFF2-40B4-BE49-F238E27FC236}">
                <a16:creationId xmlns:a16="http://schemas.microsoft.com/office/drawing/2014/main" id="{545843A5-196B-3122-5392-0092AE895A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60310" y="2938830"/>
            <a:ext cx="2831690" cy="4152038"/>
          </a:xfrm>
          <a:prstGeom prst="rect">
            <a:avLst/>
          </a:prstGeom>
        </p:spPr>
      </p:pic>
      <p:sp>
        <p:nvSpPr>
          <p:cNvPr id="4" name="CasellaDiTesto 3">
            <a:extLst>
              <a:ext uri="{FF2B5EF4-FFF2-40B4-BE49-F238E27FC236}">
                <a16:creationId xmlns:a16="http://schemas.microsoft.com/office/drawing/2014/main" id="{0F473738-4D8D-8C12-1FF0-6E22A231E190}"/>
              </a:ext>
            </a:extLst>
          </p:cNvPr>
          <p:cNvSpPr txBox="1"/>
          <p:nvPr/>
        </p:nvSpPr>
        <p:spPr>
          <a:xfrm>
            <a:off x="838200" y="3429000"/>
            <a:ext cx="7659329" cy="2492990"/>
          </a:xfrm>
          <a:prstGeom prst="rect">
            <a:avLst/>
          </a:prstGeom>
          <a:noFill/>
        </p:spPr>
        <p:txBody>
          <a:bodyPr wrap="square" rtlCol="0">
            <a:spAutoFit/>
          </a:bodyPr>
          <a:lstStyle/>
          <a:p>
            <a:pPr algn="just"/>
            <a:r>
              <a:rPr lang="it-IT" sz="2600" dirty="0"/>
              <a:t>Prima di tutto, occorre chiarire che non intendiamo</a:t>
            </a:r>
            <a:r>
              <a:rPr lang="en-US" sz="2600" dirty="0"/>
              <a:t> </a:t>
            </a:r>
            <a:r>
              <a:rPr lang="en-US" sz="2600" dirty="0" err="1"/>
              <a:t>parlare</a:t>
            </a:r>
            <a:r>
              <a:rPr lang="en-US" sz="2600" dirty="0"/>
              <a:t> di </a:t>
            </a:r>
            <a:r>
              <a:rPr lang="en-US" sz="2600" dirty="0" err="1"/>
              <a:t>fatti</a:t>
            </a:r>
            <a:r>
              <a:rPr lang="en-US" sz="2600" dirty="0"/>
              <a:t> </a:t>
            </a:r>
            <a:r>
              <a:rPr lang="en-US" sz="2600" dirty="0" err="1"/>
              <a:t>nell’accezione</a:t>
            </a:r>
            <a:r>
              <a:rPr lang="en-US" sz="2600" dirty="0"/>
              <a:t> molto </a:t>
            </a:r>
            <a:r>
              <a:rPr lang="en-US" sz="2600" dirty="0" err="1"/>
              <a:t>ampia</a:t>
            </a:r>
            <a:r>
              <a:rPr lang="en-US" sz="2600" dirty="0"/>
              <a:t> </a:t>
            </a:r>
            <a:r>
              <a:rPr lang="en-US" sz="2600" dirty="0" err="1"/>
              <a:t>che</a:t>
            </a:r>
            <a:r>
              <a:rPr lang="en-US" sz="2600" dirty="0"/>
              <a:t> ha in </a:t>
            </a:r>
            <a:r>
              <a:rPr lang="en-US" sz="2600" dirty="0" err="1"/>
              <a:t>mente</a:t>
            </a:r>
            <a:r>
              <a:rPr lang="en-US" sz="2600" dirty="0"/>
              <a:t> Nietzsche, il quale </a:t>
            </a:r>
            <a:r>
              <a:rPr lang="en-US" sz="2600" dirty="0" err="1"/>
              <a:t>sembra</a:t>
            </a:r>
            <a:r>
              <a:rPr lang="en-US" sz="2600" dirty="0"/>
              <a:t> </a:t>
            </a:r>
            <a:r>
              <a:rPr lang="en-US" sz="2600" dirty="0" err="1"/>
              <a:t>voler</a:t>
            </a:r>
            <a:r>
              <a:rPr lang="en-US" sz="2600" dirty="0"/>
              <a:t> </a:t>
            </a:r>
            <a:r>
              <a:rPr lang="en-US" sz="2600" dirty="0" err="1"/>
              <a:t>affermare</a:t>
            </a:r>
            <a:r>
              <a:rPr lang="en-US" sz="2600" dirty="0"/>
              <a:t> </a:t>
            </a:r>
            <a:r>
              <a:rPr lang="en-US" sz="2600" dirty="0" err="1"/>
              <a:t>qualcosa</a:t>
            </a:r>
            <a:r>
              <a:rPr lang="en-US" sz="2600" dirty="0"/>
              <a:t> di ben </a:t>
            </a:r>
            <a:r>
              <a:rPr lang="en-US" sz="2600" dirty="0" err="1"/>
              <a:t>più</a:t>
            </a:r>
            <a:r>
              <a:rPr lang="en-US" sz="2600" dirty="0"/>
              <a:t> </a:t>
            </a:r>
            <a:r>
              <a:rPr lang="en-US" sz="2600" dirty="0" err="1"/>
              <a:t>impegnativo</a:t>
            </a:r>
            <a:r>
              <a:rPr lang="en-US" sz="2600" dirty="0"/>
              <a:t> </a:t>
            </a:r>
            <a:r>
              <a:rPr lang="en-US" sz="2600" dirty="0" err="1"/>
              <a:t>che</a:t>
            </a:r>
            <a:r>
              <a:rPr lang="en-US" sz="2600" dirty="0"/>
              <a:t> </a:t>
            </a:r>
            <a:r>
              <a:rPr lang="en-US" sz="2600" dirty="0" err="1"/>
              <a:t>minaccerebbe</a:t>
            </a:r>
            <a:r>
              <a:rPr lang="en-US" sz="2600" dirty="0"/>
              <a:t> </a:t>
            </a:r>
            <a:r>
              <a:rPr lang="en-US" sz="2600" dirty="0" err="1"/>
              <a:t>l’impresa</a:t>
            </a:r>
            <a:r>
              <a:rPr lang="en-US" sz="2600" dirty="0"/>
              <a:t> </a:t>
            </a:r>
            <a:r>
              <a:rPr lang="en-US" sz="2600" dirty="0" err="1"/>
              <a:t>ontologica</a:t>
            </a:r>
            <a:r>
              <a:rPr lang="en-US" sz="2600" dirty="0"/>
              <a:t> in </a:t>
            </a:r>
            <a:r>
              <a:rPr lang="en-US" sz="2600" dirty="0" err="1"/>
              <a:t>quanto</a:t>
            </a:r>
            <a:r>
              <a:rPr lang="en-US" sz="2600" dirty="0"/>
              <a:t> tale: </a:t>
            </a:r>
            <a:r>
              <a:rPr lang="en-US" sz="2600" dirty="0" err="1"/>
              <a:t>qualcosa</a:t>
            </a:r>
            <a:r>
              <a:rPr lang="en-US" sz="2600" dirty="0"/>
              <a:t> come “non </a:t>
            </a:r>
            <a:r>
              <a:rPr lang="en-US" sz="2600" dirty="0" err="1"/>
              <a:t>esiste</a:t>
            </a:r>
            <a:r>
              <a:rPr lang="en-US" sz="2600" dirty="0"/>
              <a:t> </a:t>
            </a:r>
            <a:r>
              <a:rPr lang="en-US" sz="2600" dirty="0" err="1"/>
              <a:t>una</a:t>
            </a:r>
            <a:r>
              <a:rPr lang="en-US" sz="2600" dirty="0"/>
              <a:t> </a:t>
            </a:r>
            <a:r>
              <a:rPr lang="en-US" sz="2600" b="1" dirty="0" err="1"/>
              <a:t>realtà</a:t>
            </a:r>
            <a:r>
              <a:rPr lang="en-US" sz="2600" b="1" dirty="0"/>
              <a:t> </a:t>
            </a:r>
            <a:r>
              <a:rPr lang="en-US" sz="2600" b="1" dirty="0" err="1"/>
              <a:t>oggettiva</a:t>
            </a:r>
            <a:r>
              <a:rPr lang="en-US" sz="2600" dirty="0"/>
              <a:t>”.</a:t>
            </a:r>
            <a:endParaRPr lang="it-IT" sz="2600" dirty="0"/>
          </a:p>
        </p:txBody>
      </p:sp>
    </p:spTree>
    <p:extLst>
      <p:ext uri="{BB962C8B-B14F-4D97-AF65-F5344CB8AC3E}">
        <p14:creationId xmlns:p14="http://schemas.microsoft.com/office/powerpoint/2010/main" val="1630565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BA36E4-17AF-C239-B64B-D2F908BA4140}"/>
              </a:ext>
            </a:extLst>
          </p:cNvPr>
          <p:cNvSpPr>
            <a:spLocks noGrp="1"/>
          </p:cNvSpPr>
          <p:nvPr>
            <p:ph type="title"/>
          </p:nvPr>
        </p:nvSpPr>
        <p:spPr/>
        <p:txBody>
          <a:bodyPr/>
          <a:lstStyle/>
          <a:p>
            <a:r>
              <a:rPr lang="it-IT" dirty="0"/>
              <a:t>4. ESISTONO I FATTI?</a:t>
            </a:r>
            <a:endParaRPr lang="en-US" dirty="0"/>
          </a:p>
        </p:txBody>
      </p:sp>
      <p:sp>
        <p:nvSpPr>
          <p:cNvPr id="3" name="Segnaposto contenuto 2">
            <a:extLst>
              <a:ext uri="{FF2B5EF4-FFF2-40B4-BE49-F238E27FC236}">
                <a16:creationId xmlns:a16="http://schemas.microsoft.com/office/drawing/2014/main" id="{06D79222-8B12-0763-E4A7-B51AC451E69C}"/>
              </a:ext>
            </a:extLst>
          </p:cNvPr>
          <p:cNvSpPr>
            <a:spLocks noGrp="1"/>
          </p:cNvSpPr>
          <p:nvPr>
            <p:ph idx="1"/>
          </p:nvPr>
        </p:nvSpPr>
        <p:spPr>
          <a:xfrm>
            <a:off x="838199" y="1825625"/>
            <a:ext cx="9869129" cy="4351338"/>
          </a:xfrm>
        </p:spPr>
        <p:txBody>
          <a:bodyPr>
            <a:normAutofit/>
          </a:bodyPr>
          <a:lstStyle/>
          <a:p>
            <a:pPr marL="0" indent="0">
              <a:buNone/>
            </a:pPr>
            <a:r>
              <a:rPr lang="it-IT" sz="2600" dirty="0"/>
              <a:t>I </a:t>
            </a:r>
            <a:r>
              <a:rPr lang="it-IT" sz="2600" b="1" dirty="0"/>
              <a:t>fatti</a:t>
            </a:r>
            <a:r>
              <a:rPr lang="it-IT" sz="2600" dirty="0"/>
              <a:t> su cui vogliamo interrogarci sono entità di questo tipo:</a:t>
            </a:r>
          </a:p>
          <a:p>
            <a:pPr marL="0" indent="0">
              <a:buNone/>
            </a:pPr>
            <a:endParaRPr lang="en-US" sz="2600" dirty="0"/>
          </a:p>
          <a:p>
            <a:r>
              <a:rPr lang="en-US" sz="2600" dirty="0"/>
              <a:t>Il </a:t>
            </a:r>
            <a:r>
              <a:rPr lang="en-US" sz="2600" dirty="0" err="1"/>
              <a:t>fatto</a:t>
            </a:r>
            <a:r>
              <a:rPr lang="en-US" sz="2600" dirty="0"/>
              <a:t> </a:t>
            </a:r>
            <a:r>
              <a:rPr lang="en-US" sz="2600" dirty="0" err="1"/>
              <a:t>che</a:t>
            </a:r>
            <a:r>
              <a:rPr lang="en-US" sz="2600" dirty="0"/>
              <a:t> Milano è </a:t>
            </a:r>
            <a:r>
              <a:rPr lang="en-US" sz="2600" dirty="0" err="1"/>
              <a:t>inquinata</a:t>
            </a:r>
            <a:r>
              <a:rPr lang="en-US" sz="2600" dirty="0"/>
              <a:t>.</a:t>
            </a:r>
          </a:p>
          <a:p>
            <a:r>
              <a:rPr lang="en-US" sz="2600" dirty="0"/>
              <a:t>Il </a:t>
            </a:r>
            <a:r>
              <a:rPr lang="en-US" sz="2600" dirty="0" err="1"/>
              <a:t>fatto</a:t>
            </a:r>
            <a:r>
              <a:rPr lang="en-US" sz="2600" dirty="0"/>
              <a:t> </a:t>
            </a:r>
            <a:r>
              <a:rPr lang="en-US" sz="2600" dirty="0" err="1"/>
              <a:t>che</a:t>
            </a:r>
            <a:r>
              <a:rPr lang="en-US" sz="2600" dirty="0"/>
              <a:t> Milano </a:t>
            </a:r>
            <a:r>
              <a:rPr lang="en-US" sz="2600" dirty="0" err="1"/>
              <a:t>si</a:t>
            </a:r>
            <a:r>
              <a:rPr lang="en-US" sz="2600" dirty="0"/>
              <a:t> </a:t>
            </a:r>
            <a:r>
              <a:rPr lang="en-US" sz="2600" dirty="0" err="1"/>
              <a:t>trova</a:t>
            </a:r>
            <a:r>
              <a:rPr lang="en-US" sz="2600" dirty="0"/>
              <a:t> </a:t>
            </a:r>
            <a:r>
              <a:rPr lang="en-US" sz="2600" dirty="0" err="1"/>
              <a:t>fra</a:t>
            </a:r>
            <a:r>
              <a:rPr lang="en-US" sz="2600" dirty="0"/>
              <a:t> Torino e Venezia.</a:t>
            </a:r>
          </a:p>
          <a:p>
            <a:endParaRPr lang="en-US" sz="2600" dirty="0"/>
          </a:p>
          <a:p>
            <a:pPr marL="0" indent="0" algn="just">
              <a:buNone/>
            </a:pPr>
            <a:r>
              <a:rPr lang="en-US" sz="2600" dirty="0" err="1"/>
              <a:t>Ammettiamo</a:t>
            </a:r>
            <a:r>
              <a:rPr lang="en-US" sz="2600" dirty="0"/>
              <a:t> </a:t>
            </a:r>
            <a:r>
              <a:rPr lang="en-US" sz="2600" dirty="0" err="1"/>
              <a:t>l’esistenza</a:t>
            </a:r>
            <a:r>
              <a:rPr lang="en-US" sz="2600" dirty="0"/>
              <a:t> di </a:t>
            </a:r>
            <a:r>
              <a:rPr lang="en-US" sz="2600" dirty="0" err="1"/>
              <a:t>una</a:t>
            </a:r>
            <a:r>
              <a:rPr lang="en-US" sz="2600" dirty="0"/>
              <a:t> </a:t>
            </a:r>
            <a:r>
              <a:rPr lang="en-US" sz="2600" dirty="0" err="1"/>
              <a:t>certa</a:t>
            </a:r>
            <a:r>
              <a:rPr lang="en-US" sz="2600" dirty="0"/>
              <a:t> </a:t>
            </a:r>
            <a:r>
              <a:rPr lang="en-US" sz="2600" b="1" dirty="0" err="1"/>
              <a:t>entità</a:t>
            </a:r>
            <a:r>
              <a:rPr lang="en-US" sz="2600" b="1" dirty="0"/>
              <a:t> </a:t>
            </a:r>
            <a:r>
              <a:rPr lang="en-US" sz="2600" b="1" dirty="0" err="1"/>
              <a:t>particolare</a:t>
            </a:r>
            <a:r>
              <a:rPr lang="en-US" sz="2600" dirty="0"/>
              <a:t>, la </a:t>
            </a:r>
            <a:r>
              <a:rPr lang="en-US" sz="2600" dirty="0" err="1"/>
              <a:t>città</a:t>
            </a:r>
            <a:r>
              <a:rPr lang="en-US" sz="2600" dirty="0"/>
              <a:t> di Milano, e </a:t>
            </a:r>
            <a:r>
              <a:rPr lang="en-US" sz="2600" dirty="0" err="1"/>
              <a:t>l’esistenza</a:t>
            </a:r>
            <a:r>
              <a:rPr lang="en-US" sz="2600" dirty="0"/>
              <a:t> di </a:t>
            </a:r>
            <a:r>
              <a:rPr lang="en-US" sz="2600" dirty="0" err="1"/>
              <a:t>una</a:t>
            </a:r>
            <a:r>
              <a:rPr lang="en-US" sz="2600" dirty="0"/>
              <a:t> </a:t>
            </a:r>
            <a:r>
              <a:rPr lang="en-US" sz="2600" dirty="0" err="1"/>
              <a:t>certa</a:t>
            </a:r>
            <a:r>
              <a:rPr lang="en-US" sz="2600" dirty="0"/>
              <a:t> </a:t>
            </a:r>
            <a:r>
              <a:rPr lang="en-US" sz="2600" b="1" dirty="0" err="1"/>
              <a:t>entità</a:t>
            </a:r>
            <a:r>
              <a:rPr lang="en-US" sz="2600" b="1" dirty="0"/>
              <a:t> </a:t>
            </a:r>
            <a:r>
              <a:rPr lang="en-US" sz="2600" b="1" dirty="0" err="1"/>
              <a:t>universale</a:t>
            </a:r>
            <a:r>
              <a:rPr lang="en-US" sz="2600" dirty="0"/>
              <a:t>, la </a:t>
            </a:r>
            <a:r>
              <a:rPr lang="en-US" sz="2600" dirty="0" err="1"/>
              <a:t>proprietà</a:t>
            </a:r>
            <a:r>
              <a:rPr lang="en-US" sz="2600" dirty="0"/>
              <a:t> di </a:t>
            </a:r>
            <a:r>
              <a:rPr lang="en-US" sz="2600" dirty="0" err="1"/>
              <a:t>essere</a:t>
            </a:r>
            <a:r>
              <a:rPr lang="en-US" sz="2600" dirty="0"/>
              <a:t> </a:t>
            </a:r>
            <a:r>
              <a:rPr lang="en-US" sz="2600" dirty="0" err="1"/>
              <a:t>inquinata</a:t>
            </a:r>
            <a:r>
              <a:rPr lang="en-US" sz="2600" dirty="0"/>
              <a:t>. Dal </a:t>
            </a:r>
            <a:r>
              <a:rPr lang="en-US" sz="2600" dirty="0" err="1"/>
              <a:t>momento</a:t>
            </a:r>
            <a:r>
              <a:rPr lang="en-US" sz="2600" dirty="0"/>
              <a:t> </a:t>
            </a:r>
            <a:r>
              <a:rPr lang="en-US" sz="2600" dirty="0" err="1"/>
              <a:t>che</a:t>
            </a:r>
            <a:r>
              <a:rPr lang="en-US" sz="2600" dirty="0"/>
              <a:t> Milano </a:t>
            </a:r>
            <a:r>
              <a:rPr lang="en-US" sz="2600" dirty="0" err="1"/>
              <a:t>gode</a:t>
            </a:r>
            <a:r>
              <a:rPr lang="en-US" sz="2600" dirty="0"/>
              <a:t> di </a:t>
            </a:r>
            <a:r>
              <a:rPr lang="en-US" sz="2600" dirty="0" err="1"/>
              <a:t>questa</a:t>
            </a:r>
            <a:r>
              <a:rPr lang="en-US" sz="2600" dirty="0"/>
              <a:t> </a:t>
            </a:r>
            <a:r>
              <a:rPr lang="en-US" sz="2600" dirty="0" err="1"/>
              <a:t>proprietà</a:t>
            </a:r>
            <a:r>
              <a:rPr lang="en-US" sz="2600" dirty="0"/>
              <a:t>, </a:t>
            </a:r>
            <a:r>
              <a:rPr lang="en-US" sz="2600" dirty="0" err="1"/>
              <a:t>sembra</a:t>
            </a:r>
            <a:r>
              <a:rPr lang="en-US" sz="2600" dirty="0"/>
              <a:t> </a:t>
            </a:r>
            <a:r>
              <a:rPr lang="en-US" sz="2600" dirty="0" err="1"/>
              <a:t>ragionevole</a:t>
            </a:r>
            <a:r>
              <a:rPr lang="en-US" sz="2600" dirty="0"/>
              <a:t> </a:t>
            </a:r>
            <a:r>
              <a:rPr lang="en-US" sz="2600" dirty="0" err="1"/>
              <a:t>ammettere</a:t>
            </a:r>
            <a:r>
              <a:rPr lang="en-US" sz="2600" dirty="0"/>
              <a:t> </a:t>
            </a:r>
            <a:r>
              <a:rPr lang="en-US" sz="2600" dirty="0" err="1"/>
              <a:t>l’esistenza</a:t>
            </a:r>
            <a:r>
              <a:rPr lang="en-US" sz="2600" dirty="0"/>
              <a:t> di </a:t>
            </a:r>
            <a:r>
              <a:rPr lang="en-US" sz="2600" dirty="0" err="1"/>
              <a:t>una</a:t>
            </a:r>
            <a:r>
              <a:rPr lang="en-US" sz="2600" dirty="0"/>
              <a:t> terza </a:t>
            </a:r>
            <a:r>
              <a:rPr lang="en-US" sz="2600" b="1" dirty="0" err="1"/>
              <a:t>entità</a:t>
            </a:r>
            <a:r>
              <a:rPr lang="en-US" sz="2600" b="1" dirty="0"/>
              <a:t> </a:t>
            </a:r>
            <a:r>
              <a:rPr lang="en-US" sz="2600" b="1" dirty="0" err="1"/>
              <a:t>composta</a:t>
            </a:r>
            <a:r>
              <a:rPr lang="en-US" sz="2600" b="1" dirty="0"/>
              <a:t> </a:t>
            </a:r>
            <a:r>
              <a:rPr lang="en-US" sz="2600" dirty="0" err="1"/>
              <a:t>dalle</a:t>
            </a:r>
            <a:r>
              <a:rPr lang="en-US" sz="2600" dirty="0"/>
              <a:t> prime due: il </a:t>
            </a:r>
            <a:r>
              <a:rPr lang="en-US" sz="2600" dirty="0" err="1"/>
              <a:t>fatto</a:t>
            </a:r>
            <a:r>
              <a:rPr lang="en-US" sz="2600" dirty="0"/>
              <a:t> </a:t>
            </a:r>
            <a:r>
              <a:rPr lang="en-US" sz="2600" dirty="0" err="1"/>
              <a:t>che</a:t>
            </a:r>
            <a:r>
              <a:rPr lang="en-US" sz="2600" dirty="0"/>
              <a:t> Milano è </a:t>
            </a:r>
            <a:r>
              <a:rPr lang="en-US" sz="2600" dirty="0" err="1"/>
              <a:t>inquinata</a:t>
            </a:r>
            <a:r>
              <a:rPr lang="en-US" sz="2600" dirty="0"/>
              <a:t>.</a:t>
            </a:r>
          </a:p>
          <a:p>
            <a:pPr marL="0" indent="0">
              <a:buNone/>
            </a:pPr>
            <a:endParaRPr lang="en-US" sz="2600" dirty="0"/>
          </a:p>
          <a:p>
            <a:pPr marL="0" indent="0">
              <a:buNone/>
            </a:pPr>
            <a:endParaRPr lang="en-US" sz="2600" dirty="0"/>
          </a:p>
        </p:txBody>
      </p:sp>
    </p:spTree>
    <p:extLst>
      <p:ext uri="{BB962C8B-B14F-4D97-AF65-F5344CB8AC3E}">
        <p14:creationId xmlns:p14="http://schemas.microsoft.com/office/powerpoint/2010/main" val="1404290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BA36E4-17AF-C239-B64B-D2F908BA4140}"/>
              </a:ext>
            </a:extLst>
          </p:cNvPr>
          <p:cNvSpPr>
            <a:spLocks noGrp="1"/>
          </p:cNvSpPr>
          <p:nvPr>
            <p:ph type="title"/>
          </p:nvPr>
        </p:nvSpPr>
        <p:spPr/>
        <p:txBody>
          <a:bodyPr/>
          <a:lstStyle/>
          <a:p>
            <a:r>
              <a:rPr lang="it-IT" dirty="0"/>
              <a:t>4. ESISTONO I FATTI?</a:t>
            </a:r>
            <a:endParaRPr lang="en-US" dirty="0"/>
          </a:p>
        </p:txBody>
      </p:sp>
      <p:sp>
        <p:nvSpPr>
          <p:cNvPr id="3" name="Segnaposto contenuto 2">
            <a:extLst>
              <a:ext uri="{FF2B5EF4-FFF2-40B4-BE49-F238E27FC236}">
                <a16:creationId xmlns:a16="http://schemas.microsoft.com/office/drawing/2014/main" id="{06D79222-8B12-0763-E4A7-B51AC451E69C}"/>
              </a:ext>
            </a:extLst>
          </p:cNvPr>
          <p:cNvSpPr>
            <a:spLocks noGrp="1"/>
          </p:cNvSpPr>
          <p:nvPr>
            <p:ph idx="1"/>
          </p:nvPr>
        </p:nvSpPr>
        <p:spPr>
          <a:xfrm>
            <a:off x="838200" y="1825625"/>
            <a:ext cx="9232490" cy="954107"/>
          </a:xfrm>
        </p:spPr>
        <p:txBody>
          <a:bodyPr>
            <a:normAutofit/>
          </a:bodyPr>
          <a:lstStyle/>
          <a:p>
            <a:pPr marL="0" indent="0" algn="just">
              <a:buNone/>
            </a:pPr>
            <a:r>
              <a:rPr lang="it-IT" dirty="0"/>
              <a:t>Caratterizzare i fatti in questo modo potrebbe indurci in </a:t>
            </a:r>
            <a:r>
              <a:rPr lang="it-IT" b="1" dirty="0"/>
              <a:t>equivoco</a:t>
            </a:r>
            <a:r>
              <a:rPr lang="it-IT" dirty="0"/>
              <a:t> circa le loro condizioni di esistenza o di identità.</a:t>
            </a:r>
            <a:endParaRPr lang="en-US" dirty="0"/>
          </a:p>
        </p:txBody>
      </p:sp>
      <p:sp>
        <p:nvSpPr>
          <p:cNvPr id="4" name="CasellaDiTesto 3">
            <a:extLst>
              <a:ext uri="{FF2B5EF4-FFF2-40B4-BE49-F238E27FC236}">
                <a16:creationId xmlns:a16="http://schemas.microsoft.com/office/drawing/2014/main" id="{3A3FCD6A-6239-2D7B-9AFC-50345DD71408}"/>
              </a:ext>
            </a:extLst>
          </p:cNvPr>
          <p:cNvSpPr txBox="1"/>
          <p:nvPr/>
        </p:nvSpPr>
        <p:spPr>
          <a:xfrm>
            <a:off x="838200" y="2962431"/>
            <a:ext cx="7384073" cy="1815882"/>
          </a:xfrm>
          <a:prstGeom prst="rect">
            <a:avLst/>
          </a:prstGeom>
          <a:noFill/>
        </p:spPr>
        <p:txBody>
          <a:bodyPr wrap="none" rtlCol="0">
            <a:spAutoFit/>
          </a:bodyPr>
          <a:lstStyle/>
          <a:p>
            <a:r>
              <a:rPr lang="it-IT" sz="2400" u="sng" dirty="0"/>
              <a:t>ENTIT</a:t>
            </a:r>
            <a:r>
              <a:rPr lang="it-IT" sz="2400" u="sng" dirty="0">
                <a:latin typeface="Aptos" panose="020B0004020202020204" pitchFamily="34" charset="0"/>
              </a:rPr>
              <a:t>À COMPOSTE</a:t>
            </a:r>
          </a:p>
          <a:p>
            <a:r>
              <a:rPr lang="en-US" sz="2200" b="1" dirty="0"/>
              <a:t>CONDIZIONI DI ESISTENZA</a:t>
            </a:r>
          </a:p>
          <a:p>
            <a:r>
              <a:rPr lang="en-US" sz="2200" dirty="0"/>
              <a:t>E</a:t>
            </a:r>
            <a:r>
              <a:rPr lang="en-US" sz="2200" baseline="-25000" dirty="0"/>
              <a:t>i</a:t>
            </a:r>
            <a:r>
              <a:rPr lang="en-US" sz="2200" dirty="0"/>
              <a:t> </a:t>
            </a:r>
            <a:r>
              <a:rPr lang="en-US" sz="2200" dirty="0" err="1"/>
              <a:t>esiste</a:t>
            </a:r>
            <a:r>
              <a:rPr lang="en-US" sz="2200" dirty="0"/>
              <a:t> se e solo se </a:t>
            </a:r>
            <a:r>
              <a:rPr lang="en-US" sz="2200" dirty="0" err="1"/>
              <a:t>esistono</a:t>
            </a:r>
            <a:r>
              <a:rPr lang="en-US" sz="2200" dirty="0"/>
              <a:t> le </a:t>
            </a:r>
            <a:r>
              <a:rPr lang="en-US" sz="2200" dirty="0" err="1"/>
              <a:t>entità</a:t>
            </a:r>
            <a:r>
              <a:rPr lang="en-US" sz="2200" dirty="0"/>
              <a:t> </a:t>
            </a:r>
            <a:r>
              <a:rPr lang="en-US" sz="2200" dirty="0" err="1"/>
              <a:t>che</a:t>
            </a:r>
            <a:r>
              <a:rPr lang="en-US" sz="2200" dirty="0"/>
              <a:t> </a:t>
            </a:r>
            <a:r>
              <a:rPr lang="en-US" sz="2200" dirty="0" err="1"/>
              <a:t>costituiscono</a:t>
            </a:r>
            <a:r>
              <a:rPr lang="en-US" sz="2200" dirty="0"/>
              <a:t> E</a:t>
            </a:r>
            <a:r>
              <a:rPr lang="en-US" sz="2200" baseline="-25000" dirty="0"/>
              <a:t>i</a:t>
            </a:r>
            <a:r>
              <a:rPr lang="en-US" sz="2200" dirty="0"/>
              <a:t>.</a:t>
            </a:r>
          </a:p>
          <a:p>
            <a:r>
              <a:rPr lang="en-US" sz="2200" b="1" dirty="0"/>
              <a:t>CONDIZIONI DI IDENTIT</a:t>
            </a:r>
            <a:r>
              <a:rPr lang="en-US" sz="2200" b="1" dirty="0">
                <a:latin typeface="Aptos" panose="020B0004020202020204" pitchFamily="34" charset="0"/>
              </a:rPr>
              <a:t>À</a:t>
            </a:r>
          </a:p>
          <a:p>
            <a:r>
              <a:rPr lang="en-US" sz="2200" dirty="0"/>
              <a:t>E</a:t>
            </a:r>
            <a:r>
              <a:rPr lang="en-US" sz="2200" baseline="-25000" dirty="0"/>
              <a:t>1</a:t>
            </a:r>
            <a:r>
              <a:rPr lang="en-US" sz="2200" dirty="0"/>
              <a:t> = E</a:t>
            </a:r>
            <a:r>
              <a:rPr lang="en-US" sz="2200" baseline="-25000" dirty="0"/>
              <a:t>2</a:t>
            </a:r>
            <a:r>
              <a:rPr lang="en-US" sz="2200" dirty="0"/>
              <a:t> se e solo se E</a:t>
            </a:r>
            <a:r>
              <a:rPr lang="en-US" sz="2200" baseline="-25000" dirty="0"/>
              <a:t>1</a:t>
            </a:r>
            <a:r>
              <a:rPr lang="en-US" sz="2200" dirty="0"/>
              <a:t> e E</a:t>
            </a:r>
            <a:r>
              <a:rPr lang="en-US" sz="2200" baseline="-25000" dirty="0"/>
              <a:t>2 </a:t>
            </a:r>
            <a:r>
              <a:rPr lang="en-US" sz="2200" dirty="0" err="1"/>
              <a:t>sono</a:t>
            </a:r>
            <a:r>
              <a:rPr lang="en-US" sz="2200" dirty="0"/>
              <a:t> </a:t>
            </a:r>
            <a:r>
              <a:rPr lang="en-US" sz="2200" dirty="0" err="1"/>
              <a:t>costituiti</a:t>
            </a:r>
            <a:r>
              <a:rPr lang="en-US" sz="2200" dirty="0"/>
              <a:t> </a:t>
            </a:r>
            <a:r>
              <a:rPr lang="en-US" sz="2200" dirty="0" err="1"/>
              <a:t>dalle</a:t>
            </a:r>
            <a:r>
              <a:rPr lang="en-US" sz="2200" dirty="0"/>
              <a:t> </a:t>
            </a:r>
            <a:r>
              <a:rPr lang="en-US" sz="2200" dirty="0" err="1"/>
              <a:t>stesse</a:t>
            </a:r>
            <a:r>
              <a:rPr lang="en-US" sz="2200" dirty="0"/>
              <a:t> </a:t>
            </a:r>
            <a:r>
              <a:rPr lang="en-US" sz="2200" dirty="0" err="1"/>
              <a:t>entità</a:t>
            </a:r>
            <a:r>
              <a:rPr lang="en-US" sz="2200" dirty="0"/>
              <a:t>.</a:t>
            </a:r>
          </a:p>
        </p:txBody>
      </p:sp>
      <p:sp>
        <p:nvSpPr>
          <p:cNvPr id="5" name="CasellaDiTesto 4">
            <a:extLst>
              <a:ext uri="{FF2B5EF4-FFF2-40B4-BE49-F238E27FC236}">
                <a16:creationId xmlns:a16="http://schemas.microsoft.com/office/drawing/2014/main" id="{A366516A-66E3-6A52-45AB-1A4C07BE1347}"/>
              </a:ext>
            </a:extLst>
          </p:cNvPr>
          <p:cNvSpPr txBox="1"/>
          <p:nvPr/>
        </p:nvSpPr>
        <p:spPr>
          <a:xfrm>
            <a:off x="838200" y="5107880"/>
            <a:ext cx="9829800" cy="1384995"/>
          </a:xfrm>
          <a:prstGeom prst="rect">
            <a:avLst/>
          </a:prstGeom>
          <a:noFill/>
        </p:spPr>
        <p:txBody>
          <a:bodyPr wrap="square" rtlCol="0">
            <a:spAutoFit/>
          </a:bodyPr>
          <a:lstStyle/>
          <a:p>
            <a:pPr algn="just"/>
            <a:r>
              <a:rPr lang="it-IT" sz="2800" dirty="0"/>
              <a:t>Come si verifica facilmente, queste condizioni </a:t>
            </a:r>
            <a:r>
              <a:rPr lang="it-IT" sz="2800" b="1" dirty="0"/>
              <a:t>non</a:t>
            </a:r>
            <a:r>
              <a:rPr lang="it-IT" sz="2800" dirty="0"/>
              <a:t> valgono nel caso dei fatti (a meno che non si postulino altri costituenti o si facciano altre mosse che però potrebbero risultare </a:t>
            </a:r>
            <a:r>
              <a:rPr lang="it-IT" sz="2800" i="1" dirty="0"/>
              <a:t>ad hoc</a:t>
            </a:r>
            <a:r>
              <a:rPr lang="it-IT" sz="2800" dirty="0"/>
              <a:t>).</a:t>
            </a:r>
            <a:endParaRPr lang="en-US" sz="2800" dirty="0"/>
          </a:p>
        </p:txBody>
      </p:sp>
    </p:spTree>
    <p:extLst>
      <p:ext uri="{BB962C8B-B14F-4D97-AF65-F5344CB8AC3E}">
        <p14:creationId xmlns:p14="http://schemas.microsoft.com/office/powerpoint/2010/main" val="3494129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BA36E4-17AF-C239-B64B-D2F908BA4140}"/>
              </a:ext>
            </a:extLst>
          </p:cNvPr>
          <p:cNvSpPr>
            <a:spLocks noGrp="1"/>
          </p:cNvSpPr>
          <p:nvPr>
            <p:ph type="title"/>
          </p:nvPr>
        </p:nvSpPr>
        <p:spPr/>
        <p:txBody>
          <a:bodyPr/>
          <a:lstStyle/>
          <a:p>
            <a:r>
              <a:rPr lang="it-IT" dirty="0"/>
              <a:t>4. ESISTONO I FATTI?</a:t>
            </a:r>
            <a:endParaRPr lang="en-US" dirty="0"/>
          </a:p>
        </p:txBody>
      </p:sp>
      <p:sp>
        <p:nvSpPr>
          <p:cNvPr id="3" name="Segnaposto contenuto 2">
            <a:extLst>
              <a:ext uri="{FF2B5EF4-FFF2-40B4-BE49-F238E27FC236}">
                <a16:creationId xmlns:a16="http://schemas.microsoft.com/office/drawing/2014/main" id="{06D79222-8B12-0763-E4A7-B51AC451E69C}"/>
              </a:ext>
            </a:extLst>
          </p:cNvPr>
          <p:cNvSpPr>
            <a:spLocks noGrp="1"/>
          </p:cNvSpPr>
          <p:nvPr>
            <p:ph idx="1"/>
          </p:nvPr>
        </p:nvSpPr>
        <p:spPr>
          <a:xfrm>
            <a:off x="838199" y="1825625"/>
            <a:ext cx="10636046" cy="4351338"/>
          </a:xfrm>
        </p:spPr>
        <p:txBody>
          <a:bodyPr>
            <a:normAutofit lnSpcReduction="10000"/>
          </a:bodyPr>
          <a:lstStyle/>
          <a:p>
            <a:pPr algn="just"/>
            <a:r>
              <a:rPr lang="it-IT" dirty="0"/>
              <a:t>Un’alternativa consiste nel sostenere che i fatti siano in realtà </a:t>
            </a:r>
            <a:r>
              <a:rPr lang="it-IT" b="1" dirty="0"/>
              <a:t>entità semplici </a:t>
            </a:r>
            <a:r>
              <a:rPr lang="it-IT" dirty="0"/>
              <a:t>(= non composte da altre entità).</a:t>
            </a:r>
          </a:p>
          <a:p>
            <a:pPr marL="0" indent="0">
              <a:buNone/>
            </a:pPr>
            <a:endParaRPr lang="it-IT" dirty="0"/>
          </a:p>
          <a:p>
            <a:pPr algn="just"/>
            <a:r>
              <a:rPr lang="it-IT" dirty="0"/>
              <a:t>Il ruolo di queste entità, semplici o composte che siano, sarebbe in ogni caso quello di rendere vere le nostre </a:t>
            </a:r>
            <a:r>
              <a:rPr lang="it-IT" b="1" dirty="0"/>
              <a:t>credenze</a:t>
            </a:r>
            <a:r>
              <a:rPr lang="it-IT" dirty="0"/>
              <a:t> e gli </a:t>
            </a:r>
            <a:r>
              <a:rPr lang="it-IT" b="1" dirty="0"/>
              <a:t>enunciati</a:t>
            </a:r>
            <a:r>
              <a:rPr lang="it-IT" dirty="0"/>
              <a:t> che pronunciamo o scriviamo: i fatti sarebbero cioè dei </a:t>
            </a:r>
            <a:r>
              <a:rPr lang="it-IT" b="1" dirty="0"/>
              <a:t>fattori di verità</a:t>
            </a:r>
            <a:r>
              <a:rPr lang="it-IT" dirty="0"/>
              <a:t> (</a:t>
            </a:r>
            <a:r>
              <a:rPr lang="it-IT" i="1" dirty="0" err="1"/>
              <a:t>truthmaker</a:t>
            </a:r>
            <a:r>
              <a:rPr lang="it-IT" dirty="0"/>
              <a:t>).</a:t>
            </a:r>
          </a:p>
          <a:p>
            <a:pPr algn="just"/>
            <a:endParaRPr lang="it-IT" dirty="0"/>
          </a:p>
          <a:p>
            <a:pPr algn="just"/>
            <a:r>
              <a:rPr lang="it-IT" dirty="0"/>
              <a:t>Questo ruolo può guidarci nell’individuare le loro condizioni di esistenza e di identità (da ora in poi, rispettivamente, </a:t>
            </a:r>
            <a:r>
              <a:rPr lang="it-IT" b="1" dirty="0"/>
              <a:t>C-E</a:t>
            </a:r>
            <a:r>
              <a:rPr lang="it-IT" dirty="0"/>
              <a:t> e </a:t>
            </a:r>
            <a:r>
              <a:rPr lang="it-IT" b="1" dirty="0"/>
              <a:t>C-I</a:t>
            </a:r>
            <a:r>
              <a:rPr lang="it-IT" dirty="0"/>
              <a:t>).</a:t>
            </a:r>
            <a:endParaRPr lang="en-US" dirty="0"/>
          </a:p>
        </p:txBody>
      </p:sp>
    </p:spTree>
    <p:extLst>
      <p:ext uri="{BB962C8B-B14F-4D97-AF65-F5344CB8AC3E}">
        <p14:creationId xmlns:p14="http://schemas.microsoft.com/office/powerpoint/2010/main" val="1922690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BA36E4-17AF-C239-B64B-D2F908BA4140}"/>
              </a:ext>
            </a:extLst>
          </p:cNvPr>
          <p:cNvSpPr>
            <a:spLocks noGrp="1"/>
          </p:cNvSpPr>
          <p:nvPr>
            <p:ph type="title"/>
          </p:nvPr>
        </p:nvSpPr>
        <p:spPr/>
        <p:txBody>
          <a:bodyPr/>
          <a:lstStyle/>
          <a:p>
            <a:r>
              <a:rPr lang="it-IT" dirty="0"/>
              <a:t>4. ESISTONO I FATTI?</a:t>
            </a:r>
            <a:endParaRPr lang="en-US" dirty="0"/>
          </a:p>
        </p:txBody>
      </p:sp>
      <p:pic>
        <p:nvPicPr>
          <p:cNvPr id="5" name="Segnaposto contenuto 4" descr="Immagine che contiene Viso umano, disegno, schizzo, clipart&#10;&#10;Descrizione generata automaticamente">
            <a:extLst>
              <a:ext uri="{FF2B5EF4-FFF2-40B4-BE49-F238E27FC236}">
                <a16:creationId xmlns:a16="http://schemas.microsoft.com/office/drawing/2014/main" id="{E61FC1EA-A346-D303-21D4-5592F06F257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3428999"/>
            <a:ext cx="3460953" cy="3460953"/>
          </a:xfrm>
        </p:spPr>
      </p:pic>
      <p:sp>
        <p:nvSpPr>
          <p:cNvPr id="6" name="CasellaDiTesto 5">
            <a:extLst>
              <a:ext uri="{FF2B5EF4-FFF2-40B4-BE49-F238E27FC236}">
                <a16:creationId xmlns:a16="http://schemas.microsoft.com/office/drawing/2014/main" id="{B5C3325F-B294-6E95-6D5E-9182B3124C16}"/>
              </a:ext>
            </a:extLst>
          </p:cNvPr>
          <p:cNvSpPr txBox="1"/>
          <p:nvPr/>
        </p:nvSpPr>
        <p:spPr>
          <a:xfrm>
            <a:off x="838200" y="1571149"/>
            <a:ext cx="10515600" cy="1569660"/>
          </a:xfrm>
          <a:prstGeom prst="rect">
            <a:avLst/>
          </a:prstGeom>
          <a:noFill/>
        </p:spPr>
        <p:txBody>
          <a:bodyPr wrap="square" rtlCol="0">
            <a:spAutoFit/>
          </a:bodyPr>
          <a:lstStyle/>
          <a:p>
            <a:pPr algn="just"/>
            <a:r>
              <a:rPr lang="it-IT" sz="2400" dirty="0"/>
              <a:t>Secondo un’importante tradizione che risale al </a:t>
            </a:r>
            <a:r>
              <a:rPr lang="it-IT" sz="2400" i="1" dirty="0"/>
              <a:t>Tractatus logico-</a:t>
            </a:r>
            <a:r>
              <a:rPr lang="it-IT" sz="2400" i="1" dirty="0" err="1"/>
              <a:t>philosophicus</a:t>
            </a:r>
            <a:r>
              <a:rPr lang="it-IT" sz="2400" dirty="0"/>
              <a:t> (1921)</a:t>
            </a:r>
            <a:r>
              <a:rPr lang="en-US" sz="2400" dirty="0"/>
              <a:t> di L. </a:t>
            </a:r>
            <a:r>
              <a:rPr lang="en-US" sz="2400" b="1" dirty="0"/>
              <a:t>Wittgenstein</a:t>
            </a:r>
            <a:r>
              <a:rPr lang="en-US" sz="2400" dirty="0"/>
              <a:t>, il </a:t>
            </a:r>
            <a:r>
              <a:rPr lang="en-US" sz="2400" b="1" dirty="0" err="1"/>
              <a:t>significato</a:t>
            </a:r>
            <a:r>
              <a:rPr lang="en-US" sz="2400" dirty="0"/>
              <a:t> di un </a:t>
            </a:r>
            <a:r>
              <a:rPr lang="en-US" sz="2400" dirty="0" err="1"/>
              <a:t>enunciato</a:t>
            </a:r>
            <a:r>
              <a:rPr lang="en-US" sz="2400" dirty="0"/>
              <a:t> coincide con le sue </a:t>
            </a:r>
            <a:r>
              <a:rPr lang="en-US" sz="2400" b="1" dirty="0" err="1"/>
              <a:t>condizioni</a:t>
            </a:r>
            <a:r>
              <a:rPr lang="en-US" sz="2400" b="1" dirty="0"/>
              <a:t> di </a:t>
            </a:r>
            <a:r>
              <a:rPr lang="en-US" sz="2400" b="1" dirty="0" err="1"/>
              <a:t>verità</a:t>
            </a:r>
            <a:r>
              <a:rPr lang="en-US" sz="2400" dirty="0"/>
              <a:t>: </a:t>
            </a:r>
            <a:r>
              <a:rPr lang="en-US" sz="2400" dirty="0" err="1"/>
              <a:t>comprendere</a:t>
            </a:r>
            <a:r>
              <a:rPr lang="en-US" sz="2400" dirty="0"/>
              <a:t> un </a:t>
            </a:r>
            <a:r>
              <a:rPr lang="en-US" sz="2400" dirty="0" err="1"/>
              <a:t>enunciato</a:t>
            </a:r>
            <a:r>
              <a:rPr lang="en-US" sz="2400" dirty="0"/>
              <a:t> </a:t>
            </a:r>
            <a:r>
              <a:rPr lang="en-US" sz="2400" dirty="0" err="1"/>
              <a:t>significa</a:t>
            </a:r>
            <a:r>
              <a:rPr lang="en-US" sz="2400" dirty="0"/>
              <a:t> </a:t>
            </a:r>
            <a:r>
              <a:rPr lang="en-US" sz="2400" dirty="0" err="1"/>
              <a:t>sapere</a:t>
            </a:r>
            <a:r>
              <a:rPr lang="en-US" sz="2400" dirty="0"/>
              <a:t> come </a:t>
            </a:r>
            <a:r>
              <a:rPr lang="en-US" sz="2400" dirty="0" err="1"/>
              <a:t>deve</a:t>
            </a:r>
            <a:r>
              <a:rPr lang="en-US" sz="2400" dirty="0"/>
              <a:t> </a:t>
            </a:r>
            <a:r>
              <a:rPr lang="en-US" sz="2400" dirty="0" err="1"/>
              <a:t>essere</a:t>
            </a:r>
            <a:r>
              <a:rPr lang="en-US" sz="2400" dirty="0"/>
              <a:t> </a:t>
            </a:r>
            <a:r>
              <a:rPr lang="en-US" sz="2400" dirty="0" err="1"/>
              <a:t>fatto</a:t>
            </a:r>
            <a:r>
              <a:rPr lang="en-US" sz="2400" dirty="0"/>
              <a:t> il mondo </a:t>
            </a:r>
            <a:r>
              <a:rPr lang="en-US" sz="2400" dirty="0" err="1"/>
              <a:t>affinché</a:t>
            </a:r>
            <a:r>
              <a:rPr lang="en-US" sz="2400" dirty="0"/>
              <a:t> </a:t>
            </a:r>
            <a:r>
              <a:rPr lang="en-US" sz="2400" dirty="0" err="1"/>
              <a:t>quell’enunciato</a:t>
            </a:r>
            <a:r>
              <a:rPr lang="en-US" sz="2400" dirty="0"/>
              <a:t> </a:t>
            </a:r>
            <a:r>
              <a:rPr lang="en-US" sz="2400" dirty="0" err="1"/>
              <a:t>sia</a:t>
            </a:r>
            <a:r>
              <a:rPr lang="en-US" sz="2400" dirty="0"/>
              <a:t> </a:t>
            </a:r>
            <a:r>
              <a:rPr lang="en-US" sz="2400" dirty="0" err="1"/>
              <a:t>vero</a:t>
            </a:r>
            <a:r>
              <a:rPr lang="en-US" sz="2400" dirty="0"/>
              <a:t>.</a:t>
            </a:r>
            <a:endParaRPr lang="it-IT" sz="2400" dirty="0"/>
          </a:p>
        </p:txBody>
      </p:sp>
      <p:sp>
        <p:nvSpPr>
          <p:cNvPr id="9" name="CasellaDiTesto 8">
            <a:extLst>
              <a:ext uri="{FF2B5EF4-FFF2-40B4-BE49-F238E27FC236}">
                <a16:creationId xmlns:a16="http://schemas.microsoft.com/office/drawing/2014/main" id="{89DB3851-FC10-5495-1646-52B7392A5537}"/>
              </a:ext>
            </a:extLst>
          </p:cNvPr>
          <p:cNvSpPr txBox="1"/>
          <p:nvPr/>
        </p:nvSpPr>
        <p:spPr>
          <a:xfrm>
            <a:off x="3714136" y="3352800"/>
            <a:ext cx="7639664" cy="3139321"/>
          </a:xfrm>
          <a:prstGeom prst="rect">
            <a:avLst/>
          </a:prstGeom>
          <a:noFill/>
        </p:spPr>
        <p:txBody>
          <a:bodyPr wrap="square" rtlCol="0">
            <a:spAutoFit/>
          </a:bodyPr>
          <a:lstStyle/>
          <a:p>
            <a:pPr marL="342900" indent="-342900" algn="just">
              <a:buFont typeface="Arial" panose="020B0604020202020204" pitchFamily="34" charset="0"/>
              <a:buChar char="•"/>
            </a:pPr>
            <a:r>
              <a:rPr lang="it-IT" sz="2200" dirty="0"/>
              <a:t>Per esprimere le condizioni di verità di un enunciato, non è necessario </a:t>
            </a:r>
            <a:r>
              <a:rPr lang="it-IT" sz="2200" b="1" dirty="0"/>
              <a:t>postulare</a:t>
            </a:r>
            <a:r>
              <a:rPr lang="it-IT" sz="2200" dirty="0"/>
              <a:t> l’esistenza di un fatto: posso dire che </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“Milano è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inquinata</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è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vero</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se e solo se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l’individuo</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denotato</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dal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nome</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“Milano”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gode</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della</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proprietà</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espressa</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dal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predicato</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essere</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200" b="0" i="0" u="none" strike="noStrike" kern="1200" cap="none" spc="0" normalizeH="0" baseline="0" noProof="0" dirty="0" err="1">
                <a:ln>
                  <a:noFill/>
                </a:ln>
                <a:solidFill>
                  <a:prstClr val="black"/>
                </a:solidFill>
                <a:effectLst/>
                <a:uLnTx/>
                <a:uFillTx/>
                <a:latin typeface="Aptos" panose="02110004020202020204"/>
                <a:ea typeface="+mn-ea"/>
                <a:cs typeface="+mn-cs"/>
              </a:rPr>
              <a:t>inquinata</a:t>
            </a: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 </a:t>
            </a:r>
          </a:p>
          <a:p>
            <a:pPr algn="just"/>
            <a:endPar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342900" indent="-342900" algn="just">
              <a:buFont typeface="Arial" panose="020B0604020202020204" pitchFamily="34" charset="0"/>
              <a:buChar char="•"/>
            </a:pPr>
            <a:r>
              <a:rPr lang="en-US" sz="2200" dirty="0" err="1"/>
              <a:t>Tuttavia</a:t>
            </a:r>
            <a:r>
              <a:rPr lang="en-US" sz="2200" dirty="0"/>
              <a:t>, </a:t>
            </a:r>
            <a:r>
              <a:rPr lang="en-US" sz="2200" dirty="0" err="1"/>
              <a:t>postulare</a:t>
            </a:r>
            <a:r>
              <a:rPr lang="en-US" sz="2200" dirty="0"/>
              <a:t> </a:t>
            </a:r>
            <a:r>
              <a:rPr lang="en-US" sz="2200" dirty="0" err="1"/>
              <a:t>l’esistenza</a:t>
            </a:r>
            <a:r>
              <a:rPr lang="en-US" sz="2200" dirty="0"/>
              <a:t> del </a:t>
            </a:r>
            <a:r>
              <a:rPr lang="en-US" sz="2200" dirty="0" err="1"/>
              <a:t>fatto</a:t>
            </a:r>
            <a:r>
              <a:rPr lang="en-US" sz="2200" dirty="0"/>
              <a:t> </a:t>
            </a:r>
            <a:r>
              <a:rPr lang="en-US" sz="2200" dirty="0" err="1"/>
              <a:t>che</a:t>
            </a:r>
            <a:r>
              <a:rPr lang="en-US" sz="2200" dirty="0"/>
              <a:t> Milano è </a:t>
            </a:r>
            <a:r>
              <a:rPr lang="en-US" sz="2200" dirty="0" err="1"/>
              <a:t>una</a:t>
            </a:r>
            <a:r>
              <a:rPr lang="en-US" sz="2200" dirty="0"/>
              <a:t> </a:t>
            </a:r>
            <a:r>
              <a:rPr lang="en-US" sz="2200" dirty="0" err="1"/>
              <a:t>città</a:t>
            </a:r>
            <a:r>
              <a:rPr lang="en-US" sz="2200" dirty="0"/>
              <a:t> </a:t>
            </a:r>
            <a:r>
              <a:rPr lang="en-US" sz="2200" dirty="0" err="1"/>
              <a:t>inquinata</a:t>
            </a:r>
            <a:r>
              <a:rPr lang="en-US" sz="2200" dirty="0"/>
              <a:t> </a:t>
            </a:r>
            <a:r>
              <a:rPr lang="en-US" sz="2200" dirty="0" err="1"/>
              <a:t>potrebbe</a:t>
            </a:r>
            <a:r>
              <a:rPr lang="en-US" sz="2200" dirty="0"/>
              <a:t> </a:t>
            </a:r>
            <a:r>
              <a:rPr lang="en-US" sz="2200" dirty="0" err="1"/>
              <a:t>essere</a:t>
            </a:r>
            <a:r>
              <a:rPr lang="en-US" sz="2200" dirty="0"/>
              <a:t> utile a </a:t>
            </a:r>
            <a:r>
              <a:rPr lang="en-US" sz="2200" dirty="0" err="1"/>
              <a:t>spiegare</a:t>
            </a:r>
            <a:r>
              <a:rPr lang="en-US" sz="2200" dirty="0"/>
              <a:t> </a:t>
            </a:r>
            <a:r>
              <a:rPr lang="en-US" sz="2200" b="1" dirty="0" err="1"/>
              <a:t>perché</a:t>
            </a:r>
            <a:r>
              <a:rPr lang="en-US" sz="2200" dirty="0"/>
              <a:t> </a:t>
            </a:r>
            <a:r>
              <a:rPr lang="en-US" sz="2200" dirty="0" err="1"/>
              <a:t>l’enunciato</a:t>
            </a:r>
            <a:r>
              <a:rPr lang="en-US" sz="2200" dirty="0"/>
              <a:t> “Milano è </a:t>
            </a:r>
            <a:r>
              <a:rPr lang="en-US" sz="2200" dirty="0" err="1"/>
              <a:t>inquinata</a:t>
            </a:r>
            <a:r>
              <a:rPr lang="en-US" sz="2200" dirty="0"/>
              <a:t>” è </a:t>
            </a:r>
            <a:r>
              <a:rPr lang="en-US" sz="2200" dirty="0" err="1"/>
              <a:t>vero</a:t>
            </a:r>
            <a:r>
              <a:rPr lang="en-US" sz="2200" dirty="0"/>
              <a:t>.</a:t>
            </a:r>
          </a:p>
        </p:txBody>
      </p:sp>
    </p:spTree>
    <p:extLst>
      <p:ext uri="{BB962C8B-B14F-4D97-AF65-F5344CB8AC3E}">
        <p14:creationId xmlns:p14="http://schemas.microsoft.com/office/powerpoint/2010/main" val="3266928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BA36E4-17AF-C239-B64B-D2F908BA4140}"/>
              </a:ext>
            </a:extLst>
          </p:cNvPr>
          <p:cNvSpPr>
            <a:spLocks noGrp="1"/>
          </p:cNvSpPr>
          <p:nvPr>
            <p:ph type="title"/>
          </p:nvPr>
        </p:nvSpPr>
        <p:spPr/>
        <p:txBody>
          <a:bodyPr/>
          <a:lstStyle/>
          <a:p>
            <a:r>
              <a:rPr lang="it-IT" dirty="0"/>
              <a:t>4. ESISTONO I FATTI?</a:t>
            </a:r>
            <a:endParaRPr lang="en-US" dirty="0"/>
          </a:p>
        </p:txBody>
      </p:sp>
      <p:sp>
        <p:nvSpPr>
          <p:cNvPr id="3" name="Segnaposto contenuto 2">
            <a:extLst>
              <a:ext uri="{FF2B5EF4-FFF2-40B4-BE49-F238E27FC236}">
                <a16:creationId xmlns:a16="http://schemas.microsoft.com/office/drawing/2014/main" id="{06D79222-8B12-0763-E4A7-B51AC451E69C}"/>
              </a:ext>
            </a:extLst>
          </p:cNvPr>
          <p:cNvSpPr>
            <a:spLocks noGrp="1"/>
          </p:cNvSpPr>
          <p:nvPr>
            <p:ph idx="1"/>
          </p:nvPr>
        </p:nvSpPr>
        <p:spPr>
          <a:xfrm>
            <a:off x="838200" y="1973109"/>
            <a:ext cx="10832690" cy="4351338"/>
          </a:xfrm>
        </p:spPr>
        <p:txBody>
          <a:bodyPr/>
          <a:lstStyle/>
          <a:p>
            <a:pPr algn="just"/>
            <a:r>
              <a:rPr lang="it-IT" dirty="0"/>
              <a:t> Alla base della teoria dei fattori di verità c’è un’</a:t>
            </a:r>
            <a:r>
              <a:rPr lang="it-IT" b="1" dirty="0"/>
              <a:t>assunzione forte</a:t>
            </a:r>
            <a:r>
              <a:rPr lang="it-IT" dirty="0"/>
              <a:t>: l’unico modo di spiegare un fenomeno dal punto di vista ontologico è dire che esiste qualcosa che spiega quel fenomeno.</a:t>
            </a:r>
          </a:p>
          <a:p>
            <a:pPr algn="just"/>
            <a:r>
              <a:rPr lang="it-IT" dirty="0"/>
              <a:t>In questo senso, l’esistenza dei fatti spiegherebbe la verità di certi enunciati (o di certe credenze): diciamo che l’esistenza di un fatto </a:t>
            </a:r>
            <a:r>
              <a:rPr lang="it-IT" b="1" dirty="0"/>
              <a:t>rende vero</a:t>
            </a:r>
            <a:r>
              <a:rPr lang="it-IT" dirty="0"/>
              <a:t> un enunciato oppure che un enunciato è </a:t>
            </a:r>
            <a:r>
              <a:rPr lang="it-IT" b="1" dirty="0"/>
              <a:t>vero in virtù</a:t>
            </a:r>
            <a:r>
              <a:rPr lang="it-IT" dirty="0"/>
              <a:t> dell’esistenza di un fatto.</a:t>
            </a:r>
          </a:p>
          <a:p>
            <a:pPr algn="just"/>
            <a:r>
              <a:rPr lang="it-IT" dirty="0"/>
              <a:t>La teoria dei fattori di verità presenta però molti problemi. Prima di tutto, la </a:t>
            </a:r>
            <a:r>
              <a:rPr lang="it-IT" b="1" dirty="0"/>
              <a:t>vaghezza</a:t>
            </a:r>
            <a:r>
              <a:rPr lang="it-IT" dirty="0"/>
              <a:t> di espressioni come </a:t>
            </a:r>
            <a:r>
              <a:rPr lang="it-IT" i="1" dirty="0"/>
              <a:t>rendere vero</a:t>
            </a:r>
            <a:r>
              <a:rPr lang="it-IT" dirty="0"/>
              <a:t> e </a:t>
            </a:r>
            <a:r>
              <a:rPr lang="it-IT" i="1" dirty="0"/>
              <a:t>in virtù di</a:t>
            </a:r>
            <a:r>
              <a:rPr lang="it-IT" dirty="0"/>
              <a:t>.</a:t>
            </a:r>
          </a:p>
          <a:p>
            <a:pPr marL="0" indent="0" algn="just">
              <a:buNone/>
            </a:pPr>
            <a:endParaRPr lang="it-IT" dirty="0"/>
          </a:p>
          <a:p>
            <a:pPr marL="0" indent="0" algn="just">
              <a:buNone/>
            </a:pPr>
            <a:endParaRPr lang="en-US" dirty="0"/>
          </a:p>
        </p:txBody>
      </p:sp>
    </p:spTree>
    <p:extLst>
      <p:ext uri="{BB962C8B-B14F-4D97-AF65-F5344CB8AC3E}">
        <p14:creationId xmlns:p14="http://schemas.microsoft.com/office/powerpoint/2010/main" val="445182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BA36E4-17AF-C239-B64B-D2F908BA4140}"/>
              </a:ext>
            </a:extLst>
          </p:cNvPr>
          <p:cNvSpPr>
            <a:spLocks noGrp="1"/>
          </p:cNvSpPr>
          <p:nvPr>
            <p:ph type="title"/>
          </p:nvPr>
        </p:nvSpPr>
        <p:spPr/>
        <p:txBody>
          <a:bodyPr/>
          <a:lstStyle/>
          <a:p>
            <a:r>
              <a:rPr lang="it-IT" dirty="0"/>
              <a:t>4. ESISTONO I FATTI?</a:t>
            </a:r>
            <a:endParaRPr lang="en-US" dirty="0"/>
          </a:p>
        </p:txBody>
      </p:sp>
      <p:sp>
        <p:nvSpPr>
          <p:cNvPr id="3" name="Segnaposto contenuto 2">
            <a:extLst>
              <a:ext uri="{FF2B5EF4-FFF2-40B4-BE49-F238E27FC236}">
                <a16:creationId xmlns:a16="http://schemas.microsoft.com/office/drawing/2014/main" id="{06D79222-8B12-0763-E4A7-B51AC451E69C}"/>
              </a:ext>
            </a:extLst>
          </p:cNvPr>
          <p:cNvSpPr>
            <a:spLocks noGrp="1"/>
          </p:cNvSpPr>
          <p:nvPr>
            <p:ph idx="1"/>
          </p:nvPr>
        </p:nvSpPr>
        <p:spPr>
          <a:xfrm>
            <a:off x="838200" y="1825625"/>
            <a:ext cx="10515600" cy="583278"/>
          </a:xfrm>
        </p:spPr>
        <p:txBody>
          <a:bodyPr/>
          <a:lstStyle/>
          <a:p>
            <a:r>
              <a:rPr lang="it-IT" dirty="0"/>
              <a:t>Inoltre, che dire degli </a:t>
            </a:r>
            <a:r>
              <a:rPr lang="it-IT" b="1" dirty="0"/>
              <a:t>enunciati negativi</a:t>
            </a:r>
            <a:r>
              <a:rPr lang="it-IT" dirty="0"/>
              <a:t>?</a:t>
            </a:r>
            <a:endParaRPr lang="en-US" dirty="0"/>
          </a:p>
        </p:txBody>
      </p:sp>
      <p:sp>
        <p:nvSpPr>
          <p:cNvPr id="5" name="CasellaDiTesto 4">
            <a:extLst>
              <a:ext uri="{FF2B5EF4-FFF2-40B4-BE49-F238E27FC236}">
                <a16:creationId xmlns:a16="http://schemas.microsoft.com/office/drawing/2014/main" id="{E89EC610-4D54-275C-977E-95D390D5577D}"/>
              </a:ext>
            </a:extLst>
          </p:cNvPr>
          <p:cNvSpPr txBox="1"/>
          <p:nvPr/>
        </p:nvSpPr>
        <p:spPr>
          <a:xfrm>
            <a:off x="1809136" y="2408903"/>
            <a:ext cx="4366132" cy="492443"/>
          </a:xfrm>
          <a:prstGeom prst="rect">
            <a:avLst/>
          </a:prstGeom>
          <a:noFill/>
        </p:spPr>
        <p:txBody>
          <a:bodyPr wrap="none" rtlCol="0">
            <a:spAutoFit/>
          </a:bodyPr>
          <a:lstStyle/>
          <a:p>
            <a:r>
              <a:rPr lang="it-IT" sz="2600" dirty="0"/>
              <a:t>(1) Macerata non è inquinata.</a:t>
            </a:r>
            <a:endParaRPr lang="en-US" sz="2600" dirty="0"/>
          </a:p>
        </p:txBody>
      </p:sp>
      <p:sp>
        <p:nvSpPr>
          <p:cNvPr id="6" name="CasellaDiTesto 5">
            <a:extLst>
              <a:ext uri="{FF2B5EF4-FFF2-40B4-BE49-F238E27FC236}">
                <a16:creationId xmlns:a16="http://schemas.microsoft.com/office/drawing/2014/main" id="{C1731546-F213-102B-B9B5-EF98F8F3357C}"/>
              </a:ext>
            </a:extLst>
          </p:cNvPr>
          <p:cNvSpPr txBox="1"/>
          <p:nvPr/>
        </p:nvSpPr>
        <p:spPr>
          <a:xfrm>
            <a:off x="838200" y="2992181"/>
            <a:ext cx="10107561" cy="2923877"/>
          </a:xfrm>
          <a:prstGeom prst="rect">
            <a:avLst/>
          </a:prstGeom>
          <a:noFill/>
        </p:spPr>
        <p:txBody>
          <a:bodyPr wrap="square" rtlCol="0">
            <a:spAutoFit/>
          </a:bodyPr>
          <a:lstStyle/>
          <a:p>
            <a:pPr algn="just"/>
            <a:r>
              <a:rPr lang="it-IT" sz="2600" dirty="0"/>
              <a:t>Dovremmo postulare l’esistenza di fatti negativi? In realtà, un enunciato come (1) sembra reso vero non tanto dall’esistenza quanto dall’</a:t>
            </a:r>
            <a:r>
              <a:rPr lang="it-IT" sz="2600" b="1" dirty="0"/>
              <a:t>inesistenza</a:t>
            </a:r>
            <a:r>
              <a:rPr lang="it-IT" sz="2600" dirty="0"/>
              <a:t> di qualcosa. </a:t>
            </a:r>
          </a:p>
          <a:p>
            <a:pPr algn="just"/>
            <a:r>
              <a:rPr lang="it-IT" sz="2600" dirty="0"/>
              <a:t>Non possiamo però cavarcela assumendo che solo gli enunciati positivi abbiano fattori di verità, perché è forte l’intuizione che i seguenti enunciati siano resi veri dalla stessa porzione di realtà:</a:t>
            </a:r>
          </a:p>
          <a:p>
            <a:pPr algn="just"/>
            <a:endParaRPr lang="en-US" sz="2800" dirty="0"/>
          </a:p>
        </p:txBody>
      </p:sp>
      <p:sp>
        <p:nvSpPr>
          <p:cNvPr id="7" name="CasellaDiTesto 6">
            <a:extLst>
              <a:ext uri="{FF2B5EF4-FFF2-40B4-BE49-F238E27FC236}">
                <a16:creationId xmlns:a16="http://schemas.microsoft.com/office/drawing/2014/main" id="{301EC5EE-4F50-78D8-F39A-7C0B533D26CB}"/>
              </a:ext>
            </a:extLst>
          </p:cNvPr>
          <p:cNvSpPr txBox="1"/>
          <p:nvPr/>
        </p:nvSpPr>
        <p:spPr>
          <a:xfrm>
            <a:off x="1809136" y="5560617"/>
            <a:ext cx="4581191" cy="892552"/>
          </a:xfrm>
          <a:prstGeom prst="rect">
            <a:avLst/>
          </a:prstGeom>
          <a:noFill/>
        </p:spPr>
        <p:txBody>
          <a:bodyPr wrap="none" rtlCol="0">
            <a:spAutoFit/>
          </a:bodyPr>
          <a:lstStyle/>
          <a:p>
            <a:r>
              <a:rPr lang="it-IT" sz="2600" dirty="0"/>
              <a:t>(2) Il cielo oggi </a:t>
            </a:r>
            <a:r>
              <a:rPr lang="it-IT" sz="2600" b="1" dirty="0"/>
              <a:t>non</a:t>
            </a:r>
            <a:r>
              <a:rPr lang="it-IT" sz="2600" dirty="0"/>
              <a:t> è nuvoloso.</a:t>
            </a:r>
          </a:p>
          <a:p>
            <a:r>
              <a:rPr lang="it-IT" sz="2600" dirty="0"/>
              <a:t>(3) Il cielo oggi è sereno.</a:t>
            </a:r>
            <a:endParaRPr lang="en-US" sz="2600" dirty="0"/>
          </a:p>
        </p:txBody>
      </p:sp>
    </p:spTree>
    <p:extLst>
      <p:ext uri="{BB962C8B-B14F-4D97-AF65-F5344CB8AC3E}">
        <p14:creationId xmlns:p14="http://schemas.microsoft.com/office/powerpoint/2010/main" val="3216616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BA36E4-17AF-C239-B64B-D2F908BA4140}"/>
              </a:ext>
            </a:extLst>
          </p:cNvPr>
          <p:cNvSpPr>
            <a:spLocks noGrp="1"/>
          </p:cNvSpPr>
          <p:nvPr>
            <p:ph type="title"/>
          </p:nvPr>
        </p:nvSpPr>
        <p:spPr/>
        <p:txBody>
          <a:bodyPr/>
          <a:lstStyle/>
          <a:p>
            <a:r>
              <a:rPr lang="it-IT" dirty="0"/>
              <a:t>4. ESISTONO I FATTI?</a:t>
            </a:r>
            <a:endParaRPr lang="en-US" dirty="0"/>
          </a:p>
        </p:txBody>
      </p:sp>
      <p:sp>
        <p:nvSpPr>
          <p:cNvPr id="3" name="Segnaposto contenuto 2">
            <a:extLst>
              <a:ext uri="{FF2B5EF4-FFF2-40B4-BE49-F238E27FC236}">
                <a16:creationId xmlns:a16="http://schemas.microsoft.com/office/drawing/2014/main" id="{06D79222-8B12-0763-E4A7-B51AC451E69C}"/>
              </a:ext>
            </a:extLst>
          </p:cNvPr>
          <p:cNvSpPr>
            <a:spLocks noGrp="1"/>
          </p:cNvSpPr>
          <p:nvPr>
            <p:ph idx="1"/>
          </p:nvPr>
        </p:nvSpPr>
        <p:spPr/>
        <p:txBody>
          <a:bodyPr/>
          <a:lstStyle/>
          <a:p>
            <a:pPr marL="0" indent="0" algn="just">
              <a:buNone/>
            </a:pPr>
            <a:r>
              <a:rPr lang="it-IT" dirty="0"/>
              <a:t>Ammettiamo tuttavia che i fatti siano entità semplici che fungono da fattori di verità per enunciati e credenze. Quali sono le loro C-E e le loro C-I? Per rispondere a questa domanda, occorre anticipare alcune </a:t>
            </a:r>
            <a:r>
              <a:rPr lang="it-IT" b="1" dirty="0"/>
              <a:t>nozioni modali</a:t>
            </a:r>
            <a:r>
              <a:rPr lang="it-IT" dirty="0"/>
              <a:t> di base.</a:t>
            </a:r>
            <a:endParaRPr lang="en-US" dirty="0"/>
          </a:p>
        </p:txBody>
      </p:sp>
      <p:pic>
        <p:nvPicPr>
          <p:cNvPr id="5" name="Immagine 4">
            <a:extLst>
              <a:ext uri="{FF2B5EF4-FFF2-40B4-BE49-F238E27FC236}">
                <a16:creationId xmlns:a16="http://schemas.microsoft.com/office/drawing/2014/main" id="{82130FDE-6542-6DC4-A2E7-32B581C5C7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6522" y="3705864"/>
            <a:ext cx="5030627" cy="2471099"/>
          </a:xfrm>
          <a:prstGeom prst="rect">
            <a:avLst/>
          </a:prstGeom>
        </p:spPr>
      </p:pic>
      <p:pic>
        <p:nvPicPr>
          <p:cNvPr id="7" name="Immagine 6" descr="Immagine che contiene testo, linea, diagramma, Carattere&#10;&#10;Descrizione generata automaticamente">
            <a:extLst>
              <a:ext uri="{FF2B5EF4-FFF2-40B4-BE49-F238E27FC236}">
                <a16:creationId xmlns:a16="http://schemas.microsoft.com/office/drawing/2014/main" id="{271A5167-F79F-5617-5209-376EF3137E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9228" y="3383036"/>
            <a:ext cx="4304572" cy="3116754"/>
          </a:xfrm>
          <a:prstGeom prst="rect">
            <a:avLst/>
          </a:prstGeom>
        </p:spPr>
      </p:pic>
      <p:sp>
        <p:nvSpPr>
          <p:cNvPr id="8" name="CasellaDiTesto 7">
            <a:extLst>
              <a:ext uri="{FF2B5EF4-FFF2-40B4-BE49-F238E27FC236}">
                <a16:creationId xmlns:a16="http://schemas.microsoft.com/office/drawing/2014/main" id="{E72D2DDB-D5D9-37B6-AE04-3C715D5DD8FB}"/>
              </a:ext>
            </a:extLst>
          </p:cNvPr>
          <p:cNvSpPr txBox="1"/>
          <p:nvPr/>
        </p:nvSpPr>
        <p:spPr>
          <a:xfrm>
            <a:off x="838200" y="6103469"/>
            <a:ext cx="3152658" cy="369332"/>
          </a:xfrm>
          <a:prstGeom prst="rect">
            <a:avLst/>
          </a:prstGeom>
          <a:noFill/>
        </p:spPr>
        <p:txBody>
          <a:bodyPr wrap="none" rtlCol="0">
            <a:spAutoFit/>
          </a:bodyPr>
          <a:lstStyle/>
          <a:p>
            <a:r>
              <a:rPr lang="it-IT" dirty="0"/>
              <a:t>Tavola delle categorie di </a:t>
            </a:r>
            <a:r>
              <a:rPr lang="it-IT" b="1" dirty="0"/>
              <a:t>Kant</a:t>
            </a:r>
            <a:r>
              <a:rPr lang="it-IT" dirty="0"/>
              <a:t>.</a:t>
            </a:r>
            <a:endParaRPr lang="en-US" dirty="0"/>
          </a:p>
        </p:txBody>
      </p:sp>
    </p:spTree>
    <p:extLst>
      <p:ext uri="{BB962C8B-B14F-4D97-AF65-F5344CB8AC3E}">
        <p14:creationId xmlns:p14="http://schemas.microsoft.com/office/powerpoint/2010/main" val="2673735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BA36E4-17AF-C239-B64B-D2F908BA4140}"/>
              </a:ext>
            </a:extLst>
          </p:cNvPr>
          <p:cNvSpPr>
            <a:spLocks noGrp="1"/>
          </p:cNvSpPr>
          <p:nvPr>
            <p:ph type="title"/>
          </p:nvPr>
        </p:nvSpPr>
        <p:spPr/>
        <p:txBody>
          <a:bodyPr/>
          <a:lstStyle/>
          <a:p>
            <a:r>
              <a:rPr lang="it-IT" dirty="0"/>
              <a:t>4. ESISTONO I FATTI?</a:t>
            </a:r>
            <a:endParaRPr lang="en-US" dirty="0"/>
          </a:p>
        </p:txBody>
      </p:sp>
      <p:sp>
        <p:nvSpPr>
          <p:cNvPr id="3" name="Segnaposto contenuto 2">
            <a:extLst>
              <a:ext uri="{FF2B5EF4-FFF2-40B4-BE49-F238E27FC236}">
                <a16:creationId xmlns:a16="http://schemas.microsoft.com/office/drawing/2014/main" id="{06D79222-8B12-0763-E4A7-B51AC451E69C}"/>
              </a:ext>
            </a:extLst>
          </p:cNvPr>
          <p:cNvSpPr>
            <a:spLocks noGrp="1"/>
          </p:cNvSpPr>
          <p:nvPr>
            <p:ph idx="1"/>
          </p:nvPr>
        </p:nvSpPr>
        <p:spPr>
          <a:xfrm>
            <a:off x="838200" y="1825625"/>
            <a:ext cx="10515600" cy="1055227"/>
          </a:xfrm>
        </p:spPr>
        <p:txBody>
          <a:bodyPr/>
          <a:lstStyle/>
          <a:p>
            <a:pPr marL="0" indent="0" algn="just">
              <a:buNone/>
            </a:pPr>
            <a:r>
              <a:rPr lang="it-IT" dirty="0"/>
              <a:t>Assunta, per il momento, una nozione intuitiva di </a:t>
            </a:r>
            <a:r>
              <a:rPr lang="it-IT" b="1" dirty="0"/>
              <a:t>mondo possibile</a:t>
            </a:r>
            <a:r>
              <a:rPr lang="it-IT" dirty="0"/>
              <a:t> (ci torneremo con calma nella </a:t>
            </a:r>
            <a:r>
              <a:rPr lang="it-IT" b="1" dirty="0"/>
              <a:t>Lezione 7</a:t>
            </a:r>
            <a:r>
              <a:rPr lang="it-IT" dirty="0"/>
              <a:t>), diremo che</a:t>
            </a:r>
          </a:p>
        </p:txBody>
      </p:sp>
      <p:sp>
        <p:nvSpPr>
          <p:cNvPr id="4" name="CasellaDiTesto 3">
            <a:extLst>
              <a:ext uri="{FF2B5EF4-FFF2-40B4-BE49-F238E27FC236}">
                <a16:creationId xmlns:a16="http://schemas.microsoft.com/office/drawing/2014/main" id="{5FBB9377-8B73-B346-C9A6-9C9E383E7CC4}"/>
              </a:ext>
            </a:extLst>
          </p:cNvPr>
          <p:cNvSpPr txBox="1"/>
          <p:nvPr/>
        </p:nvSpPr>
        <p:spPr>
          <a:xfrm>
            <a:off x="861013" y="3015789"/>
            <a:ext cx="11330987" cy="2954655"/>
          </a:xfrm>
          <a:prstGeom prst="rect">
            <a:avLst/>
          </a:prstGeom>
          <a:noFill/>
        </p:spPr>
        <p:txBody>
          <a:bodyPr wrap="square" rtlCol="0">
            <a:spAutoFit/>
          </a:bodyPr>
          <a:lstStyle/>
          <a:p>
            <a:pPr marL="457200" indent="-457200" algn="just">
              <a:buFont typeface="Arial" panose="020B0604020202020204" pitchFamily="34" charset="0"/>
              <a:buChar char="•"/>
            </a:pPr>
            <a:r>
              <a:rPr lang="it-IT" sz="2400" dirty="0"/>
              <a:t>un enunciato è </a:t>
            </a:r>
            <a:r>
              <a:rPr lang="it-IT" sz="2400" b="1" dirty="0"/>
              <a:t>necessario</a:t>
            </a:r>
            <a:r>
              <a:rPr lang="it-IT" sz="2400" dirty="0"/>
              <a:t> quando è vero in tutti i mondi possibili;</a:t>
            </a:r>
          </a:p>
          <a:p>
            <a:pPr algn="just"/>
            <a:endParaRPr lang="it-IT" sz="2400" dirty="0"/>
          </a:p>
          <a:p>
            <a:pPr marL="457200" indent="-457200" algn="just">
              <a:buFont typeface="Arial" panose="020B0604020202020204" pitchFamily="34" charset="0"/>
              <a:buChar char="•"/>
            </a:pPr>
            <a:r>
              <a:rPr lang="it-IT" sz="2400" dirty="0"/>
              <a:t>un enunciato è </a:t>
            </a:r>
            <a:r>
              <a:rPr lang="it-IT" sz="2400" b="1" dirty="0"/>
              <a:t>possibile</a:t>
            </a:r>
            <a:r>
              <a:rPr lang="it-IT" sz="2400" dirty="0"/>
              <a:t> quando è vero in almeno un mondo possibile;</a:t>
            </a:r>
          </a:p>
          <a:p>
            <a:pPr marL="457200" indent="-457200" algn="just">
              <a:buFont typeface="Arial" panose="020B0604020202020204" pitchFamily="34" charset="0"/>
              <a:buChar char="•"/>
            </a:pPr>
            <a:endParaRPr lang="it-IT" sz="2400" dirty="0"/>
          </a:p>
          <a:p>
            <a:pPr marL="457200" indent="-457200" algn="just">
              <a:buFont typeface="Arial" panose="020B0604020202020204" pitchFamily="34" charset="0"/>
              <a:buChar char="•"/>
            </a:pPr>
            <a:r>
              <a:rPr lang="it-IT" sz="2400" dirty="0"/>
              <a:t>un enunciato è </a:t>
            </a:r>
            <a:r>
              <a:rPr lang="it-IT" sz="2400" b="1" dirty="0"/>
              <a:t>impossibile</a:t>
            </a:r>
            <a:r>
              <a:rPr lang="it-IT" sz="2400" dirty="0"/>
              <a:t> quando è falso in tutti i mondi possibili;</a:t>
            </a:r>
          </a:p>
          <a:p>
            <a:pPr marL="457200" indent="-457200" algn="just">
              <a:buFont typeface="Arial" panose="020B0604020202020204" pitchFamily="34" charset="0"/>
              <a:buChar char="•"/>
            </a:pPr>
            <a:endParaRPr lang="it-IT" sz="2400" dirty="0"/>
          </a:p>
          <a:p>
            <a:pPr marL="457200" indent="-457200" algn="just">
              <a:buFont typeface="Arial" panose="020B0604020202020204" pitchFamily="34" charset="0"/>
              <a:buChar char="•"/>
            </a:pPr>
            <a:r>
              <a:rPr lang="it-IT" sz="2400" dirty="0"/>
              <a:t>un enunciato è </a:t>
            </a:r>
            <a:r>
              <a:rPr lang="it-IT" sz="2400" b="1" dirty="0"/>
              <a:t>contingente</a:t>
            </a:r>
            <a:r>
              <a:rPr lang="it-IT" sz="2400" dirty="0"/>
              <a:t> quando è falso in almeno un mondo possibile.</a:t>
            </a:r>
          </a:p>
          <a:p>
            <a:endParaRPr lang="en-US" dirty="0"/>
          </a:p>
        </p:txBody>
      </p:sp>
    </p:spTree>
    <p:extLst>
      <p:ext uri="{BB962C8B-B14F-4D97-AF65-F5344CB8AC3E}">
        <p14:creationId xmlns:p14="http://schemas.microsoft.com/office/powerpoint/2010/main" val="6568339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BA36E4-17AF-C239-B64B-D2F908BA4140}"/>
              </a:ext>
            </a:extLst>
          </p:cNvPr>
          <p:cNvSpPr>
            <a:spLocks noGrp="1"/>
          </p:cNvSpPr>
          <p:nvPr>
            <p:ph type="title"/>
          </p:nvPr>
        </p:nvSpPr>
        <p:spPr/>
        <p:txBody>
          <a:bodyPr/>
          <a:lstStyle/>
          <a:p>
            <a:r>
              <a:rPr lang="it-IT" dirty="0"/>
              <a:t>4. ESISTONO I FATTI?</a:t>
            </a:r>
            <a:endParaRPr lang="en-US" dirty="0"/>
          </a:p>
        </p:txBody>
      </p:sp>
      <p:sp>
        <p:nvSpPr>
          <p:cNvPr id="3" name="Segnaposto contenuto 2">
            <a:extLst>
              <a:ext uri="{FF2B5EF4-FFF2-40B4-BE49-F238E27FC236}">
                <a16:creationId xmlns:a16="http://schemas.microsoft.com/office/drawing/2014/main" id="{06D79222-8B12-0763-E4A7-B51AC451E69C}"/>
              </a:ext>
            </a:extLst>
          </p:cNvPr>
          <p:cNvSpPr>
            <a:spLocks noGrp="1"/>
          </p:cNvSpPr>
          <p:nvPr>
            <p:ph idx="1"/>
          </p:nvPr>
        </p:nvSpPr>
        <p:spPr>
          <a:xfrm>
            <a:off x="838200" y="1874786"/>
            <a:ext cx="10515600" cy="4351338"/>
          </a:xfrm>
        </p:spPr>
        <p:txBody>
          <a:bodyPr/>
          <a:lstStyle/>
          <a:p>
            <a:pPr algn="just"/>
            <a:r>
              <a:rPr lang="it-IT" dirty="0"/>
              <a:t>Enunciati come </a:t>
            </a:r>
            <a:r>
              <a:rPr lang="en-US" dirty="0"/>
              <a:t>“Milano è </a:t>
            </a:r>
            <a:r>
              <a:rPr lang="en-US" dirty="0" err="1"/>
              <a:t>inquinata</a:t>
            </a:r>
            <a:r>
              <a:rPr lang="en-US" dirty="0"/>
              <a:t>”</a:t>
            </a:r>
            <a:r>
              <a:rPr lang="it-IT" dirty="0"/>
              <a:t> sono contingenti: veri in alcuni mondi e falsi in altri. I mondi in cui questo enunciato è vero sono anche i mondi in cui esiste il fatto corrispondente (= il fatto che Milano è inquinata).</a:t>
            </a:r>
          </a:p>
          <a:p>
            <a:pPr algn="just"/>
            <a:r>
              <a:rPr lang="it-IT" dirty="0"/>
              <a:t>Definiamo </a:t>
            </a:r>
            <a:r>
              <a:rPr lang="it-IT" b="1" dirty="0"/>
              <a:t>classe di esistenza</a:t>
            </a:r>
            <a:r>
              <a:rPr lang="it-IT" dirty="0"/>
              <a:t> di un fatto l’insieme dei mondi possibili in cui quel fatto esiste (e, dunque, il corrispondente enunciato è vero). Si dà il caso che, nel mondo attuale, Milano sia inquinata: il mondo attuale appartiene alla classe di esistenza del fatto che Milano è inquinata. Gli altri mondi possibili in cui Milano è inquinata sono gli altri membri di questa classe.</a:t>
            </a:r>
            <a:endParaRPr lang="en-US" dirty="0"/>
          </a:p>
          <a:p>
            <a:pPr algn="just"/>
            <a:endParaRPr lang="en-US" dirty="0"/>
          </a:p>
        </p:txBody>
      </p:sp>
    </p:spTree>
    <p:extLst>
      <p:ext uri="{BB962C8B-B14F-4D97-AF65-F5344CB8AC3E}">
        <p14:creationId xmlns:p14="http://schemas.microsoft.com/office/powerpoint/2010/main" val="2472055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DA09EC-87BB-A95E-9FD0-C4DD1223D735}"/>
              </a:ext>
            </a:extLst>
          </p:cNvPr>
          <p:cNvSpPr>
            <a:spLocks noGrp="1"/>
          </p:cNvSpPr>
          <p:nvPr>
            <p:ph type="title"/>
          </p:nvPr>
        </p:nvSpPr>
        <p:spPr/>
        <p:txBody>
          <a:bodyPr/>
          <a:lstStyle/>
          <a:p>
            <a:r>
              <a:rPr lang="it-IT" dirty="0"/>
              <a:t>LEZIONI 1-2 IN PILLOLE	</a:t>
            </a:r>
            <a:endParaRPr lang="en-US" dirty="0"/>
          </a:p>
        </p:txBody>
      </p:sp>
      <p:sp>
        <p:nvSpPr>
          <p:cNvPr id="3" name="Segnaposto contenuto 2">
            <a:extLst>
              <a:ext uri="{FF2B5EF4-FFF2-40B4-BE49-F238E27FC236}">
                <a16:creationId xmlns:a16="http://schemas.microsoft.com/office/drawing/2014/main" id="{68EA9740-61B5-0ADD-6DD7-9B9478B82D47}"/>
              </a:ext>
            </a:extLst>
          </p:cNvPr>
          <p:cNvSpPr>
            <a:spLocks noGrp="1"/>
          </p:cNvSpPr>
          <p:nvPr>
            <p:ph idx="1"/>
          </p:nvPr>
        </p:nvSpPr>
        <p:spPr>
          <a:xfrm>
            <a:off x="838200" y="1973109"/>
            <a:ext cx="10515600" cy="4351338"/>
          </a:xfrm>
        </p:spPr>
        <p:txBody>
          <a:bodyPr/>
          <a:lstStyle/>
          <a:p>
            <a:pPr algn="just"/>
            <a:r>
              <a:rPr lang="it-IT" dirty="0"/>
              <a:t>L’</a:t>
            </a:r>
            <a:r>
              <a:rPr lang="it-IT" b="1" dirty="0"/>
              <a:t>ontologia</a:t>
            </a:r>
            <a:r>
              <a:rPr lang="it-IT" dirty="0"/>
              <a:t> è la disciplina filosofica che tenta di rispondere alla domanda</a:t>
            </a:r>
            <a:r>
              <a:rPr lang="en-US" dirty="0"/>
              <a:t> “</a:t>
            </a:r>
            <a:r>
              <a:rPr lang="en-US" b="1" dirty="0">
                <a:latin typeface="Aptos" panose="020B0004020202020204" pitchFamily="34" charset="0"/>
              </a:rPr>
              <a:t>Che </a:t>
            </a:r>
            <a:r>
              <a:rPr lang="en-US" b="1" dirty="0" err="1">
                <a:latin typeface="Aptos" panose="020B0004020202020204" pitchFamily="34" charset="0"/>
              </a:rPr>
              <a:t>cosa</a:t>
            </a:r>
            <a:r>
              <a:rPr lang="en-US" b="1" dirty="0">
                <a:latin typeface="Aptos" panose="020B0004020202020204" pitchFamily="34" charset="0"/>
              </a:rPr>
              <a:t> </a:t>
            </a:r>
            <a:r>
              <a:rPr lang="en-US" b="1" dirty="0" err="1">
                <a:latin typeface="Aptos" panose="020B0004020202020204" pitchFamily="34" charset="0"/>
              </a:rPr>
              <a:t>esiste</a:t>
            </a:r>
            <a:r>
              <a:rPr lang="en-US" dirty="0">
                <a:latin typeface="Aptos" panose="020B0004020202020204" pitchFamily="34" charset="0"/>
              </a:rPr>
              <a:t>?”.</a:t>
            </a:r>
          </a:p>
          <a:p>
            <a:pPr algn="just"/>
            <a:r>
              <a:rPr lang="en-US" dirty="0">
                <a:latin typeface="Aptos" panose="020B0004020202020204" pitchFamily="34" charset="0"/>
              </a:rPr>
              <a:t>La </a:t>
            </a:r>
            <a:r>
              <a:rPr lang="en-US" b="1" dirty="0">
                <a:latin typeface="Aptos" panose="020B0004020202020204" pitchFamily="34" charset="0"/>
              </a:rPr>
              <a:t>meta-</a:t>
            </a:r>
            <a:r>
              <a:rPr lang="en-US" b="1" dirty="0" err="1">
                <a:latin typeface="Aptos" panose="020B0004020202020204" pitchFamily="34" charset="0"/>
              </a:rPr>
              <a:t>ontologia</a:t>
            </a:r>
            <a:r>
              <a:rPr lang="en-US" dirty="0">
                <a:latin typeface="Aptos" panose="020B0004020202020204" pitchFamily="34" charset="0"/>
              </a:rPr>
              <a:t> è </a:t>
            </a:r>
            <a:r>
              <a:rPr lang="en-US" dirty="0" err="1">
                <a:latin typeface="Aptos" panose="020B0004020202020204" pitchFamily="34" charset="0"/>
              </a:rPr>
              <a:t>una</a:t>
            </a:r>
            <a:r>
              <a:rPr lang="en-US" dirty="0">
                <a:latin typeface="Aptos" panose="020B0004020202020204" pitchFamily="34" charset="0"/>
              </a:rPr>
              <a:t> </a:t>
            </a:r>
            <a:r>
              <a:rPr lang="en-US" dirty="0" err="1">
                <a:latin typeface="Aptos" panose="020B0004020202020204" pitchFamily="34" charset="0"/>
              </a:rPr>
              <a:t>riflessione</a:t>
            </a:r>
            <a:r>
              <a:rPr lang="en-US" dirty="0">
                <a:latin typeface="Aptos" panose="020B0004020202020204" pitchFamily="34" charset="0"/>
              </a:rPr>
              <a:t> </a:t>
            </a:r>
            <a:r>
              <a:rPr lang="en-US" dirty="0" err="1">
                <a:latin typeface="Aptos" panose="020B0004020202020204" pitchFamily="34" charset="0"/>
              </a:rPr>
              <a:t>preliminare</a:t>
            </a:r>
            <a:r>
              <a:rPr lang="en-US" dirty="0">
                <a:latin typeface="Aptos" panose="020B0004020202020204" pitchFamily="34" charset="0"/>
              </a:rPr>
              <a:t> </a:t>
            </a:r>
            <a:r>
              <a:rPr lang="en-US" dirty="0" err="1">
                <a:latin typeface="Aptos" panose="020B0004020202020204" pitchFamily="34" charset="0"/>
              </a:rPr>
              <a:t>intorno</a:t>
            </a:r>
            <a:r>
              <a:rPr lang="en-US" dirty="0">
                <a:latin typeface="Aptos" panose="020B0004020202020204" pitchFamily="34" charset="0"/>
              </a:rPr>
              <a:t> </a:t>
            </a:r>
            <a:r>
              <a:rPr lang="en-US" dirty="0" err="1">
                <a:latin typeface="Aptos" panose="020B0004020202020204" pitchFamily="34" charset="0"/>
              </a:rPr>
              <a:t>alla</a:t>
            </a:r>
            <a:r>
              <a:rPr lang="en-US" dirty="0">
                <a:latin typeface="Aptos" panose="020B0004020202020204" pitchFamily="34" charset="0"/>
              </a:rPr>
              <a:t> </a:t>
            </a:r>
            <a:r>
              <a:rPr lang="en-US" dirty="0" err="1">
                <a:latin typeface="Aptos" panose="020B0004020202020204" pitchFamily="34" charset="0"/>
              </a:rPr>
              <a:t>nozione</a:t>
            </a:r>
            <a:r>
              <a:rPr lang="en-US" dirty="0">
                <a:latin typeface="Aptos" panose="020B0004020202020204" pitchFamily="34" charset="0"/>
              </a:rPr>
              <a:t> </a:t>
            </a:r>
            <a:r>
              <a:rPr lang="en-US" dirty="0" err="1">
                <a:latin typeface="Aptos" panose="020B0004020202020204" pitchFamily="34" charset="0"/>
              </a:rPr>
              <a:t>stessa</a:t>
            </a:r>
            <a:r>
              <a:rPr lang="en-US" dirty="0">
                <a:latin typeface="Aptos" panose="020B0004020202020204" pitchFamily="34" charset="0"/>
              </a:rPr>
              <a:t> di </a:t>
            </a:r>
            <a:r>
              <a:rPr lang="en-US" b="1" dirty="0" err="1">
                <a:latin typeface="Aptos" panose="020B0004020202020204" pitchFamily="34" charset="0"/>
              </a:rPr>
              <a:t>esistenza</a:t>
            </a:r>
            <a:r>
              <a:rPr lang="en-US" dirty="0">
                <a:latin typeface="Aptos" panose="020B0004020202020204" pitchFamily="34" charset="0"/>
              </a:rPr>
              <a:t>.</a:t>
            </a:r>
          </a:p>
          <a:p>
            <a:pPr algn="just"/>
            <a:r>
              <a:rPr lang="en-US" dirty="0" err="1">
                <a:latin typeface="Aptos" panose="020B0004020202020204" pitchFamily="34" charset="0"/>
              </a:rPr>
              <a:t>Rispondere</a:t>
            </a:r>
            <a:r>
              <a:rPr lang="en-US" dirty="0">
                <a:latin typeface="Aptos" panose="020B0004020202020204" pitchFamily="34" charset="0"/>
              </a:rPr>
              <a:t> </a:t>
            </a:r>
            <a:r>
              <a:rPr lang="en-US" dirty="0" err="1">
                <a:latin typeface="Aptos" panose="020B0004020202020204" pitchFamily="34" charset="0"/>
              </a:rPr>
              <a:t>alla</a:t>
            </a:r>
            <a:r>
              <a:rPr lang="en-US" dirty="0">
                <a:latin typeface="Aptos" panose="020B0004020202020204" pitchFamily="34" charset="0"/>
              </a:rPr>
              <a:t> </a:t>
            </a:r>
            <a:r>
              <a:rPr lang="en-US" b="1" dirty="0" err="1">
                <a:latin typeface="Aptos" panose="020B0004020202020204" pitchFamily="34" charset="0"/>
              </a:rPr>
              <a:t>domanda</a:t>
            </a:r>
            <a:r>
              <a:rPr lang="en-US" b="1" dirty="0">
                <a:latin typeface="Aptos" panose="020B0004020202020204" pitchFamily="34" charset="0"/>
              </a:rPr>
              <a:t> </a:t>
            </a:r>
            <a:r>
              <a:rPr lang="en-US" b="1" dirty="0" err="1">
                <a:latin typeface="Aptos" panose="020B0004020202020204" pitchFamily="34" charset="0"/>
              </a:rPr>
              <a:t>ontologica</a:t>
            </a:r>
            <a:r>
              <a:rPr lang="en-US" dirty="0">
                <a:latin typeface="Aptos" panose="020B0004020202020204" pitchFamily="34" charset="0"/>
              </a:rPr>
              <a:t> </a:t>
            </a:r>
            <a:r>
              <a:rPr lang="en-US" dirty="0" err="1">
                <a:latin typeface="Aptos" panose="020B0004020202020204" pitchFamily="34" charset="0"/>
              </a:rPr>
              <a:t>significa</a:t>
            </a:r>
            <a:r>
              <a:rPr lang="en-US" dirty="0">
                <a:latin typeface="Aptos" panose="020B0004020202020204" pitchFamily="34" charset="0"/>
              </a:rPr>
              <a:t> </a:t>
            </a:r>
            <a:r>
              <a:rPr lang="en-US" dirty="0" err="1">
                <a:latin typeface="Aptos" panose="020B0004020202020204" pitchFamily="34" charset="0"/>
              </a:rPr>
              <a:t>decidere</a:t>
            </a:r>
            <a:r>
              <a:rPr lang="en-US" dirty="0">
                <a:latin typeface="Aptos" panose="020B0004020202020204" pitchFamily="34" charset="0"/>
              </a:rPr>
              <a:t> </a:t>
            </a:r>
            <a:r>
              <a:rPr lang="en-US" dirty="0" err="1">
                <a:latin typeface="Aptos" panose="020B0004020202020204" pitchFamily="34" charset="0"/>
              </a:rPr>
              <a:t>quali</a:t>
            </a:r>
            <a:r>
              <a:rPr lang="en-US" dirty="0">
                <a:latin typeface="Aptos" panose="020B0004020202020204" pitchFamily="34" charset="0"/>
              </a:rPr>
              <a:t> </a:t>
            </a:r>
            <a:r>
              <a:rPr lang="en-US" b="1" dirty="0" err="1">
                <a:latin typeface="Aptos" panose="020B0004020202020204" pitchFamily="34" charset="0"/>
              </a:rPr>
              <a:t>categorie</a:t>
            </a:r>
            <a:r>
              <a:rPr lang="en-US" dirty="0">
                <a:latin typeface="Aptos" panose="020B0004020202020204" pitchFamily="34" charset="0"/>
              </a:rPr>
              <a:t> di </a:t>
            </a:r>
            <a:r>
              <a:rPr lang="en-US" dirty="0" err="1">
                <a:latin typeface="Aptos" panose="020B0004020202020204" pitchFamily="34" charset="0"/>
              </a:rPr>
              <a:t>entità</a:t>
            </a:r>
            <a:r>
              <a:rPr lang="en-US" dirty="0">
                <a:latin typeface="Aptos" panose="020B0004020202020204" pitchFamily="34" charset="0"/>
              </a:rPr>
              <a:t> </a:t>
            </a:r>
            <a:r>
              <a:rPr lang="en-US" dirty="0" err="1">
                <a:latin typeface="Aptos" panose="020B0004020202020204" pitchFamily="34" charset="0"/>
              </a:rPr>
              <a:t>includere</a:t>
            </a:r>
            <a:r>
              <a:rPr lang="en-US" dirty="0">
                <a:latin typeface="Aptos" panose="020B0004020202020204" pitchFamily="34" charset="0"/>
              </a:rPr>
              <a:t> </a:t>
            </a:r>
            <a:r>
              <a:rPr lang="en-US" dirty="0" err="1">
                <a:latin typeface="Aptos" panose="020B0004020202020204" pitchFamily="34" charset="0"/>
              </a:rPr>
              <a:t>nell’inventario</a:t>
            </a:r>
            <a:r>
              <a:rPr lang="en-US" dirty="0">
                <a:latin typeface="Aptos" panose="020B0004020202020204" pitchFamily="34" charset="0"/>
              </a:rPr>
              <a:t> del mondo.</a:t>
            </a:r>
          </a:p>
          <a:p>
            <a:pPr algn="just"/>
            <a:r>
              <a:rPr lang="it-IT" dirty="0"/>
              <a:t>Si può argomentare che le categorie filosoficamente rilevanti sono quelle che radunano entità con il medesimo tipo di </a:t>
            </a:r>
            <a:r>
              <a:rPr lang="it-IT" b="1" dirty="0"/>
              <a:t>condizioni</a:t>
            </a:r>
            <a:r>
              <a:rPr lang="it-IT" dirty="0"/>
              <a:t> di esistenza e di </a:t>
            </a:r>
            <a:r>
              <a:rPr lang="it-IT" b="1" dirty="0"/>
              <a:t>identità</a:t>
            </a:r>
            <a:r>
              <a:rPr lang="it-IT" dirty="0"/>
              <a:t>.</a:t>
            </a:r>
          </a:p>
        </p:txBody>
      </p:sp>
    </p:spTree>
    <p:extLst>
      <p:ext uri="{BB962C8B-B14F-4D97-AF65-F5344CB8AC3E}">
        <p14:creationId xmlns:p14="http://schemas.microsoft.com/office/powerpoint/2010/main" val="511833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BA36E4-17AF-C239-B64B-D2F908BA4140}"/>
              </a:ext>
            </a:extLst>
          </p:cNvPr>
          <p:cNvSpPr>
            <a:spLocks noGrp="1"/>
          </p:cNvSpPr>
          <p:nvPr>
            <p:ph type="title"/>
          </p:nvPr>
        </p:nvSpPr>
        <p:spPr/>
        <p:txBody>
          <a:bodyPr/>
          <a:lstStyle/>
          <a:p>
            <a:r>
              <a:rPr lang="it-IT" dirty="0"/>
              <a:t>4. ESISTONO I FATTI?</a:t>
            </a:r>
            <a:endParaRPr lang="en-US" dirty="0"/>
          </a:p>
        </p:txBody>
      </p:sp>
      <p:sp>
        <p:nvSpPr>
          <p:cNvPr id="5" name="CasellaDiTesto 4">
            <a:extLst>
              <a:ext uri="{FF2B5EF4-FFF2-40B4-BE49-F238E27FC236}">
                <a16:creationId xmlns:a16="http://schemas.microsoft.com/office/drawing/2014/main" id="{B7D5A3FB-3D2A-7BFD-6C8E-2326E7F81EAB}"/>
              </a:ext>
            </a:extLst>
          </p:cNvPr>
          <p:cNvSpPr txBox="1"/>
          <p:nvPr/>
        </p:nvSpPr>
        <p:spPr>
          <a:xfrm>
            <a:off x="838200" y="1760141"/>
            <a:ext cx="9351343" cy="1815882"/>
          </a:xfrm>
          <a:prstGeom prst="rect">
            <a:avLst/>
          </a:prstGeom>
          <a:noFill/>
        </p:spPr>
        <p:txBody>
          <a:bodyPr wrap="none" rtlCol="0">
            <a:spAutoFit/>
          </a:bodyPr>
          <a:lstStyle/>
          <a:p>
            <a:r>
              <a:rPr lang="it-IT" sz="2400" u="sng" dirty="0"/>
              <a:t>FATTI (INTESI COME ENTIT</a:t>
            </a:r>
            <a:r>
              <a:rPr lang="it-IT" sz="2400" u="sng" dirty="0">
                <a:latin typeface="Aptos" panose="020B0004020202020204" pitchFamily="34" charset="0"/>
              </a:rPr>
              <a:t>À SEMPLICI)</a:t>
            </a:r>
          </a:p>
          <a:p>
            <a:r>
              <a:rPr lang="en-US" sz="2200" b="1" dirty="0"/>
              <a:t>CONDIZIONI DI ESISTENZA</a:t>
            </a:r>
          </a:p>
          <a:p>
            <a:r>
              <a:rPr lang="en-US" sz="2200" dirty="0"/>
              <a:t>F</a:t>
            </a:r>
            <a:r>
              <a:rPr lang="en-US" sz="2200" baseline="-25000" dirty="0"/>
              <a:t>i</a:t>
            </a:r>
            <a:r>
              <a:rPr lang="en-US" sz="2200" dirty="0"/>
              <a:t> </a:t>
            </a:r>
            <a:r>
              <a:rPr lang="en-US" sz="2200" dirty="0" err="1"/>
              <a:t>esiste</a:t>
            </a:r>
            <a:r>
              <a:rPr lang="en-US" sz="2200" dirty="0"/>
              <a:t> se e solo se la </a:t>
            </a:r>
            <a:r>
              <a:rPr lang="en-US" sz="2200" dirty="0" err="1"/>
              <a:t>sua</a:t>
            </a:r>
            <a:r>
              <a:rPr lang="en-US" sz="2200" dirty="0"/>
              <a:t> </a:t>
            </a:r>
            <a:r>
              <a:rPr lang="en-US" sz="2200" dirty="0" err="1"/>
              <a:t>classe</a:t>
            </a:r>
            <a:r>
              <a:rPr lang="en-US" sz="2200" dirty="0"/>
              <a:t> di </a:t>
            </a:r>
            <a:r>
              <a:rPr lang="en-US" sz="2200" dirty="0" err="1"/>
              <a:t>esistenza</a:t>
            </a:r>
            <a:r>
              <a:rPr lang="en-US" sz="2200" dirty="0"/>
              <a:t> </a:t>
            </a:r>
            <a:r>
              <a:rPr lang="en-US" sz="2200" dirty="0" err="1"/>
              <a:t>comprende</a:t>
            </a:r>
            <a:r>
              <a:rPr lang="en-US" sz="2200" dirty="0"/>
              <a:t> il mondo </a:t>
            </a:r>
            <a:r>
              <a:rPr lang="en-US" sz="2200" dirty="0" err="1"/>
              <a:t>attuale</a:t>
            </a:r>
            <a:r>
              <a:rPr lang="en-US" sz="2200" dirty="0"/>
              <a:t>.</a:t>
            </a:r>
          </a:p>
          <a:p>
            <a:r>
              <a:rPr lang="en-US" sz="2200" b="1" dirty="0"/>
              <a:t>CONDIZIONI DI IDENTIT</a:t>
            </a:r>
            <a:r>
              <a:rPr lang="en-US" sz="2200" b="1" dirty="0">
                <a:latin typeface="Aptos" panose="020B0004020202020204" pitchFamily="34" charset="0"/>
              </a:rPr>
              <a:t>À</a:t>
            </a:r>
          </a:p>
          <a:p>
            <a:r>
              <a:rPr lang="en-US" sz="2200" dirty="0"/>
              <a:t>F</a:t>
            </a:r>
            <a:r>
              <a:rPr lang="en-US" sz="2200" baseline="-25000" dirty="0"/>
              <a:t>1</a:t>
            </a:r>
            <a:r>
              <a:rPr lang="en-US" sz="2200" dirty="0"/>
              <a:t> = F</a:t>
            </a:r>
            <a:r>
              <a:rPr lang="en-US" sz="2200" baseline="-25000" dirty="0"/>
              <a:t>2</a:t>
            </a:r>
            <a:r>
              <a:rPr lang="en-US" sz="2200" dirty="0"/>
              <a:t> se e solo se F</a:t>
            </a:r>
            <a:r>
              <a:rPr lang="en-US" sz="2200" baseline="-25000" dirty="0"/>
              <a:t>1</a:t>
            </a:r>
            <a:r>
              <a:rPr lang="en-US" sz="2200" dirty="0"/>
              <a:t> e F</a:t>
            </a:r>
            <a:r>
              <a:rPr lang="en-US" sz="2200" baseline="-25000" dirty="0"/>
              <a:t>2 </a:t>
            </a:r>
            <a:r>
              <a:rPr lang="en-US" sz="2200" dirty="0" err="1"/>
              <a:t>hanno</a:t>
            </a:r>
            <a:r>
              <a:rPr lang="en-US" sz="2200" dirty="0"/>
              <a:t> la </a:t>
            </a:r>
            <a:r>
              <a:rPr lang="en-US" sz="2200" dirty="0" err="1"/>
              <a:t>stessa</a:t>
            </a:r>
            <a:r>
              <a:rPr lang="en-US" sz="2200" dirty="0"/>
              <a:t> </a:t>
            </a:r>
            <a:r>
              <a:rPr lang="en-US" sz="2200" dirty="0" err="1"/>
              <a:t>classe</a:t>
            </a:r>
            <a:r>
              <a:rPr lang="en-US" sz="2200" dirty="0"/>
              <a:t> di </a:t>
            </a:r>
            <a:r>
              <a:rPr lang="en-US" sz="2200" dirty="0" err="1"/>
              <a:t>esistenza</a:t>
            </a:r>
            <a:r>
              <a:rPr lang="en-US" sz="2200" dirty="0"/>
              <a:t>.</a:t>
            </a:r>
          </a:p>
        </p:txBody>
      </p:sp>
      <p:sp>
        <p:nvSpPr>
          <p:cNvPr id="6" name="CasellaDiTesto 5">
            <a:extLst>
              <a:ext uri="{FF2B5EF4-FFF2-40B4-BE49-F238E27FC236}">
                <a16:creationId xmlns:a16="http://schemas.microsoft.com/office/drawing/2014/main" id="{01BD69B9-B370-4BFD-7AD9-6B22B4D5B1EC}"/>
              </a:ext>
            </a:extLst>
          </p:cNvPr>
          <p:cNvSpPr txBox="1"/>
          <p:nvPr/>
        </p:nvSpPr>
        <p:spPr>
          <a:xfrm>
            <a:off x="838200" y="3952567"/>
            <a:ext cx="10409903" cy="1938992"/>
          </a:xfrm>
          <a:prstGeom prst="rect">
            <a:avLst/>
          </a:prstGeom>
          <a:noFill/>
        </p:spPr>
        <p:txBody>
          <a:bodyPr wrap="square" rtlCol="0">
            <a:spAutoFit/>
          </a:bodyPr>
          <a:lstStyle/>
          <a:p>
            <a:pPr algn="just"/>
            <a:r>
              <a:rPr lang="it-IT" sz="2400" dirty="0"/>
              <a:t>Queste C-E/C-I, proposte in prima battuta da chi preferisce una concezione </a:t>
            </a:r>
            <a:r>
              <a:rPr lang="it-IT" sz="2400" b="1" dirty="0"/>
              <a:t>sostanzialista</a:t>
            </a:r>
            <a:r>
              <a:rPr lang="it-IT" sz="2400" dirty="0"/>
              <a:t> dei fatti (= i fatti sono entità semplici), sono tanto eleganti quanto problematiche, grossomodo come le C-E/C-I proposte in prima battuta da chi preferisce una concezione </a:t>
            </a:r>
            <a:r>
              <a:rPr lang="it-IT" sz="2400" b="1" dirty="0" err="1"/>
              <a:t>oggettualista</a:t>
            </a:r>
            <a:r>
              <a:rPr lang="it-IT" sz="2400" b="1" dirty="0"/>
              <a:t> </a:t>
            </a:r>
            <a:r>
              <a:rPr lang="it-IT" sz="2400" dirty="0"/>
              <a:t>dei fatti (= i fatti sono entità composte da oggetti e proprietà o relazioni).</a:t>
            </a:r>
            <a:endParaRPr lang="en-US" sz="2400" b="1" dirty="0"/>
          </a:p>
        </p:txBody>
      </p:sp>
    </p:spTree>
    <p:extLst>
      <p:ext uri="{BB962C8B-B14F-4D97-AF65-F5344CB8AC3E}">
        <p14:creationId xmlns:p14="http://schemas.microsoft.com/office/powerpoint/2010/main" val="3497516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FE44-7360-F03A-B59B-253059663868}"/>
              </a:ext>
            </a:extLst>
          </p:cNvPr>
          <p:cNvSpPr>
            <a:spLocks noGrp="1"/>
          </p:cNvSpPr>
          <p:nvPr>
            <p:ph type="title"/>
          </p:nvPr>
        </p:nvSpPr>
        <p:spPr/>
        <p:txBody>
          <a:bodyPr/>
          <a:lstStyle/>
          <a:p>
            <a:r>
              <a:rPr lang="it-IT" dirty="0"/>
              <a:t>3. METAFISICA E ONTOLOGIA</a:t>
            </a:r>
            <a:endParaRPr lang="en-US" dirty="0"/>
          </a:p>
        </p:txBody>
      </p:sp>
      <p:sp>
        <p:nvSpPr>
          <p:cNvPr id="3" name="Segnaposto contenuto 2">
            <a:extLst>
              <a:ext uri="{FF2B5EF4-FFF2-40B4-BE49-F238E27FC236}">
                <a16:creationId xmlns:a16="http://schemas.microsoft.com/office/drawing/2014/main" id="{C0D3738A-7B33-8509-45F4-029615EC27BE}"/>
              </a:ext>
            </a:extLst>
          </p:cNvPr>
          <p:cNvSpPr>
            <a:spLocks noGrp="1"/>
          </p:cNvSpPr>
          <p:nvPr>
            <p:ph idx="1"/>
          </p:nvPr>
        </p:nvSpPr>
        <p:spPr/>
        <p:txBody>
          <a:bodyPr>
            <a:normAutofit lnSpcReduction="10000"/>
          </a:bodyPr>
          <a:lstStyle/>
          <a:p>
            <a:pPr algn="just"/>
            <a:r>
              <a:rPr lang="it-IT" u="sng" dirty="0"/>
              <a:t>METAFISICA</a:t>
            </a:r>
            <a:r>
              <a:rPr lang="it-IT" dirty="0"/>
              <a:t>: il termine risale all’edizione di </a:t>
            </a:r>
            <a:r>
              <a:rPr lang="it-IT" b="1" dirty="0"/>
              <a:t>Andronico di Rodi</a:t>
            </a:r>
            <a:r>
              <a:rPr lang="it-IT" dirty="0"/>
              <a:t> (I secolo a.C.) degli scritti esoterici di Aristotele e indica i libri che vengono </a:t>
            </a:r>
            <a:r>
              <a:rPr lang="en-US" dirty="0"/>
              <a:t>“dopo </a:t>
            </a:r>
            <a:r>
              <a:rPr lang="en-US" dirty="0" err="1"/>
              <a:t>quelli</a:t>
            </a:r>
            <a:r>
              <a:rPr lang="en-US" dirty="0"/>
              <a:t> di </a:t>
            </a:r>
            <a:r>
              <a:rPr lang="en-US" dirty="0" err="1"/>
              <a:t>fisica</a:t>
            </a:r>
            <a:r>
              <a:rPr lang="en-US" dirty="0"/>
              <a:t>” e </a:t>
            </a:r>
            <a:r>
              <a:rPr lang="en-US" dirty="0" err="1"/>
              <a:t>riguardano</a:t>
            </a:r>
            <a:r>
              <a:rPr lang="en-US" dirty="0"/>
              <a:t> la </a:t>
            </a:r>
            <a:r>
              <a:rPr lang="en-US" b="1" dirty="0" err="1"/>
              <a:t>filosofia</a:t>
            </a:r>
            <a:r>
              <a:rPr lang="en-US" b="1" dirty="0"/>
              <a:t> prima</a:t>
            </a:r>
            <a:r>
              <a:rPr lang="en-US" dirty="0"/>
              <a:t>.</a:t>
            </a:r>
          </a:p>
          <a:p>
            <a:pPr algn="just"/>
            <a:endParaRPr lang="en-US" u="sng" dirty="0"/>
          </a:p>
          <a:p>
            <a:pPr algn="just"/>
            <a:r>
              <a:rPr lang="en-US" u="sng" dirty="0"/>
              <a:t>ONTOLOGIA</a:t>
            </a:r>
            <a:r>
              <a:rPr lang="en-US" dirty="0"/>
              <a:t>: il </a:t>
            </a:r>
            <a:r>
              <a:rPr lang="en-US" dirty="0" err="1"/>
              <a:t>termine</a:t>
            </a:r>
            <a:r>
              <a:rPr lang="en-US" dirty="0"/>
              <a:t> è </a:t>
            </a:r>
            <a:r>
              <a:rPr lang="en-US" dirty="0" err="1"/>
              <a:t>stato</a:t>
            </a:r>
            <a:r>
              <a:rPr lang="en-US" dirty="0"/>
              <a:t> </a:t>
            </a:r>
            <a:r>
              <a:rPr lang="en-US" dirty="0" err="1"/>
              <a:t>coniato</a:t>
            </a:r>
            <a:r>
              <a:rPr lang="en-US" dirty="0"/>
              <a:t> </a:t>
            </a:r>
            <a:r>
              <a:rPr lang="en-US" dirty="0" err="1"/>
              <a:t>nel</a:t>
            </a:r>
            <a:r>
              <a:rPr lang="en-US" dirty="0"/>
              <a:t> 1606 da Jacob </a:t>
            </a:r>
            <a:r>
              <a:rPr lang="en-US" dirty="0" err="1"/>
              <a:t>Lorhard</a:t>
            </a:r>
            <a:r>
              <a:rPr lang="en-US" dirty="0"/>
              <a:t> e </a:t>
            </a:r>
            <a:r>
              <a:rPr lang="en-US" dirty="0" err="1"/>
              <a:t>divulgato</a:t>
            </a:r>
            <a:r>
              <a:rPr lang="en-US" dirty="0"/>
              <a:t> </a:t>
            </a:r>
            <a:r>
              <a:rPr lang="en-US" dirty="0" err="1"/>
              <a:t>più</a:t>
            </a:r>
            <a:r>
              <a:rPr lang="en-US" dirty="0"/>
              <a:t> di un </a:t>
            </a:r>
            <a:r>
              <a:rPr lang="en-US" dirty="0" err="1"/>
              <a:t>secolo</a:t>
            </a:r>
            <a:r>
              <a:rPr lang="en-US" dirty="0"/>
              <a:t> dopo da </a:t>
            </a:r>
            <a:r>
              <a:rPr lang="en-US" b="1" dirty="0"/>
              <a:t>Christian Wolff</a:t>
            </a:r>
            <a:r>
              <a:rPr lang="en-US" dirty="0"/>
              <a:t> (1679-1754) come </a:t>
            </a:r>
            <a:r>
              <a:rPr lang="en-US" dirty="0" err="1"/>
              <a:t>sinonimo</a:t>
            </a:r>
            <a:r>
              <a:rPr lang="en-US" dirty="0"/>
              <a:t> di “</a:t>
            </a:r>
            <a:r>
              <a:rPr lang="en-US" dirty="0" err="1"/>
              <a:t>filosofia</a:t>
            </a:r>
            <a:r>
              <a:rPr lang="en-US" dirty="0"/>
              <a:t> prima” o “</a:t>
            </a:r>
            <a:r>
              <a:rPr lang="en-US" dirty="0" err="1"/>
              <a:t>metafisica</a:t>
            </a:r>
            <a:r>
              <a:rPr lang="en-US" dirty="0"/>
              <a:t>”.</a:t>
            </a:r>
          </a:p>
          <a:p>
            <a:pPr algn="just"/>
            <a:endParaRPr lang="en-US" dirty="0"/>
          </a:p>
          <a:p>
            <a:pPr algn="just"/>
            <a:r>
              <a:rPr lang="en-US" dirty="0"/>
              <a:t>Tanto </a:t>
            </a:r>
            <a:r>
              <a:rPr lang="en-US" dirty="0" err="1"/>
              <a:t>nella</a:t>
            </a:r>
            <a:r>
              <a:rPr lang="en-US" dirty="0"/>
              <a:t> </a:t>
            </a:r>
            <a:r>
              <a:rPr lang="en-US" dirty="0" err="1"/>
              <a:t>tradizione</a:t>
            </a:r>
            <a:r>
              <a:rPr lang="en-US" dirty="0"/>
              <a:t> </a:t>
            </a:r>
            <a:r>
              <a:rPr lang="en-US" dirty="0" err="1"/>
              <a:t>quanto</a:t>
            </a:r>
            <a:r>
              <a:rPr lang="en-US" dirty="0"/>
              <a:t> </a:t>
            </a:r>
            <a:r>
              <a:rPr lang="en-US" dirty="0" err="1"/>
              <a:t>nel</a:t>
            </a:r>
            <a:r>
              <a:rPr lang="en-US" dirty="0"/>
              <a:t> </a:t>
            </a:r>
            <a:r>
              <a:rPr lang="en-US" dirty="0" err="1"/>
              <a:t>dibattito</a:t>
            </a:r>
            <a:r>
              <a:rPr lang="en-US" dirty="0"/>
              <a:t> </a:t>
            </a:r>
            <a:r>
              <a:rPr lang="en-US" dirty="0" err="1"/>
              <a:t>contemporaneo</a:t>
            </a:r>
            <a:r>
              <a:rPr lang="en-US" dirty="0"/>
              <a:t> </a:t>
            </a:r>
            <a:r>
              <a:rPr lang="en-US" dirty="0" err="1"/>
              <a:t>si</a:t>
            </a:r>
            <a:r>
              <a:rPr lang="en-US" dirty="0"/>
              <a:t> </a:t>
            </a:r>
            <a:r>
              <a:rPr lang="en-US" dirty="0" err="1"/>
              <a:t>registra</a:t>
            </a:r>
            <a:r>
              <a:rPr lang="en-US" dirty="0"/>
              <a:t> un </a:t>
            </a:r>
            <a:r>
              <a:rPr lang="en-US" dirty="0" err="1"/>
              <a:t>certo</a:t>
            </a:r>
            <a:r>
              <a:rPr lang="en-US" dirty="0"/>
              <a:t> </a:t>
            </a:r>
            <a:r>
              <a:rPr lang="en-US" dirty="0" err="1"/>
              <a:t>margine</a:t>
            </a:r>
            <a:r>
              <a:rPr lang="en-US" dirty="0"/>
              <a:t> di </a:t>
            </a:r>
            <a:r>
              <a:rPr lang="en-US" b="1" dirty="0" err="1"/>
              <a:t>arbitrarietà</a:t>
            </a:r>
            <a:r>
              <a:rPr lang="en-US" dirty="0"/>
              <a:t> </a:t>
            </a:r>
            <a:r>
              <a:rPr lang="en-US" dirty="0" err="1"/>
              <a:t>nell’uso</a:t>
            </a:r>
            <a:r>
              <a:rPr lang="en-US" dirty="0"/>
              <a:t> di </a:t>
            </a:r>
            <a:r>
              <a:rPr lang="en-US" dirty="0" err="1"/>
              <a:t>questi</a:t>
            </a:r>
            <a:r>
              <a:rPr lang="en-US" dirty="0"/>
              <a:t> termini.</a:t>
            </a:r>
          </a:p>
        </p:txBody>
      </p:sp>
    </p:spTree>
    <p:extLst>
      <p:ext uri="{BB962C8B-B14F-4D97-AF65-F5344CB8AC3E}">
        <p14:creationId xmlns:p14="http://schemas.microsoft.com/office/powerpoint/2010/main" val="278280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FE44-7360-F03A-B59B-253059663868}"/>
              </a:ext>
            </a:extLst>
          </p:cNvPr>
          <p:cNvSpPr>
            <a:spLocks noGrp="1"/>
          </p:cNvSpPr>
          <p:nvPr>
            <p:ph type="title"/>
          </p:nvPr>
        </p:nvSpPr>
        <p:spPr/>
        <p:txBody>
          <a:bodyPr/>
          <a:lstStyle/>
          <a:p>
            <a:r>
              <a:rPr lang="it-IT" dirty="0"/>
              <a:t>3. METAFISICA E ONTOLOGIA</a:t>
            </a:r>
            <a:endParaRPr lang="en-US" dirty="0"/>
          </a:p>
        </p:txBody>
      </p:sp>
      <p:sp>
        <p:nvSpPr>
          <p:cNvPr id="3" name="Segnaposto contenuto 2">
            <a:extLst>
              <a:ext uri="{FF2B5EF4-FFF2-40B4-BE49-F238E27FC236}">
                <a16:creationId xmlns:a16="http://schemas.microsoft.com/office/drawing/2014/main" id="{C0D3738A-7B33-8509-45F4-029615EC27BE}"/>
              </a:ext>
            </a:extLst>
          </p:cNvPr>
          <p:cNvSpPr>
            <a:spLocks noGrp="1"/>
          </p:cNvSpPr>
          <p:nvPr>
            <p:ph idx="1"/>
          </p:nvPr>
        </p:nvSpPr>
        <p:spPr>
          <a:xfrm>
            <a:off x="907026" y="2238837"/>
            <a:ext cx="6005052" cy="4351338"/>
          </a:xfrm>
        </p:spPr>
        <p:txBody>
          <a:bodyPr/>
          <a:lstStyle/>
          <a:p>
            <a:pPr marL="0" indent="0">
              <a:buNone/>
            </a:pPr>
            <a:r>
              <a:rPr lang="it-IT" dirty="0"/>
              <a:t>Adottiamo la seguente distinzione:</a:t>
            </a:r>
          </a:p>
          <a:p>
            <a:pPr marL="0" indent="0" algn="just">
              <a:buNone/>
            </a:pPr>
            <a:r>
              <a:rPr lang="it-IT" dirty="0"/>
              <a:t>	</a:t>
            </a:r>
            <a:r>
              <a:rPr lang="en-US" dirty="0" err="1"/>
              <a:t>mentre</a:t>
            </a:r>
            <a:r>
              <a:rPr lang="en-US" dirty="0"/>
              <a:t> </a:t>
            </a:r>
            <a:r>
              <a:rPr lang="en-US" dirty="0" err="1"/>
              <a:t>l’</a:t>
            </a:r>
            <a:r>
              <a:rPr lang="en-US" b="1" dirty="0" err="1"/>
              <a:t>ontologia</a:t>
            </a:r>
            <a:r>
              <a:rPr lang="en-US" dirty="0"/>
              <a:t> </a:t>
            </a:r>
            <a:r>
              <a:rPr lang="en-US" dirty="0" err="1"/>
              <a:t>si</a:t>
            </a:r>
            <a:r>
              <a:rPr lang="en-US" dirty="0"/>
              <a:t> </a:t>
            </a:r>
            <a:r>
              <a:rPr lang="en-US" dirty="0" err="1"/>
              <a:t>occupa</a:t>
            </a:r>
            <a:r>
              <a:rPr lang="en-US" dirty="0"/>
              <a:t> di </a:t>
            </a:r>
            <a:r>
              <a:rPr lang="en-US" dirty="0" err="1"/>
              <a:t>rispondere</a:t>
            </a:r>
            <a:r>
              <a:rPr lang="en-US" dirty="0"/>
              <a:t> </a:t>
            </a:r>
            <a:r>
              <a:rPr lang="en-US" dirty="0" err="1"/>
              <a:t>alla</a:t>
            </a:r>
            <a:r>
              <a:rPr lang="en-US" dirty="0"/>
              <a:t> </a:t>
            </a:r>
            <a:r>
              <a:rPr lang="en-US" dirty="0" err="1"/>
              <a:t>domanda</a:t>
            </a:r>
            <a:r>
              <a:rPr lang="en-US" dirty="0"/>
              <a:t> “Che </a:t>
            </a:r>
            <a:r>
              <a:rPr lang="en-US" dirty="0" err="1"/>
              <a:t>cosa</a:t>
            </a:r>
            <a:r>
              <a:rPr lang="en-US" dirty="0"/>
              <a:t> </a:t>
            </a:r>
            <a:r>
              <a:rPr lang="en-US" dirty="0" err="1"/>
              <a:t>esiste</a:t>
            </a:r>
            <a:r>
              <a:rPr lang="en-US" dirty="0"/>
              <a:t>?”, la </a:t>
            </a:r>
            <a:r>
              <a:rPr lang="en-US" b="1" dirty="0" err="1"/>
              <a:t>metafisica</a:t>
            </a:r>
            <a:r>
              <a:rPr lang="en-US" dirty="0"/>
              <a:t> ha il </a:t>
            </a:r>
            <a:r>
              <a:rPr lang="en-US" dirty="0" err="1"/>
              <a:t>compito</a:t>
            </a:r>
            <a:r>
              <a:rPr lang="en-US" dirty="0"/>
              <a:t> di </a:t>
            </a:r>
            <a:r>
              <a:rPr lang="en-US" dirty="0" err="1"/>
              <a:t>rispondere</a:t>
            </a:r>
            <a:r>
              <a:rPr lang="en-US" dirty="0"/>
              <a:t> </a:t>
            </a:r>
            <a:r>
              <a:rPr lang="en-US" dirty="0" err="1"/>
              <a:t>alla</a:t>
            </a:r>
            <a:r>
              <a:rPr lang="en-US" dirty="0"/>
              <a:t> </a:t>
            </a:r>
            <a:r>
              <a:rPr lang="en-US" dirty="0" err="1"/>
              <a:t>domanda</a:t>
            </a:r>
            <a:r>
              <a:rPr lang="en-US" dirty="0"/>
              <a:t> “Qual è la </a:t>
            </a:r>
            <a:r>
              <a:rPr lang="en-US" b="1" dirty="0"/>
              <a:t>natura</a:t>
            </a:r>
            <a:r>
              <a:rPr lang="en-US" dirty="0"/>
              <a:t> di </a:t>
            </a:r>
            <a:r>
              <a:rPr lang="en-US" dirty="0" err="1"/>
              <a:t>ciò</a:t>
            </a:r>
            <a:r>
              <a:rPr lang="en-US" dirty="0"/>
              <a:t> </a:t>
            </a:r>
            <a:r>
              <a:rPr lang="en-US" dirty="0" err="1"/>
              <a:t>che</a:t>
            </a:r>
            <a:r>
              <a:rPr lang="en-US" dirty="0"/>
              <a:t> </a:t>
            </a:r>
            <a:r>
              <a:rPr lang="en-US" dirty="0" err="1"/>
              <a:t>esiste</a:t>
            </a:r>
            <a:r>
              <a:rPr lang="en-US" dirty="0"/>
              <a:t>?”.</a:t>
            </a:r>
            <a:endParaRPr lang="it-IT" dirty="0"/>
          </a:p>
        </p:txBody>
      </p:sp>
      <p:pic>
        <p:nvPicPr>
          <p:cNvPr id="5" name="Immagine 4" descr="Immagine che contiene arte, cartone animato, disegno, illustrazione&#10;&#10;Descrizione generata automaticamente">
            <a:extLst>
              <a:ext uri="{FF2B5EF4-FFF2-40B4-BE49-F238E27FC236}">
                <a16:creationId xmlns:a16="http://schemas.microsoft.com/office/drawing/2014/main" id="{D02DA86B-8290-F34E-DB27-D3E0ACDCCA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1459" y="1593388"/>
            <a:ext cx="3341509" cy="4899487"/>
          </a:xfrm>
          <a:prstGeom prst="rect">
            <a:avLst/>
          </a:prstGeom>
        </p:spPr>
      </p:pic>
      <p:sp>
        <p:nvSpPr>
          <p:cNvPr id="6" name="CasellaDiTesto 5">
            <a:extLst>
              <a:ext uri="{FF2B5EF4-FFF2-40B4-BE49-F238E27FC236}">
                <a16:creationId xmlns:a16="http://schemas.microsoft.com/office/drawing/2014/main" id="{1E0ADE84-840F-E55E-BB16-E546CE4C373C}"/>
              </a:ext>
            </a:extLst>
          </p:cNvPr>
          <p:cNvSpPr txBox="1"/>
          <p:nvPr/>
        </p:nvSpPr>
        <p:spPr>
          <a:xfrm>
            <a:off x="2255204" y="6123543"/>
            <a:ext cx="4852290" cy="369332"/>
          </a:xfrm>
          <a:prstGeom prst="rect">
            <a:avLst/>
          </a:prstGeom>
          <a:noFill/>
        </p:spPr>
        <p:txBody>
          <a:bodyPr wrap="none" rtlCol="0">
            <a:spAutoFit/>
          </a:bodyPr>
          <a:lstStyle/>
          <a:p>
            <a:r>
              <a:rPr lang="it-IT" dirty="0"/>
              <a:t>G. </a:t>
            </a:r>
            <a:r>
              <a:rPr lang="it-IT" b="1" dirty="0"/>
              <a:t>De Chirico</a:t>
            </a:r>
            <a:r>
              <a:rPr lang="it-IT" dirty="0"/>
              <a:t>, </a:t>
            </a:r>
            <a:r>
              <a:rPr lang="it-IT" i="1" dirty="0"/>
              <a:t>Le muse inquietanti</a:t>
            </a:r>
            <a:r>
              <a:rPr lang="it-IT" dirty="0"/>
              <a:t> (1917-1919)</a:t>
            </a:r>
            <a:endParaRPr lang="en-US" dirty="0"/>
          </a:p>
        </p:txBody>
      </p:sp>
    </p:spTree>
    <p:extLst>
      <p:ext uri="{BB962C8B-B14F-4D97-AF65-F5344CB8AC3E}">
        <p14:creationId xmlns:p14="http://schemas.microsoft.com/office/powerpoint/2010/main" val="373041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FE44-7360-F03A-B59B-253059663868}"/>
              </a:ext>
            </a:extLst>
          </p:cNvPr>
          <p:cNvSpPr>
            <a:spLocks noGrp="1"/>
          </p:cNvSpPr>
          <p:nvPr>
            <p:ph type="title"/>
          </p:nvPr>
        </p:nvSpPr>
        <p:spPr/>
        <p:txBody>
          <a:bodyPr/>
          <a:lstStyle/>
          <a:p>
            <a:r>
              <a:rPr lang="it-IT" dirty="0"/>
              <a:t>3. METAFISICA E ONTOLOGIA</a:t>
            </a:r>
            <a:endParaRPr lang="en-US" dirty="0"/>
          </a:p>
        </p:txBody>
      </p:sp>
      <p:sp>
        <p:nvSpPr>
          <p:cNvPr id="3" name="Segnaposto contenuto 2">
            <a:extLst>
              <a:ext uri="{FF2B5EF4-FFF2-40B4-BE49-F238E27FC236}">
                <a16:creationId xmlns:a16="http://schemas.microsoft.com/office/drawing/2014/main" id="{C0D3738A-7B33-8509-45F4-029615EC27BE}"/>
              </a:ext>
            </a:extLst>
          </p:cNvPr>
          <p:cNvSpPr>
            <a:spLocks noGrp="1"/>
          </p:cNvSpPr>
          <p:nvPr>
            <p:ph idx="1"/>
          </p:nvPr>
        </p:nvSpPr>
        <p:spPr/>
        <p:txBody>
          <a:bodyPr/>
          <a:lstStyle/>
          <a:p>
            <a:pPr marL="0" indent="0">
              <a:buNone/>
            </a:pPr>
            <a:r>
              <a:rPr lang="it-IT" b="1" dirty="0"/>
              <a:t>PROBLEMA</a:t>
            </a:r>
            <a:r>
              <a:rPr lang="it-IT" dirty="0"/>
              <a:t>: dal punto di vista epistemologico, viene prima l’ontologia o la metafisica?</a:t>
            </a:r>
          </a:p>
          <a:p>
            <a:pPr marL="0" indent="0">
              <a:buNone/>
            </a:pPr>
            <a:endParaRPr lang="it-IT" dirty="0"/>
          </a:p>
          <a:p>
            <a:pPr algn="just"/>
            <a:r>
              <a:rPr lang="it-IT" dirty="0"/>
              <a:t>Per decidere se includere nell’inventario ontologico una certa categoria, devo prima stabilire qual è la natura delle entità che appartengono a quella categoria: </a:t>
            </a:r>
            <a:r>
              <a:rPr lang="it-IT" b="1" dirty="0"/>
              <a:t>priorità</a:t>
            </a:r>
            <a:r>
              <a:rPr lang="it-IT" dirty="0"/>
              <a:t> della metafisica.</a:t>
            </a:r>
          </a:p>
          <a:p>
            <a:pPr algn="just"/>
            <a:r>
              <a:rPr lang="it-IT" dirty="0"/>
              <a:t>Al tempo stesso, però, le questioni ontologiche influenzano le tesi metafisiche (se l’inclusione di una certa categoria nell’inventario comporta dei problemi, potrei decidere di caratterizzare in modo diverso la natura delle entità di quella categoria).</a:t>
            </a:r>
          </a:p>
          <a:p>
            <a:pPr algn="just"/>
            <a:endParaRPr lang="it-IT" dirty="0"/>
          </a:p>
          <a:p>
            <a:pPr algn="just"/>
            <a:endParaRPr lang="it-IT" dirty="0"/>
          </a:p>
        </p:txBody>
      </p:sp>
    </p:spTree>
    <p:extLst>
      <p:ext uri="{BB962C8B-B14F-4D97-AF65-F5344CB8AC3E}">
        <p14:creationId xmlns:p14="http://schemas.microsoft.com/office/powerpoint/2010/main" val="1685153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FE44-7360-F03A-B59B-253059663868}"/>
              </a:ext>
            </a:extLst>
          </p:cNvPr>
          <p:cNvSpPr>
            <a:spLocks noGrp="1"/>
          </p:cNvSpPr>
          <p:nvPr>
            <p:ph type="title"/>
          </p:nvPr>
        </p:nvSpPr>
        <p:spPr/>
        <p:txBody>
          <a:bodyPr/>
          <a:lstStyle/>
          <a:p>
            <a:r>
              <a:rPr lang="it-IT" dirty="0"/>
              <a:t>3. METAFISICA E ONTOLOGIA</a:t>
            </a:r>
            <a:endParaRPr lang="en-US" dirty="0"/>
          </a:p>
        </p:txBody>
      </p:sp>
      <p:sp>
        <p:nvSpPr>
          <p:cNvPr id="3" name="Segnaposto contenuto 2">
            <a:extLst>
              <a:ext uri="{FF2B5EF4-FFF2-40B4-BE49-F238E27FC236}">
                <a16:creationId xmlns:a16="http://schemas.microsoft.com/office/drawing/2014/main" id="{C0D3738A-7B33-8509-45F4-029615EC27BE}"/>
              </a:ext>
            </a:extLst>
          </p:cNvPr>
          <p:cNvSpPr>
            <a:spLocks noGrp="1"/>
          </p:cNvSpPr>
          <p:nvPr>
            <p:ph idx="1"/>
          </p:nvPr>
        </p:nvSpPr>
        <p:spPr>
          <a:xfrm>
            <a:off x="838200" y="1690688"/>
            <a:ext cx="10515600" cy="4351338"/>
          </a:xfrm>
        </p:spPr>
        <p:txBody>
          <a:bodyPr/>
          <a:lstStyle/>
          <a:p>
            <a:pPr marL="0" indent="0">
              <a:buNone/>
            </a:pPr>
            <a:r>
              <a:rPr lang="it-IT" b="1" dirty="0"/>
              <a:t>ESEMPIO</a:t>
            </a:r>
          </a:p>
          <a:p>
            <a:r>
              <a:rPr lang="it-IT" dirty="0"/>
              <a:t>Prima mossa: assumo la posizione metafisica standard sulle </a:t>
            </a:r>
            <a:r>
              <a:rPr lang="it-IT" b="1" dirty="0"/>
              <a:t>proprietà</a:t>
            </a:r>
            <a:r>
              <a:rPr lang="it-IT" dirty="0"/>
              <a:t>, secondo la quale sarebbero entità </a:t>
            </a:r>
            <a:r>
              <a:rPr lang="it-IT" b="1" dirty="0"/>
              <a:t>universali</a:t>
            </a:r>
            <a:r>
              <a:rPr lang="it-IT" dirty="0"/>
              <a:t>.</a:t>
            </a:r>
            <a:endParaRPr lang="en-US" dirty="0"/>
          </a:p>
          <a:p>
            <a:r>
              <a:rPr lang="en-US" dirty="0" err="1"/>
              <a:t>Seconda</a:t>
            </a:r>
            <a:r>
              <a:rPr lang="en-US" dirty="0"/>
              <a:t> </a:t>
            </a:r>
            <a:r>
              <a:rPr lang="en-US" dirty="0" err="1"/>
              <a:t>mossa</a:t>
            </a:r>
            <a:r>
              <a:rPr lang="en-US" dirty="0"/>
              <a:t>: </a:t>
            </a:r>
            <a:r>
              <a:rPr lang="en-US" dirty="0" err="1"/>
              <a:t>assumendo</a:t>
            </a:r>
            <a:r>
              <a:rPr lang="en-US" dirty="0"/>
              <a:t> </a:t>
            </a:r>
            <a:r>
              <a:rPr lang="en-US" dirty="0" err="1"/>
              <a:t>che</a:t>
            </a:r>
            <a:r>
              <a:rPr lang="en-US" dirty="0"/>
              <a:t> le </a:t>
            </a:r>
            <a:r>
              <a:rPr lang="en-US" dirty="0" err="1"/>
              <a:t>proprietà</a:t>
            </a:r>
            <a:r>
              <a:rPr lang="en-US" dirty="0"/>
              <a:t> </a:t>
            </a:r>
            <a:r>
              <a:rPr lang="en-US" b="1" dirty="0" err="1"/>
              <a:t>esistono</a:t>
            </a:r>
            <a:r>
              <a:rPr lang="en-US" dirty="0"/>
              <a:t> </a:t>
            </a:r>
            <a:r>
              <a:rPr lang="en-US" i="1" dirty="0"/>
              <a:t>come</a:t>
            </a:r>
            <a:r>
              <a:rPr lang="en-US" dirty="0"/>
              <a:t> </a:t>
            </a:r>
            <a:r>
              <a:rPr lang="en-US" dirty="0" err="1"/>
              <a:t>universali</a:t>
            </a:r>
            <a:r>
              <a:rPr lang="en-US" dirty="0"/>
              <a:t>, mi </a:t>
            </a:r>
            <a:r>
              <a:rPr lang="en-US" dirty="0" err="1"/>
              <a:t>accorgo</a:t>
            </a:r>
            <a:r>
              <a:rPr lang="en-US" dirty="0"/>
              <a:t> </a:t>
            </a:r>
            <a:r>
              <a:rPr lang="en-US" dirty="0" err="1"/>
              <a:t>che</a:t>
            </a:r>
            <a:r>
              <a:rPr lang="en-US" dirty="0"/>
              <a:t> </a:t>
            </a:r>
            <a:r>
              <a:rPr lang="en-US" dirty="0" err="1"/>
              <a:t>si</a:t>
            </a:r>
            <a:r>
              <a:rPr lang="en-US" dirty="0"/>
              <a:t> </a:t>
            </a:r>
            <a:r>
              <a:rPr lang="en-US" dirty="0" err="1"/>
              <a:t>incappa</a:t>
            </a:r>
            <a:r>
              <a:rPr lang="en-US" dirty="0"/>
              <a:t> in </a:t>
            </a:r>
            <a:r>
              <a:rPr lang="en-US" dirty="0" err="1"/>
              <a:t>seri</a:t>
            </a:r>
            <a:r>
              <a:rPr lang="en-US" dirty="0"/>
              <a:t> </a:t>
            </a:r>
            <a:r>
              <a:rPr lang="en-US" b="1" dirty="0" err="1"/>
              <a:t>problemi</a:t>
            </a:r>
            <a:r>
              <a:rPr lang="en-US" b="1" dirty="0"/>
              <a:t> </a:t>
            </a:r>
            <a:r>
              <a:rPr lang="en-US" b="1" dirty="0" err="1"/>
              <a:t>ontologici</a:t>
            </a:r>
            <a:r>
              <a:rPr lang="en-US" dirty="0"/>
              <a:t>.</a:t>
            </a:r>
          </a:p>
          <a:p>
            <a:r>
              <a:rPr lang="en-US" dirty="0"/>
              <a:t>Terza </a:t>
            </a:r>
            <a:r>
              <a:rPr lang="en-US" dirty="0" err="1"/>
              <a:t>mossa</a:t>
            </a:r>
            <a:r>
              <a:rPr lang="en-US" dirty="0"/>
              <a:t>: </a:t>
            </a:r>
            <a:r>
              <a:rPr lang="en-US" dirty="0" err="1"/>
              <a:t>decido</a:t>
            </a:r>
            <a:r>
              <a:rPr lang="en-US" dirty="0"/>
              <a:t> di </a:t>
            </a:r>
            <a:r>
              <a:rPr lang="en-US" dirty="0" err="1"/>
              <a:t>abbandonare</a:t>
            </a:r>
            <a:r>
              <a:rPr lang="en-US" dirty="0"/>
              <a:t> la </a:t>
            </a:r>
            <a:r>
              <a:rPr lang="en-US" dirty="0" err="1"/>
              <a:t>posizione</a:t>
            </a:r>
            <a:r>
              <a:rPr lang="en-US" dirty="0"/>
              <a:t> standard e </a:t>
            </a:r>
            <a:r>
              <a:rPr lang="en-US" dirty="0" err="1"/>
              <a:t>caratterizzare</a:t>
            </a:r>
            <a:r>
              <a:rPr lang="en-US" dirty="0"/>
              <a:t> le </a:t>
            </a:r>
            <a:r>
              <a:rPr lang="en-US" dirty="0" err="1"/>
              <a:t>proprietà</a:t>
            </a:r>
            <a:r>
              <a:rPr lang="en-US" dirty="0"/>
              <a:t> come </a:t>
            </a:r>
            <a:r>
              <a:rPr lang="en-US" dirty="0" err="1"/>
              <a:t>entità</a:t>
            </a:r>
            <a:r>
              <a:rPr lang="en-US" dirty="0"/>
              <a:t> </a:t>
            </a:r>
            <a:r>
              <a:rPr lang="en-US" b="1" dirty="0" err="1"/>
              <a:t>particolari</a:t>
            </a:r>
            <a:r>
              <a:rPr lang="en-US" dirty="0"/>
              <a:t> (= </a:t>
            </a:r>
            <a:r>
              <a:rPr lang="en-US" b="1" dirty="0" err="1"/>
              <a:t>tropi</a:t>
            </a:r>
            <a:r>
              <a:rPr lang="en-US" dirty="0"/>
              <a:t>).</a:t>
            </a:r>
            <a:endParaRPr lang="it-IT" dirty="0"/>
          </a:p>
        </p:txBody>
      </p:sp>
      <p:sp>
        <p:nvSpPr>
          <p:cNvPr id="4" name="CasellaDiTesto 3">
            <a:extLst>
              <a:ext uri="{FF2B5EF4-FFF2-40B4-BE49-F238E27FC236}">
                <a16:creationId xmlns:a16="http://schemas.microsoft.com/office/drawing/2014/main" id="{323DC02B-431A-CB06-7E03-9945C423A242}"/>
              </a:ext>
            </a:extLst>
          </p:cNvPr>
          <p:cNvSpPr txBox="1"/>
          <p:nvPr/>
        </p:nvSpPr>
        <p:spPr>
          <a:xfrm>
            <a:off x="973393" y="5289755"/>
            <a:ext cx="10245213" cy="830997"/>
          </a:xfrm>
          <a:prstGeom prst="rect">
            <a:avLst/>
          </a:prstGeom>
          <a:noFill/>
        </p:spPr>
        <p:txBody>
          <a:bodyPr wrap="square" rtlCol="0">
            <a:spAutoFit/>
          </a:bodyPr>
          <a:lstStyle/>
          <a:p>
            <a:pPr algn="ctr"/>
            <a:r>
              <a:rPr lang="it-IT" sz="2400" dirty="0"/>
              <a:t>L’</a:t>
            </a:r>
            <a:r>
              <a:rPr lang="it-IT" sz="2400" b="1" dirty="0"/>
              <a:t>inestricabilità</a:t>
            </a:r>
            <a:r>
              <a:rPr lang="it-IT" sz="2400" dirty="0"/>
              <a:t> di ontologia e metafisica non è una buona ragione per sostenere che non ci sia alcuna reale distinzione tra le due discipline.</a:t>
            </a:r>
            <a:endParaRPr lang="en-US" sz="2400" dirty="0"/>
          </a:p>
        </p:txBody>
      </p:sp>
    </p:spTree>
    <p:extLst>
      <p:ext uri="{BB962C8B-B14F-4D97-AF65-F5344CB8AC3E}">
        <p14:creationId xmlns:p14="http://schemas.microsoft.com/office/powerpoint/2010/main" val="313230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FE44-7360-F03A-B59B-253059663868}"/>
              </a:ext>
            </a:extLst>
          </p:cNvPr>
          <p:cNvSpPr>
            <a:spLocks noGrp="1"/>
          </p:cNvSpPr>
          <p:nvPr>
            <p:ph type="title"/>
          </p:nvPr>
        </p:nvSpPr>
        <p:spPr/>
        <p:txBody>
          <a:bodyPr/>
          <a:lstStyle/>
          <a:p>
            <a:r>
              <a:rPr lang="it-IT" dirty="0"/>
              <a:t>3. METAFISICA E ONTOLOGIA</a:t>
            </a:r>
            <a:endParaRPr lang="en-US" dirty="0"/>
          </a:p>
        </p:txBody>
      </p:sp>
      <p:sp>
        <p:nvSpPr>
          <p:cNvPr id="3" name="Segnaposto contenuto 2">
            <a:extLst>
              <a:ext uri="{FF2B5EF4-FFF2-40B4-BE49-F238E27FC236}">
                <a16:creationId xmlns:a16="http://schemas.microsoft.com/office/drawing/2014/main" id="{C0D3738A-7B33-8509-45F4-029615EC27BE}"/>
              </a:ext>
            </a:extLst>
          </p:cNvPr>
          <p:cNvSpPr>
            <a:spLocks noGrp="1"/>
          </p:cNvSpPr>
          <p:nvPr>
            <p:ph idx="1"/>
          </p:nvPr>
        </p:nvSpPr>
        <p:spPr>
          <a:xfrm>
            <a:off x="838200" y="1655763"/>
            <a:ext cx="10515600" cy="3287149"/>
          </a:xfrm>
        </p:spPr>
        <p:txBody>
          <a:bodyPr>
            <a:normAutofit/>
          </a:bodyPr>
          <a:lstStyle/>
          <a:p>
            <a:pPr marL="0" indent="0">
              <a:buNone/>
            </a:pPr>
            <a:r>
              <a:rPr lang="it-IT" dirty="0"/>
              <a:t>Un’altra distinzione interessante, che risale ancora alle </a:t>
            </a:r>
            <a:r>
              <a:rPr lang="it-IT" i="1" dirty="0"/>
              <a:t>Ricerche filosofiche</a:t>
            </a:r>
            <a:r>
              <a:rPr lang="it-IT" dirty="0"/>
              <a:t> (1900-1901) di E. </a:t>
            </a:r>
            <a:r>
              <a:rPr lang="it-IT" b="1" dirty="0"/>
              <a:t>Husserl</a:t>
            </a:r>
            <a:r>
              <a:rPr lang="it-IT" dirty="0"/>
              <a:t>, è quella tra:</a:t>
            </a:r>
          </a:p>
          <a:p>
            <a:pPr marL="0" indent="0">
              <a:lnSpc>
                <a:spcPct val="40000"/>
              </a:lnSpc>
              <a:buNone/>
            </a:pPr>
            <a:endParaRPr lang="it-IT" dirty="0"/>
          </a:p>
          <a:p>
            <a:r>
              <a:rPr lang="it-IT" dirty="0"/>
              <a:t>ONTOLOGIA </a:t>
            </a:r>
            <a:r>
              <a:rPr lang="it-IT" b="1" dirty="0"/>
              <a:t>MATERIALE</a:t>
            </a:r>
            <a:r>
              <a:rPr lang="it-IT" dirty="0"/>
              <a:t>: si occupa, volta per volta, di </a:t>
            </a:r>
            <a:r>
              <a:rPr lang="en-US" dirty="0"/>
              <a:t>“</a:t>
            </a:r>
            <a:r>
              <a:rPr lang="en-US" dirty="0" err="1"/>
              <a:t>grandi</a:t>
            </a:r>
            <a:r>
              <a:rPr lang="en-US" dirty="0"/>
              <a:t> </a:t>
            </a:r>
            <a:r>
              <a:rPr lang="en-US" dirty="0" err="1"/>
              <a:t>regioni</a:t>
            </a:r>
            <a:r>
              <a:rPr lang="en-US" dirty="0"/>
              <a:t> </a:t>
            </a:r>
            <a:r>
              <a:rPr lang="en-US" dirty="0" err="1"/>
              <a:t>dell’essere</a:t>
            </a:r>
            <a:r>
              <a:rPr lang="en-US" dirty="0"/>
              <a:t>” (</a:t>
            </a:r>
            <a:r>
              <a:rPr lang="en-US" dirty="0" err="1"/>
              <a:t>ovvero</a:t>
            </a:r>
            <a:r>
              <a:rPr lang="en-US" dirty="0"/>
              <a:t>, le </a:t>
            </a:r>
            <a:r>
              <a:rPr lang="en-US" dirty="0" err="1"/>
              <a:t>categorie</a:t>
            </a:r>
            <a:r>
              <a:rPr lang="en-US" dirty="0"/>
              <a:t>).</a:t>
            </a:r>
            <a:endParaRPr lang="it-IT" dirty="0"/>
          </a:p>
          <a:p>
            <a:r>
              <a:rPr lang="it-IT" dirty="0"/>
              <a:t>ONTOLOGIA </a:t>
            </a:r>
            <a:r>
              <a:rPr lang="it-IT" b="1" dirty="0"/>
              <a:t>FORMALE</a:t>
            </a:r>
            <a:r>
              <a:rPr lang="it-IT" dirty="0"/>
              <a:t>: si occupa di concetti ontologici formali </a:t>
            </a:r>
            <a:r>
              <a:rPr lang="it-IT" b="1" dirty="0"/>
              <a:t>trasversali</a:t>
            </a:r>
            <a:r>
              <a:rPr lang="it-IT" dirty="0"/>
              <a:t> a tutte le categorie.</a:t>
            </a:r>
          </a:p>
          <a:p>
            <a:endParaRPr lang="it-IT" dirty="0"/>
          </a:p>
        </p:txBody>
      </p:sp>
      <p:sp>
        <p:nvSpPr>
          <p:cNvPr id="4" name="CasellaDiTesto 3">
            <a:extLst>
              <a:ext uri="{FF2B5EF4-FFF2-40B4-BE49-F238E27FC236}">
                <a16:creationId xmlns:a16="http://schemas.microsoft.com/office/drawing/2014/main" id="{CEEEABCA-D35D-070E-44FF-DB584F1404D4}"/>
              </a:ext>
            </a:extLst>
          </p:cNvPr>
          <p:cNvSpPr txBox="1"/>
          <p:nvPr/>
        </p:nvSpPr>
        <p:spPr>
          <a:xfrm>
            <a:off x="838200" y="4822680"/>
            <a:ext cx="7875252" cy="2062103"/>
          </a:xfrm>
          <a:prstGeom prst="rect">
            <a:avLst/>
          </a:prstGeom>
          <a:noFill/>
        </p:spPr>
        <p:txBody>
          <a:bodyPr wrap="square" rtlCol="0">
            <a:spAutoFit/>
          </a:bodyPr>
          <a:lstStyle/>
          <a:p>
            <a:pPr algn="just"/>
            <a:r>
              <a:rPr lang="it-IT" sz="2200" b="1" dirty="0"/>
              <a:t>N.B.</a:t>
            </a:r>
            <a:r>
              <a:rPr lang="it-IT" sz="2200" dirty="0"/>
              <a:t>: in realtà, per Husserl, l’ontologia materiale ha per oggetto le categorie ottenute mediante generalizzazione, l’ontologia formale quelle ottenute mediante formalizzazione. Qui stiamo assumendo invece, per la nostra tavola delle categorie, il requisito dell’</a:t>
            </a:r>
            <a:r>
              <a:rPr lang="it-IT" sz="2200" b="1" dirty="0"/>
              <a:t>univocità</a:t>
            </a:r>
            <a:r>
              <a:rPr lang="it-IT" sz="2200" dirty="0"/>
              <a:t> (accanto a quello dell’esclusività).</a:t>
            </a:r>
            <a:endParaRPr lang="en-US" sz="2200" dirty="0"/>
          </a:p>
          <a:p>
            <a:endParaRPr lang="en-US" dirty="0"/>
          </a:p>
        </p:txBody>
      </p:sp>
    </p:spTree>
    <p:extLst>
      <p:ext uri="{BB962C8B-B14F-4D97-AF65-F5344CB8AC3E}">
        <p14:creationId xmlns:p14="http://schemas.microsoft.com/office/powerpoint/2010/main" val="1097471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FE44-7360-F03A-B59B-253059663868}"/>
              </a:ext>
            </a:extLst>
          </p:cNvPr>
          <p:cNvSpPr>
            <a:spLocks noGrp="1"/>
          </p:cNvSpPr>
          <p:nvPr>
            <p:ph type="title"/>
          </p:nvPr>
        </p:nvSpPr>
        <p:spPr/>
        <p:txBody>
          <a:bodyPr/>
          <a:lstStyle/>
          <a:p>
            <a:r>
              <a:rPr lang="it-IT" dirty="0"/>
              <a:t>3. METAFISICA E ONTOLOGIA</a:t>
            </a:r>
            <a:endParaRPr lang="en-US" dirty="0"/>
          </a:p>
        </p:txBody>
      </p:sp>
      <p:sp>
        <p:nvSpPr>
          <p:cNvPr id="3" name="Segnaposto contenuto 2">
            <a:extLst>
              <a:ext uri="{FF2B5EF4-FFF2-40B4-BE49-F238E27FC236}">
                <a16:creationId xmlns:a16="http://schemas.microsoft.com/office/drawing/2014/main" id="{C0D3738A-7B33-8509-45F4-029615EC27BE}"/>
              </a:ext>
            </a:extLst>
          </p:cNvPr>
          <p:cNvSpPr>
            <a:spLocks noGrp="1"/>
          </p:cNvSpPr>
          <p:nvPr>
            <p:ph idx="1"/>
          </p:nvPr>
        </p:nvSpPr>
        <p:spPr>
          <a:xfrm>
            <a:off x="838200" y="2061599"/>
            <a:ext cx="10515600" cy="4351338"/>
          </a:xfrm>
        </p:spPr>
        <p:txBody>
          <a:bodyPr/>
          <a:lstStyle/>
          <a:p>
            <a:pPr marL="0" indent="0">
              <a:buNone/>
            </a:pPr>
            <a:r>
              <a:rPr lang="it-IT" dirty="0"/>
              <a:t>In questa accezione stretta di </a:t>
            </a:r>
            <a:r>
              <a:rPr lang="en-US" dirty="0"/>
              <a:t>“</a:t>
            </a:r>
            <a:r>
              <a:rPr lang="en-US" dirty="0" err="1"/>
              <a:t>ontologia</a:t>
            </a:r>
            <a:r>
              <a:rPr lang="en-US" dirty="0"/>
              <a:t> </a:t>
            </a:r>
            <a:r>
              <a:rPr lang="en-US" b="1" dirty="0" err="1"/>
              <a:t>formale</a:t>
            </a:r>
            <a:r>
              <a:rPr lang="en-US" dirty="0"/>
              <a:t>”, il </a:t>
            </a:r>
            <a:r>
              <a:rPr lang="en-US" dirty="0" err="1"/>
              <a:t>suo</a:t>
            </a:r>
            <a:r>
              <a:rPr lang="en-US" dirty="0"/>
              <a:t> </a:t>
            </a:r>
            <a:r>
              <a:rPr lang="en-US" dirty="0" err="1"/>
              <a:t>oggetto</a:t>
            </a:r>
            <a:r>
              <a:rPr lang="en-US" dirty="0"/>
              <a:t> di </a:t>
            </a:r>
            <a:r>
              <a:rPr lang="en-US" dirty="0" err="1"/>
              <a:t>indagine</a:t>
            </a:r>
            <a:r>
              <a:rPr lang="en-US" dirty="0"/>
              <a:t> </a:t>
            </a:r>
            <a:r>
              <a:rPr lang="en-US" dirty="0" err="1"/>
              <a:t>sarebbe</a:t>
            </a:r>
            <a:r>
              <a:rPr lang="en-US" dirty="0"/>
              <a:t> in </a:t>
            </a:r>
            <a:r>
              <a:rPr lang="en-US" dirty="0" err="1"/>
              <a:t>effetti</a:t>
            </a:r>
            <a:r>
              <a:rPr lang="en-US" dirty="0"/>
              <a:t> la </a:t>
            </a:r>
            <a:r>
              <a:rPr lang="en-US" b="1" dirty="0" err="1"/>
              <a:t>struttura</a:t>
            </a:r>
            <a:r>
              <a:rPr lang="en-US" dirty="0"/>
              <a:t> </a:t>
            </a:r>
            <a:r>
              <a:rPr lang="en-US" dirty="0" err="1"/>
              <a:t>stessa</a:t>
            </a:r>
            <a:r>
              <a:rPr lang="en-US" dirty="0"/>
              <a:t> </a:t>
            </a:r>
            <a:r>
              <a:rPr lang="en-US" dirty="0" err="1"/>
              <a:t>della</a:t>
            </a:r>
            <a:r>
              <a:rPr lang="en-US" dirty="0"/>
              <a:t> </a:t>
            </a:r>
            <a:r>
              <a:rPr lang="en-US" dirty="0" err="1"/>
              <a:t>realtà</a:t>
            </a:r>
            <a:r>
              <a:rPr lang="en-US" dirty="0"/>
              <a:t>. </a:t>
            </a:r>
            <a:r>
              <a:rPr lang="en-US" dirty="0" err="1"/>
              <a:t>Nozioni</a:t>
            </a:r>
            <a:r>
              <a:rPr lang="en-US" dirty="0"/>
              <a:t> </a:t>
            </a:r>
            <a:r>
              <a:rPr lang="en-US" dirty="0" err="1"/>
              <a:t>che</a:t>
            </a:r>
            <a:r>
              <a:rPr lang="en-US" dirty="0"/>
              <a:t> </a:t>
            </a:r>
            <a:r>
              <a:rPr lang="en-US" dirty="0" err="1"/>
              <a:t>riguardano</a:t>
            </a:r>
            <a:r>
              <a:rPr lang="en-US" dirty="0"/>
              <a:t> il modo in cui è </a:t>
            </a:r>
            <a:r>
              <a:rPr lang="en-US" dirty="0" err="1"/>
              <a:t>strutturata</a:t>
            </a:r>
            <a:r>
              <a:rPr lang="en-US" dirty="0"/>
              <a:t> la </a:t>
            </a:r>
            <a:r>
              <a:rPr lang="en-US" dirty="0" err="1"/>
              <a:t>realtà</a:t>
            </a:r>
            <a:r>
              <a:rPr lang="en-US" dirty="0"/>
              <a:t> </a:t>
            </a:r>
            <a:r>
              <a:rPr lang="en-US" dirty="0" err="1"/>
              <a:t>sono</a:t>
            </a:r>
            <a:r>
              <a:rPr lang="en-US" dirty="0"/>
              <a:t>, ad es.,</a:t>
            </a:r>
          </a:p>
          <a:p>
            <a:r>
              <a:rPr lang="en-US" dirty="0"/>
              <a:t>la </a:t>
            </a:r>
            <a:r>
              <a:rPr lang="en-US" dirty="0" err="1"/>
              <a:t>relazione</a:t>
            </a:r>
            <a:r>
              <a:rPr lang="en-US" dirty="0"/>
              <a:t> di </a:t>
            </a:r>
            <a:r>
              <a:rPr lang="en-US" b="1" dirty="0" err="1"/>
              <a:t>parte</a:t>
            </a:r>
            <a:r>
              <a:rPr lang="en-US" dirty="0"/>
              <a:t>;</a:t>
            </a:r>
          </a:p>
          <a:p>
            <a:r>
              <a:rPr lang="en-US" dirty="0"/>
              <a:t>la </a:t>
            </a:r>
            <a:r>
              <a:rPr lang="en-US" dirty="0" err="1"/>
              <a:t>relazione</a:t>
            </a:r>
            <a:r>
              <a:rPr lang="en-US" dirty="0"/>
              <a:t> di </a:t>
            </a:r>
            <a:r>
              <a:rPr lang="en-US" b="1" dirty="0" err="1"/>
              <a:t>dipendenza</a:t>
            </a:r>
            <a:r>
              <a:rPr lang="en-US" b="1" dirty="0"/>
              <a:t> </a:t>
            </a:r>
            <a:r>
              <a:rPr lang="en-US" b="1" dirty="0" err="1"/>
              <a:t>ontologica</a:t>
            </a:r>
            <a:r>
              <a:rPr lang="en-US" dirty="0"/>
              <a:t>.</a:t>
            </a:r>
          </a:p>
          <a:p>
            <a:pPr marL="0" indent="0">
              <a:buNone/>
            </a:pPr>
            <a:endParaRPr lang="en-US" b="1" dirty="0"/>
          </a:p>
          <a:p>
            <a:pPr marL="0" indent="0">
              <a:buNone/>
            </a:pPr>
            <a:r>
              <a:rPr lang="en-US" dirty="0" err="1"/>
              <a:t>Torneremo</a:t>
            </a:r>
            <a:r>
              <a:rPr lang="en-US" dirty="0"/>
              <a:t> </a:t>
            </a:r>
            <a:r>
              <a:rPr lang="en-US" dirty="0" err="1"/>
              <a:t>su</a:t>
            </a:r>
            <a:r>
              <a:rPr lang="en-US" dirty="0"/>
              <a:t> </a:t>
            </a:r>
            <a:r>
              <a:rPr lang="en-US" dirty="0" err="1"/>
              <a:t>questi</a:t>
            </a:r>
            <a:r>
              <a:rPr lang="en-US" dirty="0"/>
              <a:t> </a:t>
            </a:r>
            <a:r>
              <a:rPr lang="en-US" dirty="0" err="1"/>
              <a:t>temi</a:t>
            </a:r>
            <a:r>
              <a:rPr lang="en-US" dirty="0"/>
              <a:t> </a:t>
            </a:r>
            <a:r>
              <a:rPr lang="en-US" dirty="0" err="1"/>
              <a:t>nella</a:t>
            </a:r>
            <a:r>
              <a:rPr lang="en-US" dirty="0"/>
              <a:t> </a:t>
            </a:r>
            <a:r>
              <a:rPr lang="en-US" b="1" dirty="0" err="1"/>
              <a:t>Lezione</a:t>
            </a:r>
            <a:r>
              <a:rPr lang="en-US" b="1" dirty="0"/>
              <a:t> 8</a:t>
            </a:r>
            <a:r>
              <a:rPr lang="en-US" dirty="0"/>
              <a:t>.</a:t>
            </a:r>
          </a:p>
        </p:txBody>
      </p:sp>
    </p:spTree>
    <p:extLst>
      <p:ext uri="{BB962C8B-B14F-4D97-AF65-F5344CB8AC3E}">
        <p14:creationId xmlns:p14="http://schemas.microsoft.com/office/powerpoint/2010/main" val="3672008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down)">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FE44-7360-F03A-B59B-253059663868}"/>
              </a:ext>
            </a:extLst>
          </p:cNvPr>
          <p:cNvSpPr>
            <a:spLocks noGrp="1"/>
          </p:cNvSpPr>
          <p:nvPr>
            <p:ph type="title"/>
          </p:nvPr>
        </p:nvSpPr>
        <p:spPr/>
        <p:txBody>
          <a:bodyPr/>
          <a:lstStyle/>
          <a:p>
            <a:r>
              <a:rPr lang="it-IT" dirty="0"/>
              <a:t>3. METAFISICA E ONTOLOGIA</a:t>
            </a:r>
            <a:endParaRPr lang="en-US" dirty="0"/>
          </a:p>
        </p:txBody>
      </p:sp>
      <p:sp>
        <p:nvSpPr>
          <p:cNvPr id="3" name="Segnaposto contenuto 2">
            <a:extLst>
              <a:ext uri="{FF2B5EF4-FFF2-40B4-BE49-F238E27FC236}">
                <a16:creationId xmlns:a16="http://schemas.microsoft.com/office/drawing/2014/main" id="{C0D3738A-7B33-8509-45F4-029615EC27BE}"/>
              </a:ext>
            </a:extLst>
          </p:cNvPr>
          <p:cNvSpPr>
            <a:spLocks noGrp="1"/>
          </p:cNvSpPr>
          <p:nvPr>
            <p:ph idx="1"/>
          </p:nvPr>
        </p:nvSpPr>
        <p:spPr/>
        <p:txBody>
          <a:bodyPr/>
          <a:lstStyle/>
          <a:p>
            <a:pPr marL="0" indent="0">
              <a:spcBef>
                <a:spcPts val="0"/>
              </a:spcBef>
              <a:buNone/>
            </a:pPr>
            <a:r>
              <a:rPr lang="it-IT" dirty="0"/>
              <a:t>Nelle prossime lezioni, prenderemo in esame alcune </a:t>
            </a:r>
          </a:p>
          <a:p>
            <a:pPr marL="0" indent="0">
              <a:spcBef>
                <a:spcPts val="0"/>
              </a:spcBef>
              <a:buNone/>
            </a:pPr>
            <a:r>
              <a:rPr lang="it-IT" dirty="0"/>
              <a:t>delle </a:t>
            </a:r>
            <a:r>
              <a:rPr lang="it-IT" b="1" dirty="0"/>
              <a:t>categorie</a:t>
            </a:r>
            <a:r>
              <a:rPr lang="it-IT" dirty="0"/>
              <a:t> di cui si occupa l’ontologia </a:t>
            </a:r>
            <a:r>
              <a:rPr lang="it-IT" b="1" dirty="0"/>
              <a:t>materiale</a:t>
            </a:r>
            <a:r>
              <a:rPr lang="it-IT" dirty="0"/>
              <a:t>:</a:t>
            </a:r>
          </a:p>
          <a:p>
            <a:pPr marL="0" indent="0" algn="just">
              <a:buNone/>
            </a:pPr>
            <a:endParaRPr lang="it-IT" dirty="0"/>
          </a:p>
          <a:p>
            <a:pPr algn="just"/>
            <a:r>
              <a:rPr lang="en-US" dirty="0"/>
              <a:t>FATTI</a:t>
            </a:r>
          </a:p>
          <a:p>
            <a:pPr algn="just"/>
            <a:r>
              <a:rPr lang="en-US" dirty="0"/>
              <a:t>UNIVERSALI</a:t>
            </a:r>
          </a:p>
          <a:p>
            <a:pPr algn="just"/>
            <a:r>
              <a:rPr lang="en-US" dirty="0"/>
              <a:t>INSIEMI</a:t>
            </a:r>
          </a:p>
          <a:p>
            <a:pPr algn="just"/>
            <a:r>
              <a:rPr lang="en-US" dirty="0"/>
              <a:t>MONDI POSSIBILI</a:t>
            </a:r>
          </a:p>
          <a:p>
            <a:pPr algn="just"/>
            <a:endParaRPr lang="en-US" dirty="0"/>
          </a:p>
        </p:txBody>
      </p:sp>
      <p:pic>
        <p:nvPicPr>
          <p:cNvPr id="5" name="Immagine 4" descr="Immagine che contiene disegno, schizzo, cerchio, Arte bambini&#10;&#10;Descrizione generata automaticamente">
            <a:extLst>
              <a:ext uri="{FF2B5EF4-FFF2-40B4-BE49-F238E27FC236}">
                <a16:creationId xmlns:a16="http://schemas.microsoft.com/office/drawing/2014/main" id="{BE0F55AC-6BED-2B19-C26E-579EBF792B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09187" y="2925049"/>
            <a:ext cx="4295732" cy="3567826"/>
          </a:xfrm>
          <a:prstGeom prst="rect">
            <a:avLst/>
          </a:prstGeom>
        </p:spPr>
      </p:pic>
    </p:spTree>
    <p:extLst>
      <p:ext uri="{BB962C8B-B14F-4D97-AF65-F5344CB8AC3E}">
        <p14:creationId xmlns:p14="http://schemas.microsoft.com/office/powerpoint/2010/main" val="4097513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fade">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537</TotalTime>
  <Words>1701</Words>
  <Application>Microsoft Office PowerPoint</Application>
  <PresentationFormat>Widescreen</PresentationFormat>
  <Paragraphs>113</Paragraphs>
  <Slides>20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20</vt:i4>
      </vt:variant>
    </vt:vector>
  </HeadingPairs>
  <TitlesOfParts>
    <vt:vector size="24" baseType="lpstr">
      <vt:lpstr>Aptos</vt:lpstr>
      <vt:lpstr>Aptos Display</vt:lpstr>
      <vt:lpstr>Arial</vt:lpstr>
      <vt:lpstr>1_Tema di Office</vt:lpstr>
      <vt:lpstr>Seminario di filosofia analitica L’identità degli indiscernibili</vt:lpstr>
      <vt:lpstr>LEZIONI 1-2 IN PILLOLE </vt:lpstr>
      <vt:lpstr>3. METAFISICA E ONTOLOGIA</vt:lpstr>
      <vt:lpstr>3. METAFISICA E ONTOLOGIA</vt:lpstr>
      <vt:lpstr>3. METAFISICA E ONTOLOGIA</vt:lpstr>
      <vt:lpstr>3. METAFISICA E ONTOLOGIA</vt:lpstr>
      <vt:lpstr>3. METAFISICA E ONTOLOGIA</vt:lpstr>
      <vt:lpstr>3. METAFISICA E ONTOLOGIA</vt:lpstr>
      <vt:lpstr>3. METAFISICA E ONTOLOGIA</vt:lpstr>
      <vt:lpstr>4. ESISTONO I FATTI?</vt:lpstr>
      <vt:lpstr>4. ESISTONO I FATTI?</vt:lpstr>
      <vt:lpstr>4. ESISTONO I FATTI?</vt:lpstr>
      <vt:lpstr>4. ESISTONO I FATTI?</vt:lpstr>
      <vt:lpstr>4. ESISTONO I FATTI?</vt:lpstr>
      <vt:lpstr>4. ESISTONO I FATTI?</vt:lpstr>
      <vt:lpstr>4. ESISTONO I FATTI?</vt:lpstr>
      <vt:lpstr>4. ESISTONO I FATTI?</vt:lpstr>
      <vt:lpstr>4. ESISTONO I FATTI?</vt:lpstr>
      <vt:lpstr>4. ESISTONO I FATTI?</vt:lpstr>
      <vt:lpstr>4. ESISTONO I FATTI?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Jansan Favazzo</dc:creator>
  <cp:lastModifiedBy>Jansan Favazzo</cp:lastModifiedBy>
  <cp:revision>208</cp:revision>
  <dcterms:created xsi:type="dcterms:W3CDTF">2024-09-05T13:14:54Z</dcterms:created>
  <dcterms:modified xsi:type="dcterms:W3CDTF">2024-09-19T14:20:59Z</dcterms:modified>
</cp:coreProperties>
</file>