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7" r:id="rId12"/>
    <p:sldId id="278" r:id="rId13"/>
    <p:sldId id="260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BBC74-AA72-4F25-87E1-8AF2087839D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05388-C4AB-403D-AD6C-19B759D9EB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AE44DE-38E1-6441-3A78-B1D4793C0D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BAA9433-2E4B-D98A-7E27-9DCB88134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77EC67-3573-E25E-9E79-52DC7F3E9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AB1EB6-45BE-84E8-5DF1-C509207E6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213260-DB93-6187-BA47-826C3E752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1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6D956F-97C0-36B4-25A1-163044F33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12AB804-94FB-B8B5-3E67-271B8A7C4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7417E3-7D52-2D74-F0EA-04CA9882D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A266EE-3A8D-CD38-4180-B0D89F22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C9686D-6442-1603-D6FB-7E697EDF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6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2A83DBC-7AA2-CDA3-7B4A-FB731B744B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035143-725C-A246-F479-869E3995B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EB654B-39D6-3540-8002-6D2F2A6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5D95AC-7BB4-AEDB-E1AB-0490E4DC7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60551B-F1C2-1446-5B59-1CE26C1AB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39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2A57C6-857F-DBC7-D7E8-AAFA0FA97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5C70EF-7D07-4910-42E6-7B3CBE8BB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2EA138-DAE1-5A80-B61E-DA8C9529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23C30F-55E2-0D88-6072-808532F89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9481B5-9A0E-97BB-8642-E56D0022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7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37B15A-1667-B5C2-99FA-EDFF9B84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0A6165-4B83-0413-FBA3-039D48F3F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C957EF-FACA-3C08-42D1-88086B8B6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B26A23-D688-6861-D95F-034A5F17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B18AC9-BBBC-45E5-2A0E-38AC1806C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9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2886C0-51F4-244A-6D93-B6259175B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9428BB-EC39-2581-8E37-93E65AF6F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B2F877B-F831-E99E-B5FF-9DA37FCF2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68B54F-F4B0-EA62-6373-81B5E42E0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98D2ED-6F4A-8569-FAE8-7C22AD70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74155F-5619-5EAD-0AD0-97CE1F90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5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1610AA-7683-5885-656E-F44E7F13C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F8C319-6A31-B905-F3A2-BDC3FC4AD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99CE002-D42F-1D6D-4F12-185D3CC3C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AFFAFA9-FA4C-EB9B-CBA0-D6CC26FFC9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E0594A8-5A47-4642-58B9-B438001F2D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517B535-9359-D720-12EB-C6BD8D68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95C7C6D-595C-677D-EE0E-567FA049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F274304-FD7D-B729-8358-A088FC164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0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B228A2-9417-F1DB-9AE8-AE8F2C54A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E8742FB-9392-0C8A-9FCA-310D63266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73AF85D-B20E-20C9-8E3E-4F7308B6B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604A6B-84AE-C003-73F8-A30EA3C4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4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D69A77D-312B-0532-2CD4-023BF0C48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D3FE6DA-9FB1-0509-62BD-0B445E426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E113B43-CBCE-8CE7-E9FE-3E2893CA4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6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F61805-7841-AAC3-5CA5-BD6BCE54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9F0B29-6D48-4C7A-C050-CA0E10D06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FBD016B-FA8C-7937-6F18-332302D582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8137B6-5A0E-47BA-B2A9-05A1EF728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30790C9-83E7-2B84-3F99-15CDB683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E1F533-CC8E-FCFB-AE5C-48031DFC0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3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677CFF-0EEC-39DA-C3FE-7C9C0BEBF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E4B303A-283B-2E7F-CDA7-208A97AF3D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9173A8E-CB5D-31F2-8F71-6B351EC45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46D2BE-7FFA-32C6-E1A1-9CA4AFF6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B00E09-5E8C-FE8F-9D47-0D8F5DC1B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1FEF18-B39E-FD25-4140-D408872FE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9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C015C0E-01D8-C495-BA0E-CE382C81A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7AB32F-C8E2-FB02-881C-110C72F1D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67BFDE-256D-8AD4-A5B8-9575C90A12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2FF7C8-8399-42A4-A7E6-881A842869B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610D27-9CCA-2D77-46E1-F6ACCF8BF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7E7D8E-1277-7AC1-DDBA-CDB733647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E8D680-A4FA-4339-9C13-AEB642F6346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.favazzo@unimc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FF16A5-EC2A-0D76-097C-EC7DFA654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3681"/>
            <a:ext cx="9566787" cy="1655762"/>
          </a:xfrm>
        </p:spPr>
        <p:txBody>
          <a:bodyPr>
            <a:normAutofit/>
          </a:bodyPr>
          <a:lstStyle/>
          <a:p>
            <a:r>
              <a:rPr lang="it-IT" sz="5300" dirty="0"/>
              <a:t>Seminario di filosofia analitica</a:t>
            </a:r>
            <a:br>
              <a:rPr lang="it-IT" dirty="0"/>
            </a:br>
            <a:r>
              <a:rPr lang="it-IT" dirty="0"/>
              <a:t>L’identità degli indiscernibili</a:t>
            </a:r>
            <a:endParaRPr lang="en-U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917F582-316D-86F4-3735-CE51840E2F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000" dirty="0"/>
              <a:t>LEZIONI 5-6 (23 ottobre 2024)</a:t>
            </a:r>
          </a:p>
          <a:p>
            <a:r>
              <a:rPr lang="it-IT" dirty="0"/>
              <a:t>Università di Macerata</a:t>
            </a:r>
          </a:p>
          <a:p>
            <a:r>
              <a:rPr lang="it-IT" dirty="0"/>
              <a:t>Jansan Favazzo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j.favazzo@unimc.it</a:t>
            </a:r>
            <a:r>
              <a:rPr lang="en-US" dirty="0"/>
              <a:t>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1883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277A-2346-537D-21D6-32C6E439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ESISTONO GLI UNIVERSALI? 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44DFF3-EB6C-D285-E051-D9308B16D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5526"/>
            <a:ext cx="10515600" cy="524285"/>
          </a:xfrm>
        </p:spPr>
        <p:txBody>
          <a:bodyPr/>
          <a:lstStyle/>
          <a:p>
            <a:pPr marL="0" indent="0">
              <a:buNone/>
            </a:pPr>
            <a:r>
              <a:rPr lang="it-IT" sz="2400" dirty="0"/>
              <a:t>Che dire, però, del </a:t>
            </a:r>
            <a:r>
              <a:rPr lang="it-IT" sz="2400" b="1" dirty="0"/>
              <a:t>riferimento astratto</a:t>
            </a:r>
            <a:r>
              <a:rPr lang="it-IT" sz="2400" dirty="0"/>
              <a:t>?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02FF564-4CDE-2FD1-6A42-B2E87389FB13}"/>
              </a:ext>
            </a:extLst>
          </p:cNvPr>
          <p:cNvSpPr txBox="1"/>
          <p:nvPr/>
        </p:nvSpPr>
        <p:spPr>
          <a:xfrm>
            <a:off x="2039569" y="2209482"/>
            <a:ext cx="375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(1) La modestia è una virtù.</a:t>
            </a:r>
            <a:endParaRPr lang="en-US" sz="2400" dirty="0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1813E294-BCE9-224C-A2EE-21B9ECAAA746}"/>
              </a:ext>
            </a:extLst>
          </p:cNvPr>
          <p:cNvSpPr txBox="1">
            <a:spLocks/>
          </p:cNvSpPr>
          <p:nvPr/>
        </p:nvSpPr>
        <p:spPr>
          <a:xfrm>
            <a:off x="838200" y="2983373"/>
            <a:ext cx="10515600" cy="524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3959722-0E3E-DD08-0DBD-4CC3EE2F4A1D}"/>
              </a:ext>
            </a:extLst>
          </p:cNvPr>
          <p:cNvSpPr txBox="1"/>
          <p:nvPr/>
        </p:nvSpPr>
        <p:spPr>
          <a:xfrm>
            <a:off x="838200" y="2705585"/>
            <a:ext cx="1051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Asserendo (1), diciamo </a:t>
            </a:r>
            <a:r>
              <a:rPr lang="it-IT" sz="2400" i="1" dirty="0"/>
              <a:t>di</a:t>
            </a:r>
            <a:r>
              <a:rPr lang="it-IT" sz="2400" dirty="0"/>
              <a:t> una proprietà, la modestia, che essa gode della proprietà (di secondo livello) di essere una virtù</a:t>
            </a:r>
            <a:r>
              <a:rPr lang="en-US" sz="2400" dirty="0"/>
              <a:t>. </a:t>
            </a:r>
            <a:r>
              <a:rPr lang="en-US" sz="2400" dirty="0" err="1"/>
              <a:t>Così</a:t>
            </a:r>
            <a:r>
              <a:rPr lang="en-US" sz="2400" dirty="0"/>
              <a:t> </a:t>
            </a:r>
            <a:r>
              <a:rPr lang="en-US" sz="2400" dirty="0" err="1"/>
              <a:t>facendo</a:t>
            </a:r>
            <a:r>
              <a:rPr lang="en-US" sz="2400" dirty="0"/>
              <a:t>, ci </a:t>
            </a:r>
            <a:r>
              <a:rPr lang="it-IT" sz="2400" b="1" dirty="0"/>
              <a:t>impegniamo</a:t>
            </a:r>
            <a:r>
              <a:rPr lang="en-US" sz="2400" dirty="0"/>
              <a:t> </a:t>
            </a:r>
            <a:r>
              <a:rPr lang="en-US" sz="2400" dirty="0" err="1"/>
              <a:t>all’esistenza</a:t>
            </a:r>
            <a:r>
              <a:rPr lang="en-US" sz="2400" dirty="0"/>
              <a:t> di </a:t>
            </a:r>
            <a:r>
              <a:rPr lang="en-US" sz="2400" dirty="0" err="1"/>
              <a:t>almeno</a:t>
            </a:r>
            <a:r>
              <a:rPr lang="en-US" sz="2400" dirty="0"/>
              <a:t> </a:t>
            </a:r>
            <a:r>
              <a:rPr lang="en-US" sz="2400" dirty="0" err="1"/>
              <a:t>una</a:t>
            </a:r>
            <a:r>
              <a:rPr lang="en-US" sz="2400" dirty="0"/>
              <a:t> </a:t>
            </a:r>
            <a:r>
              <a:rPr lang="en-US" sz="2400" dirty="0" err="1"/>
              <a:t>proprietà</a:t>
            </a:r>
            <a:r>
              <a:rPr lang="en-US" sz="2400" dirty="0"/>
              <a:t>. Il </a:t>
            </a:r>
            <a:r>
              <a:rPr lang="en-US" sz="2400" dirty="0" err="1"/>
              <a:t>nominalista</a:t>
            </a:r>
            <a:r>
              <a:rPr lang="en-US" sz="2400" dirty="0"/>
              <a:t> </a:t>
            </a:r>
            <a:r>
              <a:rPr lang="en-US" sz="2400" dirty="0" err="1"/>
              <a:t>potrebbe</a:t>
            </a:r>
            <a:r>
              <a:rPr lang="en-US" sz="2400" dirty="0"/>
              <a:t> </a:t>
            </a:r>
            <a:r>
              <a:rPr lang="en-US" sz="2400" dirty="0" err="1"/>
              <a:t>proporre</a:t>
            </a:r>
            <a:r>
              <a:rPr lang="en-US" sz="2400" dirty="0"/>
              <a:t> </a:t>
            </a:r>
            <a:r>
              <a:rPr lang="en-US" sz="2400" dirty="0" err="1"/>
              <a:t>allora</a:t>
            </a:r>
            <a:r>
              <a:rPr lang="en-US" sz="2400" dirty="0"/>
              <a:t> di </a:t>
            </a:r>
            <a:r>
              <a:rPr lang="en-US" sz="2400" b="1" dirty="0" err="1"/>
              <a:t>parafrasare</a:t>
            </a:r>
            <a:r>
              <a:rPr lang="en-US" sz="2400" dirty="0"/>
              <a:t> (1) con</a:t>
            </a:r>
            <a:endParaRPr lang="it-IT" sz="2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7EE95C6-D67F-1EA9-3D95-AB51328C9ABA}"/>
              </a:ext>
            </a:extLst>
          </p:cNvPr>
          <p:cNvSpPr txBox="1"/>
          <p:nvPr/>
        </p:nvSpPr>
        <p:spPr>
          <a:xfrm>
            <a:off x="2039569" y="4337626"/>
            <a:ext cx="5962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(1’) Tutte le persone modeste sono virtuose.</a:t>
            </a:r>
            <a:endParaRPr lang="en-US" sz="2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D27A982-316F-AF1B-22DC-561C787AD83B}"/>
              </a:ext>
            </a:extLst>
          </p:cNvPr>
          <p:cNvSpPr txBox="1"/>
          <p:nvPr/>
        </p:nvSpPr>
        <p:spPr>
          <a:xfrm>
            <a:off x="838200" y="4861673"/>
            <a:ext cx="1051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A ben guardare, però, (1’) non è una buona parafrasi di (1): ci sono casi in cui (1) è vero mentre (1’) è falso. Supponiamo che io sia una persona modesta cui però mancano tutte le altre virtù: diremo che io sono modesto ma non virtuoso, </a:t>
            </a:r>
            <a:r>
              <a:rPr lang="it-IT" sz="2400" b="1" dirty="0"/>
              <a:t>contraddicendo</a:t>
            </a:r>
            <a:r>
              <a:rPr lang="it-IT" sz="2400" dirty="0"/>
              <a:t> (1’).</a:t>
            </a:r>
          </a:p>
        </p:txBody>
      </p:sp>
    </p:spTree>
    <p:extLst>
      <p:ext uri="{BB962C8B-B14F-4D97-AF65-F5344CB8AC3E}">
        <p14:creationId xmlns:p14="http://schemas.microsoft.com/office/powerpoint/2010/main" val="386652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277A-2346-537D-21D6-32C6E439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</a:t>
            </a:r>
            <a:r>
              <a:rPr lang="it-IT"/>
              <a:t>ESISTONO GLI UNIVERSALI? </a:t>
            </a:r>
            <a:endParaRPr lang="en-US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54CFE756-7BF0-A4B3-5422-70DFCA4D4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5022"/>
            <a:ext cx="10515600" cy="11027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Una strategia più promettente consiste nel suggerire che enunciati come (1), malgrado le apparenze, non riguardino ciò cui certe espressioni sembrano riferirsi ma piuttosto le </a:t>
            </a:r>
            <a:r>
              <a:rPr lang="it-IT" sz="2400" b="1" dirty="0"/>
              <a:t>espressioni linguistiche </a:t>
            </a:r>
            <a:r>
              <a:rPr lang="it-IT" sz="2400" dirty="0"/>
              <a:t>stesse: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9CAB6CB-0D16-A974-CA4E-9A7EBFBB7A11}"/>
              </a:ext>
            </a:extLst>
          </p:cNvPr>
          <p:cNvSpPr txBox="1"/>
          <p:nvPr/>
        </p:nvSpPr>
        <p:spPr>
          <a:xfrm>
            <a:off x="1990408" y="2897740"/>
            <a:ext cx="5225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(1’’) </a:t>
            </a:r>
            <a:r>
              <a:rPr lang="en-US" sz="2400" dirty="0"/>
              <a:t>“</a:t>
            </a:r>
            <a:r>
              <a:rPr lang="en-US" sz="2400" dirty="0" err="1"/>
              <a:t>Modestia</a:t>
            </a:r>
            <a:r>
              <a:rPr lang="en-US" sz="2400" dirty="0"/>
              <a:t>” è un </a:t>
            </a:r>
            <a:r>
              <a:rPr lang="en-US" sz="2400" dirty="0" err="1"/>
              <a:t>predicato</a:t>
            </a:r>
            <a:r>
              <a:rPr lang="en-US" sz="2400" dirty="0"/>
              <a:t> di </a:t>
            </a:r>
            <a:r>
              <a:rPr lang="en-US" sz="2400" dirty="0" err="1"/>
              <a:t>virtù</a:t>
            </a:r>
            <a:r>
              <a:rPr lang="it-IT" sz="2400" dirty="0"/>
              <a:t>.</a:t>
            </a:r>
            <a:endParaRPr lang="en-US" sz="2400" dirty="0"/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AF5C48BB-7098-9257-0695-4C1792241EBF}"/>
              </a:ext>
            </a:extLst>
          </p:cNvPr>
          <p:cNvSpPr txBox="1">
            <a:spLocks/>
          </p:cNvSpPr>
          <p:nvPr/>
        </p:nvSpPr>
        <p:spPr>
          <a:xfrm>
            <a:off x="838200" y="3498594"/>
            <a:ext cx="10515600" cy="1584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sz="2400" dirty="0"/>
              <a:t>(1’’), però, sembra riguardare le parole intese come </a:t>
            </a:r>
            <a:r>
              <a:rPr lang="it-IT" sz="2400" b="1" dirty="0" err="1"/>
              <a:t>type</a:t>
            </a:r>
            <a:r>
              <a:rPr lang="it-IT" sz="2400" dirty="0"/>
              <a:t>, vanificando la mossa del nominalista – i </a:t>
            </a:r>
            <a:r>
              <a:rPr lang="it-IT" sz="2400" i="1" dirty="0" err="1"/>
              <a:t>type</a:t>
            </a:r>
            <a:r>
              <a:rPr lang="it-IT" sz="2400" dirty="0"/>
              <a:t> linguistici, infatti, sono a loro volta degli universali. Piuttosto, vogliamo parlare delle parole intese come </a:t>
            </a:r>
            <a:r>
              <a:rPr lang="it-IT" sz="2400" b="1" dirty="0"/>
              <a:t>token</a:t>
            </a:r>
            <a:r>
              <a:rPr lang="it-IT" sz="2400" dirty="0"/>
              <a:t>: particolari iscrizioni o proferimenti della parola </a:t>
            </a:r>
            <a:r>
              <a:rPr lang="en-US" sz="2400" dirty="0"/>
              <a:t>“</a:t>
            </a:r>
            <a:r>
              <a:rPr lang="en-US" sz="2400" dirty="0" err="1"/>
              <a:t>modestia</a:t>
            </a:r>
            <a:r>
              <a:rPr lang="en-US" sz="2400" dirty="0"/>
              <a:t>”.</a:t>
            </a:r>
            <a:endParaRPr lang="it-IT" sz="2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BFFC70E-C3E1-97FE-51D3-C7DD8BDBA6A3}"/>
              </a:ext>
            </a:extLst>
          </p:cNvPr>
          <p:cNvSpPr txBox="1"/>
          <p:nvPr/>
        </p:nvSpPr>
        <p:spPr>
          <a:xfrm>
            <a:off x="1990408" y="5075134"/>
            <a:ext cx="6479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(1’’’) Tutte le modestia-parole sono virtù-parole.</a:t>
            </a:r>
            <a:endParaRPr lang="en-US" sz="2400" dirty="0"/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8359C3C5-0BE3-F0CB-35C3-6D185394C749}"/>
              </a:ext>
            </a:extLst>
          </p:cNvPr>
          <p:cNvSpPr txBox="1">
            <a:spLocks/>
          </p:cNvSpPr>
          <p:nvPr/>
        </p:nvSpPr>
        <p:spPr>
          <a:xfrm>
            <a:off x="838200" y="5684131"/>
            <a:ext cx="10400071" cy="530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2600" dirty="0"/>
              <a:t>È questa la strategia del </a:t>
            </a:r>
            <a:r>
              <a:rPr lang="it-IT" sz="2600" b="1" dirty="0"/>
              <a:t>nominalismo metalinguistico</a:t>
            </a:r>
            <a:r>
              <a:rPr lang="it-IT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766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277A-2346-537D-21D6-32C6E439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</a:t>
            </a:r>
            <a:r>
              <a:rPr lang="it-IT"/>
              <a:t>ESISTONO GLI UNIVERSALI? 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44DFF3-EB6C-D285-E051-D9308B16D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2480904"/>
          </a:xfrm>
        </p:spPr>
        <p:txBody>
          <a:bodyPr/>
          <a:lstStyle/>
          <a:p>
            <a:pPr algn="just"/>
            <a:r>
              <a:rPr lang="it-IT" dirty="0"/>
              <a:t>C’è infine (almeno) una terza opzione che si potrebbe offrire come </a:t>
            </a:r>
            <a:r>
              <a:rPr lang="it-IT" b="1" dirty="0"/>
              <a:t>alternativa</a:t>
            </a:r>
            <a:r>
              <a:rPr lang="it-IT" dirty="0"/>
              <a:t> a realismo e nominalismo, alla quale possiamo solo accennare di sfuggita: l’idea che i </a:t>
            </a:r>
            <a:r>
              <a:rPr lang="it-IT" b="1" dirty="0"/>
              <a:t>caratteri qualitativi</a:t>
            </a:r>
            <a:r>
              <a:rPr lang="it-IT" dirty="0"/>
              <a:t> degli individui non siano entità ripetibili (= universali) ma specifiche di un solo individuo. Nel dibattito contemporaneo, queste </a:t>
            </a:r>
            <a:r>
              <a:rPr lang="en-US" dirty="0"/>
              <a:t>“</a:t>
            </a:r>
            <a:r>
              <a:rPr lang="it-IT" dirty="0"/>
              <a:t>proprietà individuali</a:t>
            </a:r>
            <a:r>
              <a:rPr lang="en-US" dirty="0"/>
              <a:t>”</a:t>
            </a:r>
            <a:r>
              <a:rPr lang="it-IT" dirty="0"/>
              <a:t> vengono dette </a:t>
            </a:r>
            <a:r>
              <a:rPr lang="it-IT" b="1" dirty="0"/>
              <a:t>tropi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0898525-1872-3654-7844-FD3862D5373B}"/>
              </a:ext>
            </a:extLst>
          </p:cNvPr>
          <p:cNvSpPr txBox="1"/>
          <p:nvPr/>
        </p:nvSpPr>
        <p:spPr>
          <a:xfrm>
            <a:off x="838201" y="4396001"/>
            <a:ext cx="96626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/>
              <a:t>ESEMPIO: non esiste la rossezza in generale ma, tra le altre, la rossezza di quella particolare bandiera italiana che svetta sul Quirinale, la rossezza della mia felpa e la rossezza del pettirosso che si è appena posato sul cornicione di questa finestra. Tutti questi tropi sarebbero legati tra loro da una </a:t>
            </a:r>
            <a:r>
              <a:rPr lang="it-IT" sz="2200" b="1" dirty="0"/>
              <a:t>relazione</a:t>
            </a:r>
            <a:r>
              <a:rPr lang="it-IT" sz="2200" dirty="0"/>
              <a:t> di </a:t>
            </a:r>
            <a:r>
              <a:rPr lang="it-IT" sz="2200" b="1" dirty="0"/>
              <a:t>somiglianza</a:t>
            </a:r>
            <a:r>
              <a:rPr lang="it-IT" sz="2200" dirty="0"/>
              <a:t> che spiega come mai li raggruppiamo nello stesso </a:t>
            </a:r>
            <a:r>
              <a:rPr lang="it-IT" sz="2200" b="1" dirty="0"/>
              <a:t>insieme</a:t>
            </a:r>
            <a:r>
              <a:rPr lang="it-IT" sz="2200" dirty="0"/>
              <a:t> (ma questa relazione non sarebbe a sua volta un’entità universale?).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8310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89A5CE-D5B7-317D-F39F-D4FACC8E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6. ESISTONO GLI INSIEMI?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DF40C1-178C-3BAE-E853-BBD92DDFE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La teoria degli insiemi, elaborata da G. </a:t>
            </a:r>
            <a:r>
              <a:rPr lang="it-IT" b="1" dirty="0"/>
              <a:t>Cantor</a:t>
            </a:r>
            <a:r>
              <a:rPr lang="it-IT" dirty="0"/>
              <a:t> (1845-1918) e poi </a:t>
            </a:r>
            <a:r>
              <a:rPr lang="it-IT" b="1" dirty="0"/>
              <a:t>assiomatizzata</a:t>
            </a:r>
            <a:r>
              <a:rPr lang="it-IT" dirty="0"/>
              <a:t> da E. </a:t>
            </a:r>
            <a:r>
              <a:rPr lang="it-IT" dirty="0" err="1"/>
              <a:t>Zermelo</a:t>
            </a:r>
            <a:r>
              <a:rPr lang="it-IT" dirty="0"/>
              <a:t> e A. </a:t>
            </a:r>
            <a:r>
              <a:rPr lang="it-IT" dirty="0" err="1"/>
              <a:t>Fraenkel</a:t>
            </a:r>
            <a:r>
              <a:rPr lang="it-IT" dirty="0"/>
              <a:t>, svolge una funzione </a:t>
            </a:r>
            <a:r>
              <a:rPr lang="it-IT" b="1" dirty="0"/>
              <a:t>fondativa</a:t>
            </a:r>
            <a:r>
              <a:rPr lang="it-IT" dirty="0"/>
              <a:t> rispetto all’intera matematica.</a:t>
            </a:r>
            <a:endParaRPr lang="en-US" dirty="0"/>
          </a:p>
        </p:txBody>
      </p:sp>
      <p:pic>
        <p:nvPicPr>
          <p:cNvPr id="5" name="Immagine 4" descr="Immagine che contiene disegno, schizzo, uomo, arte&#10;&#10;Descrizione generata automaticamente">
            <a:extLst>
              <a:ext uri="{FF2B5EF4-FFF2-40B4-BE49-F238E27FC236}">
                <a16:creationId xmlns:a16="http://schemas.microsoft.com/office/drawing/2014/main" id="{283CE34E-F314-075B-9B17-69D6EC1F1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935" y="3706813"/>
            <a:ext cx="3809524" cy="3200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62012C6E-24E8-333A-9AA8-727CD0739FEC}"/>
              </a:ext>
            </a:extLst>
          </p:cNvPr>
          <p:cNvSpPr txBox="1"/>
          <p:nvPr/>
        </p:nvSpPr>
        <p:spPr>
          <a:xfrm>
            <a:off x="2443850" y="3352870"/>
            <a:ext cx="7083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ASSIOMA DI ESTENSIONALIT</a:t>
            </a:r>
            <a:r>
              <a:rPr lang="it-IT" sz="2000" b="1" dirty="0">
                <a:latin typeface="Aptos" panose="020B0004020202020204" pitchFamily="34" charset="0"/>
              </a:rPr>
              <a:t>À (C-I per insiemi)</a:t>
            </a:r>
            <a:endParaRPr lang="it-IT" sz="2000" b="1" dirty="0"/>
          </a:p>
          <a:p>
            <a:pPr algn="ctr"/>
            <a:r>
              <a:rPr lang="it-IT" sz="2000" dirty="0"/>
              <a:t>A = B se e solo se A e B hanno esattamente gli stessi elementi.</a:t>
            </a:r>
            <a:endParaRPr lang="en-US" sz="20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5003952-ED64-206D-FCBC-7C15EABE456E}"/>
              </a:ext>
            </a:extLst>
          </p:cNvPr>
          <p:cNvSpPr txBox="1"/>
          <p:nvPr/>
        </p:nvSpPr>
        <p:spPr>
          <a:xfrm>
            <a:off x="3950110" y="4955457"/>
            <a:ext cx="740369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La categoria degli insiemi è meno sospetta rispetto a quella degli universali, dal momento che i primi hanno delle </a:t>
            </a:r>
            <a:r>
              <a:rPr lang="it-IT" sz="2600" b="1" dirty="0"/>
              <a:t>C-I</a:t>
            </a:r>
            <a:r>
              <a:rPr lang="it-IT" sz="2600" dirty="0"/>
              <a:t> ben definite.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133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89A5CE-D5B7-317D-F39F-D4FACC8E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6. ESISTONO GLI INSIEMI?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DF40C1-178C-3BAE-E853-BBD92DDFE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13255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Quali potrebbero essere, invece, le </a:t>
            </a:r>
            <a:r>
              <a:rPr lang="it-IT" b="1" dirty="0"/>
              <a:t>C-E</a:t>
            </a:r>
            <a:r>
              <a:rPr lang="it-IT" dirty="0"/>
              <a:t>? Alla base della nozione stessa di insieme, sembra esserci l’idea che a ciascuna collezione di entità (anche infinita, come quella dei numeri naturali) corrisponda un insieme. 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F5B347-A1E9-DEDC-DEE5-9E80576F9AC8}"/>
              </a:ext>
            </a:extLst>
          </p:cNvPr>
          <p:cNvSpPr txBox="1"/>
          <p:nvPr/>
        </p:nvSpPr>
        <p:spPr>
          <a:xfrm>
            <a:off x="838200" y="3213556"/>
            <a:ext cx="1051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/>
              <a:t>PROPOSTA</a:t>
            </a:r>
            <a:r>
              <a:rPr lang="it-IT" sz="2200" dirty="0"/>
              <a:t>: data una qualsiasi proprietà, esiste l’insieme degli oggetti che ne godono.</a:t>
            </a:r>
            <a:endParaRPr lang="en-US" sz="2200" dirty="0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794BC9FB-A07A-671F-98BA-2473E8338D9D}"/>
              </a:ext>
            </a:extLst>
          </p:cNvPr>
          <p:cNvSpPr txBox="1">
            <a:spLocks/>
          </p:cNvSpPr>
          <p:nvPr/>
        </p:nvSpPr>
        <p:spPr>
          <a:xfrm>
            <a:off x="838200" y="3875196"/>
            <a:ext cx="10515600" cy="2617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sz="2600" dirty="0"/>
              <a:t>Questo </a:t>
            </a:r>
            <a:r>
              <a:rPr lang="it-IT" sz="2600" b="1" dirty="0"/>
              <a:t>principio di comprensione</a:t>
            </a:r>
            <a:r>
              <a:rPr lang="it-IT" sz="2600" dirty="0"/>
              <a:t>, ipotizzato da </a:t>
            </a:r>
            <a:r>
              <a:rPr lang="it-IT" sz="2600" b="1" dirty="0"/>
              <a:t>Frege</a:t>
            </a:r>
            <a:r>
              <a:rPr lang="it-IT" sz="2600" dirty="0"/>
              <a:t> nell’ambito del suo tentativo di fondare la matematica sulla logica, conduce però all’</a:t>
            </a:r>
            <a:r>
              <a:rPr lang="it-IT" sz="2600" b="1" dirty="0"/>
              <a:t>antinomia di Russell</a:t>
            </a:r>
            <a:r>
              <a:rPr lang="it-IT" sz="2600" dirty="0"/>
              <a:t>:</a:t>
            </a:r>
          </a:p>
          <a:p>
            <a:pPr algn="just"/>
            <a:r>
              <a:rPr lang="it-IT" sz="2600" dirty="0"/>
              <a:t>in base a (PC), esiste l’insieme di tutti gli insiemi che non appartengono a sé stessi, </a:t>
            </a:r>
            <a:r>
              <a:rPr lang="it-IT" sz="2600" i="1" dirty="0"/>
              <a:t>R</a:t>
            </a:r>
            <a:r>
              <a:rPr lang="it-IT" sz="2600" dirty="0"/>
              <a:t>;</a:t>
            </a:r>
          </a:p>
          <a:p>
            <a:pPr algn="just"/>
            <a:r>
              <a:rPr lang="it-IT" sz="2600" i="1" dirty="0"/>
              <a:t>R</a:t>
            </a:r>
            <a:r>
              <a:rPr lang="it-IT" sz="2600" dirty="0"/>
              <a:t> appartiene a sé stesso se e solo se </a:t>
            </a:r>
            <a:r>
              <a:rPr lang="it-IT" sz="2600" i="1" dirty="0"/>
              <a:t>R</a:t>
            </a:r>
            <a:r>
              <a:rPr lang="it-IT" sz="2600" dirty="0"/>
              <a:t> non appartiene a sé stesso.</a:t>
            </a:r>
          </a:p>
          <a:p>
            <a:pPr algn="just"/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330683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89A5CE-D5B7-317D-F39F-D4FACC8E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6. ESISTONO GLI INSIEMI?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DF40C1-178C-3BAE-E853-BBD92DDFE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0144"/>
          </a:xfrm>
        </p:spPr>
        <p:txBody>
          <a:bodyPr/>
          <a:lstStyle/>
          <a:p>
            <a:pPr algn="just"/>
            <a:r>
              <a:rPr lang="it-IT" dirty="0"/>
              <a:t>La scoperta di Russell ha contribuito in modo decisivo alla </a:t>
            </a:r>
            <a:r>
              <a:rPr lang="it-IT" b="1" dirty="0"/>
              <a:t>crisi dei fondamenti</a:t>
            </a:r>
            <a:r>
              <a:rPr lang="it-IT" dirty="0"/>
              <a:t> della matematica. Per correre ai ripari, le teorie assiomatiche degli insiemi hanno posto dei </a:t>
            </a:r>
            <a:r>
              <a:rPr lang="it-IT" b="1" dirty="0"/>
              <a:t>limiti</a:t>
            </a:r>
            <a:r>
              <a:rPr lang="it-IT" dirty="0"/>
              <a:t> al novero degli insiemi la cui esistenza è ammissibile, restringendo (PC).</a:t>
            </a:r>
          </a:p>
          <a:p>
            <a:pPr algn="just"/>
            <a:r>
              <a:rPr lang="it-IT" b="1" dirty="0" err="1"/>
              <a:t>Zermelo-Fraenkel</a:t>
            </a:r>
            <a:r>
              <a:rPr lang="it-IT" dirty="0"/>
              <a:t>, la più fortunata, non ammette ovviamente </a:t>
            </a:r>
            <a:r>
              <a:rPr lang="it-IT" i="1" dirty="0"/>
              <a:t>R</a:t>
            </a:r>
            <a:r>
              <a:rPr lang="it-IT" dirty="0"/>
              <a:t> (farebbe esplodere il sistema: </a:t>
            </a:r>
            <a:r>
              <a:rPr lang="it-IT" i="1" dirty="0"/>
              <a:t>ex </a:t>
            </a:r>
            <a:r>
              <a:rPr lang="it-IT" i="1" dirty="0" err="1"/>
              <a:t>condratictione</a:t>
            </a:r>
            <a:r>
              <a:rPr lang="it-IT" i="1" dirty="0"/>
              <a:t> quodlibet</a:t>
            </a:r>
            <a:r>
              <a:rPr lang="it-IT" dirty="0"/>
              <a:t>) mentre postula tramite </a:t>
            </a:r>
            <a:r>
              <a:rPr lang="it-IT" b="1" dirty="0"/>
              <a:t>assiomi</a:t>
            </a:r>
            <a:r>
              <a:rPr lang="it-IT" dirty="0"/>
              <a:t> l’esistenza diretta o condizionale di alcuni insiemi (ad es.: l’insieme vuoto esiste; se esistono due insiemi, esiste l’insieme che ha tali insiemi come unici elementi). </a:t>
            </a:r>
          </a:p>
          <a:p>
            <a:pPr algn="just"/>
            <a:r>
              <a:rPr lang="it-IT" dirty="0"/>
              <a:t>L’eterogeneità delle </a:t>
            </a:r>
            <a:r>
              <a:rPr lang="it-IT" b="1" dirty="0"/>
              <a:t>C-E</a:t>
            </a:r>
            <a:r>
              <a:rPr lang="it-IT" dirty="0"/>
              <a:t> nelle diverse teorie assiomatiche è fonte di perplessità filosofiche sull’ammissibilità di questa categoria.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942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89A5CE-D5B7-317D-F39F-D4FACC8E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6. ESISTONO GLI INSIEMI?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DF40C1-178C-3BAE-E853-BBD92DDFE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9569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Alla fine della scorsa lezione, abbiamo accennato all’idea che le proprietà non siano altro che </a:t>
            </a:r>
            <a:r>
              <a:rPr lang="it-IT" b="1" dirty="0"/>
              <a:t>insiemi di tropi</a:t>
            </a:r>
            <a:r>
              <a:rPr lang="it-IT" dirty="0"/>
              <a:t>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5DB6C56-DB9E-A7B7-3DB3-5317FB5DBE72}"/>
              </a:ext>
            </a:extLst>
          </p:cNvPr>
          <p:cNvSpPr txBox="1"/>
          <p:nvPr/>
        </p:nvSpPr>
        <p:spPr>
          <a:xfrm>
            <a:off x="838200" y="2924582"/>
            <a:ext cx="80549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Insiemi di questo tipo sono ben diversi da quelli che servono alla fondazione della matematica, detti </a:t>
            </a:r>
            <a:r>
              <a:rPr lang="it-IT" sz="2600" b="1" dirty="0"/>
              <a:t>puri</a:t>
            </a:r>
            <a:r>
              <a:rPr lang="it-IT" sz="2600" dirty="0"/>
              <a:t> perché hanno come elementi soltanto altri insiemi.</a:t>
            </a:r>
          </a:p>
          <a:p>
            <a:endParaRPr lang="en-US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C469B71-C0A3-0536-6063-8FF6F467C7E2}"/>
              </a:ext>
            </a:extLst>
          </p:cNvPr>
          <p:cNvSpPr txBox="1"/>
          <p:nvPr/>
        </p:nvSpPr>
        <p:spPr>
          <a:xfrm>
            <a:off x="838200" y="4494242"/>
            <a:ext cx="106833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/>
              <a:t>Gli oggetti chiamati in causa dall’ontologia sono invece tipicamente impuri e sembrano risultare dalla combinazione di molti oggetti in un </a:t>
            </a:r>
            <a:r>
              <a:rPr lang="it-IT" sz="2800" b="1" dirty="0"/>
              <a:t>intero</a:t>
            </a:r>
            <a:r>
              <a:rPr lang="it-IT" sz="2800" dirty="0"/>
              <a:t>: è questo il senso, molto intuitivo, in cui si dice che la Pinacoteca di Brera è l’insieme dei quadri che contiene.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000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89A5CE-D5B7-317D-F39F-D4FACC8E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6. ESISTONO GLI INSIEMI?</a:t>
            </a:r>
            <a:endParaRPr lang="en-US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E97887F0-21ED-80FA-CF54-D7AE491AB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37240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«Un insieme è il risultato della combinazione in un intero di oggetti definiti, distinti della nostra intuizione e del nostro pensiero».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6B8BE7-7368-07A3-BBB6-E36B2EB0D39E}"/>
              </a:ext>
            </a:extLst>
          </p:cNvPr>
          <p:cNvSpPr txBox="1"/>
          <p:nvPr/>
        </p:nvSpPr>
        <p:spPr>
          <a:xfrm>
            <a:off x="838200" y="2897802"/>
            <a:ext cx="8740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Questa nozione intuitiva di insieme, che risale allo stesso Cantor, pone dei </a:t>
            </a:r>
            <a:r>
              <a:rPr lang="it-IT" sz="2400" b="1" dirty="0"/>
              <a:t>problemi</a:t>
            </a:r>
            <a:r>
              <a:rPr lang="it-IT" sz="2400" dirty="0"/>
              <a:t> sia per gli insiemi puri sia per quelli impuri.</a:t>
            </a:r>
            <a:endParaRPr lang="en-US" sz="2400" dirty="0"/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78989991-1E7C-1F51-2212-9B08807DA201}"/>
              </a:ext>
            </a:extLst>
          </p:cNvPr>
          <p:cNvCxnSpPr>
            <a:cxnSpLocks/>
          </p:cNvCxnSpPr>
          <p:nvPr/>
        </p:nvCxnSpPr>
        <p:spPr>
          <a:xfrm flipH="1">
            <a:off x="8337755" y="3863736"/>
            <a:ext cx="425244" cy="6760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D5BC0E6-C125-8D62-BDFB-D00DCACE48A9}"/>
              </a:ext>
            </a:extLst>
          </p:cNvPr>
          <p:cNvSpPr txBox="1"/>
          <p:nvPr/>
        </p:nvSpPr>
        <p:spPr>
          <a:xfrm>
            <a:off x="1499419" y="4674726"/>
            <a:ext cx="862780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Supponiamo che la Pinacoteca di Brera acquisti un nuovo quadro:</a:t>
            </a:r>
            <a:r>
              <a:rPr lang="en-US" sz="2600" dirty="0"/>
              <a:t> </a:t>
            </a:r>
            <a:r>
              <a:rPr lang="en-US" sz="2600" dirty="0" err="1"/>
              <a:t>vorremmo</a:t>
            </a:r>
            <a:r>
              <a:rPr lang="en-US" sz="2600" dirty="0"/>
              <a:t> </a:t>
            </a:r>
            <a:r>
              <a:rPr lang="en-US" sz="2600" dirty="0" err="1"/>
              <a:t>certo</a:t>
            </a:r>
            <a:r>
              <a:rPr lang="en-US" sz="2600" dirty="0"/>
              <a:t> dire </a:t>
            </a:r>
            <a:r>
              <a:rPr lang="en-US" sz="2600" dirty="0" err="1"/>
              <a:t>che</a:t>
            </a:r>
            <a:r>
              <a:rPr lang="en-US" sz="2600" dirty="0"/>
              <a:t> la Pinacoteca di Brera è sempre </a:t>
            </a:r>
            <a:r>
              <a:rPr lang="en-US" sz="2600" b="1" dirty="0"/>
              <a:t>la </a:t>
            </a:r>
            <a:r>
              <a:rPr lang="en-US" sz="2600" b="1" dirty="0" err="1"/>
              <a:t>stessa</a:t>
            </a:r>
            <a:r>
              <a:rPr lang="en-US" sz="2600" dirty="0"/>
              <a:t> Pinacoteca, </a:t>
            </a:r>
            <a:r>
              <a:rPr lang="en-US" sz="2600" dirty="0" err="1"/>
              <a:t>anche</a:t>
            </a:r>
            <a:r>
              <a:rPr lang="en-US" sz="2600" dirty="0"/>
              <a:t> se </a:t>
            </a:r>
            <a:r>
              <a:rPr lang="en-US" sz="2600" dirty="0" err="1"/>
              <a:t>l’insieme</a:t>
            </a:r>
            <a:r>
              <a:rPr lang="en-US" sz="2600" dirty="0"/>
              <a:t> </a:t>
            </a:r>
            <a:r>
              <a:rPr lang="en-US" sz="2600" dirty="0" err="1"/>
              <a:t>dei</a:t>
            </a:r>
            <a:r>
              <a:rPr lang="en-US" sz="2600" dirty="0"/>
              <a:t> </a:t>
            </a:r>
            <a:r>
              <a:rPr lang="en-US" sz="2600" dirty="0" err="1"/>
              <a:t>suoi</a:t>
            </a:r>
            <a:r>
              <a:rPr lang="en-US" sz="2600" dirty="0"/>
              <a:t> </a:t>
            </a:r>
            <a:r>
              <a:rPr lang="en-US" sz="2600" dirty="0" err="1"/>
              <a:t>quadri</a:t>
            </a:r>
            <a:r>
              <a:rPr lang="en-US" sz="2600" dirty="0"/>
              <a:t> (date le </a:t>
            </a:r>
            <a:r>
              <a:rPr lang="en-US" sz="2600" dirty="0" err="1"/>
              <a:t>nostre</a:t>
            </a:r>
            <a:r>
              <a:rPr lang="en-US" sz="2600" dirty="0"/>
              <a:t> </a:t>
            </a:r>
            <a:r>
              <a:rPr lang="en-US" sz="2600" b="1" dirty="0"/>
              <a:t>C-I</a:t>
            </a:r>
            <a:r>
              <a:rPr lang="en-US" sz="2600" dirty="0"/>
              <a:t>) è </a:t>
            </a:r>
            <a:r>
              <a:rPr lang="en-US" sz="2600" dirty="0" err="1"/>
              <a:t>ora</a:t>
            </a:r>
            <a:r>
              <a:rPr lang="en-US" sz="2600" dirty="0"/>
              <a:t> </a:t>
            </a:r>
            <a:r>
              <a:rPr lang="en-US" sz="2600" b="1" dirty="0"/>
              <a:t>un </a:t>
            </a:r>
            <a:r>
              <a:rPr lang="en-US" sz="2600" b="1" dirty="0" err="1"/>
              <a:t>altro</a:t>
            </a:r>
            <a:r>
              <a:rPr lang="en-US" sz="2600" dirty="0"/>
              <a:t> </a:t>
            </a:r>
            <a:r>
              <a:rPr lang="en-US" sz="2600" dirty="0" err="1"/>
              <a:t>insieme</a:t>
            </a:r>
            <a:r>
              <a:rPr lang="en-US" sz="2600" dirty="0"/>
              <a:t>.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112804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89A5CE-D5B7-317D-F39F-D4FACC8E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6. ESISTONO GLI INSIEMI?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DF40C1-178C-3BAE-E853-BBD92DDFE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5960"/>
            <a:ext cx="9869129" cy="1325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Quanto agli insiemi puri, postulati a scopo </a:t>
            </a:r>
            <a:r>
              <a:rPr lang="it-IT" sz="2600" b="1" dirty="0"/>
              <a:t>fondazionale</a:t>
            </a:r>
            <a:r>
              <a:rPr lang="it-IT" sz="2600" dirty="0"/>
              <a:t>, la nozione intuitiva di Cantor sembra non catturarli affatto.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2600" dirty="0"/>
              <a:t>Facciamo qualche esempio.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8AE0E78-BDFF-91ED-DB2E-9918E2F12D48}"/>
              </a:ext>
            </a:extLst>
          </p:cNvPr>
          <p:cNvSpPr txBox="1"/>
          <p:nvPr/>
        </p:nvSpPr>
        <p:spPr>
          <a:xfrm>
            <a:off x="983227" y="3131523"/>
            <a:ext cx="97241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L’insieme </a:t>
            </a:r>
            <a:r>
              <a:rPr lang="it-IT" sz="2400" b="1" dirty="0"/>
              <a:t>vuoto</a:t>
            </a:r>
            <a:r>
              <a:rPr lang="it-IT" sz="2400" dirty="0"/>
              <a:t> è privo di elementi: che cos’è che, in esso, viene combinato in un intero?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I </a:t>
            </a:r>
            <a:r>
              <a:rPr lang="it-IT" sz="2400" b="1" dirty="0"/>
              <a:t>singoletti</a:t>
            </a:r>
            <a:r>
              <a:rPr lang="it-IT" sz="2400" dirty="0"/>
              <a:t> sono insiemi con un unico elemento: dal punto di vista ontologico, è bizzarro il fatto che un singoletto, pur avendo un solo elemento, sia in effetti distinto da quell’elemento.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Gli insiemi con un numero </a:t>
            </a:r>
            <a:r>
              <a:rPr lang="it-IT" sz="2400" b="1" dirty="0"/>
              <a:t>infinito</a:t>
            </a:r>
            <a:r>
              <a:rPr lang="it-IT" sz="2400" dirty="0"/>
              <a:t> di elementi sono altrettanto importanti: come faccio a distinguere, con l’intuizione e col pensiero, un’infinità di elementi, e a combinarli in un intero?</a:t>
            </a:r>
          </a:p>
        </p:txBody>
      </p:sp>
    </p:spTree>
    <p:extLst>
      <p:ext uri="{BB962C8B-B14F-4D97-AF65-F5344CB8AC3E}">
        <p14:creationId xmlns:p14="http://schemas.microsoft.com/office/powerpoint/2010/main" val="369059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89A5CE-D5B7-317D-F39F-D4FACC8E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6. ESISTONO GLI INSIEMI?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DF40C1-178C-3BAE-E853-BBD92DDFE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16613" cy="169432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In ragione di queste difficoltà, alcuni filosofi preferiscono evitare quanto più possibile il ricorso agli insiemi in ontologia. Resta il sospetto che non se ne possa fare a meno del tutto per via del ruolo </a:t>
            </a:r>
            <a:r>
              <a:rPr lang="it-IT" b="1" dirty="0"/>
              <a:t>fondazionale</a:t>
            </a:r>
            <a:r>
              <a:rPr lang="it-IT" dirty="0"/>
              <a:t> che svolgono per la matematica.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0177AD3-84C1-7A52-0F34-A78D118AAF78}"/>
              </a:ext>
            </a:extLst>
          </p:cNvPr>
          <p:cNvSpPr txBox="1"/>
          <p:nvPr/>
        </p:nvSpPr>
        <p:spPr>
          <a:xfrm>
            <a:off x="838200" y="3654885"/>
            <a:ext cx="651632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Un’alternativa è la via </a:t>
            </a:r>
            <a:r>
              <a:rPr lang="it-IT" sz="2400" b="1" dirty="0"/>
              <a:t>riduzionista</a:t>
            </a:r>
            <a:r>
              <a:rPr lang="it-IT" sz="2400" dirty="0"/>
              <a:t>: si potrebbe tentare di mostrare che le nozioni peculiari della teoria degli insiemi sono in realtà </a:t>
            </a:r>
            <a:r>
              <a:rPr lang="it-IT" sz="2400" i="1" dirty="0"/>
              <a:t>riducibili</a:t>
            </a:r>
            <a:r>
              <a:rPr lang="it-IT" sz="2400" dirty="0"/>
              <a:t> a nozioni meno misteriose e più perspicue (ad es., la relazione di </a:t>
            </a:r>
            <a:r>
              <a:rPr lang="it-IT" sz="2400" b="1" dirty="0"/>
              <a:t>sottoinsieme</a:t>
            </a:r>
            <a:r>
              <a:rPr lang="it-IT" sz="2400" dirty="0"/>
              <a:t> si potrebbe forse ridurre a quella di </a:t>
            </a:r>
            <a:r>
              <a:rPr lang="it-IT" sz="2400" b="1" dirty="0"/>
              <a:t>parte</a:t>
            </a:r>
            <a:r>
              <a:rPr lang="it-IT" sz="2400" dirty="0"/>
              <a:t>).</a:t>
            </a:r>
          </a:p>
          <a:p>
            <a:endParaRPr lang="en-US" dirty="0"/>
          </a:p>
        </p:txBody>
      </p:sp>
      <p:pic>
        <p:nvPicPr>
          <p:cNvPr id="6" name="Immagine 5" descr="Immagine che contiene Barba umana, Viso umano, ritratto, barba e baffi&#10;&#10;Descrizione generata automaticamente">
            <a:extLst>
              <a:ext uri="{FF2B5EF4-FFF2-40B4-BE49-F238E27FC236}">
                <a16:creationId xmlns:a16="http://schemas.microsoft.com/office/drawing/2014/main" id="{A14C7B6A-DA38-46AB-3296-5396BDC23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198" y="3508018"/>
            <a:ext cx="2286615" cy="2879056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403D1D56-80B1-6A41-2AF0-3B61CA9F576A}"/>
              </a:ext>
            </a:extLst>
          </p:cNvPr>
          <p:cNvSpPr txBox="1"/>
          <p:nvPr/>
        </p:nvSpPr>
        <p:spPr>
          <a:xfrm>
            <a:off x="8456532" y="6387074"/>
            <a:ext cx="2897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David K. </a:t>
            </a:r>
            <a:r>
              <a:rPr lang="it-IT" b="1" dirty="0"/>
              <a:t>Lewis</a:t>
            </a:r>
            <a:r>
              <a:rPr lang="it-IT" dirty="0"/>
              <a:t> (1941-2001)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85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29545B-0233-60F3-8C41-FD978B401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LEZIONI 1-4 IN PILLOLE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950780-7CD5-F74F-3A47-BA97C4F4F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4954"/>
            <a:ext cx="10999839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it-IT" dirty="0"/>
              <a:t>Mentre l’</a:t>
            </a:r>
            <a:r>
              <a:rPr lang="it-IT" b="1" dirty="0"/>
              <a:t>ontologia</a:t>
            </a:r>
            <a:r>
              <a:rPr lang="it-IT" dirty="0"/>
              <a:t> risponde alla domanda </a:t>
            </a:r>
            <a:r>
              <a:rPr lang="en-US" dirty="0"/>
              <a:t>“</a:t>
            </a:r>
            <a:r>
              <a:rPr lang="en-US" dirty="0" err="1"/>
              <a:t>Esiste</a:t>
            </a:r>
            <a:r>
              <a:rPr lang="en-US" dirty="0"/>
              <a:t> x?”, la </a:t>
            </a:r>
            <a:r>
              <a:rPr lang="en-US" b="1" dirty="0" err="1"/>
              <a:t>metafisica</a:t>
            </a:r>
            <a:r>
              <a:rPr lang="en-US" dirty="0"/>
              <a:t> </a:t>
            </a:r>
            <a:r>
              <a:rPr lang="en-US" dirty="0" err="1"/>
              <a:t>risponde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domanda</a:t>
            </a:r>
            <a:r>
              <a:rPr lang="en-US" dirty="0"/>
              <a:t> “Qual è la natura di x?”.</a:t>
            </a:r>
          </a:p>
          <a:p>
            <a:pPr algn="just"/>
            <a:r>
              <a:rPr lang="en-US" dirty="0" err="1"/>
              <a:t>Mentre</a:t>
            </a:r>
            <a:r>
              <a:rPr lang="en-US" dirty="0"/>
              <a:t> </a:t>
            </a:r>
            <a:r>
              <a:rPr lang="en-US" dirty="0" err="1"/>
              <a:t>l’ontologia</a:t>
            </a:r>
            <a:r>
              <a:rPr lang="en-US" b="1" dirty="0"/>
              <a:t> </a:t>
            </a:r>
            <a:r>
              <a:rPr lang="en-US" b="1" dirty="0" err="1"/>
              <a:t>formale</a:t>
            </a:r>
            <a:r>
              <a:rPr lang="en-US" b="1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occupa</a:t>
            </a:r>
            <a:r>
              <a:rPr lang="en-US" dirty="0"/>
              <a:t> di </a:t>
            </a:r>
            <a:r>
              <a:rPr lang="en-US" dirty="0" err="1"/>
              <a:t>nozioni</a:t>
            </a:r>
            <a:r>
              <a:rPr lang="en-US" dirty="0"/>
              <a:t> </a:t>
            </a:r>
            <a:r>
              <a:rPr lang="en-US" dirty="0" err="1"/>
              <a:t>trasversali</a:t>
            </a:r>
            <a:r>
              <a:rPr lang="en-US" dirty="0"/>
              <a:t> alle </a:t>
            </a:r>
            <a:r>
              <a:rPr lang="en-US" dirty="0" err="1"/>
              <a:t>singole</a:t>
            </a:r>
            <a:r>
              <a:rPr lang="en-US" dirty="0"/>
              <a:t> </a:t>
            </a:r>
            <a:r>
              <a:rPr lang="en-US" dirty="0" err="1"/>
              <a:t>categorie</a:t>
            </a:r>
            <a:r>
              <a:rPr lang="en-US" dirty="0"/>
              <a:t>, </a:t>
            </a:r>
            <a:r>
              <a:rPr lang="en-US" dirty="0" err="1"/>
              <a:t>l’ontologia</a:t>
            </a:r>
            <a:r>
              <a:rPr lang="en-US" dirty="0"/>
              <a:t> </a:t>
            </a:r>
            <a:r>
              <a:rPr lang="en-US" b="1" dirty="0" err="1"/>
              <a:t>materiale</a:t>
            </a:r>
            <a:r>
              <a:rPr lang="en-US" dirty="0"/>
              <a:t> le </a:t>
            </a:r>
            <a:r>
              <a:rPr lang="en-US" dirty="0" err="1"/>
              <a:t>passa</a:t>
            </a:r>
            <a:r>
              <a:rPr lang="en-US" dirty="0"/>
              <a:t> in </a:t>
            </a:r>
            <a:r>
              <a:rPr lang="en-US" dirty="0" err="1"/>
              <a:t>rassegna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per </a:t>
            </a:r>
            <a:r>
              <a:rPr lang="en-US" dirty="0" err="1"/>
              <a:t>una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La </a:t>
            </a:r>
            <a:r>
              <a:rPr lang="en-US" dirty="0" err="1"/>
              <a:t>categoria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b="1" dirty="0" err="1"/>
              <a:t>fatti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introdotta</a:t>
            </a:r>
            <a:r>
              <a:rPr lang="en-US" dirty="0"/>
              <a:t> in </a:t>
            </a:r>
            <a:r>
              <a:rPr lang="en-US" dirty="0" err="1"/>
              <a:t>virtù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(</a:t>
            </a:r>
            <a:r>
              <a:rPr lang="en-US" dirty="0" err="1"/>
              <a:t>presunta</a:t>
            </a:r>
            <a:r>
              <a:rPr lang="en-US" dirty="0"/>
              <a:t>) </a:t>
            </a:r>
            <a:r>
              <a:rPr lang="en-US" dirty="0" err="1"/>
              <a:t>funzione</a:t>
            </a:r>
            <a:r>
              <a:rPr lang="en-US" dirty="0"/>
              <a:t> di </a:t>
            </a:r>
            <a:r>
              <a:rPr lang="en-US" dirty="0" err="1"/>
              <a:t>queste</a:t>
            </a:r>
            <a:r>
              <a:rPr lang="en-US" dirty="0"/>
              <a:t> </a:t>
            </a:r>
            <a:r>
              <a:rPr lang="en-US" dirty="0" err="1"/>
              <a:t>entità</a:t>
            </a:r>
            <a:r>
              <a:rPr lang="en-US" dirty="0"/>
              <a:t>: </a:t>
            </a:r>
            <a:r>
              <a:rPr lang="en-US" b="1" dirty="0" err="1"/>
              <a:t>rendere</a:t>
            </a:r>
            <a:r>
              <a:rPr lang="en-US" b="1" dirty="0"/>
              <a:t> </a:t>
            </a:r>
            <a:r>
              <a:rPr lang="en-US" b="1" dirty="0" err="1"/>
              <a:t>veri</a:t>
            </a:r>
            <a:r>
              <a:rPr lang="en-US" dirty="0"/>
              <a:t> </a:t>
            </a:r>
            <a:r>
              <a:rPr lang="en-US" dirty="0" err="1"/>
              <a:t>certi</a:t>
            </a:r>
            <a:r>
              <a:rPr lang="en-US" dirty="0"/>
              <a:t> </a:t>
            </a:r>
            <a:r>
              <a:rPr lang="en-US" dirty="0" err="1"/>
              <a:t>enunciati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Entrambe</a:t>
            </a:r>
            <a:r>
              <a:rPr lang="en-US" dirty="0"/>
              <a:t> le </a:t>
            </a:r>
            <a:r>
              <a:rPr lang="en-US" dirty="0" err="1"/>
              <a:t>caratterizzazioni</a:t>
            </a:r>
            <a:r>
              <a:rPr lang="en-US" dirty="0"/>
              <a:t> </a:t>
            </a:r>
            <a:r>
              <a:rPr lang="en-US" dirty="0" err="1"/>
              <a:t>metafisiche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fatti</a:t>
            </a:r>
            <a:r>
              <a:rPr lang="en-US" dirty="0"/>
              <a:t> (</a:t>
            </a:r>
            <a:r>
              <a:rPr lang="en-US" dirty="0" err="1"/>
              <a:t>quella</a:t>
            </a:r>
            <a:r>
              <a:rPr lang="en-US" dirty="0"/>
              <a:t> </a:t>
            </a:r>
            <a:r>
              <a:rPr lang="en-US" b="1" dirty="0" err="1"/>
              <a:t>sostanzialista</a:t>
            </a:r>
            <a:r>
              <a:rPr lang="en-US" dirty="0"/>
              <a:t>, secondo cui </a:t>
            </a:r>
            <a:r>
              <a:rPr lang="en-US" dirty="0" err="1"/>
              <a:t>sarebbero</a:t>
            </a:r>
            <a:r>
              <a:rPr lang="en-US" dirty="0"/>
              <a:t> </a:t>
            </a:r>
            <a:r>
              <a:rPr lang="en-US" dirty="0" err="1"/>
              <a:t>entità</a:t>
            </a:r>
            <a:r>
              <a:rPr lang="en-US" dirty="0"/>
              <a:t> </a:t>
            </a:r>
            <a:r>
              <a:rPr lang="en-US" dirty="0" err="1"/>
              <a:t>semplici</a:t>
            </a:r>
            <a:r>
              <a:rPr lang="en-US" dirty="0"/>
              <a:t>, e </a:t>
            </a:r>
            <a:r>
              <a:rPr lang="en-US" dirty="0" err="1"/>
              <a:t>quella</a:t>
            </a:r>
            <a:r>
              <a:rPr lang="en-US" dirty="0"/>
              <a:t> </a:t>
            </a:r>
            <a:r>
              <a:rPr lang="en-US" b="1" dirty="0" err="1"/>
              <a:t>oggettualista</a:t>
            </a:r>
            <a:r>
              <a:rPr lang="en-US" dirty="0"/>
              <a:t>, secondo cui </a:t>
            </a:r>
            <a:r>
              <a:rPr lang="en-US" dirty="0" err="1"/>
              <a:t>sarebbero</a:t>
            </a:r>
            <a:r>
              <a:rPr lang="en-US" dirty="0"/>
              <a:t> </a:t>
            </a:r>
            <a:r>
              <a:rPr lang="en-US" dirty="0" err="1"/>
              <a:t>entità</a:t>
            </a:r>
            <a:r>
              <a:rPr lang="en-US" dirty="0"/>
              <a:t> </a:t>
            </a:r>
            <a:r>
              <a:rPr lang="en-US" dirty="0" err="1"/>
              <a:t>composte</a:t>
            </a:r>
            <a:r>
              <a:rPr lang="en-US" dirty="0"/>
              <a:t> da </a:t>
            </a:r>
            <a:r>
              <a:rPr lang="en-US" dirty="0" err="1"/>
              <a:t>oggetti</a:t>
            </a:r>
            <a:r>
              <a:rPr lang="en-US" dirty="0"/>
              <a:t> e </a:t>
            </a:r>
            <a:r>
              <a:rPr lang="en-US" dirty="0" err="1"/>
              <a:t>proprietà</a:t>
            </a:r>
            <a:r>
              <a:rPr lang="en-US" dirty="0"/>
              <a:t>/</a:t>
            </a:r>
            <a:r>
              <a:rPr lang="en-US" dirty="0" err="1"/>
              <a:t>relazioni</a:t>
            </a:r>
            <a:r>
              <a:rPr lang="en-US" dirty="0"/>
              <a:t>) </a:t>
            </a:r>
            <a:r>
              <a:rPr lang="en-US" dirty="0" err="1"/>
              <a:t>hanno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nell’individuare</a:t>
            </a:r>
            <a:r>
              <a:rPr lang="en-US" dirty="0"/>
              <a:t> </a:t>
            </a:r>
            <a:r>
              <a:rPr lang="en-US" dirty="0" err="1"/>
              <a:t>corrette</a:t>
            </a:r>
            <a:r>
              <a:rPr lang="en-US" dirty="0"/>
              <a:t> </a:t>
            </a:r>
            <a:r>
              <a:rPr lang="en-US" dirty="0" err="1"/>
              <a:t>condizioni</a:t>
            </a:r>
            <a:r>
              <a:rPr lang="en-US" dirty="0"/>
              <a:t> di </a:t>
            </a:r>
            <a:r>
              <a:rPr lang="en-US" dirty="0" err="1"/>
              <a:t>esistenza</a:t>
            </a:r>
            <a:r>
              <a:rPr lang="en-US" dirty="0"/>
              <a:t> e di </a:t>
            </a:r>
            <a:r>
              <a:rPr lang="en-US" dirty="0" err="1"/>
              <a:t>identità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42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89A5CE-D5B7-317D-F39F-D4FACC8EE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6. ESISTONO GLI INSIEMI?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DF40C1-178C-3BAE-E853-BBD92DDFE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66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Infine, è possibile non rinunciare del tutto agli insiemi distinguendo tra due diversi </a:t>
            </a:r>
            <a:r>
              <a:rPr lang="it-IT" b="1" dirty="0"/>
              <a:t>impegni ontologici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quelli della teoria degli insiemi, che ci impegna all’esistenza di entità problematiche come l’insieme vuoto o i singoletti;</a:t>
            </a:r>
          </a:p>
          <a:p>
            <a:pPr algn="just"/>
            <a:r>
              <a:rPr lang="it-IT" dirty="0"/>
              <a:t>quelli di posizioni ontologiche come la teoria dei tropi, che invoca entità (come le classi di tropi) </a:t>
            </a:r>
            <a:r>
              <a:rPr lang="it-IT" i="1" dirty="0"/>
              <a:t>in sé</a:t>
            </a:r>
            <a:r>
              <a:rPr lang="it-IT" dirty="0"/>
              <a:t> non problematiche.</a:t>
            </a:r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23C8A7C-1523-17E2-755D-3BD6C23F67BA}"/>
              </a:ext>
            </a:extLst>
          </p:cNvPr>
          <p:cNvSpPr txBox="1"/>
          <p:nvPr/>
        </p:nvSpPr>
        <p:spPr>
          <a:xfrm>
            <a:off x="838201" y="4726602"/>
            <a:ext cx="10515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Un modo di sviluppare questa possibilità consiste nella proposta di Armstrong di rinunciare all’univocità dell’esistenza: gli insiemi alla cui esistenza siamo impegnati solo dagli assiomi della teoria (e non da una specifica analisi ontologica) esisterebbero in un senso </a:t>
            </a:r>
            <a:r>
              <a:rPr lang="it-IT" sz="2400" b="1" dirty="0"/>
              <a:t>diminuito</a:t>
            </a:r>
            <a:r>
              <a:rPr lang="it-IT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91194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AD455D-08C0-52C1-1B48-E72C2BFA8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ESISTONO GLI UNIVERSALI?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0555FD-D704-E1D1-1C98-97598C019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4265" cy="13255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Gli </a:t>
            </a:r>
            <a:r>
              <a:rPr lang="it-IT" b="1" dirty="0"/>
              <a:t>universali</a:t>
            </a:r>
            <a:r>
              <a:rPr lang="it-IT" dirty="0"/>
              <a:t> sono entità che possono essere </a:t>
            </a:r>
            <a:r>
              <a:rPr lang="it-IT" b="1" dirty="0"/>
              <a:t>istanziate</a:t>
            </a:r>
            <a:r>
              <a:rPr lang="it-IT" dirty="0"/>
              <a:t> da altre entità (particolari o universali). I </a:t>
            </a:r>
            <a:r>
              <a:rPr lang="it-IT" b="1" dirty="0"/>
              <a:t>particolari</a:t>
            </a:r>
            <a:r>
              <a:rPr lang="it-IT" dirty="0"/>
              <a:t> si distinguono dagli universali in quanto entità che </a:t>
            </a:r>
            <a:r>
              <a:rPr lang="it-IT" i="1" dirty="0"/>
              <a:t>non</a:t>
            </a:r>
            <a:r>
              <a:rPr lang="it-IT" dirty="0"/>
              <a:t> possono essere istanziate.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3D2ABB-7B51-D9DF-131F-5525CAE552E5}"/>
              </a:ext>
            </a:extLst>
          </p:cNvPr>
          <p:cNvSpPr txBox="1"/>
          <p:nvPr/>
        </p:nvSpPr>
        <p:spPr>
          <a:xfrm>
            <a:off x="838199" y="3322092"/>
            <a:ext cx="99772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/>
              <a:t>ESEMPIO</a:t>
            </a:r>
            <a:r>
              <a:rPr lang="it-IT" sz="2200" dirty="0"/>
              <a:t>: la rossezza, ovvero la proprietà di essere rosso, è istanziata da diverse entità particolari (tutti gli oggetti rossi).</a:t>
            </a:r>
            <a:endParaRPr lang="en-US" sz="22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272DEA1-54ED-985A-ADC4-7519D1E6F719}"/>
              </a:ext>
            </a:extLst>
          </p:cNvPr>
          <p:cNvSpPr txBox="1"/>
          <p:nvPr/>
        </p:nvSpPr>
        <p:spPr>
          <a:xfrm>
            <a:off x="838199" y="4498411"/>
            <a:ext cx="93185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/>
              <a:t>In effetti, tipici esempi di universali sono le (presunte) entità espresse dai predicati: </a:t>
            </a:r>
            <a:r>
              <a:rPr lang="it-IT" sz="2800" b="1" dirty="0"/>
              <a:t>proprietà</a:t>
            </a:r>
            <a:r>
              <a:rPr lang="it-IT" sz="2800" dirty="0"/>
              <a:t> (come quella espressa dal predicato </a:t>
            </a:r>
            <a:r>
              <a:rPr lang="en-US" sz="2800" dirty="0"/>
              <a:t>“</a:t>
            </a:r>
            <a:r>
              <a:rPr lang="en-US" sz="2800" dirty="0" err="1"/>
              <a:t>essere</a:t>
            </a:r>
            <a:r>
              <a:rPr lang="en-US" sz="2800" dirty="0"/>
              <a:t> rosso”) e </a:t>
            </a:r>
            <a:r>
              <a:rPr lang="en-US" sz="2800" b="1" dirty="0" err="1"/>
              <a:t>relazioni</a:t>
            </a:r>
            <a:r>
              <a:rPr lang="en-US" sz="2800" dirty="0"/>
              <a:t> (come </a:t>
            </a:r>
            <a:r>
              <a:rPr lang="en-US" sz="2800" dirty="0" err="1"/>
              <a:t>quella</a:t>
            </a:r>
            <a:r>
              <a:rPr lang="en-US" sz="2800" dirty="0"/>
              <a:t> </a:t>
            </a:r>
            <a:r>
              <a:rPr lang="en-US" sz="2800" dirty="0" err="1"/>
              <a:t>espressa</a:t>
            </a:r>
            <a:r>
              <a:rPr lang="en-US" sz="2800" dirty="0"/>
              <a:t> dal </a:t>
            </a:r>
            <a:r>
              <a:rPr lang="en-US" sz="2800" dirty="0" err="1"/>
              <a:t>predicato</a:t>
            </a:r>
            <a:r>
              <a:rPr lang="en-US" sz="2800" dirty="0"/>
              <a:t> “</a:t>
            </a:r>
            <a:r>
              <a:rPr lang="en-US" sz="2800" dirty="0" err="1"/>
              <a:t>trovarsi</a:t>
            </a:r>
            <a:r>
              <a:rPr lang="en-US" sz="2800" dirty="0"/>
              <a:t> </a:t>
            </a:r>
            <a:r>
              <a:rPr lang="en-US" sz="2800" dirty="0" err="1"/>
              <a:t>fra</a:t>
            </a:r>
            <a:r>
              <a:rPr lang="en-US" sz="2800" dirty="0"/>
              <a:t>”).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54979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277A-2346-537D-21D6-32C6E439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ESISTONO GLI UNIVERSALI? 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44DFF3-EB6C-D285-E051-D9308B16D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37955" cy="46529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Ecco una buona ragione per postulare l’esistenza di entità universali.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6E0F36F-92E2-EB6A-C702-B7BBA5151989}"/>
              </a:ext>
            </a:extLst>
          </p:cNvPr>
          <p:cNvSpPr txBox="1"/>
          <p:nvPr/>
        </p:nvSpPr>
        <p:spPr>
          <a:xfrm>
            <a:off x="838200" y="2425853"/>
            <a:ext cx="50439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Fornire una spiegazione semplice e immediata all’antico </a:t>
            </a:r>
            <a:r>
              <a:rPr lang="it-IT" sz="2600" b="1" dirty="0"/>
              <a:t>problema dell’uno e dei molti</a:t>
            </a:r>
            <a:r>
              <a:rPr lang="it-IT" sz="2600" dirty="0"/>
              <a:t>.</a:t>
            </a:r>
            <a:endParaRPr lang="en-US" sz="2600" dirty="0"/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E5DCC36C-922D-043E-9D41-10E884DCE642}"/>
              </a:ext>
            </a:extLst>
          </p:cNvPr>
          <p:cNvSpPr/>
          <p:nvPr/>
        </p:nvSpPr>
        <p:spPr>
          <a:xfrm>
            <a:off x="4100051" y="3429000"/>
            <a:ext cx="186813" cy="112991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6CCAF3D-385D-85AB-7C2E-9F5F4945F19D}"/>
              </a:ext>
            </a:extLst>
          </p:cNvPr>
          <p:cNvSpPr txBox="1"/>
          <p:nvPr/>
        </p:nvSpPr>
        <p:spPr>
          <a:xfrm>
            <a:off x="838200" y="4669512"/>
            <a:ext cx="5257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Gli oggetti hanno aspetti qualitativi che sono </a:t>
            </a:r>
            <a:r>
              <a:rPr lang="it-IT" sz="2600" b="1" dirty="0"/>
              <a:t>comuni</a:t>
            </a:r>
            <a:r>
              <a:rPr lang="it-IT" sz="2600" dirty="0"/>
              <a:t> ad altri oggetti.</a:t>
            </a:r>
            <a:endParaRPr lang="en-US" sz="2600" dirty="0"/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id="{7FEACB65-A324-D061-904B-F4D0713FE902}"/>
              </a:ext>
            </a:extLst>
          </p:cNvPr>
          <p:cNvSpPr/>
          <p:nvPr/>
        </p:nvSpPr>
        <p:spPr>
          <a:xfrm rot="14044400">
            <a:off x="6800235" y="3857695"/>
            <a:ext cx="186813" cy="112991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EC9931E-1F2F-99E5-CB8C-B67174FBB5AB}"/>
              </a:ext>
            </a:extLst>
          </p:cNvPr>
          <p:cNvSpPr txBox="1"/>
          <p:nvPr/>
        </p:nvSpPr>
        <p:spPr>
          <a:xfrm>
            <a:off x="7405934" y="2969022"/>
            <a:ext cx="450071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Milano è inquinata, ma anche Pechino è inquinata. </a:t>
            </a:r>
          </a:p>
        </p:txBody>
      </p:sp>
      <p:sp>
        <p:nvSpPr>
          <p:cNvPr id="11" name="Freccia in giù 10">
            <a:extLst>
              <a:ext uri="{FF2B5EF4-FFF2-40B4-BE49-F238E27FC236}">
                <a16:creationId xmlns:a16="http://schemas.microsoft.com/office/drawing/2014/main" id="{8CABCA85-D67D-EBF1-095B-44321CBF7F05}"/>
              </a:ext>
            </a:extLst>
          </p:cNvPr>
          <p:cNvSpPr/>
          <p:nvPr/>
        </p:nvSpPr>
        <p:spPr>
          <a:xfrm>
            <a:off x="9345348" y="3937230"/>
            <a:ext cx="155071" cy="89255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B0BBEDC-4EA9-AF4C-12AE-14F223F14272}"/>
              </a:ext>
            </a:extLst>
          </p:cNvPr>
          <p:cNvSpPr txBox="1"/>
          <p:nvPr/>
        </p:nvSpPr>
        <p:spPr>
          <a:xfrm>
            <a:off x="7405933" y="4962847"/>
            <a:ext cx="450071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C’è qualcosa che Milano e Pechino hanno in comune: la </a:t>
            </a:r>
            <a:r>
              <a:rPr lang="it-IT" sz="2600" b="1" dirty="0"/>
              <a:t>proprietà</a:t>
            </a:r>
            <a:r>
              <a:rPr lang="it-IT" sz="2600" dirty="0"/>
              <a:t> di essere inquinate.</a:t>
            </a:r>
          </a:p>
        </p:txBody>
      </p:sp>
    </p:spTree>
    <p:extLst>
      <p:ext uri="{BB962C8B-B14F-4D97-AF65-F5344CB8AC3E}">
        <p14:creationId xmlns:p14="http://schemas.microsoft.com/office/powerpoint/2010/main" val="1344366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  <p:bldP spid="8" grpId="0"/>
      <p:bldP spid="11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277A-2346-537D-21D6-32C6E439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</a:t>
            </a:r>
            <a:r>
              <a:rPr lang="it-IT"/>
              <a:t>ESISTONO GLI UNIVERSALI? 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44DFF3-EB6C-D285-E051-D9308B16D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52587" cy="13255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Il fenomeno dell’uno/molti merita senza dubbio una </a:t>
            </a:r>
            <a:r>
              <a:rPr lang="it-IT" b="1" dirty="0"/>
              <a:t>spiegazione</a:t>
            </a:r>
            <a:r>
              <a:rPr lang="it-IT" dirty="0"/>
              <a:t>. Ma è davvero </a:t>
            </a:r>
            <a:r>
              <a:rPr lang="it-IT" b="1" dirty="0"/>
              <a:t>necessario</a:t>
            </a:r>
            <a:r>
              <a:rPr lang="it-IT" dirty="0"/>
              <a:t> introdurre la categoria degli universali per fornirne una plausibile?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CE71C32-85B6-E5C3-45B0-8B1EA35D149F}"/>
              </a:ext>
            </a:extLst>
          </p:cNvPr>
          <p:cNvSpPr txBox="1"/>
          <p:nvPr/>
        </p:nvSpPr>
        <p:spPr>
          <a:xfrm>
            <a:off x="838200" y="3151187"/>
            <a:ext cx="845574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/>
              <a:t>«</a:t>
            </a:r>
            <a:r>
              <a:rPr lang="it-IT" sz="2600" dirty="0" err="1"/>
              <a:t>Entia</a:t>
            </a:r>
            <a:r>
              <a:rPr lang="it-IT" sz="2600" dirty="0"/>
              <a:t> non </a:t>
            </a:r>
            <a:r>
              <a:rPr lang="it-IT" sz="2600" dirty="0" err="1"/>
              <a:t>sunt</a:t>
            </a:r>
            <a:r>
              <a:rPr lang="it-IT" sz="2600" dirty="0"/>
              <a:t> </a:t>
            </a:r>
            <a:r>
              <a:rPr lang="it-IT" sz="2600" dirty="0" err="1"/>
              <a:t>multiplicanda</a:t>
            </a:r>
            <a:r>
              <a:rPr lang="it-IT" sz="2600" dirty="0"/>
              <a:t> </a:t>
            </a:r>
            <a:r>
              <a:rPr lang="it-IT" sz="2600" dirty="0" err="1"/>
              <a:t>praeter</a:t>
            </a:r>
            <a:r>
              <a:rPr lang="it-IT" sz="2600" dirty="0"/>
              <a:t> </a:t>
            </a:r>
            <a:r>
              <a:rPr lang="it-IT" sz="2600" dirty="0" err="1"/>
              <a:t>necessitatem</a:t>
            </a:r>
            <a:r>
              <a:rPr lang="it-IT" sz="2600" dirty="0"/>
              <a:t>».</a:t>
            </a:r>
            <a:endParaRPr lang="en-US" sz="2600" dirty="0"/>
          </a:p>
        </p:txBody>
      </p:sp>
      <p:pic>
        <p:nvPicPr>
          <p:cNvPr id="6" name="Immagine 5" descr="Immagine che contiene testo, chiesa, vetrata, finestra&#10;&#10;Descrizione generata automaticamente">
            <a:extLst>
              <a:ext uri="{FF2B5EF4-FFF2-40B4-BE49-F238E27FC236}">
                <a16:creationId xmlns:a16="http://schemas.microsoft.com/office/drawing/2014/main" id="{C5218FF3-6E2D-09C9-FDCC-DB8EF4E89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42" y="3785419"/>
            <a:ext cx="5672457" cy="307258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B9233C7-A923-79F5-A6B6-08692FED26D5}"/>
              </a:ext>
            </a:extLst>
          </p:cNvPr>
          <p:cNvSpPr txBox="1"/>
          <p:nvPr/>
        </p:nvSpPr>
        <p:spPr>
          <a:xfrm>
            <a:off x="838200" y="4138465"/>
            <a:ext cx="5257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/>
              <a:t>Il </a:t>
            </a:r>
            <a:r>
              <a:rPr lang="it-IT" sz="2800" b="1" dirty="0"/>
              <a:t>nominalista</a:t>
            </a:r>
            <a:r>
              <a:rPr lang="it-IT" sz="2800" dirty="0"/>
              <a:t>, che vorrebbe fare a meno degli universali, può impugnare il rasoio di </a:t>
            </a:r>
            <a:r>
              <a:rPr lang="it-IT" sz="2800" b="1" dirty="0" err="1"/>
              <a:t>Ockham</a:t>
            </a:r>
            <a:r>
              <a:rPr lang="it-IT" sz="2800" dirty="0"/>
              <a:t> per sfoltire la barba di </a:t>
            </a:r>
            <a:r>
              <a:rPr lang="it-IT" sz="2800" b="1" dirty="0"/>
              <a:t>Platone</a:t>
            </a:r>
            <a:r>
              <a:rPr lang="it-IT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9981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277A-2346-537D-21D6-32C6E439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</a:t>
            </a:r>
            <a:r>
              <a:rPr lang="it-IT"/>
              <a:t>ESISTONO GLI UNIVERSALI? 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44DFF3-EB6C-D285-E051-D9308B16D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13988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Abbiamo definito gli universali come entità </a:t>
            </a:r>
            <a:r>
              <a:rPr lang="it-IT" b="1" dirty="0"/>
              <a:t>ripetibili</a:t>
            </a:r>
            <a:r>
              <a:rPr lang="it-IT" dirty="0"/>
              <a:t>, cioè tali che possono avere diverse istanze. Potremmo chiarire meglio la ripetibilità in termini di </a:t>
            </a:r>
            <a:r>
              <a:rPr lang="it-IT" b="1" dirty="0"/>
              <a:t>localizzazione multipla</a:t>
            </a:r>
            <a:r>
              <a:rPr lang="it-IT" dirty="0"/>
              <a:t>: gli universali sono entità che si trovano contemporaneamente in luoghi diversi.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160CF20-77AE-D5C4-3E9B-2C51372B08B5}"/>
              </a:ext>
            </a:extLst>
          </p:cNvPr>
          <p:cNvSpPr txBox="1"/>
          <p:nvPr/>
        </p:nvSpPr>
        <p:spPr>
          <a:xfrm>
            <a:off x="838200" y="3940020"/>
            <a:ext cx="10515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b="1" dirty="0"/>
              <a:t>ESEMPIO</a:t>
            </a:r>
            <a:r>
              <a:rPr lang="it-IT" sz="2200" dirty="0"/>
              <a:t>. Il palazzo in cui ci troviamo è alto sei piani e ha una precisa collocazione spazio-temporale: poiché si trova qui, non può essere in un altro luogo nello stesso tempo. Al contrario, in questo stesso momento, la proprietà di essere alto sei piani è istanziata da altri palazzi in altri luoghi: si trova cioè allo stesso tempo in tutti i luoghi in cui si trova un qualsiasi palazzo alto sei piani.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4745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277A-2346-537D-21D6-32C6E439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</a:t>
            </a:r>
            <a:r>
              <a:rPr lang="it-IT"/>
              <a:t>ESISTONO GLI UNIVERSALI? </a:t>
            </a:r>
            <a:endParaRPr lang="en-US"/>
          </a:p>
        </p:txBody>
      </p:sp>
      <p:pic>
        <p:nvPicPr>
          <p:cNvPr id="5" name="Segnaposto contenuto 4" descr="Immagine che contiene Viso umano, dipinto, schizzo, interno&#10;&#10;Descrizione generata automaticamente">
            <a:extLst>
              <a:ext uri="{FF2B5EF4-FFF2-40B4-BE49-F238E27FC236}">
                <a16:creationId xmlns:a16="http://schemas.microsoft.com/office/drawing/2014/main" id="{3414B440-722A-C974-D787-54415D3C76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6409"/>
            <a:ext cx="2713703" cy="4161591"/>
          </a:xfr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FA8CFCE4-92ED-ACFB-AF70-8DB53CB60774}"/>
              </a:ext>
            </a:extLst>
          </p:cNvPr>
          <p:cNvSpPr txBox="1"/>
          <p:nvPr/>
        </p:nvSpPr>
        <p:spPr>
          <a:xfrm>
            <a:off x="2979174" y="6308209"/>
            <a:ext cx="3024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D.M. </a:t>
            </a:r>
            <a:r>
              <a:rPr lang="it-IT" b="1" dirty="0"/>
              <a:t>Armstrong</a:t>
            </a:r>
            <a:r>
              <a:rPr lang="it-IT" dirty="0"/>
              <a:t> (1926-2014)</a:t>
            </a:r>
            <a:endParaRPr lang="en-US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D43AE11-0713-579A-D745-7A3BE9EB08C9}"/>
              </a:ext>
            </a:extLst>
          </p:cNvPr>
          <p:cNvSpPr txBox="1"/>
          <p:nvPr/>
        </p:nvSpPr>
        <p:spPr>
          <a:xfrm>
            <a:off x="3814917" y="2060456"/>
            <a:ext cx="75388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/>
              <a:t>Questa caratterizzazione degli universali funziona bene per le </a:t>
            </a:r>
            <a:r>
              <a:rPr lang="it-IT" sz="2400" b="1" dirty="0"/>
              <a:t>proprietà fisiche</a:t>
            </a:r>
            <a:r>
              <a:rPr lang="it-IT" sz="2400" dirty="0"/>
              <a:t>. In effetti, secondo alcuni filosofi, la categoria degli universali serve a rendere conto della verità delle </a:t>
            </a:r>
            <a:r>
              <a:rPr lang="it-IT" sz="2400" b="1" dirty="0"/>
              <a:t>leggi scientifiche</a:t>
            </a:r>
            <a:r>
              <a:rPr lang="it-IT" sz="2400" dirty="0"/>
              <a:t>, e a questo scopo è sufficiente adottare delle </a:t>
            </a:r>
            <a:r>
              <a:rPr lang="it-IT" sz="2400" b="1" dirty="0"/>
              <a:t>C-E</a:t>
            </a:r>
            <a:r>
              <a:rPr lang="it-IT" sz="2400" dirty="0"/>
              <a:t> di questo tipo:</a:t>
            </a:r>
            <a:endParaRPr lang="en-US" sz="2400" b="1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86AA5DA-EADB-6E55-2799-F06ED841AA62}"/>
              </a:ext>
            </a:extLst>
          </p:cNvPr>
          <p:cNvSpPr txBox="1"/>
          <p:nvPr/>
        </p:nvSpPr>
        <p:spPr>
          <a:xfrm>
            <a:off x="4516693" y="4322831"/>
            <a:ext cx="6135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Un universale esiste se e solo se c’è almeno un individuo che lo istanzia.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655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277A-2346-537D-21D6-32C6E439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</a:t>
            </a:r>
            <a:r>
              <a:rPr lang="it-IT"/>
              <a:t>ESISTONO GLI UNIVERSALI? 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44DFF3-EB6C-D285-E051-D9308B16D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089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Che dire però delle proprietà istanziate da </a:t>
            </a:r>
            <a:r>
              <a:rPr lang="it-IT" sz="2600" b="1" dirty="0"/>
              <a:t>oggetti astratti</a:t>
            </a:r>
            <a:r>
              <a:rPr lang="it-IT" sz="2600" dirty="0"/>
              <a:t>, come i  </a:t>
            </a:r>
            <a:r>
              <a:rPr lang="it-IT" sz="2600" b="1" dirty="0"/>
              <a:t>numeri</a:t>
            </a:r>
            <a:r>
              <a:rPr lang="it-IT" sz="2600" dirty="0"/>
              <a:t>? La proprietà di essere pari, istanziata sia dal numero 2 sia dal numero 4, non ha alcuna collocazione spazio-temporale. Inoltre, vorremmo davvero dire che, se sparissero tutti gli oggetti rossi, sparirebbe con ciò anche la rossezza?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FE838E2-9D63-B548-DBB1-F11D50D12CFD}"/>
              </a:ext>
            </a:extLst>
          </p:cNvPr>
          <p:cNvSpPr txBox="1"/>
          <p:nvPr/>
        </p:nvSpPr>
        <p:spPr>
          <a:xfrm>
            <a:off x="838201" y="3969518"/>
            <a:ext cx="105155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dirty="0"/>
              <a:t>Realismo platonico</a:t>
            </a:r>
            <a:r>
              <a:rPr lang="it-IT" sz="2400" dirty="0"/>
              <a:t> (</a:t>
            </a:r>
            <a:r>
              <a:rPr lang="it-IT" sz="2400" i="1" dirty="0"/>
              <a:t>ante rem</a:t>
            </a:r>
            <a:r>
              <a:rPr lang="it-IT" sz="2400" dirty="0"/>
              <a:t>): gli universali esistono indipendentemente dalle loro istanze; esistono universali non istanziati. Gli universali sono dunque privi di collocazione spazio-temporale (= entità astratte).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dirty="0"/>
              <a:t>Realismo aristotelico</a:t>
            </a:r>
            <a:r>
              <a:rPr lang="it-IT" sz="2400" dirty="0"/>
              <a:t> (</a:t>
            </a:r>
            <a:r>
              <a:rPr lang="it-IT" sz="2400" i="1" dirty="0"/>
              <a:t>in re</a:t>
            </a:r>
            <a:r>
              <a:rPr lang="it-IT" sz="2400" dirty="0"/>
              <a:t>): esistono </a:t>
            </a:r>
            <a:r>
              <a:rPr lang="it-IT" sz="2400" i="1" dirty="0"/>
              <a:t>solo</a:t>
            </a:r>
            <a:r>
              <a:rPr lang="it-IT" sz="2400" dirty="0"/>
              <a:t> gli universali istanziati. Se, come fa Armstrong, non si ammettono entità astratte, gli universali avranno tutti una collocazione spazio-temporale (= entità concrete).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431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85277A-2346-537D-21D6-32C6E439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5. ESISTONO GLI UNIVERSALI? 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44DFF3-EB6C-D285-E051-D9308B16D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53781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«Stat rosa pristina nomine, nomina nuda </a:t>
            </a:r>
            <a:r>
              <a:rPr lang="it-IT" dirty="0" err="1"/>
              <a:t>tenemus</a:t>
            </a:r>
            <a:r>
              <a:rPr lang="it-IT" dirty="0"/>
              <a:t>».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101DE6-E879-FD5F-7878-A90A63517283}"/>
              </a:ext>
            </a:extLst>
          </p:cNvPr>
          <p:cNvSpPr txBox="1"/>
          <p:nvPr/>
        </p:nvSpPr>
        <p:spPr>
          <a:xfrm>
            <a:off x="943897" y="2762865"/>
            <a:ext cx="1007806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600" b="1" dirty="0"/>
              <a:t>Nominalismo austero</a:t>
            </a:r>
            <a:r>
              <a:rPr lang="it-IT" sz="2600" dirty="0"/>
              <a:t>. Fenomeni come la </a:t>
            </a:r>
            <a:r>
              <a:rPr lang="it-IT" sz="2600" b="1" dirty="0"/>
              <a:t>predicazione</a:t>
            </a:r>
            <a:r>
              <a:rPr lang="it-IT" sz="2600" dirty="0"/>
              <a:t> e la </a:t>
            </a:r>
            <a:r>
              <a:rPr lang="it-IT" sz="2600" b="1" dirty="0"/>
              <a:t>somiglianza</a:t>
            </a:r>
            <a:r>
              <a:rPr lang="it-IT" sz="2600" dirty="0"/>
              <a:t> sono fatti fondamentali, che non richiedono ulteriori spiegazioni – tantomeno quelle del realista, il quale si limita a postulare l’esistenza di entità misteriose.</a:t>
            </a:r>
            <a:endParaRPr lang="en-US" sz="2600" b="1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8E240E2-E26D-4BA6-69FC-030110D9C4CB}"/>
              </a:ext>
            </a:extLst>
          </p:cNvPr>
          <p:cNvSpPr txBox="1"/>
          <p:nvPr/>
        </p:nvSpPr>
        <p:spPr>
          <a:xfrm>
            <a:off x="5638800" y="297425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D56339-1050-45D0-21C7-3A458423B21C}"/>
              </a:ext>
            </a:extLst>
          </p:cNvPr>
          <p:cNvSpPr txBox="1"/>
          <p:nvPr/>
        </p:nvSpPr>
        <p:spPr>
          <a:xfrm>
            <a:off x="943897" y="4839095"/>
            <a:ext cx="1028454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dirty="0"/>
              <a:t>Alla base di questa forma di nominalismo c’è l’idea che le spiegazioni, a un certo punto, debbano fermarsi. E quale punto migliore di un </a:t>
            </a:r>
            <a:r>
              <a:rPr lang="it-IT" sz="2600" b="1" dirty="0"/>
              <a:t>fatto fondamentale</a:t>
            </a:r>
            <a:r>
              <a:rPr lang="it-IT" sz="2600" dirty="0"/>
              <a:t> – come quello, ad es., che Milano è inquinata?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3525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2070</Words>
  <Application>Microsoft Office PowerPoint</Application>
  <PresentationFormat>Widescreen</PresentationFormat>
  <Paragraphs>91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1_Tema di Office</vt:lpstr>
      <vt:lpstr>Seminario di filosofia analitica L’identità degli indiscernibili</vt:lpstr>
      <vt:lpstr>LEZIONI 1-4 IN PILLOLE</vt:lpstr>
      <vt:lpstr>5. ESISTONO GLI UNIVERSALI?</vt:lpstr>
      <vt:lpstr>5. ESISTONO GLI UNIVERSALI? </vt:lpstr>
      <vt:lpstr>5. ESISTONO GLI UNIVERSALI? </vt:lpstr>
      <vt:lpstr>5. ESISTONO GLI UNIVERSALI? </vt:lpstr>
      <vt:lpstr>5. ESISTONO GLI UNIVERSALI? </vt:lpstr>
      <vt:lpstr>5. ESISTONO GLI UNIVERSALI? </vt:lpstr>
      <vt:lpstr>5. ESISTONO GLI UNIVERSALI? </vt:lpstr>
      <vt:lpstr>5. ESISTONO GLI UNIVERSALI? </vt:lpstr>
      <vt:lpstr>5. ESISTONO GLI UNIVERSALI? </vt:lpstr>
      <vt:lpstr>5. ESISTONO GLI UNIVERSALI? </vt:lpstr>
      <vt:lpstr>6. ESISTONO GLI INSIEMI?</vt:lpstr>
      <vt:lpstr>6. ESISTONO GLI INSIEMI?</vt:lpstr>
      <vt:lpstr>6. ESISTONO GLI INSIEMI?</vt:lpstr>
      <vt:lpstr>6. ESISTONO GLI INSIEMI?</vt:lpstr>
      <vt:lpstr>6. ESISTONO GLI INSIEMI?</vt:lpstr>
      <vt:lpstr>6. ESISTONO GLI INSIEMI?</vt:lpstr>
      <vt:lpstr>6. ESISTONO GLI INSIEMI?</vt:lpstr>
      <vt:lpstr>6. ESISTONO GLI INSIEMI?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Jansan Favazzo</dc:creator>
  <cp:lastModifiedBy>Jansan Favazzo</cp:lastModifiedBy>
  <cp:revision>214</cp:revision>
  <dcterms:created xsi:type="dcterms:W3CDTF">2024-09-05T13:14:54Z</dcterms:created>
  <dcterms:modified xsi:type="dcterms:W3CDTF">2024-10-08T12:13:39Z</dcterms:modified>
</cp:coreProperties>
</file>