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8" r:id="rId3"/>
    <p:sldId id="259" r:id="rId4"/>
    <p:sldId id="265" r:id="rId5"/>
    <p:sldId id="267" r:id="rId6"/>
    <p:sldId id="264" r:id="rId7"/>
    <p:sldId id="260" r:id="rId8"/>
    <p:sldId id="266" r:id="rId9"/>
    <p:sldId id="268" r:id="rId10"/>
    <p:sldId id="269" r:id="rId11"/>
    <p:sldId id="270" r:id="rId12"/>
    <p:sldId id="271" r:id="rId13"/>
    <p:sldId id="261" r:id="rId14"/>
    <p:sldId id="262" r:id="rId15"/>
    <p:sldId id="263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22511-26E1-47D5-9B1E-CE5F046242B0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0A04B-A1BB-4FA1-A65B-2C70A531B00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8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AE44DE-38E1-6441-3A78-B1D4793C0D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BAA9433-2E4B-D98A-7E27-9DCB88134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77EC67-3573-E25E-9E79-52DC7F3E9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AB1EB6-45BE-84E8-5DF1-C509207E6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213260-DB93-6187-BA47-826C3E752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1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6D956F-97C0-36B4-25A1-163044F33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12AB804-94FB-B8B5-3E67-271B8A7C4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7417E3-7D52-2D74-F0EA-04CA9882D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A266EE-3A8D-CD38-4180-B0D89F22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C9686D-6442-1603-D6FB-7E697EDF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6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2A83DBC-7AA2-CDA3-7B4A-FB731B744B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035143-725C-A246-F479-869E3995B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EB654B-39D6-3540-8002-6D2F2A6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5D95AC-7BB4-AEDB-E1AB-0490E4DC7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60551B-F1C2-1446-5B59-1CE26C1AB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39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2A57C6-857F-DBC7-D7E8-AAFA0FA97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5C70EF-7D07-4910-42E6-7B3CBE8BB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2EA138-DAE1-5A80-B61E-DA8C9529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23C30F-55E2-0D88-6072-808532F89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9481B5-9A0E-97BB-8642-E56D0022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7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37B15A-1667-B5C2-99FA-EDFF9B84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0A6165-4B83-0413-FBA3-039D48F3F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C957EF-FACA-3C08-42D1-88086B8B6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B26A23-D688-6861-D95F-034A5F17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B18AC9-BBBC-45E5-2A0E-38AC1806C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9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2886C0-51F4-244A-6D93-B6259175B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9428BB-EC39-2581-8E37-93E65AF6F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B2F877B-F831-E99E-B5FF-9DA37FCF2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68B54F-F4B0-EA62-6373-81B5E42E0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98D2ED-6F4A-8569-FAE8-7C22AD70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74155F-5619-5EAD-0AD0-97CE1F90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5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1610AA-7683-5885-656E-F44E7F13C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F8C319-6A31-B905-F3A2-BDC3FC4AD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99CE002-D42F-1D6D-4F12-185D3CC3C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AFFAFA9-FA4C-EB9B-CBA0-D6CC26FFC9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E0594A8-5A47-4642-58B9-B438001F2D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517B535-9359-D720-12EB-C6BD8D68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95C7C6D-595C-677D-EE0E-567FA049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F274304-FD7D-B729-8358-A088FC164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0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B228A2-9417-F1DB-9AE8-AE8F2C54A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E8742FB-9392-0C8A-9FCA-310D63266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73AF85D-B20E-20C9-8E3E-4F7308B6B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604A6B-84AE-C003-73F8-A30EA3C4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4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D69A77D-312B-0532-2CD4-023BF0C48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D3FE6DA-9FB1-0509-62BD-0B445E426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E113B43-CBCE-8CE7-E9FE-3E2893CA4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6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F61805-7841-AAC3-5CA5-BD6BCE54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9F0B29-6D48-4C7A-C050-CA0E10D06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FBD016B-FA8C-7937-6F18-332302D58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8137B6-5A0E-47BA-B2A9-05A1EF728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30790C9-83E7-2B84-3F99-15CDB683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E1F533-CC8E-FCFB-AE5C-48031DFC0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3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677CFF-0EEC-39DA-C3FE-7C9C0BEBF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E4B303A-283B-2E7F-CDA7-208A97AF3D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9173A8E-CB5D-31F2-8F71-6B351EC45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46D2BE-7FFA-32C6-E1A1-9CA4AFF6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B00E09-5E8C-FE8F-9D47-0D8F5DC1B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1FEF18-B39E-FD25-4140-D408872FE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9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C015C0E-01D8-C495-BA0E-CE382C81A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7AB32F-C8E2-FB02-881C-110C72F1D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67BFDE-256D-8AD4-A5B8-9575C90A12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610D27-9CCA-2D77-46E1-F6ACCF8BF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7E7D8E-1277-7AC1-DDBA-CDB733647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.favazzo@unimc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FF16A5-EC2A-0D76-097C-EC7DFA654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3681"/>
            <a:ext cx="9566787" cy="1655762"/>
          </a:xfrm>
        </p:spPr>
        <p:txBody>
          <a:bodyPr>
            <a:normAutofit/>
          </a:bodyPr>
          <a:lstStyle/>
          <a:p>
            <a:r>
              <a:rPr lang="it-IT" sz="5300" dirty="0"/>
              <a:t>Seminario di filosofia analitica</a:t>
            </a:r>
            <a:br>
              <a:rPr lang="it-IT" dirty="0"/>
            </a:br>
            <a:r>
              <a:rPr lang="it-IT" dirty="0"/>
              <a:t>L’identità degli indiscernibili</a:t>
            </a:r>
            <a:endParaRPr lang="en-U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917F582-316D-86F4-3735-CE51840E2F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000" dirty="0"/>
              <a:t>LEZIONI 7-8 (30 ottobre 2024)</a:t>
            </a:r>
          </a:p>
          <a:p>
            <a:r>
              <a:rPr lang="it-IT" dirty="0"/>
              <a:t>Università di Macerata</a:t>
            </a:r>
          </a:p>
          <a:p>
            <a:r>
              <a:rPr lang="it-IT" dirty="0"/>
              <a:t>Jansan Favazzo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j.favazzo@unimc.it</a:t>
            </a:r>
            <a:r>
              <a:rPr lang="en-US" dirty="0"/>
              <a:t>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1883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DF8704-02F0-8053-AE80-21B0452C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E37A7B-90E9-6666-5FD8-1B5EC79C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7179"/>
            <a:ext cx="10515600" cy="9175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La prima alternativa è stata più fortunata e ha trovato una formulazione compiuta in </a:t>
            </a:r>
            <a:r>
              <a:rPr lang="it-IT" sz="2600" i="1" dirty="0"/>
              <a:t>On the Plurality of Worlds</a:t>
            </a:r>
            <a:r>
              <a:rPr lang="it-IT" sz="2600" dirty="0"/>
              <a:t> (1986) di D. </a:t>
            </a:r>
            <a:r>
              <a:rPr lang="it-IT" sz="2600" b="1" dirty="0"/>
              <a:t>Lewis</a:t>
            </a:r>
            <a:r>
              <a:rPr lang="it-IT" sz="2600" dirty="0"/>
              <a:t>.</a:t>
            </a:r>
            <a:endParaRPr lang="en-US" sz="26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1A62FAC-AF9D-DFF1-7672-9E87560A78DA}"/>
              </a:ext>
            </a:extLst>
          </p:cNvPr>
          <p:cNvSpPr txBox="1"/>
          <p:nvPr/>
        </p:nvSpPr>
        <p:spPr>
          <a:xfrm>
            <a:off x="838200" y="2719902"/>
            <a:ext cx="103705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I mondi meramente possibili </a:t>
            </a:r>
            <a:r>
              <a:rPr lang="it-IT" sz="2400" b="1" dirty="0"/>
              <a:t>esistono</a:t>
            </a:r>
            <a:r>
              <a:rPr lang="it-IT" sz="2400" dirty="0"/>
              <a:t> e sono individui </a:t>
            </a:r>
            <a:r>
              <a:rPr lang="it-IT" sz="2400" b="1" dirty="0"/>
              <a:t>concreti</a:t>
            </a:r>
            <a:r>
              <a:rPr lang="it-IT" sz="2400" dirty="0"/>
              <a:t> (= estesi nello spazio-tempo) tanto quanto il mondo attuale.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I mondi possibili sono </a:t>
            </a:r>
            <a:r>
              <a:rPr lang="it-IT" sz="2400" b="1" dirty="0"/>
              <a:t>isolati</a:t>
            </a:r>
            <a:r>
              <a:rPr lang="it-IT" sz="2400" dirty="0"/>
              <a:t> l’uno dall’altro.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Io, che esisto nel mondo attuale, non posso esistere anche in altri mondi possibili; lì ci saranno delle mie </a:t>
            </a:r>
            <a:r>
              <a:rPr lang="it-IT" sz="2400" b="1" dirty="0"/>
              <a:t>controparti</a:t>
            </a:r>
            <a:r>
              <a:rPr lang="it-IT" sz="2400" dirty="0"/>
              <a:t> (ma come sceglierle?).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Il predicato </a:t>
            </a:r>
            <a:r>
              <a:rPr lang="en-US" sz="2400" dirty="0"/>
              <a:t>“</a:t>
            </a:r>
            <a:r>
              <a:rPr lang="it-IT" sz="2400" dirty="0"/>
              <a:t>attuale</a:t>
            </a:r>
            <a:r>
              <a:rPr lang="en-US" sz="2400" dirty="0"/>
              <a:t>” è </a:t>
            </a:r>
            <a:r>
              <a:rPr lang="it-IT" sz="2400" dirty="0"/>
              <a:t>trattato</a:t>
            </a:r>
            <a:r>
              <a:rPr lang="en-US" sz="2400" dirty="0"/>
              <a:t> come un </a:t>
            </a:r>
            <a:r>
              <a:rPr lang="it-IT" sz="2400" b="1" dirty="0"/>
              <a:t>indicale</a:t>
            </a:r>
            <a:r>
              <a:rPr lang="en-US" sz="2400" dirty="0"/>
              <a:t>: il </a:t>
            </a:r>
            <a:r>
              <a:rPr lang="it-IT" sz="2400" dirty="0"/>
              <a:t>suo significato </a:t>
            </a:r>
            <a:r>
              <a:rPr lang="en-US" sz="2400" dirty="0"/>
              <a:t>cambia a </a:t>
            </a:r>
            <a:r>
              <a:rPr lang="it-IT" sz="2400" dirty="0"/>
              <a:t>seconda</a:t>
            </a:r>
            <a:r>
              <a:rPr lang="en-US" sz="2400" dirty="0"/>
              <a:t> del </a:t>
            </a:r>
            <a:r>
              <a:rPr lang="it-IT" sz="2400" dirty="0"/>
              <a:t>contesto.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Quando non parliamo di scenari </a:t>
            </a:r>
            <a:r>
              <a:rPr lang="it-IT" sz="2400" b="1" dirty="0"/>
              <a:t>controfattuali </a:t>
            </a:r>
            <a:r>
              <a:rPr lang="it-IT" sz="2400" dirty="0"/>
              <a:t>(la maggior parte del tempo), il dominio dei nostri quantificatori è ristretto a ciò che è attuale (= spazio-temporalmente in relazione con noi).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420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DF8704-02F0-8053-AE80-21B0452C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E37A7B-90E9-6666-5FD8-1B5EC79C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42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Il </a:t>
            </a:r>
            <a:r>
              <a:rPr lang="it-IT" sz="2600" b="1" dirty="0"/>
              <a:t>concretismo </a:t>
            </a:r>
            <a:r>
              <a:rPr lang="it-IT" sz="2600" dirty="0"/>
              <a:t>modale di Lewis è una teoria metafisica tanto elegante e rigorosa quanto bizzarra. Inoltre, ci costringe ad analizzare gli enunciati modali in questo modo: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FCBA19B7-00F6-0BF0-3505-CD43850856F7}"/>
              </a:ext>
            </a:extLst>
          </p:cNvPr>
          <p:cNvSpPr txBox="1">
            <a:spLocks/>
          </p:cNvSpPr>
          <p:nvPr/>
        </p:nvSpPr>
        <p:spPr>
          <a:xfrm>
            <a:off x="838200" y="3067665"/>
            <a:ext cx="10515600" cy="884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/>
              <a:t>(3) I miei capelli avrebbero potuto essere biondi.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/>
              <a:t>(3’) C’è almeno un mondo possibile in cui i capelli di una mia controparte sono biondi.</a:t>
            </a:r>
            <a:endParaRPr lang="en-US" sz="2200" dirty="0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4F82CAFE-F133-0DD8-72DC-64B345948CC0}"/>
              </a:ext>
            </a:extLst>
          </p:cNvPr>
          <p:cNvSpPr txBox="1">
            <a:spLocks/>
          </p:cNvSpPr>
          <p:nvPr/>
        </p:nvSpPr>
        <p:spPr>
          <a:xfrm>
            <a:off x="838200" y="4101792"/>
            <a:ext cx="10515600" cy="2299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sz="2600" dirty="0"/>
              <a:t>Asserendo (3), volevamo dire qualcosa su di me, non su un individuo che mi somiglia e con cui non ho alcuna correlazione nello spazio-tempo.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it-IT" sz="2600" dirty="0"/>
              <a:t>In alternativa, si può adottare una posizione </a:t>
            </a:r>
            <a:r>
              <a:rPr lang="it-IT" sz="2600" b="1" dirty="0"/>
              <a:t>astrattista</a:t>
            </a:r>
            <a:r>
              <a:rPr lang="it-IT" sz="2600" dirty="0"/>
              <a:t>: i mondi possibili sono entità astratte (ad es. proposizioni, insiemi di proposizioni, stati di cose) frutto di una </a:t>
            </a:r>
            <a:r>
              <a:rPr lang="it-IT" sz="2600" b="1" dirty="0"/>
              <a:t>stipulazione</a:t>
            </a:r>
            <a:r>
              <a:rPr lang="it-IT" sz="2600" dirty="0"/>
              <a:t> più che di una </a:t>
            </a:r>
            <a:r>
              <a:rPr lang="it-IT" sz="2600" i="1" dirty="0"/>
              <a:t>scoperta</a:t>
            </a:r>
            <a:r>
              <a:rPr lang="it-IT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453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DF8704-02F0-8053-AE80-21B0452C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E37A7B-90E9-6666-5FD8-1B5EC79C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6128"/>
            <a:ext cx="8168148" cy="9372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dirty="0"/>
              <a:t>Si può fare del tutto a meno dell’apparato </a:t>
            </a:r>
            <a:r>
              <a:rPr lang="it-IT" b="1" dirty="0"/>
              <a:t>analitico</a:t>
            </a:r>
            <a:r>
              <a:rPr lang="it-IT" dirty="0"/>
              <a:t> dei mondi possibili?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A9404CD-44A4-8FCC-1C2D-1B1083BF9E75}"/>
              </a:ext>
            </a:extLst>
          </p:cNvPr>
          <p:cNvSpPr txBox="1"/>
          <p:nvPr/>
        </p:nvSpPr>
        <p:spPr>
          <a:xfrm>
            <a:off x="838200" y="2956795"/>
            <a:ext cx="10515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800" dirty="0"/>
              <a:t>Secondo l’approccio </a:t>
            </a:r>
            <a:r>
              <a:rPr lang="it-IT" sz="2800" b="1" dirty="0"/>
              <a:t>primitivista</a:t>
            </a:r>
            <a:r>
              <a:rPr lang="it-IT" sz="2800" dirty="0"/>
              <a:t>, le nozioni modali sono primitive ed è superfluo analizzarle come quantificazioni su mondi possibili: la loro comprensione intuitiva è già sufficiente.</a:t>
            </a:r>
          </a:p>
          <a:p>
            <a:pPr algn="just"/>
            <a:endParaRPr lang="it-IT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800" dirty="0"/>
              <a:t>Tipicamente, i primitivisti criticano l’idea che si possa dare una totalità definita di mondi possibili dal momento che ci sono vari generi di possibilità e necessità (logica, metafisica, fisica, ecc.).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953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D0F09-688E-7B24-40AA-13C5962C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8. ONTOLOGIA FORMALE</a:t>
            </a:r>
            <a:endParaRPr lang="en-US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77910A55-A80D-D95A-9349-E9BF694EB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79062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Nella </a:t>
            </a:r>
            <a:r>
              <a:rPr lang="it-IT" b="1" dirty="0"/>
              <a:t>Lezione 3</a:t>
            </a:r>
            <a:r>
              <a:rPr lang="it-IT" dirty="0"/>
              <a:t>, abbiamo proposto una definizione molto precisa di ontologia formale come disciplina che si occupa delle </a:t>
            </a:r>
            <a:r>
              <a:rPr lang="it-IT" b="1" dirty="0"/>
              <a:t>struttura</a:t>
            </a:r>
            <a:r>
              <a:rPr lang="it-IT" dirty="0"/>
              <a:t> fondamentale della realtà, e abbiamo osservato che una delle nozioni più ricorrenti a livello strutturale è quella di </a:t>
            </a:r>
            <a:r>
              <a:rPr lang="it-IT" b="1" dirty="0"/>
              <a:t>parte</a:t>
            </a:r>
            <a:r>
              <a:rPr lang="it-IT" dirty="0"/>
              <a:t>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817C0BD-A6DF-C092-5617-E558529D7D91}"/>
              </a:ext>
            </a:extLst>
          </p:cNvPr>
          <p:cNvSpPr txBox="1"/>
          <p:nvPr/>
        </p:nvSpPr>
        <p:spPr>
          <a:xfrm>
            <a:off x="838200" y="3652171"/>
            <a:ext cx="6683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Cosa significa che un’entità è parte di un’altra?</a:t>
            </a:r>
            <a:endParaRPr lang="en-US" sz="2400" dirty="0"/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3EF563BB-E793-EDC0-78EB-53CFB84DCF71}"/>
              </a:ext>
            </a:extLst>
          </p:cNvPr>
          <p:cNvSpPr txBox="1">
            <a:spLocks/>
          </p:cNvSpPr>
          <p:nvPr/>
        </p:nvSpPr>
        <p:spPr>
          <a:xfrm>
            <a:off x="838200" y="4395020"/>
            <a:ext cx="10515600" cy="796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dirty="0"/>
              <a:t>Abbiamo anche rilevato che le </a:t>
            </a:r>
            <a:r>
              <a:rPr lang="it-IT" b="1" dirty="0"/>
              <a:t>entità composte</a:t>
            </a:r>
            <a:r>
              <a:rPr lang="it-IT" dirty="0"/>
              <a:t> esibiscono una certa </a:t>
            </a:r>
            <a:r>
              <a:rPr lang="it-IT" b="1" dirty="0"/>
              <a:t>unità</a:t>
            </a:r>
            <a:r>
              <a:rPr lang="it-IT" dirty="0"/>
              <a:t> che le differenzia dalla mera lista dei loro costituenti.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F75D049-CDB7-94F0-82AD-F6354FB750C7}"/>
              </a:ext>
            </a:extLst>
          </p:cNvPr>
          <p:cNvSpPr txBox="1"/>
          <p:nvPr/>
        </p:nvSpPr>
        <p:spPr>
          <a:xfrm>
            <a:off x="838200" y="5472617"/>
            <a:ext cx="9791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Il tutto è più della somma delle sue parti? E, se è così, come si spiega?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675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D0F09-688E-7B24-40AA-13C5962C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8. ONTOLOGIA FORMALE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21CB1D-A586-968A-69E2-CC3D77998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633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Torniamo ai </a:t>
            </a:r>
            <a:r>
              <a:rPr lang="it-IT" sz="2400" b="1" dirty="0"/>
              <a:t>fatti</a:t>
            </a:r>
            <a:r>
              <a:rPr lang="it-IT" sz="2400" dirty="0"/>
              <a:t> (trattati nella </a:t>
            </a:r>
            <a:r>
              <a:rPr lang="it-IT" sz="2400" b="1" dirty="0"/>
              <a:t>Lezione 4</a:t>
            </a:r>
            <a:r>
              <a:rPr lang="it-IT" sz="2400" dirty="0"/>
              <a:t>): il fatto che Dante ama Beatrice non si può ridurre ai suoi costituenti (Dante, Beatrice, la relazione di amare), perché altrimenti sarebbe identico al fatto che Beatrice ama Dante.</a:t>
            </a:r>
            <a:endParaRPr lang="en-US" sz="2400" dirty="0"/>
          </a:p>
        </p:txBody>
      </p:sp>
      <p:pic>
        <p:nvPicPr>
          <p:cNvPr id="5" name="Immagine 4" descr="Immagine che contiene schizzo, disegno, illustrazione, Viso umano&#10;&#10;Descrizione generata automaticamente">
            <a:extLst>
              <a:ext uri="{FF2B5EF4-FFF2-40B4-BE49-F238E27FC236}">
                <a16:creationId xmlns:a16="http://schemas.microsoft.com/office/drawing/2014/main" id="{B76F0B0F-A7A4-139B-B386-86A690438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0483"/>
            <a:ext cx="2389239" cy="405615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81D657BA-DF90-D930-9806-958E2530D021}"/>
              </a:ext>
            </a:extLst>
          </p:cNvPr>
          <p:cNvSpPr txBox="1"/>
          <p:nvPr/>
        </p:nvSpPr>
        <p:spPr>
          <a:xfrm>
            <a:off x="2957720" y="3320845"/>
            <a:ext cx="839608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Come osserva B. </a:t>
            </a:r>
            <a:r>
              <a:rPr lang="it-IT" sz="2600" b="1" dirty="0"/>
              <a:t>Russell</a:t>
            </a:r>
            <a:r>
              <a:rPr lang="it-IT" sz="2600" dirty="0"/>
              <a:t>, la </a:t>
            </a:r>
            <a:r>
              <a:rPr lang="it-IT" sz="2600" b="1" dirty="0"/>
              <a:t>relazione</a:t>
            </a:r>
            <a:r>
              <a:rPr lang="it-IT" sz="2600" dirty="0"/>
              <a:t> fa da collante tra i due individui e assegna un </a:t>
            </a:r>
            <a:r>
              <a:rPr lang="it-IT" sz="2600" b="1" dirty="0"/>
              <a:t>ordine</a:t>
            </a:r>
            <a:r>
              <a:rPr lang="it-IT" sz="2600" dirty="0"/>
              <a:t> al fatto in cui figura: </a:t>
            </a:r>
          </a:p>
          <a:p>
            <a:pPr algn="ctr"/>
            <a:r>
              <a:rPr lang="it-IT" sz="2600" dirty="0"/>
              <a:t>d-A-b</a:t>
            </a:r>
          </a:p>
          <a:p>
            <a:pPr algn="just"/>
            <a:r>
              <a:rPr lang="it-IT" sz="2600" dirty="0"/>
              <a:t>Ma cos’è che fa da collante tra la relazione e gli individui? Delle ulteriori relazioni, si potrebbe supporre:</a:t>
            </a:r>
          </a:p>
          <a:p>
            <a:pPr algn="ctr"/>
            <a:r>
              <a:rPr lang="it-IT" sz="2600" dirty="0"/>
              <a:t>d-R</a:t>
            </a:r>
            <a:r>
              <a:rPr lang="it-IT" sz="2600" baseline="-25000" dirty="0"/>
              <a:t>1</a:t>
            </a:r>
            <a:r>
              <a:rPr lang="it-IT" sz="2600" dirty="0"/>
              <a:t>-A-R</a:t>
            </a:r>
            <a:r>
              <a:rPr lang="it-IT" sz="2600" baseline="-25000" dirty="0"/>
              <a:t>2</a:t>
            </a:r>
            <a:r>
              <a:rPr lang="it-IT" sz="2600" dirty="0"/>
              <a:t>-b</a:t>
            </a:r>
          </a:p>
          <a:p>
            <a:pPr algn="just"/>
            <a:r>
              <a:rPr lang="it-IT" sz="2600" dirty="0"/>
              <a:t>In questo modo, si genera un </a:t>
            </a:r>
            <a:r>
              <a:rPr lang="it-IT" sz="2600" b="1" i="1" dirty="0" err="1"/>
              <a:t>regressus</a:t>
            </a:r>
            <a:r>
              <a:rPr lang="it-IT" sz="2600" i="1" dirty="0"/>
              <a:t> ad </a:t>
            </a:r>
            <a:r>
              <a:rPr lang="it-IT" sz="2600" i="1" dirty="0" err="1"/>
              <a:t>infinitum</a:t>
            </a:r>
            <a:r>
              <a:rPr lang="it-IT" sz="2600" dirty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0808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D0F09-688E-7B24-40AA-13C5962C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8. ONTOLOGIA FORMALE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21CB1D-A586-968A-69E2-CC3D77998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20974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G. </a:t>
            </a:r>
            <a:r>
              <a:rPr lang="it-IT" b="1" dirty="0" err="1"/>
              <a:t>Bergmann</a:t>
            </a:r>
            <a:r>
              <a:rPr lang="it-IT" dirty="0"/>
              <a:t> (1906-1987) propone di spiegare la differenza tra il fatto d-A-b e la mera lista dei suoi costituenti (d, A, b) postulando un ulteriore costituente, il </a:t>
            </a:r>
            <a:r>
              <a:rPr lang="it-IT" b="1" dirty="0"/>
              <a:t>nesso</a:t>
            </a:r>
            <a:r>
              <a:rPr lang="it-IT" dirty="0"/>
              <a:t>, privo di natura e contenuto (al contrario delle relazioni): in questo modo si blocca il regresso pagando però il prezzo (molto alto) di postulare entità </a:t>
            </a:r>
            <a:r>
              <a:rPr lang="it-IT" i="1" dirty="0"/>
              <a:t>ad hoc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81151756-BF60-E9EF-0A7F-013BE5C0A1B7}"/>
              </a:ext>
            </a:extLst>
          </p:cNvPr>
          <p:cNvSpPr txBox="1">
            <a:spLocks/>
          </p:cNvSpPr>
          <p:nvPr/>
        </p:nvSpPr>
        <p:spPr>
          <a:xfrm>
            <a:off x="838200" y="4058010"/>
            <a:ext cx="10515600" cy="2097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dirty="0"/>
              <a:t>Il problema dell’unità dei fatti, e delle entità composte in generale, rimane </a:t>
            </a:r>
            <a:r>
              <a:rPr lang="it-IT" b="1" dirty="0"/>
              <a:t>aperto</a:t>
            </a:r>
            <a:r>
              <a:rPr lang="it-IT" dirty="0"/>
              <a:t>. È però plausibile che, almeno in alcuni casi, la </a:t>
            </a:r>
            <a:r>
              <a:rPr lang="it-IT" b="1" dirty="0"/>
              <a:t>natura</a:t>
            </a:r>
            <a:r>
              <a:rPr lang="it-IT" dirty="0"/>
              <a:t> dei costituenti abbia una certa rilevanza: è nella natura di Dante il </a:t>
            </a:r>
            <a:r>
              <a:rPr lang="it-IT" i="1" dirty="0"/>
              <a:t>poter</a:t>
            </a:r>
            <a:r>
              <a:rPr lang="it-IT" dirty="0"/>
              <a:t> amare Beatrice; è nella natura di un insieme il </a:t>
            </a:r>
            <a:r>
              <a:rPr lang="it-IT" i="1" dirty="0"/>
              <a:t>poter</a:t>
            </a:r>
            <a:r>
              <a:rPr lang="it-IT" dirty="0"/>
              <a:t> avere altri insiemi come suoi elementi; e così via.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D0F09-688E-7B24-40AA-13C5962C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8. ONTOLOGIA FORMALE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21CB1D-A586-968A-69E2-CC3D77998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4288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La </a:t>
            </a:r>
            <a:r>
              <a:rPr lang="it-IT" b="1" dirty="0"/>
              <a:t>mereologia</a:t>
            </a:r>
            <a:r>
              <a:rPr lang="it-IT" dirty="0"/>
              <a:t>, o </a:t>
            </a:r>
            <a:r>
              <a:rPr lang="en-US" dirty="0"/>
              <a:t>“</a:t>
            </a:r>
            <a:r>
              <a:rPr lang="it-IT" dirty="0"/>
              <a:t>teoria delle parti</a:t>
            </a:r>
            <a:r>
              <a:rPr lang="en-US" dirty="0"/>
              <a:t>”</a:t>
            </a:r>
            <a:r>
              <a:rPr lang="it-IT" dirty="0"/>
              <a:t>, è (almeno nelle intenzioni) la teoria generale ed esaustiva della </a:t>
            </a:r>
            <a:r>
              <a:rPr lang="it-IT" b="1" dirty="0"/>
              <a:t>composizione ontologica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Tipicamente, si assume che sia</a:t>
            </a:r>
            <a:endParaRPr lang="en-US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F045EC6-4234-3FD6-1736-698EFC59C4D4}"/>
              </a:ext>
            </a:extLst>
          </p:cNvPr>
          <p:cNvSpPr txBox="1"/>
          <p:nvPr/>
        </p:nvSpPr>
        <p:spPr>
          <a:xfrm>
            <a:off x="914400" y="3386701"/>
            <a:ext cx="10439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/>
              <a:t>ontologicamente </a:t>
            </a:r>
            <a:r>
              <a:rPr lang="it-IT" sz="2600" b="1" dirty="0"/>
              <a:t>innocente</a:t>
            </a:r>
            <a:r>
              <a:rPr lang="it-IT" sz="2600" dirty="0"/>
              <a:t>: una volta ammessa l’esistenza di certe entità, l’esistenza della loro somma mereologica non comporterebbe un impegno ontologico ulteriore;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b="1" dirty="0"/>
              <a:t>neutrale</a:t>
            </a:r>
            <a:r>
              <a:rPr lang="it-IT" sz="2600" dirty="0"/>
              <a:t> rispetto all’argomento (</a:t>
            </a:r>
            <a:r>
              <a:rPr lang="it-IT" sz="2600" i="1" dirty="0" err="1"/>
              <a:t>topic</a:t>
            </a:r>
            <a:r>
              <a:rPr lang="it-IT" sz="2600" i="1" dirty="0"/>
              <a:t> </a:t>
            </a:r>
            <a:r>
              <a:rPr lang="it-IT" sz="2600" i="1" dirty="0" err="1"/>
              <a:t>neutral</a:t>
            </a:r>
            <a:r>
              <a:rPr lang="it-IT" sz="2600" dirty="0"/>
              <a:t>): in qualunque regione dell’essere ci troviamo, le relazioni che legano un’entità composta ai suoi costituenti sarebbero sempre le stesse, ovvero quelle fissate dalle leggi della mereologia.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720355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D0F09-688E-7B24-40AA-13C5962C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8. ONTOLOGIA FORMALE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21CB1D-A586-968A-69E2-CC3D77998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05601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La </a:t>
            </a:r>
            <a:r>
              <a:rPr lang="it-IT" b="1" dirty="0"/>
              <a:t>relazione di parte</a:t>
            </a:r>
            <a:r>
              <a:rPr lang="it-IT" dirty="0"/>
              <a:t> è:</a:t>
            </a:r>
          </a:p>
          <a:p>
            <a:r>
              <a:rPr lang="it-IT" b="1" dirty="0"/>
              <a:t>riflessiva</a:t>
            </a:r>
            <a:r>
              <a:rPr lang="it-IT" dirty="0"/>
              <a:t> (ogni cosa è parte di sé stessa);</a:t>
            </a:r>
          </a:p>
          <a:p>
            <a:r>
              <a:rPr lang="it-IT" b="1" dirty="0"/>
              <a:t>transitiva</a:t>
            </a:r>
            <a:r>
              <a:rPr lang="it-IT" dirty="0"/>
              <a:t> (se A è parte di B e B è parte di C, allora A è parte di C);</a:t>
            </a:r>
          </a:p>
          <a:p>
            <a:r>
              <a:rPr lang="it-IT" b="1" dirty="0"/>
              <a:t>antisimmetrica</a:t>
            </a:r>
            <a:r>
              <a:rPr lang="it-IT" dirty="0"/>
              <a:t> (se A è parte di B e B è parte di A, allora A = B). 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22C943A-4C89-1559-8783-B218FD1EC5CA}"/>
              </a:ext>
            </a:extLst>
          </p:cNvPr>
          <p:cNvSpPr txBox="1"/>
          <p:nvPr/>
        </p:nvSpPr>
        <p:spPr>
          <a:xfrm>
            <a:off x="838200" y="4166163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/>
              <a:t>Diremo che A è una </a:t>
            </a:r>
            <a:r>
              <a:rPr lang="it-IT" sz="2200" b="1" dirty="0"/>
              <a:t>parte propria</a:t>
            </a:r>
            <a:r>
              <a:rPr lang="it-IT" sz="2200" dirty="0"/>
              <a:t> di B sse A è parte di B ma non si dà il caso che A = B. Questa nozione è più vicina al modo in cui usiamo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</a:t>
            </a:r>
            <a:r>
              <a:rPr kumimoji="0" lang="it-IT" sz="22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parte</a:t>
            </a:r>
            <a:r>
              <a:rPr lang="en-US" sz="2200" dirty="0">
                <a:solidFill>
                  <a:prstClr val="black"/>
                </a:solidFill>
                <a:latin typeface="Aptos" panose="02110004020202020204"/>
              </a:rPr>
              <a:t>” </a:t>
            </a:r>
            <a:r>
              <a:rPr lang="it-IT" sz="2200" dirty="0">
                <a:solidFill>
                  <a:prstClr val="black"/>
                </a:solidFill>
                <a:latin typeface="Aptos" panose="02110004020202020204"/>
              </a:rPr>
              <a:t>nel</a:t>
            </a:r>
            <a:r>
              <a:rPr lang="en-US" sz="2200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it-IT" sz="2200" dirty="0">
                <a:solidFill>
                  <a:prstClr val="black"/>
                </a:solidFill>
                <a:latin typeface="Aptos" panose="02110004020202020204"/>
              </a:rPr>
              <a:t>linguaggio</a:t>
            </a:r>
            <a:r>
              <a:rPr lang="en-US" sz="2200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it-IT" sz="2200" dirty="0">
                <a:solidFill>
                  <a:prstClr val="black"/>
                </a:solidFill>
                <a:latin typeface="Aptos" panose="02110004020202020204"/>
              </a:rPr>
              <a:t>ordinario</a:t>
            </a:r>
            <a:r>
              <a:rPr lang="en-US" sz="2200" dirty="0">
                <a:solidFill>
                  <a:prstClr val="black"/>
                </a:solidFill>
                <a:latin typeface="Aptos" panose="02110004020202020204"/>
              </a:rPr>
              <a:t>.</a:t>
            </a:r>
            <a:endParaRPr lang="en-US" sz="22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5F4FA1E-41F0-E6C6-8C28-7AE5C7153E74}"/>
              </a:ext>
            </a:extLst>
          </p:cNvPr>
          <p:cNvSpPr txBox="1"/>
          <p:nvPr/>
        </p:nvSpPr>
        <p:spPr>
          <a:xfrm>
            <a:off x="838201" y="5070541"/>
            <a:ext cx="10515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/>
              <a:t>Il mio naso è parte di me e io sono parte delle Giovani Marmotte, ma diremmo che il mio naso è parte delle Giovani Marmotte? Se intendiamo </a:t>
            </a:r>
            <a:r>
              <a:rPr lang="it-IT" sz="2200" i="1" dirty="0"/>
              <a:t>parte</a:t>
            </a:r>
            <a:r>
              <a:rPr lang="it-IT" sz="2200" dirty="0"/>
              <a:t> in un senso specifico (es., parte </a:t>
            </a:r>
            <a:r>
              <a:rPr lang="it-IT" sz="2200" b="1" dirty="0"/>
              <a:t>rilevante</a:t>
            </a:r>
            <a:r>
              <a:rPr lang="it-IT" sz="2200" dirty="0"/>
              <a:t>), no. Ma la mereologia si occupa della nozione </a:t>
            </a:r>
            <a:r>
              <a:rPr lang="it-IT" sz="2200" i="1" dirty="0"/>
              <a:t>generale</a:t>
            </a:r>
            <a:r>
              <a:rPr lang="it-IT" sz="2200" dirty="0"/>
              <a:t> di parte.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1264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D0F09-688E-7B24-40AA-13C5962C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8. ONTOLOGIA FORMALE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21CB1D-A586-968A-69E2-CC3D77998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269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Intuitivamente, se A è parte propria di B, ci aspettiamo che, togliendo A da B, rimanga </a:t>
            </a:r>
            <a:r>
              <a:rPr lang="it-IT" sz="2600" i="1" dirty="0"/>
              <a:t>qualcosa</a:t>
            </a:r>
            <a:r>
              <a:rPr lang="it-IT" sz="2600" dirty="0"/>
              <a:t>: bisogna escludere la possibilità che un oggetto abbia un’unica parte propria. </a:t>
            </a:r>
          </a:p>
          <a:p>
            <a:pPr marL="0" indent="0" algn="just">
              <a:buNone/>
            </a:pPr>
            <a:r>
              <a:rPr lang="it-IT" sz="2600" dirty="0"/>
              <a:t>È questo lo scopo dei </a:t>
            </a:r>
            <a:r>
              <a:rPr lang="it-IT" sz="2600" b="1" dirty="0"/>
              <a:t>principi di supplementazione</a:t>
            </a:r>
            <a:r>
              <a:rPr lang="it-IT" sz="2600" dirty="0"/>
              <a:t> (per passare da una parte propria a un intero è necessario un </a:t>
            </a:r>
            <a:r>
              <a:rPr lang="it-IT" sz="2600" i="1" dirty="0"/>
              <a:t>supplemento</a:t>
            </a:r>
            <a:r>
              <a:rPr lang="it-IT" sz="2600" dirty="0"/>
              <a:t>).</a:t>
            </a:r>
            <a:endParaRPr lang="en-US" sz="2600" b="1" dirty="0"/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75641D86-51BB-4968-3B1B-CADF83D2ED25}"/>
              </a:ext>
            </a:extLst>
          </p:cNvPr>
          <p:cNvSpPr/>
          <p:nvPr/>
        </p:nvSpPr>
        <p:spPr>
          <a:xfrm>
            <a:off x="954958" y="3952568"/>
            <a:ext cx="233516" cy="85540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40CCE5B-1600-10CF-B0AA-E3DB87663F01}"/>
              </a:ext>
            </a:extLst>
          </p:cNvPr>
          <p:cNvSpPr txBox="1"/>
          <p:nvPr/>
        </p:nvSpPr>
        <p:spPr>
          <a:xfrm>
            <a:off x="838200" y="4925962"/>
            <a:ext cx="56805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b="1" dirty="0"/>
              <a:t>PRINCIPIO DI SUPPLEMENTAZIONE FORTE</a:t>
            </a:r>
            <a:r>
              <a:rPr lang="it-IT" sz="2200" dirty="0"/>
              <a:t>: se A non è parte propria di B, allora A ha una parte C </a:t>
            </a:r>
            <a:r>
              <a:rPr lang="it-IT" sz="2200" b="1" dirty="0"/>
              <a:t>disgiunta</a:t>
            </a:r>
            <a:r>
              <a:rPr lang="it-IT" sz="2200" dirty="0"/>
              <a:t> da B (= tale che B e C non hanno parti in comune).</a:t>
            </a:r>
            <a:endParaRPr lang="en-US" sz="2200" b="1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39AB0A1-40AF-2706-ED27-D6EA300B7513}"/>
              </a:ext>
            </a:extLst>
          </p:cNvPr>
          <p:cNvSpPr txBox="1"/>
          <p:nvPr/>
        </p:nvSpPr>
        <p:spPr>
          <a:xfrm>
            <a:off x="6813755" y="4156521"/>
            <a:ext cx="502428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/>
              <a:t>Dalla combinazione di questi ingredienti segue l’</a:t>
            </a:r>
            <a:r>
              <a:rPr lang="it-IT" sz="2200" b="1" dirty="0" err="1"/>
              <a:t>estensionalismo</a:t>
            </a:r>
            <a:r>
              <a:rPr lang="it-IT" sz="2200" dirty="0"/>
              <a:t>: due oggetti </a:t>
            </a:r>
            <a:r>
              <a:rPr lang="it-IT" sz="2200" b="1" dirty="0"/>
              <a:t>composti</a:t>
            </a:r>
            <a:r>
              <a:rPr lang="it-IT" sz="2200" dirty="0"/>
              <a:t> (= aventi delle parti proprie) sono </a:t>
            </a:r>
            <a:r>
              <a:rPr lang="it-IT" sz="2200" b="1" dirty="0"/>
              <a:t>identici</a:t>
            </a:r>
            <a:r>
              <a:rPr lang="it-IT" sz="2200" dirty="0"/>
              <a:t> se e solo se hanno le stesse parti proprie.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712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D0F09-688E-7B24-40AA-13C5962C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8. ONTOLOGIA FORMALE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21CB1D-A586-968A-69E2-CC3D77998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260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it-IT" sz="11200" dirty="0"/>
              <a:t>La tesi estensionalista è controversa.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 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F172E01-ABBA-FE3C-5B3C-3AD47AF731E9}"/>
              </a:ext>
            </a:extLst>
          </p:cNvPr>
          <p:cNvSpPr txBox="1"/>
          <p:nvPr/>
        </p:nvSpPr>
        <p:spPr>
          <a:xfrm>
            <a:off x="838200" y="2359742"/>
            <a:ext cx="1079336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Ci sono casi in cui l’avere le stesse parti non sembra condizione </a:t>
            </a:r>
            <a:r>
              <a:rPr lang="it-IT" sz="2400" b="1" dirty="0"/>
              <a:t>sufficiente</a:t>
            </a:r>
            <a:r>
              <a:rPr lang="it-IT" sz="2400" dirty="0"/>
              <a:t> per l’identità di due composti: il David di Michelangelo e la massa di marmo di cui è fatta hanno le stesse parti ma proprietà diverse (ad es., la statua è opera di Michelangelo mentre la massa di marmo no, la prima può cessare di esistere mentre la seconda permane, ecc.).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Ci sono casi in cui l’avere le stesse parti non sembra condizione </a:t>
            </a:r>
            <a:r>
              <a:rPr lang="it-IT" sz="2400" b="1" dirty="0"/>
              <a:t>necessaria</a:t>
            </a:r>
            <a:r>
              <a:rPr lang="it-IT" sz="2400" dirty="0"/>
              <a:t> per l’identità di due composti: se un vandalo stacca il naso al David, la statua perde una sua parte propria rimanendo però la stessa statua.</a:t>
            </a:r>
            <a:endParaRPr lang="en-US" sz="24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1D961CD-8E61-1A43-0A63-8BD2D3A86E82}"/>
              </a:ext>
            </a:extLst>
          </p:cNvPr>
          <p:cNvSpPr txBox="1"/>
          <p:nvPr/>
        </p:nvSpPr>
        <p:spPr>
          <a:xfrm>
            <a:off x="838201" y="5583341"/>
            <a:ext cx="80206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b="1" dirty="0"/>
              <a:t>N.B.</a:t>
            </a:r>
            <a:r>
              <a:rPr lang="it-IT" sz="2600" dirty="0"/>
              <a:t>: molti di questi casi problematici hanno a che fare con il cambiamento e l’identità attraverso il </a:t>
            </a:r>
            <a:r>
              <a:rPr lang="it-IT" sz="2600" b="1" dirty="0"/>
              <a:t>tempo</a:t>
            </a:r>
            <a:r>
              <a:rPr lang="it-IT" sz="2600" dirty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274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4E045A-C97A-B784-88CE-19B9B306A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LEZIONI 1-6 IN PILLOLE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DB9F08-120A-FCF0-D7AD-5D0E4F756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L’</a:t>
            </a:r>
            <a:r>
              <a:rPr lang="it-IT" b="1" dirty="0"/>
              <a:t>ontologia</a:t>
            </a:r>
            <a:r>
              <a:rPr lang="it-IT" dirty="0"/>
              <a:t> e la </a:t>
            </a:r>
            <a:r>
              <a:rPr lang="it-IT" b="1" dirty="0"/>
              <a:t>metafisica</a:t>
            </a:r>
            <a:r>
              <a:rPr lang="it-IT" dirty="0"/>
              <a:t> hanno a che fare con nozioni molto generali come quelle di esistenza e di identità.</a:t>
            </a:r>
          </a:p>
          <a:p>
            <a:pPr algn="just"/>
            <a:r>
              <a:rPr lang="it-IT" dirty="0"/>
              <a:t>Abbiamo convenuto di radunare nella stessa </a:t>
            </a:r>
            <a:r>
              <a:rPr lang="it-IT" b="1" dirty="0"/>
              <a:t>categoria</a:t>
            </a:r>
            <a:r>
              <a:rPr lang="it-IT" dirty="0"/>
              <a:t> le entità che esibiscono le medesime condizioni di </a:t>
            </a:r>
            <a:r>
              <a:rPr lang="it-IT" b="1" dirty="0"/>
              <a:t>esistenza</a:t>
            </a:r>
            <a:r>
              <a:rPr lang="it-IT" dirty="0"/>
              <a:t> e di </a:t>
            </a:r>
            <a:r>
              <a:rPr lang="it-IT" b="1" dirty="0"/>
              <a:t>identità</a:t>
            </a:r>
            <a:r>
              <a:rPr lang="it-IT" dirty="0"/>
              <a:t>.</a:t>
            </a:r>
          </a:p>
          <a:p>
            <a:pPr algn="just"/>
            <a:r>
              <a:rPr lang="it-IT" dirty="0"/>
              <a:t>Tra le categorie filosoficamente interessanti, ne abbiamo prese in esame tre: i </a:t>
            </a:r>
            <a:r>
              <a:rPr lang="it-IT" b="1" dirty="0"/>
              <a:t>fatti</a:t>
            </a:r>
            <a:r>
              <a:rPr lang="it-IT" dirty="0"/>
              <a:t>, gli </a:t>
            </a:r>
            <a:r>
              <a:rPr lang="it-IT" b="1" dirty="0"/>
              <a:t>universali </a:t>
            </a:r>
            <a:r>
              <a:rPr lang="it-IT" dirty="0"/>
              <a:t>e gli </a:t>
            </a:r>
            <a:r>
              <a:rPr lang="it-IT" b="1" dirty="0"/>
              <a:t>insiemi</a:t>
            </a:r>
            <a:r>
              <a:rPr lang="it-IT" dirty="0"/>
              <a:t>. L’esistenza di queste entità è controversa: benché ciascuna categoria venga postulata per svolgere una funzione teorica precisa (spiegare un fenomeno, fondare una scienza), le entità che vi appartengono sollevano problemi di varia natura (</a:t>
            </a:r>
            <a:r>
              <a:rPr lang="it-IT" i="1" dirty="0" err="1"/>
              <a:t>obscura</a:t>
            </a:r>
            <a:r>
              <a:rPr lang="it-IT" i="1" dirty="0"/>
              <a:t> per </a:t>
            </a:r>
            <a:r>
              <a:rPr lang="it-IT" i="1" dirty="0" err="1"/>
              <a:t>obscuriora</a:t>
            </a:r>
            <a:r>
              <a:rPr lang="it-IT" dirty="0"/>
              <a:t>?).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9414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D0F09-688E-7B24-40AA-13C5962C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8. ONTOLOGIA FORMALE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21CB1D-A586-968A-69E2-CC3D77998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Un’altra tesi controversa della mereologia classica è il </a:t>
            </a:r>
            <a:r>
              <a:rPr lang="it-IT" b="1" dirty="0"/>
              <a:t>principio di composizione non ristretta</a:t>
            </a:r>
            <a:r>
              <a:rPr lang="it-IT" dirty="0"/>
              <a:t>: data una scelta qualsiasi di entità, la loro </a:t>
            </a:r>
            <a:r>
              <a:rPr lang="it-IT" b="1" dirty="0"/>
              <a:t>somma mereologica </a:t>
            </a:r>
            <a:r>
              <a:rPr lang="it-IT" dirty="0"/>
              <a:t>esiste ed è unica.</a:t>
            </a:r>
            <a:endParaRPr lang="en-US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ACD8EF38-6838-E385-BC97-5FDF38FE68B3}"/>
              </a:ext>
            </a:extLst>
          </p:cNvPr>
          <p:cNvSpPr/>
          <p:nvPr/>
        </p:nvSpPr>
        <p:spPr>
          <a:xfrm>
            <a:off x="950042" y="3151188"/>
            <a:ext cx="223684" cy="99305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4CD159F-D41C-D93A-7910-DBD6C902C110}"/>
              </a:ext>
            </a:extLst>
          </p:cNvPr>
          <p:cNvSpPr txBox="1"/>
          <p:nvPr/>
        </p:nvSpPr>
        <p:spPr>
          <a:xfrm>
            <a:off x="838200" y="4319435"/>
            <a:ext cx="582438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/>
              <a:t>Ad es., se ammettiamo l’esistenza della Torre di Pisa e della barba di Platone, dovremo ammettere anche la loro somma mereologica: un’entità costituita dalla Torre di Pisa e dalla barba di Platone (e da </a:t>
            </a:r>
            <a:r>
              <a:rPr lang="it-IT" sz="2200" i="1" dirty="0"/>
              <a:t>nient’altro</a:t>
            </a:r>
            <a:r>
              <a:rPr lang="it-IT" sz="2200" dirty="0"/>
              <a:t>). </a:t>
            </a:r>
            <a:endParaRPr lang="en-US" sz="22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18755AA-C6F8-26C1-3C83-BC9C9613B4FA}"/>
              </a:ext>
            </a:extLst>
          </p:cNvPr>
          <p:cNvSpPr txBox="1"/>
          <p:nvPr/>
        </p:nvSpPr>
        <p:spPr>
          <a:xfrm>
            <a:off x="7155425" y="3589272"/>
            <a:ext cx="46924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Come </a:t>
            </a:r>
            <a:r>
              <a:rPr lang="it-IT" sz="2000" b="1" dirty="0"/>
              <a:t>restringere</a:t>
            </a:r>
            <a:r>
              <a:rPr lang="it-IT" sz="2000" dirty="0"/>
              <a:t> il principio in modo da evitare somme così bizzarre? È difficile trovare un criterio per discriminare i composti accettabili (l’Emilia-Romagna) da quelli meno plausibili (la Torre-di-Pisa-barba-di-Platone), anche perché nei casi intermedi tra questi due estremi le nostre intuizioni sono piuttosto </a:t>
            </a:r>
            <a:r>
              <a:rPr lang="it-IT" sz="2000" b="1" dirty="0"/>
              <a:t>vaghe</a:t>
            </a:r>
            <a:r>
              <a:rPr lang="it-IT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621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63B54C-B009-9513-86B2-7AF28722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911182-0CF1-353D-5D3F-B73D5D747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Concludiamo ora questa rassegna con una quarta categoria, per certi versi più misteriosa delle precedenti: quella delle </a:t>
            </a:r>
            <a:r>
              <a:rPr lang="it-IT" sz="2600" b="1" dirty="0"/>
              <a:t>entità meramente possibili </a:t>
            </a:r>
            <a:r>
              <a:rPr lang="it-IT" sz="2600" dirty="0"/>
              <a:t>(una </a:t>
            </a:r>
            <a:r>
              <a:rPr lang="en-US" sz="2600" dirty="0"/>
              <a:t>“colonia </a:t>
            </a:r>
            <a:r>
              <a:rPr lang="it-IT" sz="2600" dirty="0"/>
              <a:t>di elementi turbolenti”, per dirla con Quine</a:t>
            </a:r>
            <a:r>
              <a:rPr lang="en-US" sz="2600" dirty="0"/>
              <a:t>).</a:t>
            </a:r>
            <a:endParaRPr lang="it-IT" sz="26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69A3B6C-F51F-C158-530B-413EE9A496A3}"/>
              </a:ext>
            </a:extLst>
          </p:cNvPr>
          <p:cNvSpPr txBox="1"/>
          <p:nvPr/>
        </p:nvSpPr>
        <p:spPr>
          <a:xfrm>
            <a:off x="838200" y="3040575"/>
            <a:ext cx="10515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Nella </a:t>
            </a:r>
            <a:r>
              <a:rPr lang="it-IT" sz="2600" b="1" dirty="0"/>
              <a:t>Lezione 4</a:t>
            </a:r>
            <a:r>
              <a:rPr lang="it-IT" sz="2600" dirty="0"/>
              <a:t> abbiamo introdotto le principali nozioni </a:t>
            </a:r>
            <a:r>
              <a:rPr lang="it-IT" sz="2600" b="1" dirty="0"/>
              <a:t>modali</a:t>
            </a:r>
            <a:r>
              <a:rPr lang="it-IT" sz="2600" dirty="0"/>
              <a:t> (possibilità, impossibilità, necessità, contingenza) parlando in termini di </a:t>
            </a:r>
            <a:r>
              <a:rPr lang="it-IT" sz="2600" b="1" dirty="0"/>
              <a:t>mondi possibili</a:t>
            </a:r>
            <a:r>
              <a:rPr lang="it-IT" sz="2600" dirty="0"/>
              <a:t>.</a:t>
            </a:r>
            <a:endParaRPr lang="en-US" sz="2600" dirty="0"/>
          </a:p>
          <a:p>
            <a:endParaRPr lang="en-US" sz="2600" dirty="0"/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BC2D5C55-5EDA-254F-48FF-DDC226400F8F}"/>
              </a:ext>
            </a:extLst>
          </p:cNvPr>
          <p:cNvCxnSpPr/>
          <p:nvPr/>
        </p:nvCxnSpPr>
        <p:spPr>
          <a:xfrm>
            <a:off x="3824748" y="4267200"/>
            <a:ext cx="1376516" cy="3736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7CA4AFD-366D-E902-CFC3-C4EF62995A3F}"/>
              </a:ext>
            </a:extLst>
          </p:cNvPr>
          <p:cNvSpPr txBox="1"/>
          <p:nvPr/>
        </p:nvSpPr>
        <p:spPr>
          <a:xfrm>
            <a:off x="5753445" y="4100051"/>
            <a:ext cx="461555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1400" dirty="0"/>
              <a:t>un enunciato è </a:t>
            </a:r>
            <a:r>
              <a:rPr lang="it-IT" sz="1400" b="1" dirty="0"/>
              <a:t>necessario</a:t>
            </a:r>
            <a:r>
              <a:rPr lang="it-IT" sz="1400" dirty="0"/>
              <a:t> quando è vero in tutti i mondi possibili;</a:t>
            </a:r>
          </a:p>
          <a:p>
            <a:pPr algn="just"/>
            <a:endParaRPr lang="it-IT" sz="1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1400" dirty="0"/>
              <a:t>un enunciato è </a:t>
            </a:r>
            <a:r>
              <a:rPr lang="it-IT" sz="1400" b="1" dirty="0"/>
              <a:t>possibile</a:t>
            </a:r>
            <a:r>
              <a:rPr lang="it-IT" sz="1400" dirty="0"/>
              <a:t> quando è vero in almeno un mondo possibile;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1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1400" dirty="0"/>
              <a:t>un enunciato è </a:t>
            </a:r>
            <a:r>
              <a:rPr lang="it-IT" sz="1400" b="1" dirty="0"/>
              <a:t>impossibile</a:t>
            </a:r>
            <a:r>
              <a:rPr lang="it-IT" sz="1400" dirty="0"/>
              <a:t> quando è falso in tutti i mondi possibili;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sz="1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1400" dirty="0"/>
              <a:t>un enunciato è </a:t>
            </a:r>
            <a:r>
              <a:rPr lang="it-IT" sz="1400" b="1" dirty="0"/>
              <a:t>contingente</a:t>
            </a:r>
            <a:r>
              <a:rPr lang="it-IT" sz="1400" dirty="0"/>
              <a:t> quando è falso in almeno un mondo possibile.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9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DF8704-02F0-8053-AE80-21B0452C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E37A7B-90E9-6666-5FD8-1B5EC79C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4452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Facciamo un passo indietro e consideriamo questi due enunciati: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9B9746-CBF9-6FE6-BFBE-3D68B8E9F212}"/>
              </a:ext>
            </a:extLst>
          </p:cNvPr>
          <p:cNvSpPr txBox="1"/>
          <p:nvPr/>
        </p:nvSpPr>
        <p:spPr>
          <a:xfrm>
            <a:off x="838200" y="2501796"/>
            <a:ext cx="86313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dirty="0"/>
              <a:t>(1) </a:t>
            </a:r>
            <a:r>
              <a:rPr lang="it-IT" sz="2200" b="1" dirty="0"/>
              <a:t>Potrebbe</a:t>
            </a:r>
            <a:r>
              <a:rPr lang="it-IT" sz="2200" dirty="0"/>
              <a:t> esserci un signore calvo sulla porta.</a:t>
            </a:r>
            <a:endParaRPr lang="en-US" sz="2200" dirty="0"/>
          </a:p>
          <a:p>
            <a:r>
              <a:rPr lang="en-US" sz="2200" dirty="0"/>
              <a:t>(2) Il </a:t>
            </a:r>
            <a:r>
              <a:rPr lang="it-IT" sz="2200" dirty="0"/>
              <a:t>numero delle regioni italiane è </a:t>
            </a:r>
            <a:r>
              <a:rPr lang="it-IT" sz="2200" b="1" dirty="0"/>
              <a:t>necessariamente</a:t>
            </a:r>
            <a:r>
              <a:rPr lang="it-IT" sz="2200" dirty="0"/>
              <a:t> maggiore di 19.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EE97FAA-941B-835C-F626-4B39711E22E5}"/>
              </a:ext>
            </a:extLst>
          </p:cNvPr>
          <p:cNvSpPr txBox="1"/>
          <p:nvPr/>
        </p:nvSpPr>
        <p:spPr>
          <a:xfrm>
            <a:off x="838200" y="3586764"/>
            <a:ext cx="1012476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Enunciati come (1) e (2) possono essere interpretati </a:t>
            </a:r>
            <a:r>
              <a:rPr lang="it-IT" sz="2600" b="1" dirty="0"/>
              <a:t>de dicto</a:t>
            </a:r>
            <a:r>
              <a:rPr lang="it-IT" sz="2600" dirty="0"/>
              <a:t> o </a:t>
            </a:r>
            <a:r>
              <a:rPr lang="it-IT" sz="2600" b="1" dirty="0"/>
              <a:t>de re</a:t>
            </a:r>
            <a:r>
              <a:rPr lang="it-IT" sz="2600" dirty="0"/>
              <a:t>.</a:t>
            </a:r>
            <a:r>
              <a:rPr lang="it-IT" sz="2600" b="1" dirty="0"/>
              <a:t> </a:t>
            </a:r>
            <a:r>
              <a:rPr lang="it-IT" sz="2600" dirty="0"/>
              <a:t>La seconda lettura sembra impegnarci all’esistenza di </a:t>
            </a:r>
            <a:r>
              <a:rPr lang="it-IT" sz="2600" i="1" dirty="0" err="1"/>
              <a:t>possibilia</a:t>
            </a:r>
            <a:r>
              <a:rPr lang="it-IT" sz="2600" dirty="0"/>
              <a:t>, mentre la prima no:</a:t>
            </a:r>
            <a:endParaRPr lang="en-US" sz="26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DCBEF93-1A00-7CB4-3B0A-205005AD2C6D}"/>
              </a:ext>
            </a:extLst>
          </p:cNvPr>
          <p:cNvSpPr txBox="1"/>
          <p:nvPr/>
        </p:nvSpPr>
        <p:spPr>
          <a:xfrm>
            <a:off x="838200" y="5194953"/>
            <a:ext cx="87822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it-IT" sz="2200" dirty="0"/>
              <a:t>(1-DR) Esiste un signore calvo che, </a:t>
            </a:r>
            <a:r>
              <a:rPr lang="it-IT" sz="2200" b="1" dirty="0"/>
              <a:t>possibilmente</a:t>
            </a:r>
            <a:r>
              <a:rPr lang="it-IT" sz="2200" dirty="0"/>
              <a:t>, si trova sulla porta. </a:t>
            </a:r>
          </a:p>
          <a:p>
            <a:r>
              <a:rPr lang="en-US" sz="2200" dirty="0"/>
              <a:t>(1-DD) </a:t>
            </a:r>
            <a:r>
              <a:rPr lang="it-IT" sz="2200" b="1" dirty="0"/>
              <a:t>Possibilmente</a:t>
            </a:r>
            <a:r>
              <a:rPr lang="en-US" sz="2200" dirty="0"/>
              <a:t>, </a:t>
            </a:r>
            <a:r>
              <a:rPr lang="it-IT" sz="2200" dirty="0"/>
              <a:t>esiste un signore calvo sulla porta</a:t>
            </a:r>
            <a:r>
              <a:rPr lang="en-US" sz="2200" dirty="0"/>
              <a:t>.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98383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DF8704-02F0-8053-AE80-21B0452C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E37A7B-90E9-6666-5FD8-1B5EC79C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533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600" dirty="0"/>
              <a:t>Pur assumendo che la lettura </a:t>
            </a:r>
            <a:r>
              <a:rPr lang="it-IT" sz="2600" i="1" dirty="0"/>
              <a:t>de dicto</a:t>
            </a:r>
            <a:r>
              <a:rPr lang="it-IT" sz="2600" dirty="0"/>
              <a:t> sia ontologicamente </a:t>
            </a:r>
            <a:r>
              <a:rPr lang="it-IT" sz="2600" b="1" dirty="0"/>
              <a:t>innocente </a:t>
            </a:r>
            <a:r>
              <a:rPr lang="it-IT" sz="2600" dirty="0"/>
              <a:t>(il che non è affatto ovvio), sembra scorretto escludere la lettura </a:t>
            </a:r>
            <a:r>
              <a:rPr lang="it-IT" sz="2600" i="1" dirty="0"/>
              <a:t>de re</a:t>
            </a:r>
            <a:r>
              <a:rPr lang="it-IT" sz="2600" dirty="0"/>
              <a:t> soltanto per evitare l’inclusione di entità possibili nell’inventario.</a:t>
            </a:r>
            <a:endParaRPr lang="en-US" sz="2600" dirty="0"/>
          </a:p>
          <a:p>
            <a:pPr marL="0" indent="0" algn="just">
              <a:buNone/>
            </a:pPr>
            <a:r>
              <a:rPr lang="it-IT" sz="2600" dirty="0"/>
              <a:t>Nel caso di (2), ad es., la distinzione sembra imprescindibile</a:t>
            </a:r>
            <a:r>
              <a:rPr lang="en-US" sz="2600" dirty="0"/>
              <a:t>:</a:t>
            </a:r>
            <a:endParaRPr lang="it-IT" sz="26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A075DC2-EF09-443F-E40A-A664CD9ECBB9}"/>
              </a:ext>
            </a:extLst>
          </p:cNvPr>
          <p:cNvSpPr txBox="1"/>
          <p:nvPr/>
        </p:nvSpPr>
        <p:spPr>
          <a:xfrm>
            <a:off x="838200" y="3713879"/>
            <a:ext cx="98848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it-IT" sz="2200" dirty="0"/>
              <a:t>(2-DR) Il numero delle regioni italiane [= 20] è </a:t>
            </a:r>
            <a:r>
              <a:rPr lang="it-IT" sz="2200" b="1" dirty="0"/>
              <a:t>necessariamente</a:t>
            </a:r>
            <a:r>
              <a:rPr lang="it-IT" sz="2200" dirty="0"/>
              <a:t> maggiore di 19. </a:t>
            </a:r>
          </a:p>
          <a:p>
            <a:r>
              <a:rPr lang="en-US" sz="2200" dirty="0"/>
              <a:t>(2-DD) </a:t>
            </a:r>
            <a:r>
              <a:rPr lang="it-IT" sz="2200" b="1" dirty="0"/>
              <a:t>Necessariamente</a:t>
            </a:r>
            <a:r>
              <a:rPr lang="it-IT" sz="2200" dirty="0"/>
              <a:t>, il numero delle regioni italiane [= ?] è maggiore di 19.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19924BF-95F2-D1EE-7484-37579F6EF963}"/>
              </a:ext>
            </a:extLst>
          </p:cNvPr>
          <p:cNvSpPr txBox="1"/>
          <p:nvPr/>
        </p:nvSpPr>
        <p:spPr>
          <a:xfrm>
            <a:off x="838200" y="4758812"/>
            <a:ext cx="1040007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(2-DR) e (2-DD) non sono equivalenti: il primo è vero mentre il secondo è falso. La differenza, già chiara a livello intuitivo, si fa ancora più precisa mediante il ricorso a una </a:t>
            </a:r>
            <a:r>
              <a:rPr lang="it-IT" sz="2600" b="1" dirty="0"/>
              <a:t>semantica per mondi possibili</a:t>
            </a:r>
            <a:r>
              <a:rPr lang="it-IT" sz="2600" dirty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9009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2A8492-CA09-751B-E2F8-60A630F2A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81535-A70E-2050-9AED-5FED50D34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27407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La nozione di mondo possibile risale a Leibniz ed è tornata in voga con gli sviluppi della </a:t>
            </a:r>
            <a:r>
              <a:rPr lang="it-IT" b="1" dirty="0"/>
              <a:t>logica modale</a:t>
            </a:r>
            <a:r>
              <a:rPr lang="it-IT" dirty="0"/>
              <a:t> e le semantiche </a:t>
            </a:r>
            <a:r>
              <a:rPr lang="it-IT" i="1" dirty="0"/>
              <a:t>à la</a:t>
            </a:r>
            <a:r>
              <a:rPr lang="it-IT" dirty="0"/>
              <a:t> </a:t>
            </a:r>
            <a:r>
              <a:rPr lang="it-IT" b="1" dirty="0"/>
              <a:t>Kripke</a:t>
            </a:r>
            <a:r>
              <a:rPr lang="it-IT" dirty="0"/>
              <a:t>. </a:t>
            </a:r>
            <a:endParaRPr lang="en-US" dirty="0"/>
          </a:p>
        </p:txBody>
      </p:sp>
      <p:pic>
        <p:nvPicPr>
          <p:cNvPr id="5" name="Immagine 4" descr="Immagine che contiene vestiti, persona, cappello, copricapo&#10;&#10;Descrizione generata automaticamente">
            <a:extLst>
              <a:ext uri="{FF2B5EF4-FFF2-40B4-BE49-F238E27FC236}">
                <a16:creationId xmlns:a16="http://schemas.microsoft.com/office/drawing/2014/main" id="{8B57707E-04D3-C690-8759-94B9D07C93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0766" y="3428999"/>
            <a:ext cx="3601234" cy="342900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F970A6C7-C1A8-9680-A5BF-FC199E1D7C8B}"/>
              </a:ext>
            </a:extLst>
          </p:cNvPr>
          <p:cNvSpPr txBox="1"/>
          <p:nvPr/>
        </p:nvSpPr>
        <p:spPr>
          <a:xfrm>
            <a:off x="838200" y="3311012"/>
            <a:ext cx="719475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I mondi possibili sono modi </a:t>
            </a:r>
            <a:r>
              <a:rPr lang="it-IT" sz="2600" b="1" dirty="0"/>
              <a:t>coerenti </a:t>
            </a:r>
            <a:r>
              <a:rPr lang="it-IT" sz="2600" dirty="0"/>
              <a:t>e </a:t>
            </a:r>
            <a:r>
              <a:rPr lang="it-IT" sz="2600" b="1" dirty="0"/>
              <a:t>completi</a:t>
            </a:r>
            <a:r>
              <a:rPr lang="it-IT" sz="2600" dirty="0"/>
              <a:t> in cui la realtà potrebbe essere: il nostro mondo (= </a:t>
            </a:r>
            <a:r>
              <a:rPr lang="it-IT" sz="2600" b="1" dirty="0"/>
              <a:t>attuale</a:t>
            </a:r>
            <a:r>
              <a:rPr lang="it-IT" sz="2600" dirty="0"/>
              <a:t>) è un mondo possibile; è invece </a:t>
            </a:r>
            <a:r>
              <a:rPr lang="it-IT" sz="2600" i="1" dirty="0"/>
              <a:t>meramente</a:t>
            </a:r>
            <a:r>
              <a:rPr lang="it-IT" sz="2600" dirty="0"/>
              <a:t> possibile un mondo identico al nostro sotto ogni rispetto se non per il fatto che, in quel mondo, i miei capelli sono biondi.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5312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D0F09-688E-7B24-40AA-13C5962C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21CB1D-A586-968A-69E2-CC3D77998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14220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(3) I miei capelli avrebbero potuto essere biondi.</a:t>
            </a:r>
          </a:p>
          <a:p>
            <a:pPr marL="0" indent="0">
              <a:buNone/>
            </a:pPr>
            <a:r>
              <a:rPr lang="it-IT" dirty="0"/>
              <a:t>(3’) C’è almeno un mondo possibile in cui i miei capelli sono biondi.</a:t>
            </a:r>
            <a:endParaRPr lang="en-US" dirty="0"/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A9E4EBB3-9A8A-0BAE-B148-800747452C3B}"/>
              </a:ext>
            </a:extLst>
          </p:cNvPr>
          <p:cNvSpPr/>
          <p:nvPr/>
        </p:nvSpPr>
        <p:spPr>
          <a:xfrm>
            <a:off x="10205884" y="2918648"/>
            <a:ext cx="334296" cy="111422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7BFA5C9-FFF8-E83D-3C17-E6371661B2F1}"/>
              </a:ext>
            </a:extLst>
          </p:cNvPr>
          <p:cNvSpPr txBox="1"/>
          <p:nvPr/>
        </p:nvSpPr>
        <p:spPr>
          <a:xfrm>
            <a:off x="6260464" y="4142096"/>
            <a:ext cx="5430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Sembra che, analizzando gli enunciati modali in questo modo, ci impegniamo all’esistenza di mondi possibili.</a:t>
            </a:r>
            <a:endParaRPr lang="en-US" sz="2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8304D21-FDE9-5FDE-2B9F-671B6253CEFC}"/>
              </a:ext>
            </a:extLst>
          </p:cNvPr>
          <p:cNvSpPr txBox="1"/>
          <p:nvPr/>
        </p:nvSpPr>
        <p:spPr>
          <a:xfrm>
            <a:off x="838200" y="3475758"/>
            <a:ext cx="43827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400" dirty="0"/>
              <a:t>Qual è la </a:t>
            </a:r>
            <a:r>
              <a:rPr lang="it-IT" sz="2400" b="1" dirty="0"/>
              <a:t>natura</a:t>
            </a:r>
            <a:r>
              <a:rPr lang="it-IT" sz="2400" dirty="0"/>
              <a:t> di queste entità,</a:t>
            </a:r>
            <a:r>
              <a:rPr lang="en-US" sz="2400" dirty="0"/>
              <a:t> se </a:t>
            </a:r>
            <a:r>
              <a:rPr lang="it-IT" sz="2400" dirty="0"/>
              <a:t>davvero esistono</a:t>
            </a:r>
            <a:r>
              <a:rPr lang="en-US" sz="2400" dirty="0"/>
              <a:t>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400" dirty="0"/>
              <a:t>C’è</a:t>
            </a:r>
            <a:r>
              <a:rPr lang="en-US" sz="2400" dirty="0"/>
              <a:t> </a:t>
            </a:r>
            <a:r>
              <a:rPr lang="it-IT" sz="2400" dirty="0"/>
              <a:t>un modo </a:t>
            </a:r>
            <a:r>
              <a:rPr lang="it-IT" sz="2400" b="1" dirty="0"/>
              <a:t>alternativo</a:t>
            </a:r>
            <a:r>
              <a:rPr lang="it-IT" sz="2400" dirty="0"/>
              <a:t> di analizzare enunciati come (1) ed evitare così il ricorso a entità meramente possibili?</a:t>
            </a:r>
          </a:p>
        </p:txBody>
      </p:sp>
    </p:spTree>
    <p:extLst>
      <p:ext uri="{BB962C8B-B14F-4D97-AF65-F5344CB8AC3E}">
        <p14:creationId xmlns:p14="http://schemas.microsoft.com/office/powerpoint/2010/main" val="269708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DF8704-02F0-8053-AE80-21B0452C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E37A7B-90E9-6666-5FD8-1B5EC79C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434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In primo luogo, per capire meglio in cosa consistano la coerenza e la completezza (o </a:t>
            </a:r>
            <a:r>
              <a:rPr lang="it-IT" sz="2600" b="1" dirty="0"/>
              <a:t>massimalità</a:t>
            </a:r>
            <a:r>
              <a:rPr lang="it-IT" sz="2600" dirty="0"/>
              <a:t>) dei mondi possibili, possiamo ragionare a partire dal mondo che conosciamo meglio: quello attuale.</a:t>
            </a:r>
          </a:p>
          <a:p>
            <a:pPr marL="0" indent="0" algn="just">
              <a:buNone/>
            </a:pPr>
            <a:r>
              <a:rPr lang="it-IT" sz="2600" dirty="0"/>
              <a:t>Ci sono almeno due modi di concepire il mondo attuale.</a:t>
            </a:r>
            <a:endParaRPr lang="en-US" sz="2600" dirty="0"/>
          </a:p>
          <a:p>
            <a:pPr marL="0" indent="0" algn="just">
              <a:buNone/>
            </a:pPr>
            <a:endParaRPr lang="en-US" sz="26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3E7E0BD-E4E0-A9B2-3433-B599DBE35183}"/>
              </a:ext>
            </a:extLst>
          </p:cNvPr>
          <p:cNvSpPr txBox="1"/>
          <p:nvPr/>
        </p:nvSpPr>
        <p:spPr>
          <a:xfrm>
            <a:off x="838200" y="3704047"/>
            <a:ext cx="103410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Il mondo attuale è un gigantesco </a:t>
            </a:r>
            <a:r>
              <a:rPr lang="it-IT" sz="2400" b="1" dirty="0"/>
              <a:t>individuo</a:t>
            </a:r>
            <a:r>
              <a:rPr lang="it-IT" sz="2400" dirty="0"/>
              <a:t> che comprende come </a:t>
            </a:r>
            <a:r>
              <a:rPr lang="it-IT" sz="2400" b="1" dirty="0"/>
              <a:t>parti</a:t>
            </a:r>
            <a:r>
              <a:rPr lang="it-IT" sz="2400" dirty="0"/>
              <a:t> tutti gli individui che ci circondano e sono a una qualche distanza da noi nello spazio e nel tempo. In analogia con esso, i mondi meramente possibili saranno altrettanti individui, composti da ulteriori individui ecc. Ogni mondo è </a:t>
            </a:r>
            <a:r>
              <a:rPr lang="it-IT" sz="2400" b="1" dirty="0"/>
              <a:t>isolato spazio-temporalmente e</a:t>
            </a:r>
            <a:r>
              <a:rPr lang="it-IT" sz="2400" dirty="0"/>
              <a:t> </a:t>
            </a:r>
            <a:r>
              <a:rPr lang="it-IT" sz="2400" b="1" dirty="0"/>
              <a:t>causalmente </a:t>
            </a:r>
            <a:r>
              <a:rPr lang="it-IT" sz="2400" dirty="0"/>
              <a:t>da tutti gli altri: lo stesso individuo non può esistere in mondi diversi; gli individui di un mondo non possono interagire con individui di altri mondi.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153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DF8704-02F0-8053-AE80-21B0452C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ESISTONO I MONDI POSSIBILI?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1C8667E-49BB-E560-A008-8FAC8655C7BB}"/>
              </a:ext>
            </a:extLst>
          </p:cNvPr>
          <p:cNvSpPr txBox="1"/>
          <p:nvPr/>
        </p:nvSpPr>
        <p:spPr>
          <a:xfrm>
            <a:off x="838200" y="1690688"/>
            <a:ext cx="103410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Il mondo attuale è la totalità dei </a:t>
            </a:r>
            <a:r>
              <a:rPr lang="it-IT" sz="2400" b="1" dirty="0"/>
              <a:t>fatti</a:t>
            </a:r>
            <a:r>
              <a:rPr lang="it-IT" sz="2400" dirty="0"/>
              <a:t>, ovvero l’</a:t>
            </a:r>
            <a:r>
              <a:rPr lang="it-IT" sz="2400" b="1" dirty="0"/>
              <a:t>insieme</a:t>
            </a:r>
            <a:r>
              <a:rPr lang="it-IT" sz="2400" dirty="0"/>
              <a:t> di tutti i fatti. Quest’ultimo si può concepire come un sottoinsieme di un insieme più vasto che comprende tutti gli </a:t>
            </a:r>
            <a:r>
              <a:rPr lang="it-IT" sz="2400" b="1" dirty="0"/>
              <a:t>stati di cose</a:t>
            </a:r>
            <a:r>
              <a:rPr lang="it-IT" sz="2400" dirty="0"/>
              <a:t> possibili. I mondi meramente possibili saranno dunque altri sottoinsiemi di questo grande insieme.</a:t>
            </a:r>
            <a:endParaRPr lang="en-US" sz="24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9C4F397-A192-5B5C-2235-0B162D4889C5}"/>
              </a:ext>
            </a:extLst>
          </p:cNvPr>
          <p:cNvSpPr txBox="1"/>
          <p:nvPr/>
        </p:nvSpPr>
        <p:spPr>
          <a:xfrm>
            <a:off x="6008738" y="3997762"/>
            <a:ext cx="573220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Wittgenstein</a:t>
            </a:r>
            <a:r>
              <a:rPr lang="it-IT" sz="2000" dirty="0"/>
              <a:t>, </a:t>
            </a:r>
            <a:r>
              <a:rPr lang="it-IT" sz="2000" i="1" dirty="0"/>
              <a:t>Tractatus logico-</a:t>
            </a:r>
            <a:r>
              <a:rPr lang="it-IT" sz="2000" i="1" dirty="0" err="1"/>
              <a:t>philosophicus</a:t>
            </a:r>
            <a:endParaRPr lang="it-IT" sz="2000" i="1" dirty="0"/>
          </a:p>
          <a:p>
            <a:pPr algn="just"/>
            <a:endParaRPr lang="it-IT" dirty="0"/>
          </a:p>
          <a:p>
            <a:pPr algn="just"/>
            <a:r>
              <a:rPr lang="it-IT" b="1" dirty="0"/>
              <a:t>1.</a:t>
            </a:r>
            <a:r>
              <a:rPr lang="it-IT" dirty="0"/>
              <a:t> Il mondo è tutto ciò che accade.</a:t>
            </a:r>
          </a:p>
          <a:p>
            <a:pPr algn="just"/>
            <a:r>
              <a:rPr lang="en-US" b="1" dirty="0"/>
              <a:t>1.1</a:t>
            </a:r>
            <a:r>
              <a:rPr lang="en-US" dirty="0"/>
              <a:t> Il mondo è la </a:t>
            </a:r>
            <a:r>
              <a:rPr lang="it-IT" dirty="0"/>
              <a:t>totalità dei fatti, non delle cose</a:t>
            </a:r>
            <a:r>
              <a:rPr lang="en-US" dirty="0"/>
              <a:t>.</a:t>
            </a:r>
          </a:p>
          <a:p>
            <a:pPr algn="just"/>
            <a:r>
              <a:rPr lang="it-IT" b="1" dirty="0"/>
              <a:t>2.</a:t>
            </a:r>
            <a:r>
              <a:rPr lang="it-IT" dirty="0"/>
              <a:t> Ciò che accade, il fatto, è il sussistere di stati di cose.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0ECA2B-C160-A22D-2E6B-6B01E60FEAB5}"/>
              </a:ext>
            </a:extLst>
          </p:cNvPr>
          <p:cNvSpPr txBox="1"/>
          <p:nvPr/>
        </p:nvSpPr>
        <p:spPr>
          <a:xfrm>
            <a:off x="838200" y="3597653"/>
            <a:ext cx="49235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VANTAGGIO</a:t>
            </a:r>
            <a:r>
              <a:rPr lang="it-IT" dirty="0"/>
              <a:t>. Ci consente di avere lo stesso individuo in diversi mondi possibili.</a:t>
            </a:r>
          </a:p>
          <a:p>
            <a:pPr algn="just"/>
            <a:endParaRPr lang="it-IT" dirty="0"/>
          </a:p>
          <a:p>
            <a:pPr algn="just"/>
            <a:r>
              <a:rPr lang="it-IT" b="1" dirty="0"/>
              <a:t>SVANTAGGIO</a:t>
            </a:r>
            <a:r>
              <a:rPr lang="it-IT" dirty="0"/>
              <a:t>. Postula entità controverse, come i fatti e gli insiemi, e non conduce a </a:t>
            </a:r>
            <a:r>
              <a:rPr lang="it-IT" b="1" dirty="0"/>
              <a:t>C-E</a:t>
            </a:r>
            <a:r>
              <a:rPr lang="it-IT" dirty="0"/>
              <a:t> chiare: non a tutti i sottoinsiemi di stati di cose corrisponde un mondo possibile, ma quale potrebbe essere il criterio di scelta?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67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2303</Words>
  <Application>Microsoft Office PowerPoint</Application>
  <PresentationFormat>Widescreen</PresentationFormat>
  <Paragraphs>115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1_Tema di Office</vt:lpstr>
      <vt:lpstr>Seminario di filosofia analitica L’identità degli indiscernibili</vt:lpstr>
      <vt:lpstr>LEZIONI 1-6 IN PILLOLE</vt:lpstr>
      <vt:lpstr>7. ESISTONO I MONDI POSSIBILI?</vt:lpstr>
      <vt:lpstr>7. ESISTONO I MONDI POSSIBILI?</vt:lpstr>
      <vt:lpstr>7. ESISTONO I MONDI POSSIBILI?</vt:lpstr>
      <vt:lpstr>7. ESISTONO I MONDI POSSIBILI?</vt:lpstr>
      <vt:lpstr>7. ESISTONO I MONDI POSSIBILI?</vt:lpstr>
      <vt:lpstr>7. ESISTONO I MONDI POSSIBILI?</vt:lpstr>
      <vt:lpstr>7. ESISTONO I MONDI POSSIBILI?</vt:lpstr>
      <vt:lpstr>7. ESISTONO I MONDI POSSIBILI?</vt:lpstr>
      <vt:lpstr>7. ESISTONO I MONDI POSSIBILI?</vt:lpstr>
      <vt:lpstr>7. ESISTONO I MONDI POSSIBILI?</vt:lpstr>
      <vt:lpstr>8. ONTOLOGIA FORMALE</vt:lpstr>
      <vt:lpstr>8. ONTOLOGIA FORMALE</vt:lpstr>
      <vt:lpstr>8. ONTOLOGIA FORMALE</vt:lpstr>
      <vt:lpstr>8. ONTOLOGIA FORMALE</vt:lpstr>
      <vt:lpstr>8. ONTOLOGIA FORMALE</vt:lpstr>
      <vt:lpstr>8. ONTOLOGIA FORMALE</vt:lpstr>
      <vt:lpstr>8. ONTOLOGIA FORMALE</vt:lpstr>
      <vt:lpstr>8. ONTOLOGIA FORMALE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Jansan Favazzo</dc:creator>
  <cp:lastModifiedBy>Jansan Favazzo</cp:lastModifiedBy>
  <cp:revision>299</cp:revision>
  <dcterms:created xsi:type="dcterms:W3CDTF">2024-09-05T13:14:54Z</dcterms:created>
  <dcterms:modified xsi:type="dcterms:W3CDTF">2024-10-08T12:13:54Z</dcterms:modified>
</cp:coreProperties>
</file>