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0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AE44DE-38E1-6441-3A78-B1D4793C0D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BAA9433-2E4B-D98A-7E27-9DCB88134B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77EC67-3573-E25E-9E79-52DC7F3E9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AB1EB6-45BE-84E8-5DF1-C509207E6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213260-DB93-6187-BA47-826C3E752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018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6D956F-97C0-36B4-25A1-163044F33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12AB804-94FB-B8B5-3E67-271B8A7C4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C7417E3-7D52-2D74-F0EA-04CA9882D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5A266EE-3A8D-CD38-4180-B0D89F223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C9686D-6442-1603-D6FB-7E697EDF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168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2A83DBC-7AA2-CDA3-7B4A-FB731B744B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A035143-725C-A246-F479-869E3995BE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EB654B-39D6-3540-8002-6D2F2A6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5D95AC-7BB4-AEDB-E1AB-0490E4DC7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560551B-F1C2-1446-5B59-1CE26C1AB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139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2A57C6-857F-DBC7-D7E8-AAFA0FA97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E5C70EF-7D07-4910-42E6-7B3CBE8BB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A2EA138-DAE1-5A80-B61E-DA8C95296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723C30F-55E2-0D88-6072-808532F89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99481B5-9A0E-97BB-8642-E56D00229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674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37B15A-1667-B5C2-99FA-EDFF9B847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A0A6165-4B83-0413-FBA3-039D48F3FC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FC957EF-FACA-3C08-42D1-88086B8B6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CB26A23-D688-6861-D95F-034A5F177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B18AC9-BBBC-45E5-2A0E-38AC1806C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89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2886C0-51F4-244A-6D93-B6259175B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9428BB-EC39-2581-8E37-93E65AF6FB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B2F877B-F831-E99E-B5FF-9DA37FCF29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468B54F-F4B0-EA62-6373-81B5E42E0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498D2ED-6F4A-8569-FAE8-7C22AD70A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174155F-5619-5EAD-0AD0-97CE1F904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253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1610AA-7683-5885-656E-F44E7F13C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EF8C319-6A31-B905-F3A2-BDC3FC4AD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99CE002-D42F-1D6D-4F12-185D3CC3CC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AFFAFA9-FA4C-EB9B-CBA0-D6CC26FFC9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E0594A8-5A47-4642-58B9-B438001F2D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517B535-9359-D720-12EB-C6BD8D688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95C7C6D-595C-677D-EE0E-567FA0493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F274304-FD7D-B729-8358-A088FC164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906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B228A2-9417-F1DB-9AE8-AE8F2C54A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E8742FB-9392-0C8A-9FCA-310D63266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73AF85D-B20E-20C9-8E3E-4F7308B6B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8604A6B-84AE-C003-73F8-A30EA3C4A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144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D69A77D-312B-0532-2CD4-023BF0C48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D3FE6DA-9FB1-0509-62BD-0B445E426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E113B43-CBCE-8CE7-E9FE-3E2893CA4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68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F61805-7841-AAC3-5CA5-BD6BCE546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9F0B29-6D48-4C7A-C050-CA0E10D06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FBD016B-FA8C-7937-6F18-332302D582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28137B6-5A0E-47BA-B2A9-05A1EF728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30790C9-83E7-2B84-3F99-15CDB683F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8E1F533-CC8E-FCFB-AE5C-48031DFC0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430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677CFF-0EEC-39DA-C3FE-7C9C0BEBF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E4B303A-283B-2E7F-CDA7-208A97AF3D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9173A8E-CB5D-31F2-8F71-6B351EC451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646D2BE-7FFA-32C6-E1A1-9CA4AFF63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9B00E09-5E8C-FE8F-9D47-0D8F5DC1B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01FEF18-B39E-FD25-4140-D408872FE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996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C015C0E-01D8-C495-BA0E-CE382C81A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57AB32F-C8E2-FB02-881C-110C72F1D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A67BFDE-256D-8AD4-A5B8-9575C90A12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7610D27-9CCA-2D77-46E1-F6ACCF8BF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77E7D8E-1277-7AC1-DDBA-CDB733647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2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.favazzo@unimc.i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FF16A5-EC2A-0D76-097C-EC7DFA654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33681"/>
            <a:ext cx="9566787" cy="1655762"/>
          </a:xfrm>
        </p:spPr>
        <p:txBody>
          <a:bodyPr>
            <a:normAutofit/>
          </a:bodyPr>
          <a:lstStyle/>
          <a:p>
            <a:r>
              <a:rPr lang="it-IT" sz="5300" dirty="0"/>
              <a:t>Seminario di filosofia analitica</a:t>
            </a:r>
            <a:br>
              <a:rPr lang="it-IT" dirty="0"/>
            </a:br>
            <a:r>
              <a:rPr lang="it-IT" dirty="0"/>
              <a:t>L’identità degli indiscernibili</a:t>
            </a:r>
            <a:endParaRPr lang="en-US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917F582-316D-86F4-3735-CE51840E2F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3000" dirty="0"/>
              <a:t>LEZIONI 9-10 (6 novembre 2024)</a:t>
            </a:r>
          </a:p>
          <a:p>
            <a:r>
              <a:rPr lang="it-IT" dirty="0"/>
              <a:t>Università di Macerata</a:t>
            </a:r>
          </a:p>
          <a:p>
            <a:r>
              <a:rPr lang="it-IT" dirty="0"/>
              <a:t>Jansan Favazzo</a:t>
            </a:r>
            <a:r>
              <a:rPr lang="en-US" dirty="0"/>
              <a:t> (</a:t>
            </a:r>
            <a:r>
              <a:rPr lang="en-US" dirty="0">
                <a:hlinkClick r:id="rId2"/>
              </a:rPr>
              <a:t>j.favazzo@unimc.it</a:t>
            </a:r>
            <a:r>
              <a:rPr lang="en-US" dirty="0"/>
              <a:t>)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11883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B56131-187E-4BD8-FB7B-71BA35833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9. METODO – parte I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F88D4E-06E0-78F4-8B81-D624EC74A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13255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600" dirty="0"/>
              <a:t>Il criterio è </a:t>
            </a:r>
            <a:r>
              <a:rPr lang="it-IT" sz="2600" b="1" dirty="0"/>
              <a:t>neutrale</a:t>
            </a:r>
            <a:r>
              <a:rPr lang="it-IT" sz="2600" dirty="0"/>
              <a:t>, nel senso che non ci dice </a:t>
            </a:r>
            <a:r>
              <a:rPr lang="it-IT" sz="2600" i="1" dirty="0"/>
              <a:t>quali</a:t>
            </a:r>
            <a:r>
              <a:rPr lang="it-IT" sz="2600" dirty="0"/>
              <a:t> teorie scegliere ma soltanto come determinare gli impegni ontologici di una certa teoria (ovvero, di un certo </a:t>
            </a:r>
            <a:r>
              <a:rPr lang="it-IT" sz="2600" i="1" dirty="0"/>
              <a:t>corpus</a:t>
            </a:r>
            <a:r>
              <a:rPr lang="it-IT" sz="2600" dirty="0"/>
              <a:t> di enunciati che riteniamo vero). Tuttavia,</a:t>
            </a:r>
            <a:endParaRPr lang="en-US" sz="2600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160B60B-352F-171F-A19B-AF0B0BD5B2C9}"/>
              </a:ext>
            </a:extLst>
          </p:cNvPr>
          <p:cNvSpPr txBox="1"/>
          <p:nvPr/>
        </p:nvSpPr>
        <p:spPr>
          <a:xfrm>
            <a:off x="838200" y="3199666"/>
            <a:ext cx="1036074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600" dirty="0"/>
              <a:t>l’applicazione del criterio a una teoria può incidere sull’adozione della stessa: ad es., il fatto che alcuni suoi impegni ontologici siano </a:t>
            </a:r>
            <a:r>
              <a:rPr lang="it-IT" sz="2600" b="1" dirty="0"/>
              <a:t>implausibili</a:t>
            </a:r>
            <a:r>
              <a:rPr lang="it-IT" sz="2600" dirty="0"/>
              <a:t> può essere una buona ragione per rigettarla;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600" dirty="0"/>
              <a:t>per </a:t>
            </a:r>
            <a:r>
              <a:rPr lang="it-IT" sz="2600" dirty="0"/>
              <a:t>accettare l’universale applicabilità del criterio dobbiamo fare l’assunzione, piuttosto forte, che </a:t>
            </a:r>
            <a:r>
              <a:rPr lang="it-IT" sz="2600" i="1" dirty="0"/>
              <a:t>qualsiasi</a:t>
            </a:r>
            <a:r>
              <a:rPr lang="it-IT" sz="2600" dirty="0"/>
              <a:t> teoria sia </a:t>
            </a:r>
            <a:r>
              <a:rPr lang="it-IT" sz="2600" b="1" dirty="0"/>
              <a:t>traducibile</a:t>
            </a:r>
            <a:r>
              <a:rPr lang="it-IT" sz="2600" dirty="0"/>
              <a:t> nel linguaggio  formalizzato della logica con quantificatori; ciò non è affatto garantito in ambiti che esulano dalla matematica e dalle scienze dure, come le teorie etiche o le verità di senso comune.</a:t>
            </a:r>
          </a:p>
        </p:txBody>
      </p:sp>
    </p:spTree>
    <p:extLst>
      <p:ext uri="{BB962C8B-B14F-4D97-AF65-F5344CB8AC3E}">
        <p14:creationId xmlns:p14="http://schemas.microsoft.com/office/powerpoint/2010/main" val="752173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B56131-187E-4BD8-FB7B-71BA35833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9. METODO – parte I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F88D4E-06E0-78F4-8B81-D624EC74A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3554927"/>
            <a:ext cx="10515600" cy="178398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Prendendo (6) per buono così com’è, finiremmo per quantificare su entità piuttosto bizzarre: i mezzi abitanti. Per evitare un impegno ontologico del genere, preferiamo parafrasare (6) prima di esplicitarne la forma logica. Ad esempio, in uno di questi due modi:</a:t>
            </a:r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913F9F6-00D0-A566-2513-F9AA2AB4F85D}"/>
              </a:ext>
            </a:extLst>
          </p:cNvPr>
          <p:cNvSpPr txBox="1"/>
          <p:nvPr/>
        </p:nvSpPr>
        <p:spPr>
          <a:xfrm>
            <a:off x="990600" y="2908596"/>
            <a:ext cx="72423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200" dirty="0"/>
              <a:t>(6) Nelle Alpi c’è mezzo abitante ogni chilometro quadrato.</a:t>
            </a:r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B1DA069B-8CC3-2B58-1C13-9B4A312FACE7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10060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it-IT" dirty="0"/>
              <a:t>Inoltre, la traduzione stessa può essere già orientata da scelte ontologiche </a:t>
            </a:r>
            <a:r>
              <a:rPr lang="it-IT" b="1" dirty="0"/>
              <a:t>preliminari</a:t>
            </a:r>
            <a:r>
              <a:rPr lang="it-IT" dirty="0"/>
              <a:t>. Facciamo un esempio.</a:t>
            </a:r>
            <a:endParaRPr lang="en-US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3E0C4582-C32E-D12E-2611-638292B97FD0}"/>
              </a:ext>
            </a:extLst>
          </p:cNvPr>
          <p:cNvSpPr txBox="1"/>
          <p:nvPr/>
        </p:nvSpPr>
        <p:spPr>
          <a:xfrm>
            <a:off x="990600" y="5338916"/>
            <a:ext cx="68938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200" dirty="0"/>
              <a:t>(6’) Nelle Alpi c’è un abitante ogni 2 chilometri quadrati.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296D1F2-A02C-5153-EB38-277655C4CA32}"/>
              </a:ext>
            </a:extLst>
          </p:cNvPr>
          <p:cNvSpPr txBox="1"/>
          <p:nvPr/>
        </p:nvSpPr>
        <p:spPr>
          <a:xfrm>
            <a:off x="990600" y="5890654"/>
            <a:ext cx="63423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200" dirty="0"/>
              <a:t>(6’’) La densità abitativa nelle Alpi è di 0,5 ab./km</a:t>
            </a:r>
            <a:r>
              <a:rPr lang="it-IT" sz="2200" baseline="30000" dirty="0"/>
              <a:t>2</a:t>
            </a:r>
            <a:r>
              <a:rPr lang="it-IT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6943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E6CD83-D0AA-4EFC-8626-FAA6FF203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10. METODO – parte II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FBA2B1-70C4-00B8-4FA3-86506F1DA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0118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/>
              <a:t>Potremmo voler ammettere le categorie degli </a:t>
            </a:r>
            <a:r>
              <a:rPr lang="it-IT" sz="2400" b="1" dirty="0"/>
              <a:t>insiemi</a:t>
            </a:r>
            <a:r>
              <a:rPr lang="it-IT" sz="2400" dirty="0"/>
              <a:t> e dei </a:t>
            </a:r>
            <a:r>
              <a:rPr lang="it-IT" sz="2400" b="1" dirty="0"/>
              <a:t>mondi possibili </a:t>
            </a:r>
            <a:r>
              <a:rPr lang="it-IT" sz="2400" dirty="0"/>
              <a:t>perché queste entità si trovano nel </a:t>
            </a:r>
            <a:r>
              <a:rPr lang="it-IT" sz="2400" b="1" dirty="0"/>
              <a:t>dominio di quantificazione</a:t>
            </a:r>
            <a:r>
              <a:rPr lang="it-IT" sz="2400" dirty="0"/>
              <a:t> di certe teorie che, per ragioni diverse, potremmo voler accettare come vere (rispettivamente, la teoria degli insiemi e la semantica dei mondi possibili).</a:t>
            </a:r>
          </a:p>
          <a:p>
            <a:pPr marL="0" indent="0" algn="just">
              <a:buNone/>
            </a:pPr>
            <a:r>
              <a:rPr lang="en-US" sz="2400" dirty="0"/>
              <a:t>Al </a:t>
            </a:r>
            <a:r>
              <a:rPr lang="it-IT" sz="2400" dirty="0"/>
              <a:t>contrario, le ragioni che ci hanno spinto a considerare l’ammissione delle categorie dei </a:t>
            </a:r>
            <a:r>
              <a:rPr lang="it-IT" sz="2400" b="1" dirty="0"/>
              <a:t>fatti</a:t>
            </a:r>
            <a:r>
              <a:rPr lang="it-IT" sz="2400" dirty="0"/>
              <a:t> e degli </a:t>
            </a:r>
            <a:r>
              <a:rPr lang="it-IT" sz="2400" b="1" dirty="0"/>
              <a:t>universali</a:t>
            </a:r>
            <a:r>
              <a:rPr lang="it-IT" sz="2400" dirty="0"/>
              <a:t> hanno più a che </a:t>
            </a:r>
            <a:r>
              <a:rPr lang="en-US" sz="2400" dirty="0"/>
              <a:t>fare con il </a:t>
            </a:r>
            <a:r>
              <a:rPr lang="it-IT" sz="2400" dirty="0"/>
              <a:t>ruolo che queste entità potrebbero svolgere nella </a:t>
            </a:r>
            <a:r>
              <a:rPr lang="it-IT" sz="2400" b="1" dirty="0"/>
              <a:t>spiegazione</a:t>
            </a:r>
            <a:r>
              <a:rPr lang="it-IT" sz="2400" dirty="0"/>
              <a:t> di certi fenomeni (rispettivamente, la verità delle nostre credenze e la somiglianza qualitativa).</a:t>
            </a:r>
          </a:p>
        </p:txBody>
      </p:sp>
      <p:sp>
        <p:nvSpPr>
          <p:cNvPr id="6" name="Freccia angolare in su 5">
            <a:extLst>
              <a:ext uri="{FF2B5EF4-FFF2-40B4-BE49-F238E27FC236}">
                <a16:creationId xmlns:a16="http://schemas.microsoft.com/office/drawing/2014/main" id="{E8AB10B2-5648-5A4B-0B33-2E4A94A293A3}"/>
              </a:ext>
            </a:extLst>
          </p:cNvPr>
          <p:cNvSpPr/>
          <p:nvPr/>
        </p:nvSpPr>
        <p:spPr>
          <a:xfrm rot="5400000">
            <a:off x="1398638" y="4466304"/>
            <a:ext cx="752168" cy="1494503"/>
          </a:xfrm>
          <a:prstGeom prst="bent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318C8FA9-5AB2-FF38-D867-B4A35A9EAC4D}"/>
              </a:ext>
            </a:extLst>
          </p:cNvPr>
          <p:cNvSpPr txBox="1"/>
          <p:nvPr/>
        </p:nvSpPr>
        <p:spPr>
          <a:xfrm>
            <a:off x="3028336" y="4837471"/>
            <a:ext cx="74135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Sembra che qui non intendiamo parlare di spiegazioni in senso </a:t>
            </a:r>
            <a:r>
              <a:rPr lang="it-IT" sz="2400" b="1" dirty="0"/>
              <a:t>causale</a:t>
            </a:r>
            <a:r>
              <a:rPr lang="it-IT" sz="2400" dirty="0"/>
              <a:t>: non vogliamo dire che i fatti sono causa della verità di certi enunciati né che gli universali sono causa della somiglianza tra individui distinti.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28709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E6CD83-D0AA-4EFC-8626-FAA6FF203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10. METODO – parte II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FBA2B1-70C4-00B8-4FA3-86506F1DA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085439" cy="17729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N. </a:t>
            </a:r>
            <a:r>
              <a:rPr lang="it-IT" b="1" dirty="0" err="1"/>
              <a:t>Wolterstorff</a:t>
            </a:r>
            <a:r>
              <a:rPr lang="it-IT" dirty="0"/>
              <a:t> propone una distinzione significativa. Dato un certo fenomeno che sembra richiedere una spiegazione ontologica (ad es., la rossezza delle mele), si può procedere in due modi:</a:t>
            </a:r>
            <a:endParaRPr lang="en-US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BB1A653-6C28-27F5-A6C2-425DF8C5C40D}"/>
              </a:ext>
            </a:extLst>
          </p:cNvPr>
          <p:cNvSpPr txBox="1"/>
          <p:nvPr/>
        </p:nvSpPr>
        <p:spPr>
          <a:xfrm>
            <a:off x="838198" y="3598606"/>
            <a:ext cx="1008543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600" dirty="0"/>
              <a:t>postulare un </a:t>
            </a:r>
            <a:r>
              <a:rPr lang="it-IT" sz="2600" b="1" dirty="0"/>
              <a:t>costituente</a:t>
            </a:r>
            <a:r>
              <a:rPr lang="it-IT" sz="2600" dirty="0"/>
              <a:t> delle mele che spiega il loro colore;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600" dirty="0"/>
              <a:t>postulare un’entità con cui le mele sono in </a:t>
            </a:r>
            <a:r>
              <a:rPr lang="it-IT" sz="2600" b="1" dirty="0"/>
              <a:t>relazione</a:t>
            </a:r>
            <a:r>
              <a:rPr lang="it-IT" sz="2600" dirty="0"/>
              <a:t> (ad es., un universale al di fuori dello spazio-tempo).</a:t>
            </a:r>
            <a:endParaRPr lang="en-US" sz="26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A4ED193-15AB-4287-6065-BA356FC8B139}"/>
              </a:ext>
            </a:extLst>
          </p:cNvPr>
          <p:cNvSpPr txBox="1"/>
          <p:nvPr/>
        </p:nvSpPr>
        <p:spPr>
          <a:xfrm>
            <a:off x="838198" y="5107880"/>
            <a:ext cx="1008543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dirty="0"/>
              <a:t>In alternativa, si può </a:t>
            </a:r>
            <a:r>
              <a:rPr lang="it-IT" sz="2800" b="1" dirty="0"/>
              <a:t>negare</a:t>
            </a:r>
            <a:r>
              <a:rPr lang="it-IT" sz="2800" dirty="0"/>
              <a:t> che il fenomeno in questione richieda una spiegazione ontologica (come fa il nominalismo austero con la rossezza delle mele).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9216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E6CD83-D0AA-4EFC-8626-FAA6FF203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10. METODO – parte II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FBA2B1-70C4-00B8-4FA3-86506F1DA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090504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Infine, la terza idea che vale la pena di esplorare corrisponde all’altro criterio quineano introdotto nella </a:t>
            </a:r>
            <a:r>
              <a:rPr lang="it-IT" b="1" dirty="0"/>
              <a:t>Lezione 2</a:t>
            </a:r>
            <a:r>
              <a:rPr lang="it-IT" dirty="0"/>
              <a:t> ed espresso con il motto </a:t>
            </a:r>
            <a:r>
              <a:rPr lang="it-IT" i="1" dirty="0"/>
              <a:t>no </a:t>
            </a:r>
            <a:r>
              <a:rPr lang="it-IT" i="1" dirty="0" err="1"/>
              <a:t>entity</a:t>
            </a:r>
            <a:r>
              <a:rPr lang="it-IT" i="1" dirty="0"/>
              <a:t> </a:t>
            </a:r>
            <a:r>
              <a:rPr lang="it-IT" i="1" dirty="0" err="1"/>
              <a:t>without</a:t>
            </a:r>
            <a:r>
              <a:rPr lang="it-IT" i="1" dirty="0"/>
              <a:t> </a:t>
            </a:r>
            <a:r>
              <a:rPr lang="it-IT" i="1" dirty="0" err="1"/>
              <a:t>identity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r>
              <a:rPr lang="it-IT" dirty="0"/>
              <a:t>Abbiamo visto che interrogarsi sulle </a:t>
            </a:r>
            <a:r>
              <a:rPr lang="it-IT" b="1" dirty="0"/>
              <a:t>C-I</a:t>
            </a:r>
            <a:r>
              <a:rPr lang="it-IT" dirty="0"/>
              <a:t> di certe categorie è un buon modo per capire </a:t>
            </a:r>
            <a:r>
              <a:rPr lang="it-IT" i="1" dirty="0"/>
              <a:t>cosa</a:t>
            </a:r>
            <a:r>
              <a:rPr lang="it-IT" dirty="0"/>
              <a:t> siano le entità che ne fanno parte. Assumerle come criterio di impegno ontologico è però ben pi</a:t>
            </a:r>
            <a:r>
              <a:rPr lang="en-US" dirty="0"/>
              <a:t>ù </a:t>
            </a:r>
            <a:r>
              <a:rPr lang="it-IT" dirty="0"/>
              <a:t>impegnativo che usarle come efficace strumento euristico</a:t>
            </a:r>
            <a:r>
              <a:rPr lang="en-US" dirty="0"/>
              <a:t>.</a:t>
            </a:r>
            <a:endParaRPr lang="it-IT" dirty="0"/>
          </a:p>
        </p:txBody>
      </p:sp>
      <p:sp>
        <p:nvSpPr>
          <p:cNvPr id="4" name="Freccia angolare in su 3">
            <a:extLst>
              <a:ext uri="{FF2B5EF4-FFF2-40B4-BE49-F238E27FC236}">
                <a16:creationId xmlns:a16="http://schemas.microsoft.com/office/drawing/2014/main" id="{FE7C31C7-8CAB-8E80-B11E-53AC08E3EB58}"/>
              </a:ext>
            </a:extLst>
          </p:cNvPr>
          <p:cNvSpPr/>
          <p:nvPr/>
        </p:nvSpPr>
        <p:spPr>
          <a:xfrm rot="5400000">
            <a:off x="1369142" y="4544962"/>
            <a:ext cx="752168" cy="1494503"/>
          </a:xfrm>
          <a:prstGeom prst="bent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81FDA95-D52E-9690-56FA-E2EB92EF079D}"/>
              </a:ext>
            </a:extLst>
          </p:cNvPr>
          <p:cNvSpPr txBox="1"/>
          <p:nvPr/>
        </p:nvSpPr>
        <p:spPr>
          <a:xfrm>
            <a:off x="3077497" y="4916129"/>
            <a:ext cx="74135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Se non riusciamo a fissare a quali condizioni due entità di una certa categoria sono la stessa entità, quella categoria deve essere </a:t>
            </a:r>
            <a:r>
              <a:rPr lang="it-IT" sz="2400" b="1" dirty="0"/>
              <a:t>esclusa</a:t>
            </a:r>
            <a:r>
              <a:rPr lang="it-IT" sz="2400" dirty="0"/>
              <a:t> dall’inventario.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57941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E6CD83-D0AA-4EFC-8626-FAA6FF203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10. METODO – parte II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FBA2B1-70C4-00B8-4FA3-86506F1DA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763149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Tuttavia, questo criterio è troppo </a:t>
            </a:r>
            <a:r>
              <a:rPr lang="it-IT" b="1" dirty="0"/>
              <a:t>restrittivo</a:t>
            </a:r>
            <a:r>
              <a:rPr lang="it-IT" dirty="0"/>
              <a:t>: sembra che le uniche categorie dotate di </a:t>
            </a:r>
            <a:r>
              <a:rPr lang="it-IT" b="1" dirty="0"/>
              <a:t>C-I</a:t>
            </a:r>
            <a:r>
              <a:rPr lang="it-IT" dirty="0"/>
              <a:t> chiare siano gli insiemi e le somme mereologiche, ma è piuttosto implausibile ammettere che la realtà sia composta esclusivamente da insiemi e somme mereologiche.</a:t>
            </a:r>
            <a:endParaRPr lang="en-US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C053E04-A244-EACA-1F88-696569AE39B0}"/>
              </a:ext>
            </a:extLst>
          </p:cNvPr>
          <p:cNvSpPr txBox="1"/>
          <p:nvPr/>
        </p:nvSpPr>
        <p:spPr>
          <a:xfrm>
            <a:off x="838200" y="3805082"/>
            <a:ext cx="10515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dirty="0"/>
              <a:t>In conclusione: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800" dirty="0"/>
              <a:t>è interessante e </a:t>
            </a:r>
            <a:r>
              <a:rPr lang="it-IT" sz="2800" b="1" dirty="0"/>
              <a:t>utile</a:t>
            </a:r>
            <a:r>
              <a:rPr lang="it-IT" sz="2800" dirty="0"/>
              <a:t> chiedersi, caso per caso, quali siano le condizioni di identità di certe entità;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800" dirty="0"/>
              <a:t>bisogna maneggiare con </a:t>
            </a:r>
            <a:r>
              <a:rPr lang="it-IT" sz="2800" b="1" dirty="0"/>
              <a:t>prudenza</a:t>
            </a:r>
            <a:r>
              <a:rPr lang="it-IT" sz="2800" dirty="0"/>
              <a:t> l’idea che la mancanza di condizioni chiare sia sufficiente per l’esclusione dall’inventario.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30525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E6CD83-D0AA-4EFC-8626-FAA6FF203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10. METODO – parte II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FBA2B1-70C4-00B8-4FA3-86506F1DA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504620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Adesso, parliamo di </a:t>
            </a:r>
            <a:r>
              <a:rPr lang="it-IT" b="1" dirty="0"/>
              <a:t>economia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532465B-F645-5F66-5370-E5D5C49DCFE7}"/>
              </a:ext>
            </a:extLst>
          </p:cNvPr>
          <p:cNvSpPr txBox="1"/>
          <p:nvPr/>
        </p:nvSpPr>
        <p:spPr>
          <a:xfrm>
            <a:off x="838200" y="2556387"/>
            <a:ext cx="105156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600" dirty="0"/>
              <a:t>Nella </a:t>
            </a:r>
            <a:r>
              <a:rPr lang="it-IT" sz="2600" b="1" dirty="0"/>
              <a:t>Lezione 5</a:t>
            </a:r>
            <a:r>
              <a:rPr lang="it-IT" sz="2600" dirty="0"/>
              <a:t> abbiamo accennato al </a:t>
            </a:r>
            <a:r>
              <a:rPr lang="it-IT" sz="2600" b="1" dirty="0"/>
              <a:t>rasoio di </a:t>
            </a:r>
            <a:r>
              <a:rPr lang="it-IT" sz="2600" b="1" dirty="0" err="1"/>
              <a:t>Ockham</a:t>
            </a:r>
            <a:r>
              <a:rPr lang="it-IT" sz="2600" dirty="0"/>
              <a:t>. Supponiamo di avere due teorie, Teoria 1 e Teoria 2, che spiegano gli stessi fenomeni: se Teoria 1 postula meno categorie di entità rispetto a Teoria 2, Teoria 1 è preferibile perché più </a:t>
            </a:r>
            <a:r>
              <a:rPr lang="it-IT" sz="2600" b="1" dirty="0"/>
              <a:t>economica </a:t>
            </a:r>
            <a:r>
              <a:rPr lang="it-IT" sz="2600" dirty="0"/>
              <a:t>(a prescindere da considerazioni di merito sulle categorie stesse).</a:t>
            </a:r>
            <a:endParaRPr lang="en-US" sz="26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588868C-C03C-BBE4-C05D-EB3789F222DF}"/>
              </a:ext>
            </a:extLst>
          </p:cNvPr>
          <p:cNvSpPr txBox="1"/>
          <p:nvPr/>
        </p:nvSpPr>
        <p:spPr>
          <a:xfrm>
            <a:off x="838200" y="4875409"/>
            <a:ext cx="10515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600" dirty="0"/>
              <a:t>Sembra di avere a che fare con un criterio di </a:t>
            </a:r>
            <a:r>
              <a:rPr lang="it-IT" sz="2600" b="1" dirty="0"/>
              <a:t>buon senso</a:t>
            </a:r>
            <a:r>
              <a:rPr lang="it-IT" sz="2600" dirty="0"/>
              <a:t>, valido non soltanto per l’ontologia, che può essere interpretato in molti modi.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890714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E6CD83-D0AA-4EFC-8626-FAA6FF203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10. METODO – parte II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FBA2B1-70C4-00B8-4FA3-86506F1DA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6787"/>
            <a:ext cx="10515600" cy="491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600" b="1" dirty="0"/>
              <a:t>ECONOMIA ONTOLOGICA QUALITATIVA</a:t>
            </a:r>
            <a:endParaRPr lang="en-US" sz="2600" b="1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7FAAB3-21F9-46F6-2198-1B6EA210B09F}"/>
              </a:ext>
            </a:extLst>
          </p:cNvPr>
          <p:cNvSpPr txBox="1"/>
          <p:nvPr/>
        </p:nvSpPr>
        <p:spPr>
          <a:xfrm>
            <a:off x="838200" y="2576512"/>
            <a:ext cx="930869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600" dirty="0"/>
              <a:t>L’obiettivo è assumere il minor numero possibile di categorie: più sono le categorie, maggiore è il rischio di incappare in errori. Questo criterio vale anche per le scienze che postulano entità non osservabili, come la matematica o la fisica: l’introduzione di un nuovo tipo di numeri o di particelle subatomiche va evitata finché non si abbia la certezza che i tipi già ammessi non dispongono di sufficiente potere esplicativo.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7254987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E6CD83-D0AA-4EFC-8626-FAA6FF203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10. METODO – parte II</a:t>
            </a:r>
            <a:endParaRPr lang="en-US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32822EB0-4716-E3CC-2712-C394D5460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2877"/>
            <a:ext cx="10515600" cy="491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600" b="1" dirty="0"/>
              <a:t>ECONOMIA ONTOLOGICA QUANTITATIVA</a:t>
            </a:r>
            <a:endParaRPr lang="en-US" sz="2600" b="1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20F9258-E67C-2E13-DB28-B705C571777A}"/>
              </a:ext>
            </a:extLst>
          </p:cNvPr>
          <p:cNvSpPr txBox="1"/>
          <p:nvPr/>
        </p:nvSpPr>
        <p:spPr>
          <a:xfrm>
            <a:off x="838200" y="2542098"/>
            <a:ext cx="930869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600" dirty="0"/>
              <a:t>L’obiettivo è assumere il minor numero possibile di entità all’interno di ciascuna categoria. Questo criterio potrebbe sembrare poco rilevante in ontologia: ad es., Russell ha sostenuto che ammettere la relazione di somiglianza significa già impegnarsi a una posizione realista sugli universali. In realtà, si potrebbe anche sostenere che la somiglianza sia l’</a:t>
            </a:r>
            <a:r>
              <a:rPr lang="it-IT" sz="2600" i="1" dirty="0"/>
              <a:t>unico</a:t>
            </a:r>
            <a:r>
              <a:rPr lang="it-IT" sz="2600" dirty="0"/>
              <a:t> universale, senza impegnarsi all’esistenza di tutti gli altri (una teoria soddisfacente della somiglianza esaurirebbe il problema metafisico degli universali).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2749674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E6CD83-D0AA-4EFC-8626-FAA6FF203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10. METODO – parte II</a:t>
            </a:r>
            <a:endParaRPr lang="en-US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FA03CD7A-1200-1A59-7855-B24971A2B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9077"/>
            <a:ext cx="10515600" cy="491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600" b="1" dirty="0"/>
              <a:t>ECONOMIA IDEOLOGICA</a:t>
            </a:r>
            <a:endParaRPr lang="en-US" sz="2600" b="1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EA853F9-2A62-6FDA-7680-F5F77D2A02E4}"/>
              </a:ext>
            </a:extLst>
          </p:cNvPr>
          <p:cNvSpPr txBox="1"/>
          <p:nvPr/>
        </p:nvSpPr>
        <p:spPr>
          <a:xfrm>
            <a:off x="838200" y="2630589"/>
            <a:ext cx="930869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600" dirty="0"/>
              <a:t>L’obiettivo è limitare quanto più possibile il numero di concetti (= idee) che la teoria utilizza. Di solito, l’economia ideologica è in un rapporto di proporzionalità inversa con quella ontologica: più riduciamo le nostre assunzioni esistenziali, più si complicano gli strumenti necessari per mantenere intatto il potere esplicativo della teoria. Un esempio lampante è la strategia del nominalismo metalinguistico, in cui la rinuncia agli universali passa per una notevole complicazione della semantica.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123918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43B530-E0B2-ABC0-DB56-FAB5EFDFB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LEZIONI 1-8 </a:t>
            </a:r>
            <a:r>
              <a:rPr lang="it-IT" dirty="0"/>
              <a:t>IN PILLOLE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B8F8F5-D616-1EA5-45FD-9E24F14CE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7710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La domanda ontologica, </a:t>
            </a:r>
            <a:r>
              <a:rPr lang="en-US" dirty="0"/>
              <a:t>“Che </a:t>
            </a:r>
            <a:r>
              <a:rPr lang="it-IT" dirty="0"/>
              <a:t>cosa esiste?”, ci invita a scegliere quali generi di entità includere nel nostro </a:t>
            </a:r>
            <a:r>
              <a:rPr lang="it-IT" b="1" dirty="0"/>
              <a:t>inventario</a:t>
            </a:r>
            <a:r>
              <a:rPr lang="it-IT" dirty="0"/>
              <a:t> del mondo.</a:t>
            </a:r>
          </a:p>
          <a:p>
            <a:pPr algn="just"/>
            <a:r>
              <a:rPr lang="it-IT" dirty="0"/>
              <a:t>Tra le categorie filosoficamente rilevanti, abbiamo preso in esame i </a:t>
            </a:r>
            <a:r>
              <a:rPr lang="it-IT" b="1" dirty="0"/>
              <a:t>fatti</a:t>
            </a:r>
            <a:r>
              <a:rPr lang="it-IT" dirty="0"/>
              <a:t>, gli </a:t>
            </a:r>
            <a:r>
              <a:rPr lang="it-IT" b="1" dirty="0"/>
              <a:t>universali</a:t>
            </a:r>
            <a:r>
              <a:rPr lang="it-IT" dirty="0"/>
              <a:t>, gli </a:t>
            </a:r>
            <a:r>
              <a:rPr lang="it-IT" b="1" dirty="0"/>
              <a:t>insiemi</a:t>
            </a:r>
            <a:r>
              <a:rPr lang="it-IT" dirty="0"/>
              <a:t> e le </a:t>
            </a:r>
            <a:r>
              <a:rPr lang="it-IT" b="1" dirty="0"/>
              <a:t>entità meramente possibili</a:t>
            </a:r>
            <a:r>
              <a:rPr lang="it-IT" dirty="0"/>
              <a:t>, interrogandoci sulle loro condizioni di </a:t>
            </a:r>
            <a:r>
              <a:rPr lang="it-IT" b="1" dirty="0"/>
              <a:t>esistenza</a:t>
            </a:r>
            <a:r>
              <a:rPr lang="it-IT" dirty="0"/>
              <a:t> e di </a:t>
            </a:r>
            <a:r>
              <a:rPr lang="it-IT" b="1" dirty="0"/>
              <a:t>identità</a:t>
            </a:r>
            <a:r>
              <a:rPr lang="it-IT" dirty="0"/>
              <a:t> e sui problemi sollevati dalla loro inclusione nell’inventario.</a:t>
            </a:r>
          </a:p>
          <a:p>
            <a:pPr algn="just"/>
            <a:r>
              <a:rPr lang="it-IT" dirty="0"/>
              <a:t>Alcune nozioni, come quella di </a:t>
            </a:r>
            <a:r>
              <a:rPr lang="it-IT" b="1" dirty="0"/>
              <a:t>parte</a:t>
            </a:r>
            <a:r>
              <a:rPr lang="it-IT" dirty="0"/>
              <a:t>, sembrano trasversali alle singole categorie. La </a:t>
            </a:r>
            <a:r>
              <a:rPr lang="it-IT" b="1" dirty="0"/>
              <a:t>mereologia</a:t>
            </a:r>
            <a:r>
              <a:rPr lang="it-IT" dirty="0"/>
              <a:t>, nel suo tentativo di presentarsi come teoria generale ed esaustiva della relazione di parte, implica conseguenze tanto interessanti quanto </a:t>
            </a:r>
            <a:r>
              <a:rPr lang="it-IT" b="1" dirty="0"/>
              <a:t>controverse</a:t>
            </a:r>
            <a:r>
              <a:rPr lang="it-IT" dirty="0"/>
              <a:t>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4122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E6CD83-D0AA-4EFC-8626-FAA6FF203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10. METODO – parte II</a:t>
            </a:r>
            <a:endParaRPr lang="en-US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A63B34A-4780-C04E-C361-32BA4393D997}"/>
              </a:ext>
            </a:extLst>
          </p:cNvPr>
          <p:cNvSpPr txBox="1"/>
          <p:nvPr/>
        </p:nvSpPr>
        <p:spPr>
          <a:xfrm>
            <a:off x="838200" y="1971828"/>
            <a:ext cx="930869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dirty="0"/>
              <a:t>Infine, ulteriori scrupoli di natura economica hanno a che fare con la </a:t>
            </a:r>
            <a:r>
              <a:rPr lang="it-IT" sz="2800" b="1" dirty="0"/>
              <a:t>pluralità di motivazioni</a:t>
            </a:r>
            <a:r>
              <a:rPr lang="it-IT" sz="2800" dirty="0"/>
              <a:t> nell’ammissione di una certa categoria (l’obiettivo è evitare il ricorso a entità </a:t>
            </a:r>
            <a:r>
              <a:rPr lang="it-IT" sz="2800" i="1" dirty="0"/>
              <a:t>ad hoc</a:t>
            </a:r>
            <a:r>
              <a:rPr lang="it-IT" sz="2800" dirty="0"/>
              <a:t>, introdotte al solo scopo di risolvere un problema) e con la </a:t>
            </a:r>
            <a:r>
              <a:rPr lang="it-IT" sz="2800" b="1" dirty="0"/>
              <a:t>conservatività</a:t>
            </a:r>
            <a:r>
              <a:rPr lang="it-IT" sz="2800" dirty="0"/>
              <a:t> (l’obiettivo è evitare che la teoria contraddica in modo </a:t>
            </a:r>
            <a:r>
              <a:rPr lang="it-IT" sz="2800" i="1" dirty="0"/>
              <a:t>gratuito</a:t>
            </a:r>
            <a:r>
              <a:rPr lang="it-IT" sz="2800" dirty="0"/>
              <a:t> o </a:t>
            </a:r>
            <a:r>
              <a:rPr lang="it-IT" sz="2800" i="1" dirty="0"/>
              <a:t>inavvertito</a:t>
            </a:r>
            <a:r>
              <a:rPr lang="it-IT" sz="2800" dirty="0"/>
              <a:t> le opinioni suggerite dal senso comune e dall’intuizione o le conclusioni di argomentazioni filosofiche già accettate).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99887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B56131-187E-4BD8-FB7B-71BA35833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9. METODO – parte I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F88D4E-06E0-78F4-8B81-D624EC74A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11830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600" dirty="0"/>
              <a:t>Proviamo adesso a rendere più </a:t>
            </a:r>
            <a:r>
              <a:rPr lang="it-IT" sz="2600" b="1" dirty="0"/>
              <a:t>espliciti</a:t>
            </a:r>
            <a:r>
              <a:rPr lang="it-IT" sz="2600" dirty="0"/>
              <a:t> i criteri che hanno guidato le nostre riflessioni ontologiche: su quali basi ci </a:t>
            </a:r>
            <a:r>
              <a:rPr lang="it-IT" sz="2600" b="1" dirty="0"/>
              <a:t>impegniamo</a:t>
            </a:r>
            <a:r>
              <a:rPr lang="it-IT" sz="2600" dirty="0"/>
              <a:t> all’esistenza di certe categorie di entità? Esploreremo tre idee.</a:t>
            </a:r>
            <a:endParaRPr lang="en-US" sz="2600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7CE0592-C1FD-4D45-9901-D12012FBCAA7}"/>
              </a:ext>
            </a:extLst>
          </p:cNvPr>
          <p:cNvSpPr txBox="1"/>
          <p:nvPr/>
        </p:nvSpPr>
        <p:spPr>
          <a:xfrm>
            <a:off x="838200" y="3143610"/>
            <a:ext cx="1030174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600" dirty="0"/>
              <a:t>Per stabilire quali sono gli impegni ontologici di una teoria bisogna guardare al suo dominio di </a:t>
            </a:r>
            <a:r>
              <a:rPr lang="it-IT" sz="2600" b="1" dirty="0"/>
              <a:t>quantificazione</a:t>
            </a:r>
            <a:r>
              <a:rPr lang="it-IT" sz="2600" dirty="0"/>
              <a:t>: quali entità devono esistere affinché gli enunciati della teoria siano veri?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600" dirty="0"/>
              <a:t>È ragionevole ammettere una certa entità se quest’ultima svolge la funzione teorica di </a:t>
            </a:r>
            <a:r>
              <a:rPr lang="it-IT" sz="2600" b="1" dirty="0"/>
              <a:t>spiegare</a:t>
            </a:r>
            <a:r>
              <a:rPr lang="it-IT" sz="2600" dirty="0"/>
              <a:t> un certo fenomeno (ad es., la verità di una credenza o la somiglianza tra individui distinti).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600" dirty="0"/>
              <a:t>È ragionevole ammettere </a:t>
            </a:r>
            <a:r>
              <a:rPr lang="it-IT" sz="2600" i="1" dirty="0"/>
              <a:t>soltanto</a:t>
            </a:r>
            <a:r>
              <a:rPr lang="it-IT" sz="2600" dirty="0"/>
              <a:t> le categorie per le quali abbiamo condizioni di </a:t>
            </a:r>
            <a:r>
              <a:rPr lang="it-IT" sz="2600" b="1" dirty="0"/>
              <a:t>identità</a:t>
            </a:r>
            <a:r>
              <a:rPr lang="it-IT" sz="2600" dirty="0"/>
              <a:t> ben definite.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it-IT" sz="26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899256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B56131-187E-4BD8-FB7B-71BA35833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9. METODO – parte I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F88D4E-06E0-78F4-8B81-D624EC74A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Nella </a:t>
            </a:r>
            <a:r>
              <a:rPr lang="it-IT" b="1" dirty="0"/>
              <a:t>Lezione 1</a:t>
            </a:r>
            <a:r>
              <a:rPr lang="it-IT" dirty="0"/>
              <a:t> abbiamo osservato che l’esistenza non sembra comportarsi come una proprietà discriminante: non ci sono oggetti che non esistono perché, se ci fossero, esisterebbero.</a:t>
            </a:r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4D63DC9-74E4-BDBE-CF5D-970D99254AC8}"/>
              </a:ext>
            </a:extLst>
          </p:cNvPr>
          <p:cNvSpPr txBox="1"/>
          <p:nvPr/>
        </p:nvSpPr>
        <p:spPr>
          <a:xfrm>
            <a:off x="838200" y="3198167"/>
            <a:ext cx="6912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/>
              <a:t>TESI METAFISICA</a:t>
            </a:r>
            <a:r>
              <a:rPr lang="it-IT" sz="2400" dirty="0"/>
              <a:t>: l’esistenza non è una </a:t>
            </a:r>
            <a:r>
              <a:rPr lang="it-IT" sz="2400" b="1" dirty="0"/>
              <a:t>proprietà</a:t>
            </a:r>
            <a:r>
              <a:rPr lang="it-IT" sz="2400" dirty="0"/>
              <a:t>.</a:t>
            </a:r>
            <a:endParaRPr lang="en-US" sz="24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414D649-E494-71A2-FEFF-4488F5038EF6}"/>
              </a:ext>
            </a:extLst>
          </p:cNvPr>
          <p:cNvSpPr txBox="1"/>
          <p:nvPr/>
        </p:nvSpPr>
        <p:spPr>
          <a:xfrm>
            <a:off x="838200" y="3706811"/>
            <a:ext cx="6816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/>
              <a:t>TESI LINGUISTICA</a:t>
            </a:r>
            <a:r>
              <a:rPr lang="it-IT" sz="2400" dirty="0"/>
              <a:t>: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</a:t>
            </a:r>
            <a:r>
              <a:rPr kumimoji="0" lang="it-IT" sz="24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esistere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” non è un </a:t>
            </a:r>
            <a:r>
              <a:rPr kumimoji="0" lang="it-IT" sz="2400" b="1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predicato</a:t>
            </a:r>
            <a:r>
              <a:rPr lang="it-IT" sz="2400" dirty="0"/>
              <a:t>.</a:t>
            </a:r>
            <a:endParaRPr lang="en-US" sz="2400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1529AFB-E10E-6904-6379-8C9284F3A238}"/>
              </a:ext>
            </a:extLst>
          </p:cNvPr>
          <p:cNvSpPr txBox="1"/>
          <p:nvPr/>
        </p:nvSpPr>
        <p:spPr>
          <a:xfrm>
            <a:off x="838200" y="4483510"/>
            <a:ext cx="103607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Anche se, da un punto di vista strettamente </a:t>
            </a:r>
            <a:r>
              <a:rPr lang="it-IT" sz="2400" b="1" dirty="0"/>
              <a:t>sintattico</a:t>
            </a:r>
            <a:r>
              <a:rPr lang="it-IT" sz="2400" dirty="0"/>
              <a:t>, espressioni come </a:t>
            </a:r>
            <a:r>
              <a:rPr lang="en-US" sz="2400" dirty="0"/>
              <a:t>“</a:t>
            </a:r>
            <a:r>
              <a:rPr lang="it-IT" sz="2400" dirty="0"/>
              <a:t>esistere</a:t>
            </a:r>
            <a:r>
              <a:rPr lang="en-US" sz="2400" dirty="0"/>
              <a:t>” o “</a:t>
            </a:r>
            <a:r>
              <a:rPr lang="it-IT" sz="2400" dirty="0"/>
              <a:t>esserci” sembrano occupare la posizione riservata ai predicati, certe anomalie (confermate dalla linguistica contemporanea) sembrano distinguerle dai predicati ordinari: in primo luogo, la </a:t>
            </a:r>
            <a:r>
              <a:rPr lang="it-IT" sz="2400" b="1" dirty="0"/>
              <a:t>tendenza a scomparire</a:t>
            </a:r>
            <a:r>
              <a:rPr lang="it-IT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8377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B56131-187E-4BD8-FB7B-71BA35833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9. METODO – parte I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F88D4E-06E0-78F4-8B81-D624EC74A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06065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In molti casi, è possibile eliminare </a:t>
            </a:r>
            <a:r>
              <a:rPr lang="en-US" dirty="0"/>
              <a:t>“</a:t>
            </a:r>
            <a:r>
              <a:rPr lang="it-IT" dirty="0"/>
              <a:t>esistere” e “esserci” in favore di espressioni </a:t>
            </a:r>
            <a:r>
              <a:rPr lang="it-IT" b="1" dirty="0"/>
              <a:t>quantificate</a:t>
            </a:r>
            <a:r>
              <a:rPr lang="it-IT" dirty="0"/>
              <a:t> come “qualche” o “alcuni”.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C574623-AD16-F4CF-0B2E-8F15D964BA23}"/>
              </a:ext>
            </a:extLst>
          </p:cNvPr>
          <p:cNvSpPr txBox="1"/>
          <p:nvPr/>
        </p:nvSpPr>
        <p:spPr>
          <a:xfrm>
            <a:off x="838200" y="2831690"/>
            <a:ext cx="39574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200" dirty="0"/>
              <a:t>(1) Gli elettroni esistono.</a:t>
            </a:r>
          </a:p>
          <a:p>
            <a:r>
              <a:rPr lang="en-US" sz="2200" dirty="0"/>
              <a:t>(1’) </a:t>
            </a:r>
            <a:r>
              <a:rPr lang="it-IT" sz="2200" dirty="0"/>
              <a:t>Alcune cose sono elettroni</a:t>
            </a:r>
            <a:r>
              <a:rPr lang="en-US" sz="2200" dirty="0"/>
              <a:t>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4BA9A73-7C3A-E2A2-841F-A6A9AD52F00A}"/>
              </a:ext>
            </a:extLst>
          </p:cNvPr>
          <p:cNvSpPr txBox="1"/>
          <p:nvPr/>
        </p:nvSpPr>
        <p:spPr>
          <a:xfrm>
            <a:off x="793960" y="3734836"/>
            <a:ext cx="45236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200" dirty="0"/>
              <a:t>(2) Esistono idraulici economici.</a:t>
            </a:r>
          </a:p>
          <a:p>
            <a:r>
              <a:rPr lang="it-IT" sz="2200" dirty="0"/>
              <a:t>(2’) Alcuni idraulici sono economici.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8BFEEA7-1DD4-FF6F-5286-C0430E558712}"/>
              </a:ext>
            </a:extLst>
          </p:cNvPr>
          <p:cNvSpPr txBox="1"/>
          <p:nvPr/>
        </p:nvSpPr>
        <p:spPr>
          <a:xfrm>
            <a:off x="838200" y="4841926"/>
            <a:ext cx="103607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dirty="0"/>
              <a:t>Il nesso tra esistenza e quantificazione si fa ancora più perspicuo osservando la traduzione di questi enunciati nel linguaggio della </a:t>
            </a:r>
            <a:r>
              <a:rPr lang="it-IT" sz="2800" b="1" dirty="0"/>
              <a:t>logica del prim’ordine</a:t>
            </a:r>
            <a:r>
              <a:rPr lang="it-IT" sz="2800" dirty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ED2B791E-7C9D-8740-A010-217F8D692273}"/>
                  </a:ext>
                </a:extLst>
              </p:cNvPr>
              <p:cNvSpPr txBox="1"/>
              <p:nvPr/>
            </p:nvSpPr>
            <p:spPr>
              <a:xfrm>
                <a:off x="8667136" y="3033160"/>
                <a:ext cx="110382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∃</m:t>
                      </m:r>
                      <m:r>
                        <a:rPr lang="it-IT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it-IT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𝑃𝑥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ED2B791E-7C9D-8740-A010-217F8D6922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7136" y="3033160"/>
                <a:ext cx="1103828" cy="369332"/>
              </a:xfrm>
              <a:prstGeom prst="rect">
                <a:avLst/>
              </a:prstGeom>
              <a:blipFill>
                <a:blip r:embed="rId2"/>
                <a:stretch>
                  <a:fillRect l="-5525"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sellaDiTesto 8">
                <a:extLst>
                  <a:ext uri="{FF2B5EF4-FFF2-40B4-BE49-F238E27FC236}">
                    <a16:creationId xmlns:a16="http://schemas.microsoft.com/office/drawing/2014/main" id="{BF50C891-9BA6-ED62-ED7E-2DF75AB2CA91}"/>
                  </a:ext>
                </a:extLst>
              </p:cNvPr>
              <p:cNvSpPr txBox="1"/>
              <p:nvPr/>
            </p:nvSpPr>
            <p:spPr>
              <a:xfrm>
                <a:off x="8667136" y="3901792"/>
                <a:ext cx="180196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∃</m:t>
                      </m:r>
                      <m:r>
                        <a:rPr lang="it-IT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it-IT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𝑃𝑥</m:t>
                          </m:r>
                          <m: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∧</m:t>
                          </m:r>
                          <m: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𝑄𝑥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CasellaDiTesto 8">
                <a:extLst>
                  <a:ext uri="{FF2B5EF4-FFF2-40B4-BE49-F238E27FC236}">
                    <a16:creationId xmlns:a16="http://schemas.microsoft.com/office/drawing/2014/main" id="{BF50C891-9BA6-ED62-ED7E-2DF75AB2CA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7136" y="3901792"/>
                <a:ext cx="1801968" cy="369332"/>
              </a:xfrm>
              <a:prstGeom prst="rect">
                <a:avLst/>
              </a:prstGeom>
              <a:blipFill>
                <a:blip r:embed="rId3"/>
                <a:stretch>
                  <a:fillRect l="-3390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2385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B56131-187E-4BD8-FB7B-71BA35833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9. METODO – parte I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F88D4E-06E0-78F4-8B81-D624EC74A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8585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600" dirty="0"/>
              <a:t>Mediante il ricorso al </a:t>
            </a:r>
            <a:r>
              <a:rPr lang="it-IT" sz="2600" b="1" dirty="0"/>
              <a:t>quantificatore esistenziale </a:t>
            </a:r>
            <a:r>
              <a:rPr lang="it-IT" sz="2600" dirty="0"/>
              <a:t>si possono trattare anche enunciati come</a:t>
            </a:r>
            <a:endParaRPr lang="en-US" sz="2600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09F01F9-AB8B-9008-276E-DCF504CA8780}"/>
              </a:ext>
            </a:extLst>
          </p:cNvPr>
          <p:cNvSpPr txBox="1"/>
          <p:nvPr/>
        </p:nvSpPr>
        <p:spPr>
          <a:xfrm>
            <a:off x="838200" y="2732916"/>
            <a:ext cx="46312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200" dirty="0"/>
              <a:t>(3) Non esistono idraulici economici.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46FDD991-1684-8299-CD23-8C7A3A890FAF}"/>
                  </a:ext>
                </a:extLst>
              </p:cNvPr>
              <p:cNvSpPr txBox="1"/>
              <p:nvPr/>
            </p:nvSpPr>
            <p:spPr>
              <a:xfrm>
                <a:off x="8558982" y="2732916"/>
                <a:ext cx="210705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∼∃</m:t>
                      </m:r>
                      <m:r>
                        <a:rPr lang="it-IT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it-IT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𝑃𝑥</m:t>
                          </m:r>
                          <m: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∧</m:t>
                          </m:r>
                          <m: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𝑄𝑥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46FDD991-1684-8299-CD23-8C7A3A890F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8982" y="2732916"/>
                <a:ext cx="2107052" cy="369332"/>
              </a:xfrm>
              <a:prstGeom prst="rect">
                <a:avLst/>
              </a:prstGeom>
              <a:blipFill>
                <a:blip r:embed="rId2"/>
                <a:stretch>
                  <a:fillRect l="-578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92C22E15-7B06-3725-26F2-B7DF1925F540}"/>
              </a:ext>
            </a:extLst>
          </p:cNvPr>
          <p:cNvSpPr txBox="1">
            <a:spLocks/>
          </p:cNvSpPr>
          <p:nvPr/>
        </p:nvSpPr>
        <p:spPr>
          <a:xfrm>
            <a:off x="838200" y="4060256"/>
            <a:ext cx="10515600" cy="6198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endParaRPr lang="en-US" sz="26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AFFF3338-E112-CE00-7AA0-21729A45B04B}"/>
              </a:ext>
            </a:extLst>
          </p:cNvPr>
          <p:cNvSpPr txBox="1"/>
          <p:nvPr/>
        </p:nvSpPr>
        <p:spPr>
          <a:xfrm>
            <a:off x="838200" y="3844413"/>
            <a:ext cx="367100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200" dirty="0"/>
              <a:t>(4) Babbo Natale non esiste.</a:t>
            </a:r>
          </a:p>
        </p:txBody>
      </p:sp>
      <p:sp>
        <p:nvSpPr>
          <p:cNvPr id="9" name="Segnaposto contenuto 2">
            <a:extLst>
              <a:ext uri="{FF2B5EF4-FFF2-40B4-BE49-F238E27FC236}">
                <a16:creationId xmlns:a16="http://schemas.microsoft.com/office/drawing/2014/main" id="{CBB19256-3C27-4E67-F372-2CE70077A660}"/>
              </a:ext>
            </a:extLst>
          </p:cNvPr>
          <p:cNvSpPr txBox="1">
            <a:spLocks/>
          </p:cNvSpPr>
          <p:nvPr/>
        </p:nvSpPr>
        <p:spPr>
          <a:xfrm>
            <a:off x="838200" y="3315214"/>
            <a:ext cx="10515600" cy="529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it-IT" sz="2600" dirty="0"/>
              <a:t>Sono invece assai più </a:t>
            </a:r>
            <a:r>
              <a:rPr lang="it-IT" sz="2600" b="1" dirty="0"/>
              <a:t>problematici</a:t>
            </a:r>
            <a:r>
              <a:rPr lang="it-IT" sz="2600" dirty="0"/>
              <a:t> casi come</a:t>
            </a:r>
            <a:endParaRPr lang="en-US" sz="2600" dirty="0"/>
          </a:p>
        </p:txBody>
      </p:sp>
      <p:sp>
        <p:nvSpPr>
          <p:cNvPr id="10" name="Segnaposto contenuto 2">
            <a:extLst>
              <a:ext uri="{FF2B5EF4-FFF2-40B4-BE49-F238E27FC236}">
                <a16:creationId xmlns:a16="http://schemas.microsoft.com/office/drawing/2014/main" id="{806C5C1E-C1C2-B5C2-B23B-68D655AA87EE}"/>
              </a:ext>
            </a:extLst>
          </p:cNvPr>
          <p:cNvSpPr txBox="1">
            <a:spLocks/>
          </p:cNvSpPr>
          <p:nvPr/>
        </p:nvSpPr>
        <p:spPr>
          <a:xfrm>
            <a:off x="838200" y="4491143"/>
            <a:ext cx="10515600" cy="127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it-IT" sz="2600" dirty="0"/>
              <a:t>Si può ipotizzare che i </a:t>
            </a:r>
            <a:r>
              <a:rPr lang="it-IT" sz="2600" b="1" dirty="0"/>
              <a:t>nomi propri</a:t>
            </a:r>
            <a:r>
              <a:rPr lang="it-IT" sz="2600" dirty="0"/>
              <a:t> (come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</a:t>
            </a: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Babbo Natale”) siano equivalenti a </a:t>
            </a:r>
            <a:r>
              <a:rPr kumimoji="0" lang="it-IT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descrizioni definite</a:t>
            </a: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lang="it-IT" sz="2600" dirty="0">
                <a:solidFill>
                  <a:prstClr val="black"/>
                </a:solidFill>
                <a:latin typeface="Aptos" panose="02110004020202020204"/>
              </a:rPr>
              <a:t>(come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</a:t>
            </a:r>
            <a:r>
              <a:rPr lang="it-IT" sz="2600" dirty="0">
                <a:solidFill>
                  <a:prstClr val="black"/>
                </a:solidFill>
                <a:latin typeface="Aptos" panose="02110004020202020204"/>
              </a:rPr>
              <a:t>l’uomo barbuto che consegna i regali a Natale</a:t>
            </a: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”) e analizzare (4), per esempio, così:</a:t>
            </a:r>
            <a:endParaRPr lang="en-US" sz="2600" dirty="0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B9035C86-41F9-6BD0-64A4-70CCAB1A6E11}"/>
              </a:ext>
            </a:extLst>
          </p:cNvPr>
          <p:cNvSpPr txBox="1"/>
          <p:nvPr/>
        </p:nvSpPr>
        <p:spPr>
          <a:xfrm>
            <a:off x="838200" y="5761703"/>
            <a:ext cx="10515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200" dirty="0"/>
              <a:t>(4’) Non esiste un </a:t>
            </a:r>
            <a:r>
              <a:rPr lang="it-IT" sz="2200" i="1" dirty="0"/>
              <a:t>x</a:t>
            </a:r>
            <a:r>
              <a:rPr lang="it-IT" sz="2200" dirty="0"/>
              <a:t> tale che </a:t>
            </a:r>
            <a:r>
              <a:rPr lang="it-IT" sz="2200" i="1" dirty="0"/>
              <a:t>x</a:t>
            </a:r>
            <a:r>
              <a:rPr lang="it-IT" sz="2200" dirty="0"/>
              <a:t> è un uomo barbuto che consegna i regali a Natale e, per ogni </a:t>
            </a:r>
            <a:r>
              <a:rPr lang="it-IT" sz="2200" i="1" dirty="0"/>
              <a:t>y</a:t>
            </a:r>
            <a:r>
              <a:rPr lang="it-IT" sz="2200" dirty="0"/>
              <a:t>, se </a:t>
            </a:r>
            <a:r>
              <a:rPr lang="it-IT" sz="2200" i="1" dirty="0"/>
              <a:t>y</a:t>
            </a:r>
            <a:r>
              <a:rPr lang="it-IT" sz="2200" dirty="0"/>
              <a:t> è un uomo barbuto che consegna i regali a Natale, allora </a:t>
            </a:r>
            <a:r>
              <a:rPr lang="it-IT" sz="2200" i="1" dirty="0"/>
              <a:t>y = x</a:t>
            </a:r>
            <a:r>
              <a:rPr lang="it-IT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0208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0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B56131-187E-4BD8-FB7B-71BA35833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9. METODO – parte I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F88D4E-06E0-78F4-8B81-D624EC74A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1367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600" dirty="0"/>
              <a:t>La strategia </a:t>
            </a:r>
            <a:r>
              <a:rPr lang="it-IT" sz="2600" b="1" dirty="0"/>
              <a:t>descrittivista</a:t>
            </a:r>
            <a:r>
              <a:rPr lang="it-IT" sz="2600" dirty="0"/>
              <a:t> è altamente problematica.</a:t>
            </a:r>
          </a:p>
          <a:p>
            <a:pPr marL="0" indent="0" algn="just">
              <a:buNone/>
            </a:pPr>
            <a:r>
              <a:rPr lang="it-IT" sz="2600" dirty="0"/>
              <a:t>Un’altra soluzione possibile è l’analisi </a:t>
            </a:r>
            <a:r>
              <a:rPr lang="it-IT" sz="2600" b="1" dirty="0"/>
              <a:t>metalinguistica</a:t>
            </a:r>
            <a:r>
              <a:rPr lang="it-IT" sz="2600" dirty="0"/>
              <a:t>, per la quale gli enunciati come (4) non parlerebbero del presunto individuo inesistente denotato dall’espressione linguistica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</a:t>
            </a: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Babbo Natale” ma, piuttosto, dell’espressione stessa:</a:t>
            </a:r>
            <a:endParaRPr lang="en-US" sz="26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789617E-DFDF-B2E3-9E6A-2D9B7838C337}"/>
              </a:ext>
            </a:extLst>
          </p:cNvPr>
          <p:cNvSpPr txBox="1"/>
          <p:nvPr/>
        </p:nvSpPr>
        <p:spPr>
          <a:xfrm>
            <a:off x="838200" y="3962400"/>
            <a:ext cx="69188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200" dirty="0"/>
              <a:t>(4’) Il nome </a:t>
            </a:r>
            <a:r>
              <a:rPr lang="en-US" sz="2200" dirty="0">
                <a:solidFill>
                  <a:prstClr val="black"/>
                </a:solidFill>
              </a:rPr>
              <a:t>“</a:t>
            </a:r>
            <a:r>
              <a:rPr lang="it-IT" sz="2200" dirty="0"/>
              <a:t>Babbo Natale</a:t>
            </a:r>
            <a:r>
              <a:rPr lang="it-IT" sz="2200" dirty="0">
                <a:solidFill>
                  <a:prstClr val="black"/>
                </a:solidFill>
              </a:rPr>
              <a:t>”</a:t>
            </a:r>
            <a:r>
              <a:rPr lang="it-IT" sz="2200" dirty="0"/>
              <a:t> non denota alcun individuo.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7BBC53D-091F-F06C-A10D-52ED7675691B}"/>
              </a:ext>
            </a:extLst>
          </p:cNvPr>
          <p:cNvSpPr txBox="1"/>
          <p:nvPr/>
        </p:nvSpPr>
        <p:spPr>
          <a:xfrm>
            <a:off x="838200" y="4503983"/>
            <a:ext cx="105156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600" dirty="0"/>
              <a:t>Anche questo tipo di analisi è però ritenuto insoddisfacente, soprattutto perché lascia inspiegata la differenza di </a:t>
            </a:r>
            <a:r>
              <a:rPr lang="it-IT" sz="2600" b="1" dirty="0"/>
              <a:t>contenuto informativo</a:t>
            </a:r>
            <a:r>
              <a:rPr lang="it-IT" sz="2600" dirty="0"/>
              <a:t> tra enunciati come (4) ed enunciati come</a:t>
            </a:r>
            <a:endParaRPr lang="en-US" sz="26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A9724E55-7CAF-DE9E-4C3D-3EE048211C5E}"/>
              </a:ext>
            </a:extLst>
          </p:cNvPr>
          <p:cNvSpPr txBox="1"/>
          <p:nvPr/>
        </p:nvSpPr>
        <p:spPr>
          <a:xfrm>
            <a:off x="838200" y="5907341"/>
            <a:ext cx="3889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200" dirty="0"/>
              <a:t>(5) Papa Francesco non esiste.</a:t>
            </a:r>
          </a:p>
        </p:txBody>
      </p:sp>
    </p:spTree>
    <p:extLst>
      <p:ext uri="{BB962C8B-B14F-4D97-AF65-F5344CB8AC3E}">
        <p14:creationId xmlns:p14="http://schemas.microsoft.com/office/powerpoint/2010/main" val="263232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B56131-187E-4BD8-FB7B-71BA35833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9. METODO – parte I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F88D4E-06E0-78F4-8B81-D624EC74A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34117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Il problema degli </a:t>
            </a:r>
            <a:r>
              <a:rPr lang="it-IT" b="1" dirty="0"/>
              <a:t>esistenziali negativi</a:t>
            </a:r>
            <a:r>
              <a:rPr lang="it-IT" dirty="0"/>
              <a:t> rimane aperto. Tuttavia,</a:t>
            </a:r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E383674-D6DD-0345-B3DE-6D0C43937960}"/>
              </a:ext>
            </a:extLst>
          </p:cNvPr>
          <p:cNvSpPr txBox="1"/>
          <p:nvPr/>
        </p:nvSpPr>
        <p:spPr>
          <a:xfrm>
            <a:off x="838200" y="2494679"/>
            <a:ext cx="10409903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600" dirty="0"/>
              <a:t>i nomi propri sono assai più frequenti nel linguaggio ordinario che nelle scienze: per determinare gli impegni ontologici di una </a:t>
            </a:r>
            <a:r>
              <a:rPr lang="it-IT" sz="2600" b="1" dirty="0"/>
              <a:t>teoria scientifica</a:t>
            </a:r>
            <a:r>
              <a:rPr lang="it-IT" sz="2600" dirty="0"/>
              <a:t> potrebbe essere sufficiente limitarsi agli enunciati esprimibili mediante soltanto quantificatori, variabili e predicati;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600" dirty="0"/>
              <a:t>al di fuori degli esistenziali, il ruolo dei nomi propri nel determinare gli impegni ontologici di una teoria non è del tutto </a:t>
            </a:r>
            <a:r>
              <a:rPr lang="it-IT" sz="2600" b="1" dirty="0"/>
              <a:t>opaco</a:t>
            </a:r>
            <a:r>
              <a:rPr lang="it-IT" sz="2600" dirty="0"/>
              <a:t>: un enunciato quantificato è ciò che si ricava da un enunciato contenente nomi (ad es.,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</a:t>
            </a:r>
            <a:r>
              <a:rPr lang="it-IT" sz="2600" dirty="0">
                <a:solidFill>
                  <a:prstClr val="black"/>
                </a:solidFill>
                <a:latin typeface="Aptos" panose="02110004020202020204"/>
              </a:rPr>
              <a:t>Socrate è un uomo</a:t>
            </a: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”) sostituendo ai nomi delle variabili e </a:t>
            </a:r>
            <a:r>
              <a:rPr kumimoji="0" lang="it-IT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vincolando</a:t>
            </a: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queste ultime con dei quantificatori (ad es.,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</a:t>
            </a: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Esiste un </a:t>
            </a:r>
            <a:r>
              <a:rPr kumimoji="0" lang="it-IT" sz="2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x</a:t>
            </a: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tale che </a:t>
            </a:r>
            <a:r>
              <a:rPr kumimoji="0" lang="it-IT" sz="2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x</a:t>
            </a: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lang="it-IT" sz="2600" dirty="0">
                <a:solidFill>
                  <a:prstClr val="black"/>
                </a:solidFill>
                <a:latin typeface="Aptos" panose="02110004020202020204"/>
              </a:rPr>
              <a:t>è un uomo</a:t>
            </a: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”).</a:t>
            </a:r>
            <a:endParaRPr lang="it-IT" sz="26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075237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B56131-187E-4BD8-FB7B-71BA35833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9. METODO – parte I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F88D4E-06E0-78F4-8B81-D624EC74A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7717"/>
            <a:ext cx="10515600" cy="966736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«Essere è essere il valore di una variabile vincolata».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dirty="0"/>
              <a:t>W.V.O. </a:t>
            </a:r>
            <a:r>
              <a:rPr lang="it-IT" b="1" dirty="0"/>
              <a:t>Quine</a:t>
            </a:r>
            <a:r>
              <a:rPr lang="it-IT" dirty="0"/>
              <a:t>, </a:t>
            </a:r>
            <a:r>
              <a:rPr lang="it-IT" i="1" dirty="0"/>
              <a:t>On </a:t>
            </a:r>
            <a:r>
              <a:rPr lang="it-IT" i="1" dirty="0" err="1"/>
              <a:t>What</a:t>
            </a:r>
            <a:r>
              <a:rPr lang="it-IT" i="1" dirty="0"/>
              <a:t> </a:t>
            </a:r>
            <a:r>
              <a:rPr lang="it-IT" i="1" dirty="0" err="1"/>
              <a:t>There</a:t>
            </a:r>
            <a:r>
              <a:rPr lang="it-IT" i="1" dirty="0"/>
              <a:t> </a:t>
            </a:r>
            <a:r>
              <a:rPr lang="it-IT" i="1" dirty="0" err="1"/>
              <a:t>Is</a:t>
            </a:r>
            <a:r>
              <a:rPr lang="it-IT" i="1" dirty="0"/>
              <a:t> </a:t>
            </a:r>
            <a:r>
              <a:rPr lang="it-IT" dirty="0"/>
              <a:t>(1948)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3DC1AA5-AF83-5AD3-C7EB-1CFB2D80A7D0}"/>
              </a:ext>
            </a:extLst>
          </p:cNvPr>
          <p:cNvSpPr txBox="1"/>
          <p:nvPr/>
        </p:nvSpPr>
        <p:spPr>
          <a:xfrm>
            <a:off x="838200" y="5063612"/>
            <a:ext cx="972164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600" b="1" dirty="0"/>
              <a:t>N.B.</a:t>
            </a:r>
            <a:r>
              <a:rPr lang="it-IT" sz="2600" dirty="0"/>
              <a:t>: parlando di enunciati quantificati, intendiamo naturalmente anche le quantificazioni universali; d’altra parte, dal fatto che </a:t>
            </a:r>
            <a:r>
              <a:rPr lang="it-IT" sz="2600" b="1" dirty="0"/>
              <a:t>tutti</a:t>
            </a:r>
            <a:r>
              <a:rPr lang="it-IT" sz="2600" dirty="0"/>
              <a:t> gli </a:t>
            </a:r>
            <a:r>
              <a:rPr lang="it-IT" sz="2600" i="1" dirty="0"/>
              <a:t>x</a:t>
            </a:r>
            <a:r>
              <a:rPr lang="it-IT" sz="2600" dirty="0"/>
              <a:t> sono </a:t>
            </a:r>
            <a:r>
              <a:rPr lang="it-IT" sz="2600" i="1" dirty="0"/>
              <a:t>P</a:t>
            </a:r>
            <a:r>
              <a:rPr lang="it-IT" sz="2600" dirty="0"/>
              <a:t> segue che </a:t>
            </a:r>
            <a:r>
              <a:rPr lang="it-IT" sz="2600" b="1" dirty="0"/>
              <a:t>esiste</a:t>
            </a:r>
            <a:r>
              <a:rPr lang="it-IT" sz="2600" dirty="0"/>
              <a:t> almeno un </a:t>
            </a:r>
            <a:r>
              <a:rPr lang="it-IT" sz="2600" i="1" dirty="0"/>
              <a:t>x</a:t>
            </a:r>
            <a:r>
              <a:rPr lang="it-IT" sz="2600" dirty="0"/>
              <a:t> che è </a:t>
            </a:r>
            <a:r>
              <a:rPr lang="it-IT" sz="2600" i="1" dirty="0"/>
              <a:t>P</a:t>
            </a:r>
            <a:r>
              <a:rPr lang="it-IT" sz="2600" dirty="0"/>
              <a:t>.</a:t>
            </a:r>
            <a:endParaRPr lang="en-US" sz="2600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EFA5CAF-737B-711B-EA1E-7A9EFE89C33E}"/>
              </a:ext>
            </a:extLst>
          </p:cNvPr>
          <p:cNvSpPr txBox="1"/>
          <p:nvPr/>
        </p:nvSpPr>
        <p:spPr>
          <a:xfrm>
            <a:off x="838200" y="2912592"/>
            <a:ext cx="1007806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600" dirty="0"/>
              <a:t>In altre parole, una volta accettata una certa </a:t>
            </a:r>
            <a:r>
              <a:rPr lang="it-IT" sz="2600" b="1" dirty="0"/>
              <a:t>teoria</a:t>
            </a:r>
            <a:r>
              <a:rPr lang="it-IT" sz="2600" dirty="0"/>
              <a:t>, la corrispondente ontologia sarà determinata secondo questo criterio: esiste ciò che deve figurare nel </a:t>
            </a:r>
            <a:r>
              <a:rPr lang="it-IT" sz="2600" b="1" dirty="0"/>
              <a:t>dominio</a:t>
            </a:r>
            <a:r>
              <a:rPr lang="it-IT" sz="2600" dirty="0"/>
              <a:t> dei quantificatori affinché gli enunciati quantificati che fanno parte della teoria (o che possono essere inferiti dalla teoria) siano veri.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774465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2047</Words>
  <Application>Microsoft Office PowerPoint</Application>
  <PresentationFormat>Widescreen</PresentationFormat>
  <Paragraphs>93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5" baseType="lpstr">
      <vt:lpstr>Aptos</vt:lpstr>
      <vt:lpstr>Aptos Display</vt:lpstr>
      <vt:lpstr>Arial</vt:lpstr>
      <vt:lpstr>Cambria Math</vt:lpstr>
      <vt:lpstr>1_Tema di Office</vt:lpstr>
      <vt:lpstr>Seminario di filosofia analitica L’identità degli indiscernibili</vt:lpstr>
      <vt:lpstr>LEZIONI 1-8 IN PILLOLE</vt:lpstr>
      <vt:lpstr>9. METODO – parte I</vt:lpstr>
      <vt:lpstr>9. METODO – parte I</vt:lpstr>
      <vt:lpstr>9. METODO – parte I</vt:lpstr>
      <vt:lpstr>9. METODO – parte I</vt:lpstr>
      <vt:lpstr>9. METODO – parte I</vt:lpstr>
      <vt:lpstr>9. METODO – parte I</vt:lpstr>
      <vt:lpstr>9. METODO – parte I</vt:lpstr>
      <vt:lpstr>9. METODO – parte I</vt:lpstr>
      <vt:lpstr>9. METODO – parte I</vt:lpstr>
      <vt:lpstr>10. METODO – parte II</vt:lpstr>
      <vt:lpstr>10. METODO – parte II</vt:lpstr>
      <vt:lpstr>10. METODO – parte II</vt:lpstr>
      <vt:lpstr>10. METODO – parte II</vt:lpstr>
      <vt:lpstr>10. METODO – parte II</vt:lpstr>
      <vt:lpstr>10. METODO – parte II</vt:lpstr>
      <vt:lpstr>10. METODO – parte II</vt:lpstr>
      <vt:lpstr>10. METODO – parte II</vt:lpstr>
      <vt:lpstr>10. METODO – parte II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Jansan Favazzo</dc:creator>
  <cp:lastModifiedBy>Jansan Favazzo</cp:lastModifiedBy>
  <cp:revision>181</cp:revision>
  <dcterms:created xsi:type="dcterms:W3CDTF">2024-09-05T13:14:54Z</dcterms:created>
  <dcterms:modified xsi:type="dcterms:W3CDTF">2024-10-08T12:14:13Z</dcterms:modified>
</cp:coreProperties>
</file>