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embeddedFontLst>
    <p:embeddedFont>
      <p:font typeface="Corbel"/>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0" roundtripDataSignature="AMtx7mhAlK461hBpKTkfFq0fQFgwfNcD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orbel-regular.fntdata"/><Relationship Id="rId25" Type="http://schemas.openxmlformats.org/officeDocument/2006/relationships/slide" Target="slides/slide19.xml"/><Relationship Id="rId28" Type="http://schemas.openxmlformats.org/officeDocument/2006/relationships/font" Target="fonts/Corbel-italic.fntdata"/><Relationship Id="rId27" Type="http://schemas.openxmlformats.org/officeDocument/2006/relationships/font" Target="fonts/Corbel-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orbel-boldItalic.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sp>
        <p:nvSpPr>
          <p:cNvPr id="12" name="Google Shape;12;p21"/>
          <p:cNvSpPr txBox="1"/>
          <p:nvPr>
            <p:ph type="ctrTitle"/>
          </p:nvPr>
        </p:nvSpPr>
        <p:spPr>
          <a:xfrm>
            <a:off x="2209800" y="4464028"/>
            <a:ext cx="9144000" cy="1641490"/>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E2E2E2"/>
              </a:buClr>
              <a:buSzPts val="9600"/>
              <a:buFont typeface="Corbel"/>
              <a:buNone/>
              <a:defRPr b="0" sz="960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1"/>
          <p:cNvSpPr txBox="1"/>
          <p:nvPr>
            <p:ph idx="1" type="subTitle"/>
          </p:nvPr>
        </p:nvSpPr>
        <p:spPr>
          <a:xfrm>
            <a:off x="2209799" y="3694375"/>
            <a:ext cx="9144000" cy="754025"/>
          </a:xfrm>
          <a:prstGeom prst="rect">
            <a:avLst/>
          </a:prstGeom>
          <a:noFill/>
          <a:ln>
            <a:noFill/>
          </a:ln>
        </p:spPr>
        <p:txBody>
          <a:bodyPr anchorCtr="0" anchor="b" bIns="45700" lIns="91425" spcFirstLastPara="1" rIns="91425" wrap="square" tIns="45700">
            <a:normAutofit/>
          </a:bodyPr>
          <a:lstStyle>
            <a:lvl1pPr lvl="0" algn="r">
              <a:lnSpc>
                <a:spcPct val="90000"/>
              </a:lnSpc>
              <a:spcBef>
                <a:spcPts val="1000"/>
              </a:spcBef>
              <a:spcAft>
                <a:spcPts val="0"/>
              </a:spcAft>
              <a:buClr>
                <a:schemeClr val="lt2"/>
              </a:buClr>
              <a:buSzPts val="3200"/>
              <a:buNone/>
              <a:defRPr b="0" sz="3200">
                <a:solidFill>
                  <a:schemeClr val="lt2"/>
                </a:solidFill>
                <a:latin typeface="Corbel"/>
                <a:ea typeface="Corbel"/>
                <a:cs typeface="Corbel"/>
                <a:sym typeface="Corbel"/>
              </a:defRPr>
            </a:lvl1pPr>
            <a:lvl2pPr lvl="1" algn="ctr">
              <a:lnSpc>
                <a:spcPct val="90000"/>
              </a:lnSpc>
              <a:spcBef>
                <a:spcPts val="500"/>
              </a:spcBef>
              <a:spcAft>
                <a:spcPts val="0"/>
              </a:spcAft>
              <a:buClr>
                <a:srgbClr val="EDEDED"/>
              </a:buClr>
              <a:buSzPts val="2000"/>
              <a:buNone/>
              <a:defRPr sz="2000"/>
            </a:lvl2pPr>
            <a:lvl3pPr lvl="2" algn="ctr">
              <a:lnSpc>
                <a:spcPct val="90000"/>
              </a:lnSpc>
              <a:spcBef>
                <a:spcPts val="500"/>
              </a:spcBef>
              <a:spcAft>
                <a:spcPts val="0"/>
              </a:spcAft>
              <a:buClr>
                <a:srgbClr val="EDEDED"/>
              </a:buClr>
              <a:buSzPts val="1800"/>
              <a:buNone/>
              <a:defRPr sz="1800"/>
            </a:lvl3pPr>
            <a:lvl4pPr lvl="3" algn="ctr">
              <a:lnSpc>
                <a:spcPct val="90000"/>
              </a:lnSpc>
              <a:spcBef>
                <a:spcPts val="500"/>
              </a:spcBef>
              <a:spcAft>
                <a:spcPts val="0"/>
              </a:spcAft>
              <a:buClr>
                <a:srgbClr val="EDEDED"/>
              </a:buClr>
              <a:buSzPts val="1600"/>
              <a:buNone/>
              <a:defRPr sz="1600"/>
            </a:lvl4pPr>
            <a:lvl5pPr lvl="4" algn="ctr">
              <a:lnSpc>
                <a:spcPct val="90000"/>
              </a:lnSpc>
              <a:spcBef>
                <a:spcPts val="500"/>
              </a:spcBef>
              <a:spcAft>
                <a:spcPts val="0"/>
              </a:spcAft>
              <a:buClr>
                <a:srgbClr val="EDEDED"/>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4" name="Google Shape;1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panoramica con didascalia">
  <p:cSld name="Immagine panoramica con didascalia">
    <p:spTree>
      <p:nvGrpSpPr>
        <p:cNvPr id="68" name="Shape 68"/>
        <p:cNvGrpSpPr/>
        <p:nvPr/>
      </p:nvGrpSpPr>
      <p:grpSpPr>
        <a:xfrm>
          <a:off x="0" y="0"/>
          <a:ext cx="0" cy="0"/>
          <a:chOff x="0" y="0"/>
          <a:chExt cx="0" cy="0"/>
        </a:xfrm>
      </p:grpSpPr>
      <p:sp>
        <p:nvSpPr>
          <p:cNvPr id="69" name="Google Shape;69;p32"/>
          <p:cNvSpPr txBox="1"/>
          <p:nvPr>
            <p:ph type="title"/>
          </p:nvPr>
        </p:nvSpPr>
        <p:spPr>
          <a:xfrm>
            <a:off x="839788" y="4367160"/>
            <a:ext cx="10515600"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2"/>
          <p:cNvSpPr/>
          <p:nvPr>
            <p:ph idx="2" type="pic"/>
          </p:nvPr>
        </p:nvSpPr>
        <p:spPr>
          <a:xfrm>
            <a:off x="839788" y="987425"/>
            <a:ext cx="10515600" cy="3379735"/>
          </a:xfrm>
          <a:prstGeom prst="rect">
            <a:avLst/>
          </a:prstGeom>
          <a:noFill/>
          <a:ln>
            <a:noFill/>
          </a:ln>
        </p:spPr>
      </p:sp>
      <p:sp>
        <p:nvSpPr>
          <p:cNvPr id="71" name="Google Shape;71;p32"/>
          <p:cNvSpPr txBox="1"/>
          <p:nvPr>
            <p:ph idx="1" type="body"/>
          </p:nvPr>
        </p:nvSpPr>
        <p:spPr>
          <a:xfrm>
            <a:off x="839788" y="5186516"/>
            <a:ext cx="10514012" cy="6824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1600"/>
              <a:buNone/>
              <a:defRPr sz="1600">
                <a:solidFill>
                  <a:schemeClr val="lt2"/>
                </a:solidFill>
              </a:defRPr>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72" name="Google Shape;7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sottotitolo">
  <p:cSld name="Titolo e sottotitolo">
    <p:spTree>
      <p:nvGrpSpPr>
        <p:cNvPr id="75" name="Shape 75"/>
        <p:cNvGrpSpPr/>
        <p:nvPr/>
      </p:nvGrpSpPr>
      <p:grpSpPr>
        <a:xfrm>
          <a:off x="0" y="0"/>
          <a:ext cx="0" cy="0"/>
          <a:chOff x="0" y="0"/>
          <a:chExt cx="0" cy="0"/>
        </a:xfrm>
      </p:grpSpPr>
      <p:sp>
        <p:nvSpPr>
          <p:cNvPr id="76" name="Google Shape;76;p33"/>
          <p:cNvSpPr txBox="1"/>
          <p:nvPr>
            <p:ph type="title"/>
          </p:nvPr>
        </p:nvSpPr>
        <p:spPr>
          <a:xfrm>
            <a:off x="839788" y="365125"/>
            <a:ext cx="10515600" cy="3534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3"/>
          <p:cNvSpPr txBox="1"/>
          <p:nvPr>
            <p:ph idx="1" type="body"/>
          </p:nvPr>
        </p:nvSpPr>
        <p:spPr>
          <a:xfrm>
            <a:off x="839788" y="4489399"/>
            <a:ext cx="10514012" cy="150182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600"/>
              <a:buNone/>
              <a:defRPr sz="1600"/>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78" name="Google Shape;7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zione con didascalia">
  <p:cSld name="Citazione con didascalia">
    <p:spTree>
      <p:nvGrpSpPr>
        <p:cNvPr id="81" name="Shape 81"/>
        <p:cNvGrpSpPr/>
        <p:nvPr/>
      </p:nvGrpSpPr>
      <p:grpSpPr>
        <a:xfrm>
          <a:off x="0" y="0"/>
          <a:ext cx="0" cy="0"/>
          <a:chOff x="0" y="0"/>
          <a:chExt cx="0" cy="0"/>
        </a:xfrm>
      </p:grpSpPr>
      <p:sp>
        <p:nvSpPr>
          <p:cNvPr id="82" name="Google Shape;82;p34"/>
          <p:cNvSpPr txBox="1"/>
          <p:nvPr>
            <p:ph type="title"/>
          </p:nvPr>
        </p:nvSpPr>
        <p:spPr>
          <a:xfrm>
            <a:off x="1446212" y="365125"/>
            <a:ext cx="9302752" cy="299290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4400"/>
              <a:buFont typeface="Corbe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4"/>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4" name="Google Shape;84;p34"/>
          <p:cNvSpPr txBox="1"/>
          <p:nvPr>
            <p:ph idx="2" type="body"/>
          </p:nvPr>
        </p:nvSpPr>
        <p:spPr>
          <a:xfrm>
            <a:off x="838200" y="4501729"/>
            <a:ext cx="10512424"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600"/>
              <a:buNone/>
              <a:defRPr sz="1600"/>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5" name="Google Shape;8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88" name="Google Shape;88;p34"/>
          <p:cNvSpPr txBox="1"/>
          <p:nvPr/>
        </p:nvSpPr>
        <p:spPr>
          <a:xfrm>
            <a:off x="1111044" y="786824"/>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Corbel"/>
              <a:buNone/>
            </a:pPr>
            <a:r>
              <a:rPr b="0" i="0" lang="it-IT" sz="8000" u="none" cap="none" strike="noStrike">
                <a:solidFill>
                  <a:schemeClr val="lt1"/>
                </a:solidFill>
                <a:latin typeface="Corbel"/>
                <a:ea typeface="Corbel"/>
                <a:cs typeface="Corbel"/>
                <a:sym typeface="Corbel"/>
              </a:rPr>
              <a:t>“</a:t>
            </a:r>
            <a:endParaRPr/>
          </a:p>
        </p:txBody>
      </p:sp>
      <p:sp>
        <p:nvSpPr>
          <p:cNvPr id="89" name="Google Shape;89;p34"/>
          <p:cNvSpPr txBox="1"/>
          <p:nvPr/>
        </p:nvSpPr>
        <p:spPr>
          <a:xfrm>
            <a:off x="10437812"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orbel"/>
              <a:buNone/>
            </a:pPr>
            <a:r>
              <a:rPr b="0" i="0" lang="it-IT" sz="8000" u="none" cap="none" strike="noStrike">
                <a:solidFill>
                  <a:schemeClr val="lt1"/>
                </a:solidFill>
                <a:latin typeface="Corbel"/>
                <a:ea typeface="Corbel"/>
                <a:cs typeface="Corbel"/>
                <a:sym typeface="Corbe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p:cSld name="Scheda nome">
    <p:spTree>
      <p:nvGrpSpPr>
        <p:cNvPr id="90" name="Shape 90"/>
        <p:cNvGrpSpPr/>
        <p:nvPr/>
      </p:nvGrpSpPr>
      <p:grpSpPr>
        <a:xfrm>
          <a:off x="0" y="0"/>
          <a:ext cx="0" cy="0"/>
          <a:chOff x="0" y="0"/>
          <a:chExt cx="0" cy="0"/>
        </a:xfrm>
      </p:grpSpPr>
      <p:sp>
        <p:nvSpPr>
          <p:cNvPr id="91" name="Google Shape;91;p35"/>
          <p:cNvSpPr txBox="1"/>
          <p:nvPr>
            <p:ph type="title"/>
          </p:nvPr>
        </p:nvSpPr>
        <p:spPr>
          <a:xfrm>
            <a:off x="839788" y="2326967"/>
            <a:ext cx="10515600"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DEDED"/>
              </a:buClr>
              <a:buSzPts val="5400"/>
              <a:buFont typeface="Corbe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5"/>
          <p:cNvSpPr txBox="1"/>
          <p:nvPr>
            <p:ph idx="1" type="body"/>
          </p:nvPr>
        </p:nvSpPr>
        <p:spPr>
          <a:xfrm>
            <a:off x="839788" y="4850581"/>
            <a:ext cx="10514012"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600"/>
              <a:buNone/>
              <a:defRPr sz="1600"/>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93" name="Google Shape;9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onne">
  <p:cSld name="3 colonne">
    <p:spTree>
      <p:nvGrpSpPr>
        <p:cNvPr id="96" name="Shape 96"/>
        <p:cNvGrpSpPr/>
        <p:nvPr/>
      </p:nvGrpSpPr>
      <p:grpSpPr>
        <a:xfrm>
          <a:off x="0" y="0"/>
          <a:ext cx="0" cy="0"/>
          <a:chOff x="0" y="0"/>
          <a:chExt cx="0" cy="0"/>
        </a:xfrm>
      </p:grpSpPr>
      <p:sp>
        <p:nvSpPr>
          <p:cNvPr id="97" name="Google Shape;97;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6"/>
          <p:cNvSpPr txBox="1"/>
          <p:nvPr>
            <p:ph idx="1" type="body"/>
          </p:nvPr>
        </p:nvSpPr>
        <p:spPr>
          <a:xfrm>
            <a:off x="1337282" y="1885950"/>
            <a:ext cx="2946866"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99" name="Google Shape;99;p36"/>
          <p:cNvSpPr txBox="1"/>
          <p:nvPr>
            <p:ph idx="2" type="body"/>
          </p:nvPr>
        </p:nvSpPr>
        <p:spPr>
          <a:xfrm>
            <a:off x="1356798" y="2571750"/>
            <a:ext cx="2927350"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0" name="Google Shape;100;p36"/>
          <p:cNvSpPr txBox="1"/>
          <p:nvPr>
            <p:ph idx="3" type="body"/>
          </p:nvPr>
        </p:nvSpPr>
        <p:spPr>
          <a:xfrm>
            <a:off x="4587994" y="1885950"/>
            <a:ext cx="293624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1" name="Google Shape;101;p36"/>
          <p:cNvSpPr txBox="1"/>
          <p:nvPr>
            <p:ph idx="4" type="body"/>
          </p:nvPr>
        </p:nvSpPr>
        <p:spPr>
          <a:xfrm>
            <a:off x="4577441" y="2571750"/>
            <a:ext cx="2946794"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2" name="Google Shape;102;p36"/>
          <p:cNvSpPr txBox="1"/>
          <p:nvPr>
            <p:ph idx="5" type="body"/>
          </p:nvPr>
        </p:nvSpPr>
        <p:spPr>
          <a:xfrm>
            <a:off x="7829035" y="1885950"/>
            <a:ext cx="2932113"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3" name="Google Shape;103;p36"/>
          <p:cNvSpPr txBox="1"/>
          <p:nvPr>
            <p:ph idx="6" type="body"/>
          </p:nvPr>
        </p:nvSpPr>
        <p:spPr>
          <a:xfrm>
            <a:off x="7829035" y="2571750"/>
            <a:ext cx="2932113"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4" name="Google Shape;10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onne immagine">
  <p:cSld name="3 colonne immagine">
    <p:spTree>
      <p:nvGrpSpPr>
        <p:cNvPr id="107" name="Shape 107"/>
        <p:cNvGrpSpPr/>
        <p:nvPr/>
      </p:nvGrpSpPr>
      <p:grpSpPr>
        <a:xfrm>
          <a:off x="0" y="0"/>
          <a:ext cx="0" cy="0"/>
          <a:chOff x="0" y="0"/>
          <a:chExt cx="0" cy="0"/>
        </a:xfrm>
      </p:grpSpPr>
      <p:sp>
        <p:nvSpPr>
          <p:cNvPr id="108" name="Google Shape;108;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7"/>
          <p:cNvSpPr txBox="1"/>
          <p:nvPr>
            <p:ph idx="1" type="body"/>
          </p:nvPr>
        </p:nvSpPr>
        <p:spPr>
          <a:xfrm>
            <a:off x="1332085" y="4297503"/>
            <a:ext cx="294005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2400"/>
              <a:buNone/>
              <a:defRPr b="0" sz="2400">
                <a:solidFill>
                  <a:srgbClr val="EDEDED"/>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0" name="Google Shape;110;p37"/>
          <p:cNvSpPr/>
          <p:nvPr>
            <p:ph idx="2" type="pic"/>
          </p:nvPr>
        </p:nvSpPr>
        <p:spPr>
          <a:xfrm>
            <a:off x="1332085" y="2256354"/>
            <a:ext cx="2940050" cy="1524000"/>
          </a:xfrm>
          <a:prstGeom prst="roundRect">
            <a:avLst>
              <a:gd fmla="val 1858" name="adj"/>
            </a:avLst>
          </a:prstGeom>
          <a:noFill/>
          <a:ln>
            <a:noFill/>
          </a:ln>
          <a:effectLst>
            <a:outerShdw blurRad="50800" rotWithShape="0" algn="tl" dir="5400000" dist="50800">
              <a:srgbClr val="000000">
                <a:alpha val="43137"/>
              </a:srgbClr>
            </a:outerShdw>
          </a:effectLst>
        </p:spPr>
      </p:sp>
      <p:sp>
        <p:nvSpPr>
          <p:cNvPr id="111" name="Google Shape;111;p37"/>
          <p:cNvSpPr txBox="1"/>
          <p:nvPr>
            <p:ph idx="3" type="body"/>
          </p:nvPr>
        </p:nvSpPr>
        <p:spPr>
          <a:xfrm>
            <a:off x="1332085" y="4873765"/>
            <a:ext cx="2940050"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12" name="Google Shape;112;p37"/>
          <p:cNvSpPr txBox="1"/>
          <p:nvPr>
            <p:ph idx="4" type="body"/>
          </p:nvPr>
        </p:nvSpPr>
        <p:spPr>
          <a:xfrm>
            <a:off x="4568997" y="4297503"/>
            <a:ext cx="293052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2400"/>
              <a:buNone/>
              <a:defRPr b="0" sz="2400">
                <a:solidFill>
                  <a:srgbClr val="EDEDED"/>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3" name="Google Shape;113;p37"/>
          <p:cNvSpPr/>
          <p:nvPr>
            <p:ph idx="5" type="pic"/>
          </p:nvPr>
        </p:nvSpPr>
        <p:spPr>
          <a:xfrm>
            <a:off x="4568996" y="2256354"/>
            <a:ext cx="2930525" cy="1524000"/>
          </a:xfrm>
          <a:prstGeom prst="roundRect">
            <a:avLst>
              <a:gd fmla="val 1858" name="adj"/>
            </a:avLst>
          </a:prstGeom>
          <a:noFill/>
          <a:ln>
            <a:noFill/>
          </a:ln>
          <a:effectLst>
            <a:outerShdw blurRad="50800" rotWithShape="0" algn="tl" dir="5400000" dist="50800">
              <a:srgbClr val="000000">
                <a:alpha val="43137"/>
              </a:srgbClr>
            </a:outerShdw>
          </a:effectLst>
        </p:spPr>
      </p:sp>
      <p:sp>
        <p:nvSpPr>
          <p:cNvPr id="114" name="Google Shape;114;p37"/>
          <p:cNvSpPr txBox="1"/>
          <p:nvPr>
            <p:ph idx="6" type="body"/>
          </p:nvPr>
        </p:nvSpPr>
        <p:spPr>
          <a:xfrm>
            <a:off x="4567644" y="4873764"/>
            <a:ext cx="2934406"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15" name="Google Shape;115;p37"/>
          <p:cNvSpPr txBox="1"/>
          <p:nvPr>
            <p:ph idx="7" type="body"/>
          </p:nvPr>
        </p:nvSpPr>
        <p:spPr>
          <a:xfrm>
            <a:off x="7804322" y="4297503"/>
            <a:ext cx="2932113"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2400"/>
              <a:buNone/>
              <a:defRPr b="0" sz="2400">
                <a:solidFill>
                  <a:srgbClr val="EDEDED"/>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6" name="Google Shape;116;p37"/>
          <p:cNvSpPr/>
          <p:nvPr>
            <p:ph idx="8" type="pic"/>
          </p:nvPr>
        </p:nvSpPr>
        <p:spPr>
          <a:xfrm>
            <a:off x="7804321" y="2256354"/>
            <a:ext cx="2932113" cy="1524000"/>
          </a:xfrm>
          <a:prstGeom prst="roundRect">
            <a:avLst>
              <a:gd fmla="val 1858" name="adj"/>
            </a:avLst>
          </a:prstGeom>
          <a:noFill/>
          <a:ln>
            <a:noFill/>
          </a:ln>
          <a:effectLst>
            <a:outerShdw blurRad="50800" rotWithShape="0" algn="tl" dir="5400000" dist="50800">
              <a:srgbClr val="000000">
                <a:alpha val="43137"/>
              </a:srgbClr>
            </a:outerShdw>
          </a:effectLst>
        </p:spPr>
      </p:sp>
      <p:sp>
        <p:nvSpPr>
          <p:cNvPr id="117" name="Google Shape;117;p37"/>
          <p:cNvSpPr txBox="1"/>
          <p:nvPr>
            <p:ph idx="9" type="body"/>
          </p:nvPr>
        </p:nvSpPr>
        <p:spPr>
          <a:xfrm>
            <a:off x="7804197" y="4873762"/>
            <a:ext cx="2935997"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18" name="Google Shape;11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21" name="Shape 121"/>
        <p:cNvGrpSpPr/>
        <p:nvPr/>
      </p:nvGrpSpPr>
      <p:grpSpPr>
        <a:xfrm>
          <a:off x="0" y="0"/>
          <a:ext cx="0" cy="0"/>
          <a:chOff x="0" y="0"/>
          <a:chExt cx="0" cy="0"/>
        </a:xfrm>
      </p:grpSpPr>
      <p:sp>
        <p:nvSpPr>
          <p:cNvPr id="122" name="Google Shape;122;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38"/>
          <p:cNvSpPr txBox="1"/>
          <p:nvPr>
            <p:ph idx="1" type="body"/>
          </p:nvPr>
        </p:nvSpPr>
        <p:spPr>
          <a:xfrm rot="5400000">
            <a:off x="4061231" y="-1115606"/>
            <a:ext cx="4351338" cy="10233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4" name="Google Shape;12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27" name="Shape 127"/>
        <p:cNvGrpSpPr/>
        <p:nvPr/>
      </p:nvGrpSpPr>
      <p:grpSpPr>
        <a:xfrm>
          <a:off x="0" y="0"/>
          <a:ext cx="0" cy="0"/>
          <a:chOff x="0" y="0"/>
          <a:chExt cx="0" cy="0"/>
        </a:xfrm>
      </p:grpSpPr>
      <p:sp>
        <p:nvSpPr>
          <p:cNvPr id="128" name="Google Shape;128;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0" name="Google Shape;130;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39" name="Shape 139"/>
        <p:cNvGrpSpPr/>
        <p:nvPr/>
      </p:nvGrpSpPr>
      <p:grpSpPr>
        <a:xfrm>
          <a:off x="0" y="0"/>
          <a:ext cx="0" cy="0"/>
          <a:chOff x="0" y="0"/>
          <a:chExt cx="0" cy="0"/>
        </a:xfrm>
      </p:grpSpPr>
      <p:sp>
        <p:nvSpPr>
          <p:cNvPr id="140" name="Google Shape;14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24"/>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7" name="Shape 17"/>
        <p:cNvGrpSpPr/>
        <p:nvPr/>
      </p:nvGrpSpPr>
      <p:grpSpPr>
        <a:xfrm>
          <a:off x="0" y="0"/>
          <a:ext cx="0" cy="0"/>
          <a:chOff x="0" y="0"/>
          <a:chExt cx="0" cy="0"/>
        </a:xfrm>
      </p:grpSpPr>
      <p:sp>
        <p:nvSpPr>
          <p:cNvPr id="18" name="Google Shape;1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3"/>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 name="Google Shape;2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23" name="Shape 23"/>
        <p:cNvGrpSpPr/>
        <p:nvPr/>
      </p:nvGrpSpPr>
      <p:grpSpPr>
        <a:xfrm>
          <a:off x="0" y="0"/>
          <a:ext cx="0" cy="0"/>
          <a:chOff x="0" y="0"/>
          <a:chExt cx="0" cy="0"/>
        </a:xfrm>
      </p:grpSpPr>
      <p:sp>
        <p:nvSpPr>
          <p:cNvPr id="24" name="Google Shape;2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5"/>
          <p:cNvSpPr txBox="1"/>
          <p:nvPr>
            <p:ph idx="1" type="body"/>
          </p:nvPr>
        </p:nvSpPr>
        <p:spPr>
          <a:xfrm>
            <a:off x="1120000" y="1825625"/>
            <a:ext cx="5025216"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6" name="Google Shape;26;p25"/>
          <p:cNvSpPr txBox="1"/>
          <p:nvPr>
            <p:ph idx="2" type="body"/>
          </p:nvPr>
        </p:nvSpPr>
        <p:spPr>
          <a:xfrm>
            <a:off x="6319840" y="1825625"/>
            <a:ext cx="503396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7" name="Google Shape;2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30" name="Shape 30"/>
        <p:cNvGrpSpPr/>
        <p:nvPr/>
      </p:nvGrpSpPr>
      <p:grpSpPr>
        <a:xfrm>
          <a:off x="0" y="0"/>
          <a:ext cx="0" cy="0"/>
          <a:chOff x="0" y="0"/>
          <a:chExt cx="0" cy="0"/>
        </a:xfrm>
      </p:grpSpPr>
      <p:sp>
        <p:nvSpPr>
          <p:cNvPr id="31" name="Google Shape;31;p26"/>
          <p:cNvSpPr txBox="1"/>
          <p:nvPr>
            <p:ph type="ctrTitle"/>
          </p:nvPr>
        </p:nvSpPr>
        <p:spPr>
          <a:xfrm>
            <a:off x="854532" y="4464028"/>
            <a:ext cx="9144000" cy="164149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2E2E2"/>
              </a:buClr>
              <a:buSzPts val="9600"/>
              <a:buFont typeface="Corbel"/>
              <a:buNone/>
              <a:defRPr b="0" sz="960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6"/>
          <p:cNvSpPr txBox="1"/>
          <p:nvPr>
            <p:ph idx="1" type="subTitle"/>
          </p:nvPr>
        </p:nvSpPr>
        <p:spPr>
          <a:xfrm>
            <a:off x="854532" y="3693674"/>
            <a:ext cx="9144000" cy="7540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lt2"/>
              </a:buClr>
              <a:buSzPts val="3200"/>
              <a:buNone/>
              <a:defRPr b="0" sz="3200">
                <a:solidFill>
                  <a:schemeClr val="lt2"/>
                </a:solidFill>
                <a:latin typeface="Corbel"/>
                <a:ea typeface="Corbel"/>
                <a:cs typeface="Corbel"/>
                <a:sym typeface="Corbel"/>
              </a:defRPr>
            </a:lvl1pPr>
            <a:lvl2pPr lvl="1" algn="ctr">
              <a:lnSpc>
                <a:spcPct val="90000"/>
              </a:lnSpc>
              <a:spcBef>
                <a:spcPts val="500"/>
              </a:spcBef>
              <a:spcAft>
                <a:spcPts val="0"/>
              </a:spcAft>
              <a:buClr>
                <a:srgbClr val="EDEDED"/>
              </a:buClr>
              <a:buSzPts val="2000"/>
              <a:buNone/>
              <a:defRPr sz="2000"/>
            </a:lvl2pPr>
            <a:lvl3pPr lvl="2" algn="ctr">
              <a:lnSpc>
                <a:spcPct val="90000"/>
              </a:lnSpc>
              <a:spcBef>
                <a:spcPts val="500"/>
              </a:spcBef>
              <a:spcAft>
                <a:spcPts val="0"/>
              </a:spcAft>
              <a:buClr>
                <a:srgbClr val="EDEDED"/>
              </a:buClr>
              <a:buSzPts val="1800"/>
              <a:buNone/>
              <a:defRPr sz="1800"/>
            </a:lvl3pPr>
            <a:lvl4pPr lvl="3" algn="ctr">
              <a:lnSpc>
                <a:spcPct val="90000"/>
              </a:lnSpc>
              <a:spcBef>
                <a:spcPts val="500"/>
              </a:spcBef>
              <a:spcAft>
                <a:spcPts val="0"/>
              </a:spcAft>
              <a:buClr>
                <a:srgbClr val="EDEDED"/>
              </a:buClr>
              <a:buSzPts val="1600"/>
              <a:buNone/>
              <a:defRPr sz="1600"/>
            </a:lvl4pPr>
            <a:lvl5pPr lvl="4" algn="ctr">
              <a:lnSpc>
                <a:spcPct val="90000"/>
              </a:lnSpc>
              <a:spcBef>
                <a:spcPts val="500"/>
              </a:spcBef>
              <a:spcAft>
                <a:spcPts val="0"/>
              </a:spcAft>
              <a:buClr>
                <a:srgbClr val="EDEDED"/>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33" name="Google Shape;33;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36" name="Shape 36"/>
        <p:cNvGrpSpPr/>
        <p:nvPr/>
      </p:nvGrpSpPr>
      <p:grpSpPr>
        <a:xfrm>
          <a:off x="0" y="0"/>
          <a:ext cx="0" cy="0"/>
          <a:chOff x="0" y="0"/>
          <a:chExt cx="0" cy="0"/>
        </a:xfrm>
      </p:grpSpPr>
      <p:sp>
        <p:nvSpPr>
          <p:cNvPr id="37" name="Google Shape;37;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7"/>
          <p:cNvSpPr txBox="1"/>
          <p:nvPr>
            <p:ph idx="1" type="body"/>
          </p:nvPr>
        </p:nvSpPr>
        <p:spPr>
          <a:xfrm>
            <a:off x="1120000" y="1681163"/>
            <a:ext cx="5025216"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9" name="Google Shape;39;p27"/>
          <p:cNvSpPr txBox="1"/>
          <p:nvPr>
            <p:ph idx="2" type="body"/>
          </p:nvPr>
        </p:nvSpPr>
        <p:spPr>
          <a:xfrm>
            <a:off x="1120000" y="2505075"/>
            <a:ext cx="5025216"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 name="Google Shape;40;p27"/>
          <p:cNvSpPr txBox="1"/>
          <p:nvPr>
            <p:ph idx="3" type="body"/>
          </p:nvPr>
        </p:nvSpPr>
        <p:spPr>
          <a:xfrm>
            <a:off x="6319840" y="1681163"/>
            <a:ext cx="503554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1" name="Google Shape;41;p27"/>
          <p:cNvSpPr txBox="1"/>
          <p:nvPr>
            <p:ph idx="4" type="body"/>
          </p:nvPr>
        </p:nvSpPr>
        <p:spPr>
          <a:xfrm>
            <a:off x="6319840" y="2505075"/>
            <a:ext cx="503554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2" name="Google Shape;4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5" name="Shape 45"/>
        <p:cNvGrpSpPr/>
        <p:nvPr/>
      </p:nvGrpSpPr>
      <p:grpSpPr>
        <a:xfrm>
          <a:off x="0" y="0"/>
          <a:ext cx="0" cy="0"/>
          <a:chOff x="0" y="0"/>
          <a:chExt cx="0" cy="0"/>
        </a:xfrm>
      </p:grpSpPr>
      <p:sp>
        <p:nvSpPr>
          <p:cNvPr id="46" name="Google Shape;4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0" name="Shape 50"/>
        <p:cNvGrpSpPr/>
        <p:nvPr/>
      </p:nvGrpSpPr>
      <p:grpSpPr>
        <a:xfrm>
          <a:off x="0" y="0"/>
          <a:ext cx="0" cy="0"/>
          <a:chOff x="0" y="0"/>
          <a:chExt cx="0" cy="0"/>
        </a:xfrm>
      </p:grpSpPr>
      <p:sp>
        <p:nvSpPr>
          <p:cNvPr id="51" name="Google Shape;5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7" name="Google Shape;57;p30"/>
          <p:cNvSpPr txBox="1"/>
          <p:nvPr>
            <p:ph idx="2" type="body"/>
          </p:nvPr>
        </p:nvSpPr>
        <p:spPr>
          <a:xfrm>
            <a:off x="1120000" y="2057400"/>
            <a:ext cx="365202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1600"/>
              <a:buNone/>
              <a:defRPr sz="1600">
                <a:solidFill>
                  <a:schemeClr val="lt2"/>
                </a:solidFill>
              </a:defRPr>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58" name="Google Shape;5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1"/>
          <p:cNvSpPr/>
          <p:nvPr>
            <p:ph idx="2" type="pic"/>
          </p:nvPr>
        </p:nvSpPr>
        <p:spPr>
          <a:xfrm>
            <a:off x="5183188" y="987425"/>
            <a:ext cx="6172200" cy="4873625"/>
          </a:xfrm>
          <a:prstGeom prst="rect">
            <a:avLst/>
          </a:prstGeom>
          <a:noFill/>
          <a:ln>
            <a:noFill/>
          </a:ln>
        </p:spPr>
      </p:sp>
      <p:sp>
        <p:nvSpPr>
          <p:cNvPr id="64" name="Google Shape;64;p31"/>
          <p:cNvSpPr txBox="1"/>
          <p:nvPr>
            <p:ph idx="1" type="body"/>
          </p:nvPr>
        </p:nvSpPr>
        <p:spPr>
          <a:xfrm>
            <a:off x="1120000" y="2057400"/>
            <a:ext cx="365202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1600"/>
              <a:buNone/>
              <a:defRPr sz="1600">
                <a:solidFill>
                  <a:schemeClr val="lt2"/>
                </a:solidFill>
              </a:defRPr>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5" name="Google Shape;6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8.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EDEDED"/>
              </a:buClr>
              <a:buSzPts val="5400"/>
              <a:buFont typeface="Corbel"/>
              <a:buNone/>
              <a:defRPr b="0" i="0" sz="5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0"/>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EDEDED"/>
              </a:buClr>
              <a:buSzPts val="2800"/>
              <a:buFont typeface="Arial"/>
              <a:buChar char="•"/>
              <a:defRPr b="0" i="0" sz="2800" u="none" cap="none" strike="noStrike">
                <a:solidFill>
                  <a:srgbClr val="EDEDED"/>
                </a:solidFill>
                <a:latin typeface="Corbel"/>
                <a:ea typeface="Corbel"/>
                <a:cs typeface="Corbel"/>
                <a:sym typeface="Corbel"/>
              </a:defRPr>
            </a:lvl1pPr>
            <a:lvl2pPr indent="-381000" lvl="1" marL="914400" marR="0" rtl="0" algn="l">
              <a:lnSpc>
                <a:spcPct val="90000"/>
              </a:lnSpc>
              <a:spcBef>
                <a:spcPts val="50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2pPr>
            <a:lvl3pPr indent="-355600" lvl="2" marL="1371600" marR="0" rtl="0" algn="l">
              <a:lnSpc>
                <a:spcPct val="90000"/>
              </a:lnSpc>
              <a:spcBef>
                <a:spcPts val="500"/>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3pPr>
            <a:lvl4pPr indent="-342900" lvl="3" marL="18288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4pPr>
            <a:lvl5pPr indent="-342900" lvl="4" marL="22860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9pPr>
          </a:lstStyle>
          <a:p/>
        </p:txBody>
      </p:sp>
      <p:sp>
        <p:nvSpPr>
          <p:cNvPr id="8" name="Google Shape;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9" name="Google Shape;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0" name="Google Shape;1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EDEDED"/>
                </a:solidFill>
                <a:latin typeface="Corbel"/>
                <a:ea typeface="Corbel"/>
                <a:cs typeface="Corbel"/>
                <a:sym typeface="Corbel"/>
              </a:defRPr>
            </a:lvl1pPr>
            <a:lvl2pPr indent="0" lvl="1" marL="0" marR="0" rtl="0" algn="r">
              <a:spcBef>
                <a:spcPts val="0"/>
              </a:spcBef>
              <a:buNone/>
              <a:defRPr b="0" i="0" sz="1200" u="none" cap="none" strike="noStrike">
                <a:solidFill>
                  <a:srgbClr val="EDEDED"/>
                </a:solidFill>
                <a:latin typeface="Corbel"/>
                <a:ea typeface="Corbel"/>
                <a:cs typeface="Corbel"/>
                <a:sym typeface="Corbel"/>
              </a:defRPr>
            </a:lvl2pPr>
            <a:lvl3pPr indent="0" lvl="2" marL="0" marR="0" rtl="0" algn="r">
              <a:spcBef>
                <a:spcPts val="0"/>
              </a:spcBef>
              <a:buNone/>
              <a:defRPr b="0" i="0" sz="1200" u="none" cap="none" strike="noStrike">
                <a:solidFill>
                  <a:srgbClr val="EDEDED"/>
                </a:solidFill>
                <a:latin typeface="Corbel"/>
                <a:ea typeface="Corbel"/>
                <a:cs typeface="Corbel"/>
                <a:sym typeface="Corbel"/>
              </a:defRPr>
            </a:lvl3pPr>
            <a:lvl4pPr indent="0" lvl="3" marL="0" marR="0" rtl="0" algn="r">
              <a:spcBef>
                <a:spcPts val="0"/>
              </a:spcBef>
              <a:buNone/>
              <a:defRPr b="0" i="0" sz="1200" u="none" cap="none" strike="noStrike">
                <a:solidFill>
                  <a:srgbClr val="EDEDED"/>
                </a:solidFill>
                <a:latin typeface="Corbel"/>
                <a:ea typeface="Corbel"/>
                <a:cs typeface="Corbel"/>
                <a:sym typeface="Corbel"/>
              </a:defRPr>
            </a:lvl4pPr>
            <a:lvl5pPr indent="0" lvl="4" marL="0" marR="0" rtl="0" algn="r">
              <a:spcBef>
                <a:spcPts val="0"/>
              </a:spcBef>
              <a:buNone/>
              <a:defRPr b="0" i="0" sz="1200" u="none" cap="none" strike="noStrike">
                <a:solidFill>
                  <a:srgbClr val="EDEDED"/>
                </a:solidFill>
                <a:latin typeface="Corbel"/>
                <a:ea typeface="Corbel"/>
                <a:cs typeface="Corbel"/>
                <a:sym typeface="Corbel"/>
              </a:defRPr>
            </a:lvl5pPr>
            <a:lvl6pPr indent="0" lvl="5" marL="0" marR="0" rtl="0" algn="r">
              <a:spcBef>
                <a:spcPts val="0"/>
              </a:spcBef>
              <a:buNone/>
              <a:defRPr b="0" i="0" sz="1200" u="none" cap="none" strike="noStrike">
                <a:solidFill>
                  <a:srgbClr val="EDEDED"/>
                </a:solidFill>
                <a:latin typeface="Corbel"/>
                <a:ea typeface="Corbel"/>
                <a:cs typeface="Corbel"/>
                <a:sym typeface="Corbel"/>
              </a:defRPr>
            </a:lvl6pPr>
            <a:lvl7pPr indent="0" lvl="6" marL="0" marR="0" rtl="0" algn="r">
              <a:spcBef>
                <a:spcPts val="0"/>
              </a:spcBef>
              <a:buNone/>
              <a:defRPr b="0" i="0" sz="1200" u="none" cap="none" strike="noStrike">
                <a:solidFill>
                  <a:srgbClr val="EDEDED"/>
                </a:solidFill>
                <a:latin typeface="Corbel"/>
                <a:ea typeface="Corbel"/>
                <a:cs typeface="Corbel"/>
                <a:sym typeface="Corbel"/>
              </a:defRPr>
            </a:lvl7pPr>
            <a:lvl8pPr indent="0" lvl="7" marL="0" marR="0" rtl="0" algn="r">
              <a:spcBef>
                <a:spcPts val="0"/>
              </a:spcBef>
              <a:buNone/>
              <a:defRPr b="0" i="0" sz="1200" u="none" cap="none" strike="noStrike">
                <a:solidFill>
                  <a:srgbClr val="EDEDED"/>
                </a:solidFill>
                <a:latin typeface="Corbel"/>
                <a:ea typeface="Corbel"/>
                <a:cs typeface="Corbel"/>
                <a:sym typeface="Corbel"/>
              </a:defRPr>
            </a:lvl8pPr>
            <a:lvl9pPr indent="0" lvl="8" marL="0" marR="0" rtl="0" algn="r">
              <a:spcBef>
                <a:spcPts val="0"/>
              </a:spcBef>
              <a:buNone/>
              <a:defRPr b="0" i="0" sz="1200" u="none" cap="none" strike="noStrike">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3" name="Shape 133"/>
        <p:cNvGrpSpPr/>
        <p:nvPr/>
      </p:nvGrpSpPr>
      <p:grpSpPr>
        <a:xfrm>
          <a:off x="0" y="0"/>
          <a:ext cx="0" cy="0"/>
          <a:chOff x="0" y="0"/>
          <a:chExt cx="0" cy="0"/>
        </a:xfrm>
      </p:grpSpPr>
      <p:sp>
        <p:nvSpPr>
          <p:cNvPr id="134" name="Google Shape;13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400"/>
              <a:buFont typeface="Corbel"/>
              <a:buNone/>
              <a:defRPr b="0" i="0" sz="5400" u="none" cap="none" strike="noStrik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5" name="Google Shape;135;p22"/>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136" name="Google Shape;13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37" name="Google Shape;13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38" name="Google Shape;13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Corbel"/>
                <a:ea typeface="Corbel"/>
                <a:cs typeface="Corbel"/>
                <a:sym typeface="Corbel"/>
              </a:defRPr>
            </a:lvl1pPr>
            <a:lvl2pPr indent="0" lvl="1" marL="0" marR="0" rtl="0" algn="r">
              <a:spcBef>
                <a:spcPts val="0"/>
              </a:spcBef>
              <a:buNone/>
              <a:defRPr b="0" i="0" sz="1200" u="none" cap="none" strike="noStrike">
                <a:solidFill>
                  <a:schemeClr val="dk1"/>
                </a:solidFill>
                <a:latin typeface="Corbel"/>
                <a:ea typeface="Corbel"/>
                <a:cs typeface="Corbel"/>
                <a:sym typeface="Corbel"/>
              </a:defRPr>
            </a:lvl2pPr>
            <a:lvl3pPr indent="0" lvl="2" marL="0" marR="0" rtl="0" algn="r">
              <a:spcBef>
                <a:spcPts val="0"/>
              </a:spcBef>
              <a:buNone/>
              <a:defRPr b="0" i="0" sz="1200" u="none" cap="none" strike="noStrike">
                <a:solidFill>
                  <a:schemeClr val="dk1"/>
                </a:solidFill>
                <a:latin typeface="Corbel"/>
                <a:ea typeface="Corbel"/>
                <a:cs typeface="Corbel"/>
                <a:sym typeface="Corbel"/>
              </a:defRPr>
            </a:lvl3pPr>
            <a:lvl4pPr indent="0" lvl="3" marL="0" marR="0" rtl="0" algn="r">
              <a:spcBef>
                <a:spcPts val="0"/>
              </a:spcBef>
              <a:buNone/>
              <a:defRPr b="0" i="0" sz="1200" u="none" cap="none" strike="noStrike">
                <a:solidFill>
                  <a:schemeClr val="dk1"/>
                </a:solidFill>
                <a:latin typeface="Corbel"/>
                <a:ea typeface="Corbel"/>
                <a:cs typeface="Corbel"/>
                <a:sym typeface="Corbel"/>
              </a:defRPr>
            </a:lvl4pPr>
            <a:lvl5pPr indent="0" lvl="4" marL="0" marR="0" rtl="0" algn="r">
              <a:spcBef>
                <a:spcPts val="0"/>
              </a:spcBef>
              <a:buNone/>
              <a:defRPr b="0" i="0" sz="1200" u="none" cap="none" strike="noStrike">
                <a:solidFill>
                  <a:schemeClr val="dk1"/>
                </a:solidFill>
                <a:latin typeface="Corbel"/>
                <a:ea typeface="Corbel"/>
                <a:cs typeface="Corbel"/>
                <a:sym typeface="Corbel"/>
              </a:defRPr>
            </a:lvl5pPr>
            <a:lvl6pPr indent="0" lvl="5" marL="0" marR="0" rtl="0" algn="r">
              <a:spcBef>
                <a:spcPts val="0"/>
              </a:spcBef>
              <a:buNone/>
              <a:defRPr b="0" i="0" sz="1200" u="none" cap="none" strike="noStrike">
                <a:solidFill>
                  <a:schemeClr val="dk1"/>
                </a:solidFill>
                <a:latin typeface="Corbel"/>
                <a:ea typeface="Corbel"/>
                <a:cs typeface="Corbel"/>
                <a:sym typeface="Corbel"/>
              </a:defRPr>
            </a:lvl6pPr>
            <a:lvl7pPr indent="0" lvl="6" marL="0" marR="0" rtl="0" algn="r">
              <a:spcBef>
                <a:spcPts val="0"/>
              </a:spcBef>
              <a:buNone/>
              <a:defRPr b="0" i="0" sz="1200" u="none" cap="none" strike="noStrike">
                <a:solidFill>
                  <a:schemeClr val="dk1"/>
                </a:solidFill>
                <a:latin typeface="Corbel"/>
                <a:ea typeface="Corbel"/>
                <a:cs typeface="Corbel"/>
                <a:sym typeface="Corbel"/>
              </a:defRPr>
            </a:lvl7pPr>
            <a:lvl8pPr indent="0" lvl="7" marL="0" marR="0" rtl="0" algn="r">
              <a:spcBef>
                <a:spcPts val="0"/>
              </a:spcBef>
              <a:buNone/>
              <a:defRPr b="0" i="0" sz="1200" u="none" cap="none" strike="noStrike">
                <a:solidFill>
                  <a:schemeClr val="dk1"/>
                </a:solidFill>
                <a:latin typeface="Corbel"/>
                <a:ea typeface="Corbel"/>
                <a:cs typeface="Corbel"/>
                <a:sym typeface="Corbel"/>
              </a:defRPr>
            </a:lvl8pPr>
            <a:lvl9pPr indent="0" lvl="8" marL="0" marR="0" rtl="0" algn="r">
              <a:spcBef>
                <a:spcPts val="0"/>
              </a:spcBef>
              <a:buNone/>
              <a:defRPr b="0" i="0" sz="12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6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1"/>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50" name="Google Shape;150;p1"/>
          <p:cNvSpPr txBox="1"/>
          <p:nvPr>
            <p:ph type="ctrTitle"/>
          </p:nvPr>
        </p:nvSpPr>
        <p:spPr>
          <a:xfrm>
            <a:off x="4377313" y="687388"/>
            <a:ext cx="6290687" cy="54832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2F2F2"/>
              </a:buClr>
              <a:buSzPts val="7200"/>
              <a:buFont typeface="Corbel"/>
              <a:buNone/>
            </a:pPr>
            <a:r>
              <a:rPr lang="it-IT" sz="7200">
                <a:solidFill>
                  <a:srgbClr val="F2F2F2"/>
                </a:solidFill>
              </a:rPr>
              <a:t>Area anziani</a:t>
            </a:r>
            <a:endParaRPr/>
          </a:p>
        </p:txBody>
      </p:sp>
      <p:cxnSp>
        <p:nvCxnSpPr>
          <p:cNvPr id="151" name="Google Shape;151;p1"/>
          <p:cNvCxnSpPr/>
          <p:nvPr/>
        </p:nvCxnSpPr>
        <p:spPr>
          <a:xfrm>
            <a:off x="4055580" y="2032907"/>
            <a:ext cx="0" cy="2792186"/>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35" name="Shape 235"/>
        <p:cNvGrpSpPr/>
        <p:nvPr/>
      </p:nvGrpSpPr>
      <p:grpSpPr>
        <a:xfrm>
          <a:off x="0" y="0"/>
          <a:ext cx="0" cy="0"/>
          <a:chOff x="0" y="0"/>
          <a:chExt cx="0" cy="0"/>
        </a:xfrm>
      </p:grpSpPr>
      <p:sp>
        <p:nvSpPr>
          <p:cNvPr id="236" name="Google Shape;236;p10"/>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37" name="Google Shape;237;p10"/>
          <p:cNvSpPr/>
          <p:nvPr/>
        </p:nvSpPr>
        <p:spPr>
          <a:xfrm>
            <a:off x="0" y="0"/>
            <a:ext cx="4062127"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38" name="Google Shape;238;p10"/>
          <p:cNvSpPr txBox="1"/>
          <p:nvPr>
            <p:ph idx="1" type="body"/>
          </p:nvPr>
        </p:nvSpPr>
        <p:spPr>
          <a:xfrm>
            <a:off x="4423890" y="688749"/>
            <a:ext cx="6286442" cy="5480504"/>
          </a:xfrm>
          <a:prstGeom prst="rect">
            <a:avLst/>
          </a:prstGeom>
          <a:solidFill>
            <a:srgbClr val="20575E"/>
          </a:solid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F2F2F2"/>
              </a:buClr>
              <a:buSzPts val="1700"/>
              <a:buChar char="•"/>
            </a:pPr>
            <a:r>
              <a:rPr lang="it-IT" sz="1700">
                <a:solidFill>
                  <a:srgbClr val="F2F2F2"/>
                </a:solidFill>
              </a:rPr>
              <a:t>A partire dagli anni Novanta l’integrazione è divenuta la risposta ai bisogni laddove il sistema di welfare non era in grado di produrre strategie di miglioramento rispetto al fenomeno dell’invecchiamento della popolazione. </a:t>
            </a:r>
            <a:endParaRPr/>
          </a:p>
          <a:p>
            <a:pPr indent="-228600" lvl="0" marL="228600" rtl="0" algn="l">
              <a:lnSpc>
                <a:spcPct val="90000"/>
              </a:lnSpc>
              <a:spcBef>
                <a:spcPts val="1000"/>
              </a:spcBef>
              <a:spcAft>
                <a:spcPts val="0"/>
              </a:spcAft>
              <a:buClr>
                <a:srgbClr val="F2F2F2"/>
              </a:buClr>
              <a:buSzPts val="1700"/>
              <a:buChar char="•"/>
            </a:pPr>
            <a:r>
              <a:rPr lang="it-IT" sz="1700">
                <a:solidFill>
                  <a:srgbClr val="F2F2F2"/>
                </a:solidFill>
              </a:rPr>
              <a:t>Case manager e caregivers diventano protagonisti attivi nel processo di cura  e di assistenza. </a:t>
            </a:r>
            <a:endParaRPr/>
          </a:p>
          <a:p>
            <a:pPr indent="-120650" lvl="0" marL="228600" rtl="0" algn="l">
              <a:lnSpc>
                <a:spcPct val="90000"/>
              </a:lnSpc>
              <a:spcBef>
                <a:spcPts val="1000"/>
              </a:spcBef>
              <a:spcAft>
                <a:spcPts val="0"/>
              </a:spcAft>
              <a:buClr>
                <a:srgbClr val="EDEDED"/>
              </a:buClr>
              <a:buSzPts val="1700"/>
              <a:buNone/>
            </a:pPr>
            <a:r>
              <a:t/>
            </a:r>
            <a:endParaRPr sz="1700">
              <a:solidFill>
                <a:srgbClr val="F2F2F2"/>
              </a:solidFill>
            </a:endParaRPr>
          </a:p>
          <a:p>
            <a:pPr indent="-228600" lvl="0" marL="228600" rtl="0" algn="l">
              <a:lnSpc>
                <a:spcPct val="90000"/>
              </a:lnSpc>
              <a:spcBef>
                <a:spcPts val="1000"/>
              </a:spcBef>
              <a:spcAft>
                <a:spcPts val="0"/>
              </a:spcAft>
              <a:buClr>
                <a:srgbClr val="F2F2F2"/>
              </a:buClr>
              <a:buSzPts val="1700"/>
              <a:buChar char="•"/>
            </a:pPr>
            <a:r>
              <a:rPr lang="it-IT" sz="1700">
                <a:solidFill>
                  <a:srgbClr val="F2F2F2"/>
                </a:solidFill>
              </a:rPr>
              <a:t>Nasce un approccio integrato e coordinato tra servizi e attori del territorio (integrazione verticale, orizzontale e trasversale).</a:t>
            </a:r>
            <a:endParaRPr/>
          </a:p>
          <a:p>
            <a:pPr indent="-228600" lvl="0" marL="228600" rtl="0" algn="l">
              <a:lnSpc>
                <a:spcPct val="90000"/>
              </a:lnSpc>
              <a:spcBef>
                <a:spcPts val="1000"/>
              </a:spcBef>
              <a:spcAft>
                <a:spcPts val="0"/>
              </a:spcAft>
              <a:buClr>
                <a:srgbClr val="F2F2F2"/>
              </a:buClr>
              <a:buSzPts val="1700"/>
              <a:buFont typeface="Noto Sans Symbols"/>
              <a:buChar char="✔"/>
            </a:pPr>
            <a:r>
              <a:rPr lang="it-IT" sz="1700">
                <a:solidFill>
                  <a:srgbClr val="F2F2F2"/>
                </a:solidFill>
              </a:rPr>
              <a:t>Integrazione verticale: filiera istituzionale (strutture ospedaliere e servizi territoriali).</a:t>
            </a:r>
            <a:endParaRPr/>
          </a:p>
          <a:p>
            <a:pPr indent="-228600" lvl="0" marL="228600" rtl="0" algn="l">
              <a:lnSpc>
                <a:spcPct val="90000"/>
              </a:lnSpc>
              <a:spcBef>
                <a:spcPts val="1000"/>
              </a:spcBef>
              <a:spcAft>
                <a:spcPts val="0"/>
              </a:spcAft>
              <a:buClr>
                <a:srgbClr val="F2F2F2"/>
              </a:buClr>
              <a:buSzPts val="1700"/>
              <a:buFont typeface="Noto Sans Symbols"/>
              <a:buChar char="✔"/>
            </a:pPr>
            <a:r>
              <a:rPr lang="it-IT" sz="1700">
                <a:solidFill>
                  <a:srgbClr val="F2F2F2"/>
                </a:solidFill>
              </a:rPr>
              <a:t>Integrazione orizzontale: coordinamento tra aree di politiche di welfare sanitarie e sociali con quelle abitative, dei trasporti, della promozione di un invecchiamento attivo, etc. </a:t>
            </a:r>
            <a:endParaRPr/>
          </a:p>
          <a:p>
            <a:pPr indent="-228600" lvl="0" marL="228600" rtl="0" algn="l">
              <a:lnSpc>
                <a:spcPct val="90000"/>
              </a:lnSpc>
              <a:spcBef>
                <a:spcPts val="1000"/>
              </a:spcBef>
              <a:spcAft>
                <a:spcPts val="0"/>
              </a:spcAft>
              <a:buClr>
                <a:srgbClr val="F2F2F2"/>
              </a:buClr>
              <a:buSzPts val="1700"/>
              <a:buFont typeface="Noto Sans Symbols"/>
              <a:buChar char="✔"/>
            </a:pPr>
            <a:r>
              <a:rPr lang="it-IT" sz="1700">
                <a:solidFill>
                  <a:srgbClr val="F2F2F2"/>
                </a:solidFill>
              </a:rPr>
              <a:t>Integrazione trasversale: rapporto tra cure formali ed informali (familiari, assistenti familiari, strutture ospedaliere o del territorio).</a:t>
            </a:r>
            <a:endParaRPr/>
          </a:p>
          <a:p>
            <a:pPr indent="-120650" lvl="0" marL="228600" rtl="0" algn="l">
              <a:lnSpc>
                <a:spcPct val="90000"/>
              </a:lnSpc>
              <a:spcBef>
                <a:spcPts val="1000"/>
              </a:spcBef>
              <a:spcAft>
                <a:spcPts val="0"/>
              </a:spcAft>
              <a:buClr>
                <a:srgbClr val="EDEDED"/>
              </a:buClr>
              <a:buSzPts val="1700"/>
              <a:buNone/>
            </a:pPr>
            <a:r>
              <a:t/>
            </a:r>
            <a:endParaRPr sz="1700">
              <a:solidFill>
                <a:srgbClr val="F2F2F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11"/>
          <p:cNvSpPr txBox="1"/>
          <p:nvPr>
            <p:ph type="title"/>
          </p:nvPr>
        </p:nvSpPr>
        <p:spPr>
          <a:xfrm>
            <a:off x="4702628" y="335942"/>
            <a:ext cx="665117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3200"/>
              <a:buFont typeface="Corbel"/>
              <a:buNone/>
            </a:pPr>
            <a:r>
              <a:rPr lang="it-IT" sz="3200"/>
              <a:t>L’integrazione socio-sanitaria in pratica: la presa in carico dell’anziano</a:t>
            </a:r>
            <a:endParaRPr/>
          </a:p>
        </p:txBody>
      </p:sp>
      <p:sp>
        <p:nvSpPr>
          <p:cNvPr id="244" name="Google Shape;244;p11"/>
          <p:cNvSpPr txBox="1"/>
          <p:nvPr>
            <p:ph idx="1" type="body"/>
          </p:nvPr>
        </p:nvSpPr>
        <p:spPr>
          <a:xfrm>
            <a:off x="4983480" y="2091447"/>
            <a:ext cx="6487886" cy="408551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it-IT"/>
              <a:t>Sulla base dell’art. 15 della L. 328/00 e secondo il D.P.C.M. 14 febbraio 2001 l’attività di cura e di assistenza dell’anziano si articola su tre livelli: </a:t>
            </a:r>
            <a:endParaRPr/>
          </a:p>
          <a:p>
            <a:pPr indent="0" lvl="0" marL="0" rtl="0" algn="l">
              <a:lnSpc>
                <a:spcPct val="90000"/>
              </a:lnSpc>
              <a:spcBef>
                <a:spcPts val="1000"/>
              </a:spcBef>
              <a:spcAft>
                <a:spcPts val="0"/>
              </a:spcAft>
              <a:buClr>
                <a:srgbClr val="EDEDED"/>
              </a:buClr>
              <a:buSzPts val="2800"/>
              <a:buNone/>
            </a:pPr>
            <a:r>
              <a:t/>
            </a:r>
            <a:endParaRPr/>
          </a:p>
          <a:p>
            <a:pPr indent="-514350" lvl="0" marL="514350" rtl="0" algn="l">
              <a:lnSpc>
                <a:spcPct val="90000"/>
              </a:lnSpc>
              <a:spcBef>
                <a:spcPts val="1000"/>
              </a:spcBef>
              <a:spcAft>
                <a:spcPts val="0"/>
              </a:spcAft>
              <a:buClr>
                <a:srgbClr val="EDEDED"/>
              </a:buClr>
              <a:buSzPts val="2800"/>
              <a:buFont typeface="Corbel"/>
              <a:buAutoNum type="arabicPeriod"/>
            </a:pPr>
            <a:r>
              <a:rPr lang="it-IT"/>
              <a:t>Collaborazione istituzionale;</a:t>
            </a:r>
            <a:endParaRPr/>
          </a:p>
          <a:p>
            <a:pPr indent="-514350" lvl="0" marL="514350" rtl="0" algn="l">
              <a:lnSpc>
                <a:spcPct val="90000"/>
              </a:lnSpc>
              <a:spcBef>
                <a:spcPts val="1000"/>
              </a:spcBef>
              <a:spcAft>
                <a:spcPts val="0"/>
              </a:spcAft>
              <a:buClr>
                <a:srgbClr val="EDEDED"/>
              </a:buClr>
              <a:buSzPts val="2800"/>
              <a:buFont typeface="Corbel"/>
              <a:buAutoNum type="arabicPeriod"/>
            </a:pPr>
            <a:r>
              <a:rPr lang="it-IT"/>
              <a:t>Concertazione interprofessionale;</a:t>
            </a:r>
            <a:endParaRPr/>
          </a:p>
          <a:p>
            <a:pPr indent="-514350" lvl="0" marL="514350" rtl="0" algn="l">
              <a:lnSpc>
                <a:spcPct val="90000"/>
              </a:lnSpc>
              <a:spcBef>
                <a:spcPts val="1000"/>
              </a:spcBef>
              <a:spcAft>
                <a:spcPts val="0"/>
              </a:spcAft>
              <a:buClr>
                <a:srgbClr val="EDEDED"/>
              </a:buClr>
              <a:buSzPts val="2800"/>
              <a:buFont typeface="Corbel"/>
              <a:buAutoNum type="arabicPeriod"/>
            </a:pPr>
            <a:r>
              <a:rPr lang="it-IT"/>
              <a:t>Coordinamento operativo per l’attuazione degli interventi.</a:t>
            </a:r>
            <a:endParaRPr/>
          </a:p>
        </p:txBody>
      </p:sp>
      <p:pic>
        <p:nvPicPr>
          <p:cNvPr id="245" name="Google Shape;245;p11"/>
          <p:cNvPicPr preferRelativeResize="0"/>
          <p:nvPr/>
        </p:nvPicPr>
        <p:blipFill rotWithShape="1">
          <a:blip r:embed="rId4">
            <a:alphaModFix/>
          </a:blip>
          <a:srcRect b="-1" l="10597" r="47445" t="0"/>
          <a:stretch/>
        </p:blipFill>
        <p:spPr>
          <a:xfrm>
            <a:off x="20" y="10"/>
            <a:ext cx="4343380" cy="68579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sp>
        <p:nvSpPr>
          <p:cNvPr id="250" name="Google Shape;250;p12"/>
          <p:cNvSpPr txBox="1"/>
          <p:nvPr>
            <p:ph type="title"/>
          </p:nvPr>
        </p:nvSpPr>
        <p:spPr>
          <a:xfrm>
            <a:off x="4702628" y="365125"/>
            <a:ext cx="665117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3000"/>
              <a:buFont typeface="Corbel"/>
              <a:buNone/>
            </a:pPr>
            <a:r>
              <a:rPr lang="it-IT" sz="3000"/>
              <a:t>L’integrazione socio-sanitaria in pratica: la presa in carico dell’anziano</a:t>
            </a:r>
            <a:endParaRPr/>
          </a:p>
        </p:txBody>
      </p:sp>
      <p:sp>
        <p:nvSpPr>
          <p:cNvPr id="251" name="Google Shape;251;p12"/>
          <p:cNvSpPr txBox="1"/>
          <p:nvPr>
            <p:ph idx="1" type="body"/>
          </p:nvPr>
        </p:nvSpPr>
        <p:spPr>
          <a:xfrm>
            <a:off x="4983480" y="1825625"/>
            <a:ext cx="6487886"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EDEDED"/>
              </a:buClr>
              <a:buSzPct val="100000"/>
              <a:buChar char="•"/>
            </a:pPr>
            <a:r>
              <a:rPr lang="it-IT"/>
              <a:t>La presa in carico dell’anziano può avvenire: </a:t>
            </a:r>
            <a:endParaRPr/>
          </a:p>
          <a:p>
            <a:pPr indent="-228600" lvl="0" marL="228600" rtl="0" algn="l">
              <a:lnSpc>
                <a:spcPct val="90000"/>
              </a:lnSpc>
              <a:spcBef>
                <a:spcPts val="1000"/>
              </a:spcBef>
              <a:spcAft>
                <a:spcPts val="0"/>
              </a:spcAft>
              <a:buClr>
                <a:srgbClr val="EDEDED"/>
              </a:buClr>
              <a:buSzPct val="100000"/>
              <a:buChar char="•"/>
            </a:pPr>
            <a:r>
              <a:rPr lang="it-IT"/>
              <a:t>Ente Locale- accesso diretto/indiretto/coatto al Servizio Sociale Professionale territoriale;</a:t>
            </a:r>
            <a:endParaRPr/>
          </a:p>
          <a:p>
            <a:pPr indent="-64135" lvl="0" marL="228600" rtl="0" algn="l">
              <a:lnSpc>
                <a:spcPct val="90000"/>
              </a:lnSpc>
              <a:spcBef>
                <a:spcPts val="1000"/>
              </a:spcBef>
              <a:spcAft>
                <a:spcPts val="0"/>
              </a:spcAft>
              <a:buClr>
                <a:srgbClr val="EDEDED"/>
              </a:buClr>
              <a:buSzPct val="100000"/>
              <a:buNone/>
            </a:pPr>
            <a:r>
              <a:t/>
            </a:r>
            <a:endParaRPr/>
          </a:p>
          <a:p>
            <a:pPr indent="-228600" lvl="0" marL="228600" rtl="0" algn="l">
              <a:lnSpc>
                <a:spcPct val="90000"/>
              </a:lnSpc>
              <a:spcBef>
                <a:spcPts val="1000"/>
              </a:spcBef>
              <a:spcAft>
                <a:spcPts val="0"/>
              </a:spcAft>
              <a:buClr>
                <a:srgbClr val="EDEDED"/>
              </a:buClr>
              <a:buSzPct val="100000"/>
              <a:buChar char="•"/>
            </a:pPr>
            <a:r>
              <a:rPr lang="it-IT"/>
              <a:t>Servizio Sanitario Nazionale- ricovero presso struttura ospedaliera e accesso al Servizio Sociale Professionale ospedaliero. </a:t>
            </a:r>
            <a:endParaRPr/>
          </a:p>
          <a:p>
            <a:pPr indent="-64135" lvl="0" marL="228600" rtl="0" algn="l">
              <a:lnSpc>
                <a:spcPct val="90000"/>
              </a:lnSpc>
              <a:spcBef>
                <a:spcPts val="1000"/>
              </a:spcBef>
              <a:spcAft>
                <a:spcPts val="0"/>
              </a:spcAft>
              <a:buClr>
                <a:srgbClr val="EDEDED"/>
              </a:buClr>
              <a:buSzPct val="100000"/>
              <a:buNone/>
            </a:pPr>
            <a:r>
              <a:t/>
            </a:r>
            <a:endParaRPr/>
          </a:p>
          <a:p>
            <a:pPr indent="0" lvl="0" marL="0" rtl="0" algn="l">
              <a:lnSpc>
                <a:spcPct val="90000"/>
              </a:lnSpc>
              <a:spcBef>
                <a:spcPts val="1000"/>
              </a:spcBef>
              <a:spcAft>
                <a:spcPts val="0"/>
              </a:spcAft>
              <a:buClr>
                <a:srgbClr val="EDEDED"/>
              </a:buClr>
              <a:buSzPct val="100000"/>
              <a:buNone/>
            </a:pPr>
            <a:r>
              <a:rPr lang="it-IT"/>
              <a:t>Eventuale richiesta di</a:t>
            </a:r>
            <a:endParaRPr/>
          </a:p>
          <a:p>
            <a:pPr indent="0" lvl="0" marL="0" rtl="0" algn="l">
              <a:lnSpc>
                <a:spcPct val="90000"/>
              </a:lnSpc>
              <a:spcBef>
                <a:spcPts val="1000"/>
              </a:spcBef>
              <a:spcAft>
                <a:spcPts val="0"/>
              </a:spcAft>
              <a:buClr>
                <a:srgbClr val="EDEDED"/>
              </a:buClr>
              <a:buSzPct val="100000"/>
              <a:buNone/>
            </a:pPr>
            <a:r>
              <a:rPr lang="it-IT"/>
              <a:t> </a:t>
            </a:r>
            <a:r>
              <a:rPr b="1" lang="it-IT" sz="3500" u="sng"/>
              <a:t>collaborazione istituzionale </a:t>
            </a:r>
            <a:endParaRPr/>
          </a:p>
        </p:txBody>
      </p:sp>
      <p:pic>
        <p:nvPicPr>
          <p:cNvPr id="252" name="Google Shape;252;p12"/>
          <p:cNvPicPr preferRelativeResize="0"/>
          <p:nvPr/>
        </p:nvPicPr>
        <p:blipFill rotWithShape="1">
          <a:blip r:embed="rId4">
            <a:alphaModFix/>
          </a:blip>
          <a:srcRect b="-1" l="10597" r="47445" t="0"/>
          <a:stretch/>
        </p:blipFill>
        <p:spPr>
          <a:xfrm>
            <a:off x="20" y="10"/>
            <a:ext cx="4343380" cy="68579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13"/>
          <p:cNvSpPr txBox="1"/>
          <p:nvPr>
            <p:ph type="title"/>
          </p:nvPr>
        </p:nvSpPr>
        <p:spPr>
          <a:xfrm>
            <a:off x="4702628" y="365125"/>
            <a:ext cx="665117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3000"/>
              <a:buFont typeface="Corbel"/>
              <a:buNone/>
            </a:pPr>
            <a:r>
              <a:rPr lang="it-IT" sz="3000"/>
              <a:t>L’integrazione socio-sanitaria in pratica: la presa in carico dell’anziano</a:t>
            </a:r>
            <a:endParaRPr/>
          </a:p>
        </p:txBody>
      </p:sp>
      <p:sp>
        <p:nvSpPr>
          <p:cNvPr id="258" name="Google Shape;258;p13"/>
          <p:cNvSpPr txBox="1"/>
          <p:nvPr>
            <p:ph idx="1" type="body"/>
          </p:nvPr>
        </p:nvSpPr>
        <p:spPr>
          <a:xfrm>
            <a:off x="4983480" y="1825625"/>
            <a:ext cx="6487886"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it-IT"/>
              <a:t>A seconda della tipologia di accesso al Servizio Sociale Professionale si costituisce l’équipe multiprofessionale si attiva l’UVM e si effettua la VMD per la definizione del bisogno dell’anziano e stesura del PAI.</a:t>
            </a:r>
            <a:endParaRPr/>
          </a:p>
          <a:p>
            <a:pPr indent="0" lvl="0" marL="0" rtl="0" algn="l">
              <a:lnSpc>
                <a:spcPct val="90000"/>
              </a:lnSpc>
              <a:spcBef>
                <a:spcPts val="1000"/>
              </a:spcBef>
              <a:spcAft>
                <a:spcPts val="0"/>
              </a:spcAft>
              <a:buClr>
                <a:srgbClr val="EDEDED"/>
              </a:buClr>
              <a:buSzPts val="3200"/>
              <a:buNone/>
            </a:pPr>
            <a:r>
              <a:rPr lang="it-IT" sz="3200"/>
              <a:t> </a:t>
            </a:r>
            <a:r>
              <a:rPr b="1" lang="it-IT" sz="3200" u="sng"/>
              <a:t>concertazione interprofessionale </a:t>
            </a:r>
            <a:endParaRPr/>
          </a:p>
        </p:txBody>
      </p:sp>
      <p:pic>
        <p:nvPicPr>
          <p:cNvPr id="259" name="Google Shape;259;p13"/>
          <p:cNvPicPr preferRelativeResize="0"/>
          <p:nvPr/>
        </p:nvPicPr>
        <p:blipFill rotWithShape="1">
          <a:blip r:embed="rId4">
            <a:alphaModFix/>
          </a:blip>
          <a:srcRect b="-1" l="10597" r="47445" t="0"/>
          <a:stretch/>
        </p:blipFill>
        <p:spPr>
          <a:xfrm>
            <a:off x="20" y="10"/>
            <a:ext cx="4343380" cy="68579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3" name="Shape 263"/>
        <p:cNvGrpSpPr/>
        <p:nvPr/>
      </p:nvGrpSpPr>
      <p:grpSpPr>
        <a:xfrm>
          <a:off x="0" y="0"/>
          <a:ext cx="0" cy="0"/>
          <a:chOff x="0" y="0"/>
          <a:chExt cx="0" cy="0"/>
        </a:xfrm>
      </p:grpSpPr>
      <p:sp>
        <p:nvSpPr>
          <p:cNvPr id="264" name="Google Shape;264;p14"/>
          <p:cNvSpPr txBox="1"/>
          <p:nvPr>
            <p:ph type="title"/>
          </p:nvPr>
        </p:nvSpPr>
        <p:spPr>
          <a:xfrm>
            <a:off x="4702628" y="365125"/>
            <a:ext cx="665117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3000"/>
              <a:buFont typeface="Corbel"/>
              <a:buNone/>
            </a:pPr>
            <a:r>
              <a:rPr lang="it-IT" sz="3000"/>
              <a:t>L’integrazione socio-sanitaria in pratica: la presa in carico dell’anziano</a:t>
            </a:r>
            <a:endParaRPr/>
          </a:p>
        </p:txBody>
      </p:sp>
      <p:sp>
        <p:nvSpPr>
          <p:cNvPr id="265" name="Google Shape;265;p14"/>
          <p:cNvSpPr txBox="1"/>
          <p:nvPr>
            <p:ph idx="1" type="body"/>
          </p:nvPr>
        </p:nvSpPr>
        <p:spPr>
          <a:xfrm>
            <a:off x="4983480" y="1825625"/>
            <a:ext cx="6487886"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it-IT"/>
              <a:t>Infine, sulla base del PAI si prosegue con l’attivazione congiunta degli interventi.</a:t>
            </a:r>
            <a:endParaRPr/>
          </a:p>
          <a:p>
            <a:pPr indent="0" lvl="0" marL="0" rtl="0" algn="l">
              <a:lnSpc>
                <a:spcPct val="90000"/>
              </a:lnSpc>
              <a:spcBef>
                <a:spcPts val="1000"/>
              </a:spcBef>
              <a:spcAft>
                <a:spcPts val="0"/>
              </a:spcAft>
              <a:buClr>
                <a:srgbClr val="EDEDED"/>
              </a:buClr>
              <a:buSzPts val="2800"/>
              <a:buNone/>
            </a:pPr>
            <a:r>
              <a:t/>
            </a:r>
            <a:endParaRPr/>
          </a:p>
          <a:p>
            <a:pPr indent="0" lvl="0" marL="0" rtl="0" algn="ctr">
              <a:lnSpc>
                <a:spcPct val="90000"/>
              </a:lnSpc>
              <a:spcBef>
                <a:spcPts val="1000"/>
              </a:spcBef>
              <a:spcAft>
                <a:spcPts val="0"/>
              </a:spcAft>
              <a:buClr>
                <a:srgbClr val="EDEDED"/>
              </a:buClr>
              <a:buSzPts val="3200"/>
              <a:buNone/>
            </a:pPr>
            <a:r>
              <a:rPr lang="it-IT" sz="3200"/>
              <a:t> </a:t>
            </a:r>
            <a:r>
              <a:rPr b="1" lang="it-IT" sz="3200" u="sng"/>
              <a:t>Coordinamento operativo per l’attuazione degli interventi</a:t>
            </a:r>
            <a:endParaRPr/>
          </a:p>
          <a:p>
            <a:pPr indent="0" lvl="0" marL="0" rtl="0" algn="l">
              <a:lnSpc>
                <a:spcPct val="90000"/>
              </a:lnSpc>
              <a:spcBef>
                <a:spcPts val="1000"/>
              </a:spcBef>
              <a:spcAft>
                <a:spcPts val="0"/>
              </a:spcAft>
              <a:buClr>
                <a:srgbClr val="EDEDED"/>
              </a:buClr>
              <a:buSzPts val="3200"/>
              <a:buNone/>
            </a:pPr>
            <a:r>
              <a:t/>
            </a:r>
            <a:endParaRPr b="1" sz="3200" u="sng"/>
          </a:p>
        </p:txBody>
      </p:sp>
      <p:pic>
        <p:nvPicPr>
          <p:cNvPr id="266" name="Google Shape;266;p14"/>
          <p:cNvPicPr preferRelativeResize="0"/>
          <p:nvPr/>
        </p:nvPicPr>
        <p:blipFill rotWithShape="1">
          <a:blip r:embed="rId4">
            <a:alphaModFix/>
          </a:blip>
          <a:srcRect b="-1" l="10597" r="47445" t="0"/>
          <a:stretch/>
        </p:blipFill>
        <p:spPr>
          <a:xfrm>
            <a:off x="20" y="10"/>
            <a:ext cx="4343380" cy="68579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72" name="Google Shape;272;p15"/>
          <p:cNvSpPr/>
          <p:nvPr/>
        </p:nvSpPr>
        <p:spPr>
          <a:xfrm>
            <a:off x="0" y="-2"/>
            <a:ext cx="4653440" cy="6858002"/>
          </a:xfrm>
          <a:prstGeom prst="rect">
            <a:avLst/>
          </a:prstGeom>
          <a:solidFill>
            <a:srgbClr val="3082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73" name="Google Shape;273;p15"/>
          <p:cNvSpPr txBox="1"/>
          <p:nvPr>
            <p:ph type="title"/>
          </p:nvPr>
        </p:nvSpPr>
        <p:spPr>
          <a:xfrm>
            <a:off x="838199" y="1015320"/>
            <a:ext cx="3603169" cy="48273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2F2F2"/>
              </a:buClr>
              <a:buSzPts val="4400"/>
              <a:buFont typeface="Corbel"/>
              <a:buNone/>
            </a:pPr>
            <a:r>
              <a:rPr lang="it-IT" sz="4400">
                <a:solidFill>
                  <a:srgbClr val="F2F2F2"/>
                </a:solidFill>
              </a:rPr>
              <a:t>Prestazioni socio-sanitarie per l’anziano:</a:t>
            </a:r>
            <a:br>
              <a:rPr lang="it-IT" sz="4400">
                <a:solidFill>
                  <a:srgbClr val="F2F2F2"/>
                </a:solidFill>
              </a:rPr>
            </a:br>
            <a:r>
              <a:rPr lang="it-IT" sz="4400">
                <a:solidFill>
                  <a:srgbClr val="F2F2F2"/>
                </a:solidFill>
              </a:rPr>
              <a:t>i servizi domiciliari</a:t>
            </a:r>
            <a:endParaRPr/>
          </a:p>
        </p:txBody>
      </p:sp>
      <p:sp>
        <p:nvSpPr>
          <p:cNvPr id="274" name="Google Shape;274;p15"/>
          <p:cNvSpPr/>
          <p:nvPr/>
        </p:nvSpPr>
        <p:spPr>
          <a:xfrm>
            <a:off x="0" y="-2"/>
            <a:ext cx="643467" cy="6858002"/>
          </a:xfrm>
          <a:prstGeom prst="rect">
            <a:avLst/>
          </a:prstGeom>
          <a:solidFill>
            <a:srgbClr val="2057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75" name="Google Shape;275;p15"/>
          <p:cNvSpPr txBox="1"/>
          <p:nvPr>
            <p:ph idx="1" type="body"/>
          </p:nvPr>
        </p:nvSpPr>
        <p:spPr>
          <a:xfrm>
            <a:off x="5279571" y="1015320"/>
            <a:ext cx="5540830" cy="4827361"/>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262626"/>
              </a:buClr>
              <a:buSzPts val="1500"/>
              <a:buChar char="•"/>
            </a:pPr>
            <a:r>
              <a:rPr lang="it-IT" sz="1500">
                <a:solidFill>
                  <a:srgbClr val="262626"/>
                </a:solidFill>
              </a:rPr>
              <a:t>ADI: prestazioni di carattere socioassistenziale e di carattere sanitario erogate a domicilio (globalità , adeguatezza e continuità). Accessi settimanali di personale specializzato nell’assistenza sanitaria dell’anziano.</a:t>
            </a:r>
            <a:endParaRPr/>
          </a:p>
          <a:p>
            <a:pPr indent="-133350" lvl="0" marL="228600" rtl="0" algn="l">
              <a:lnSpc>
                <a:spcPct val="90000"/>
              </a:lnSpc>
              <a:spcBef>
                <a:spcPts val="1000"/>
              </a:spcBef>
              <a:spcAft>
                <a:spcPts val="0"/>
              </a:spcAft>
              <a:buClr>
                <a:schemeClr val="dk1"/>
              </a:buClr>
              <a:buSzPts val="1500"/>
              <a:buNone/>
            </a:pPr>
            <a:r>
              <a:t/>
            </a:r>
            <a:endParaRPr sz="1500">
              <a:solidFill>
                <a:srgbClr val="262626"/>
              </a:solidFill>
            </a:endParaRPr>
          </a:p>
          <a:p>
            <a:pPr indent="-228600" lvl="0" marL="228600" rtl="0" algn="l">
              <a:lnSpc>
                <a:spcPct val="90000"/>
              </a:lnSpc>
              <a:spcBef>
                <a:spcPts val="1000"/>
              </a:spcBef>
              <a:spcAft>
                <a:spcPts val="0"/>
              </a:spcAft>
              <a:buClr>
                <a:srgbClr val="262626"/>
              </a:buClr>
              <a:buSzPts val="1500"/>
              <a:buChar char="•"/>
            </a:pPr>
            <a:r>
              <a:rPr lang="it-IT" sz="1500">
                <a:solidFill>
                  <a:srgbClr val="262626"/>
                </a:solidFill>
              </a:rPr>
              <a:t>SAD: intervento socioassistenziale cura della persona e dell’ambiente di vita.</a:t>
            </a:r>
            <a:endParaRPr/>
          </a:p>
          <a:p>
            <a:pPr indent="0" lvl="0" marL="0" rtl="0" algn="l">
              <a:lnSpc>
                <a:spcPct val="90000"/>
              </a:lnSpc>
              <a:spcBef>
                <a:spcPts val="1000"/>
              </a:spcBef>
              <a:spcAft>
                <a:spcPts val="0"/>
              </a:spcAft>
              <a:buClr>
                <a:schemeClr val="dk1"/>
              </a:buClr>
              <a:buSzPts val="1500"/>
              <a:buNone/>
            </a:pPr>
            <a:r>
              <a:t/>
            </a:r>
            <a:endParaRPr sz="1500">
              <a:solidFill>
                <a:srgbClr val="262626"/>
              </a:solidFill>
            </a:endParaRPr>
          </a:p>
          <a:p>
            <a:pPr indent="-228600" lvl="0" marL="228600" rtl="0" algn="l">
              <a:lnSpc>
                <a:spcPct val="90000"/>
              </a:lnSpc>
              <a:spcBef>
                <a:spcPts val="1000"/>
              </a:spcBef>
              <a:spcAft>
                <a:spcPts val="0"/>
              </a:spcAft>
              <a:buClr>
                <a:srgbClr val="262626"/>
              </a:buClr>
              <a:buSzPts val="1500"/>
              <a:buChar char="•"/>
            </a:pPr>
            <a:r>
              <a:rPr lang="it-IT" sz="1500">
                <a:solidFill>
                  <a:srgbClr val="262626"/>
                </a:solidFill>
              </a:rPr>
              <a:t>Telesoccorso: servizio telefonico di pronto intervento e di controllo presso il domicilio dell’anziano.</a:t>
            </a:r>
            <a:endParaRPr/>
          </a:p>
          <a:p>
            <a:pPr indent="0" lvl="0" marL="0" rtl="0" algn="l">
              <a:lnSpc>
                <a:spcPct val="90000"/>
              </a:lnSpc>
              <a:spcBef>
                <a:spcPts val="1000"/>
              </a:spcBef>
              <a:spcAft>
                <a:spcPts val="0"/>
              </a:spcAft>
              <a:buClr>
                <a:schemeClr val="dk1"/>
              </a:buClr>
              <a:buSzPts val="1500"/>
              <a:buNone/>
            </a:pPr>
            <a:r>
              <a:t/>
            </a:r>
            <a:endParaRPr sz="1500">
              <a:solidFill>
                <a:srgbClr val="262626"/>
              </a:solidFill>
            </a:endParaRPr>
          </a:p>
          <a:p>
            <a:pPr indent="-228600" lvl="0" marL="228600" rtl="0" algn="l">
              <a:lnSpc>
                <a:spcPct val="90000"/>
              </a:lnSpc>
              <a:spcBef>
                <a:spcPts val="1000"/>
              </a:spcBef>
              <a:spcAft>
                <a:spcPts val="0"/>
              </a:spcAft>
              <a:buClr>
                <a:srgbClr val="262626"/>
              </a:buClr>
              <a:buSzPts val="1500"/>
              <a:buChar char="•"/>
            </a:pPr>
            <a:r>
              <a:rPr lang="it-IT" sz="1500">
                <a:solidFill>
                  <a:srgbClr val="262626"/>
                </a:solidFill>
              </a:rPr>
              <a:t>Pasti a domicilio: consegna di pasti talvolta a compartecipazione del cittadino anziano beneficiario del servizio.</a:t>
            </a:r>
            <a:endParaRPr/>
          </a:p>
          <a:p>
            <a:pPr indent="-133350" lvl="0" marL="228600" rtl="0" algn="l">
              <a:lnSpc>
                <a:spcPct val="90000"/>
              </a:lnSpc>
              <a:spcBef>
                <a:spcPts val="1000"/>
              </a:spcBef>
              <a:spcAft>
                <a:spcPts val="0"/>
              </a:spcAft>
              <a:buClr>
                <a:schemeClr val="dk1"/>
              </a:buClr>
              <a:buSzPts val="1500"/>
              <a:buNone/>
            </a:pPr>
            <a:r>
              <a:t/>
            </a:r>
            <a:endParaRPr sz="1500">
              <a:solidFill>
                <a:srgbClr val="262626"/>
              </a:solidFill>
            </a:endParaRPr>
          </a:p>
          <a:p>
            <a:pPr indent="-228600" lvl="0" marL="228600" rtl="0" algn="l">
              <a:lnSpc>
                <a:spcPct val="90000"/>
              </a:lnSpc>
              <a:spcBef>
                <a:spcPts val="1000"/>
              </a:spcBef>
              <a:spcAft>
                <a:spcPts val="0"/>
              </a:spcAft>
              <a:buClr>
                <a:srgbClr val="262626"/>
              </a:buClr>
              <a:buSzPts val="1500"/>
              <a:buChar char="•"/>
            </a:pPr>
            <a:r>
              <a:rPr lang="it-IT" sz="1500">
                <a:solidFill>
                  <a:srgbClr val="262626"/>
                </a:solidFill>
              </a:rPr>
              <a:t>Contributi economici per l’assistenza domiciliare: indennità I.C., indennità di accompagnamento, assegno di cura, HCP.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79" name="Shape 279"/>
        <p:cNvGrpSpPr/>
        <p:nvPr/>
      </p:nvGrpSpPr>
      <p:grpSpPr>
        <a:xfrm>
          <a:off x="0" y="0"/>
          <a:ext cx="0" cy="0"/>
          <a:chOff x="0" y="0"/>
          <a:chExt cx="0" cy="0"/>
        </a:xfrm>
      </p:grpSpPr>
      <p:sp>
        <p:nvSpPr>
          <p:cNvPr id="280" name="Google Shape;280;p16"/>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81" name="Google Shape;281;p16"/>
          <p:cNvSpPr/>
          <p:nvPr/>
        </p:nvSpPr>
        <p:spPr>
          <a:xfrm>
            <a:off x="0" y="0"/>
            <a:ext cx="4062127"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82" name="Google Shape;282;p16"/>
          <p:cNvSpPr txBox="1"/>
          <p:nvPr>
            <p:ph type="title"/>
          </p:nvPr>
        </p:nvSpPr>
        <p:spPr>
          <a:xfrm>
            <a:off x="838200" y="688748"/>
            <a:ext cx="2855140" cy="548050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2F2F2"/>
              </a:buClr>
              <a:buSzPts val="3600"/>
              <a:buFont typeface="Corbel"/>
              <a:buNone/>
            </a:pPr>
            <a:r>
              <a:rPr lang="it-IT" sz="3600">
                <a:solidFill>
                  <a:srgbClr val="F2F2F2"/>
                </a:solidFill>
              </a:rPr>
              <a:t>Prestazioni socio-sanitarie per l’anziano:</a:t>
            </a:r>
            <a:br>
              <a:rPr lang="it-IT" sz="3600">
                <a:solidFill>
                  <a:srgbClr val="F2F2F2"/>
                </a:solidFill>
              </a:rPr>
            </a:br>
            <a:r>
              <a:rPr lang="it-IT" sz="3600">
                <a:solidFill>
                  <a:srgbClr val="F2F2F2"/>
                </a:solidFill>
              </a:rPr>
              <a:t>i servizi semi-residenziali</a:t>
            </a:r>
            <a:endParaRPr/>
          </a:p>
        </p:txBody>
      </p:sp>
      <p:sp>
        <p:nvSpPr>
          <p:cNvPr id="283" name="Google Shape;283;p16"/>
          <p:cNvSpPr txBox="1"/>
          <p:nvPr>
            <p:ph idx="1" type="body"/>
          </p:nvPr>
        </p:nvSpPr>
        <p:spPr>
          <a:xfrm>
            <a:off x="4423890" y="688749"/>
            <a:ext cx="6286442" cy="548050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2F2F2"/>
              </a:buClr>
              <a:buSzPts val="2000"/>
              <a:buNone/>
            </a:pPr>
            <a:r>
              <a:rPr lang="it-IT" sz="2000">
                <a:solidFill>
                  <a:srgbClr val="F2F2F2"/>
                </a:solidFill>
              </a:rPr>
              <a:t>Centro socio-riabilitativo diurno:</a:t>
            </a:r>
            <a:endParaRPr/>
          </a:p>
          <a:p>
            <a:pPr indent="0" lvl="0" marL="0" rtl="0" algn="l">
              <a:lnSpc>
                <a:spcPct val="90000"/>
              </a:lnSpc>
              <a:spcBef>
                <a:spcPts val="1000"/>
              </a:spcBef>
              <a:spcAft>
                <a:spcPts val="0"/>
              </a:spcAft>
              <a:buClr>
                <a:srgbClr val="F2F2F2"/>
              </a:buClr>
              <a:buSzPts val="2000"/>
              <a:buNone/>
            </a:pPr>
            <a:r>
              <a:rPr lang="it-IT" sz="2000">
                <a:solidFill>
                  <a:srgbClr val="F2F2F2"/>
                </a:solidFill>
              </a:rPr>
              <a:t>Struttura semiresidenziale di tipo socio sanitario che assiste anziani parzialmente non autosufficienti con l'attuazione di programmi riabilitativi e di socializzazione. Funzione di sollievo alle famiglie.</a:t>
            </a:r>
            <a:endParaRPr/>
          </a:p>
          <a:p>
            <a:pPr indent="0" lvl="0" marL="0" rtl="0" algn="l">
              <a:lnSpc>
                <a:spcPct val="90000"/>
              </a:lnSpc>
              <a:spcBef>
                <a:spcPts val="1000"/>
              </a:spcBef>
              <a:spcAft>
                <a:spcPts val="0"/>
              </a:spcAft>
              <a:buClr>
                <a:srgbClr val="EDEDED"/>
              </a:buClr>
              <a:buSzPts val="2000"/>
              <a:buNone/>
            </a:pPr>
            <a:r>
              <a:t/>
            </a:r>
            <a:endParaRPr sz="2000">
              <a:solidFill>
                <a:srgbClr val="F2F2F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17"/>
          <p:cNvSpPr/>
          <p:nvPr/>
        </p:nvSpPr>
        <p:spPr>
          <a:xfrm>
            <a:off x="4067746" y="0"/>
            <a:ext cx="8124253" cy="6858000"/>
          </a:xfrm>
          <a:prstGeom prst="rect">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89" name="Google Shape;289;p17"/>
          <p:cNvSpPr/>
          <p:nvPr/>
        </p:nvSpPr>
        <p:spPr>
          <a:xfrm>
            <a:off x="0" y="1"/>
            <a:ext cx="4067747" cy="6857996"/>
          </a:xfrm>
          <a:prstGeom prst="rect">
            <a:avLst/>
          </a:prstGeom>
          <a:blipFill rotWithShape="1">
            <a:blip r:embed="rId3">
              <a:alphaModFix/>
            </a:blip>
            <a:stretch>
              <a:fillRect b="0" l="0" r="0" t="0"/>
            </a:stretch>
          </a:blip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90" name="Google Shape;290;p17"/>
          <p:cNvSpPr txBox="1"/>
          <p:nvPr>
            <p:ph type="title"/>
          </p:nvPr>
        </p:nvSpPr>
        <p:spPr>
          <a:xfrm>
            <a:off x="647889" y="1349680"/>
            <a:ext cx="2931320" cy="44495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orbel"/>
              <a:buNone/>
            </a:pPr>
            <a:r>
              <a:rPr lang="it-IT" sz="4400">
                <a:solidFill>
                  <a:schemeClr val="lt1"/>
                </a:solidFill>
              </a:rPr>
              <a:t>Prestazioni socio-sanitarie per l’anziano:</a:t>
            </a:r>
            <a:br>
              <a:rPr lang="it-IT" sz="4400">
                <a:solidFill>
                  <a:schemeClr val="lt1"/>
                </a:solidFill>
              </a:rPr>
            </a:br>
            <a:r>
              <a:rPr lang="it-IT" sz="4400">
                <a:solidFill>
                  <a:schemeClr val="lt1"/>
                </a:solidFill>
              </a:rPr>
              <a:t>i servizi residenziali</a:t>
            </a:r>
            <a:endParaRPr/>
          </a:p>
        </p:txBody>
      </p:sp>
      <p:grpSp>
        <p:nvGrpSpPr>
          <p:cNvPr id="291" name="Google Shape;291;p17"/>
          <p:cNvGrpSpPr/>
          <p:nvPr/>
        </p:nvGrpSpPr>
        <p:grpSpPr>
          <a:xfrm>
            <a:off x="4662106" y="640075"/>
            <a:ext cx="6912245" cy="5536882"/>
            <a:chOff x="0" y="0"/>
            <a:chExt cx="6912245" cy="5536882"/>
          </a:xfrm>
        </p:grpSpPr>
        <p:cxnSp>
          <p:nvCxnSpPr>
            <p:cNvPr id="292" name="Google Shape;292;p17"/>
            <p:cNvCxnSpPr/>
            <p:nvPr/>
          </p:nvCxnSpPr>
          <p:spPr>
            <a:xfrm>
              <a:off x="0" y="0"/>
              <a:ext cx="6912245" cy="0"/>
            </a:xfrm>
            <a:prstGeom prst="straightConnector1">
              <a:avLst/>
            </a:prstGeom>
            <a:gradFill>
              <a:gsLst>
                <a:gs pos="0">
                  <a:srgbClr val="A1EBD9"/>
                </a:gs>
                <a:gs pos="50000">
                  <a:srgbClr val="90ECD5"/>
                </a:gs>
                <a:gs pos="100000">
                  <a:srgbClr val="79D5BF"/>
                </a:gs>
              </a:gsLst>
              <a:lin ang="5400000" scaled="0"/>
            </a:gradFill>
            <a:ln cap="flat" cmpd="sng" w="9525">
              <a:solidFill>
                <a:srgbClr val="95E8D4"/>
              </a:solidFill>
              <a:prstDash val="solid"/>
              <a:miter lim="800000"/>
              <a:headEnd len="sm" w="sm" type="none"/>
              <a:tailEnd len="sm" w="sm" type="none"/>
            </a:ln>
          </p:spPr>
        </p:cxnSp>
        <p:sp>
          <p:nvSpPr>
            <p:cNvPr id="293" name="Google Shape;293;p17"/>
            <p:cNvSpPr/>
            <p:nvPr/>
          </p:nvSpPr>
          <p:spPr>
            <a:xfrm>
              <a:off x="0" y="0"/>
              <a:ext cx="6912245" cy="13842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7"/>
            <p:cNvSpPr txBox="1"/>
            <p:nvPr/>
          </p:nvSpPr>
          <p:spPr>
            <a:xfrm>
              <a:off x="0" y="0"/>
              <a:ext cx="6912245" cy="1384220"/>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Corbel"/>
                <a:buNone/>
              </a:pPr>
              <a:r>
                <a:rPr b="0" i="0" lang="it-IT" sz="2500" u="none" cap="none" strike="noStrike">
                  <a:solidFill>
                    <a:schemeClr val="lt1"/>
                  </a:solidFill>
                  <a:latin typeface="Corbel"/>
                  <a:ea typeface="Corbel"/>
                  <a:cs typeface="Corbel"/>
                  <a:sym typeface="Corbel"/>
                </a:rPr>
                <a:t>RSA: Struttura residenziale sanitaria per anziani non assistibili a domicilio, affetti da patologie cronico degenerative, invalidanti .</a:t>
              </a:r>
              <a:endParaRPr b="0" i="0" sz="2500" u="none" cap="none" strike="noStrike">
                <a:solidFill>
                  <a:schemeClr val="lt1"/>
                </a:solidFill>
                <a:latin typeface="Corbel"/>
                <a:ea typeface="Corbel"/>
                <a:cs typeface="Corbel"/>
                <a:sym typeface="Corbel"/>
              </a:endParaRPr>
            </a:p>
          </p:txBody>
        </p:sp>
        <p:cxnSp>
          <p:nvCxnSpPr>
            <p:cNvPr id="295" name="Google Shape;295;p17"/>
            <p:cNvCxnSpPr/>
            <p:nvPr/>
          </p:nvCxnSpPr>
          <p:spPr>
            <a:xfrm>
              <a:off x="0" y="1384220"/>
              <a:ext cx="6912245" cy="0"/>
            </a:xfrm>
            <a:prstGeom prst="straightConnector1">
              <a:avLst/>
            </a:prstGeom>
            <a:gradFill>
              <a:gsLst>
                <a:gs pos="0">
                  <a:srgbClr val="89E4A3"/>
                </a:gs>
                <a:gs pos="50000">
                  <a:srgbClr val="73E595"/>
                </a:gs>
                <a:gs pos="100000">
                  <a:srgbClr val="60D080"/>
                </a:gs>
              </a:gsLst>
              <a:lin ang="5400000" scaled="0"/>
            </a:gradFill>
            <a:ln cap="flat" cmpd="sng" w="9525">
              <a:solidFill>
                <a:srgbClr val="7AE098"/>
              </a:solidFill>
              <a:prstDash val="solid"/>
              <a:miter lim="800000"/>
              <a:headEnd len="sm" w="sm" type="none"/>
              <a:tailEnd len="sm" w="sm" type="none"/>
            </a:ln>
          </p:spPr>
        </p:cxnSp>
        <p:sp>
          <p:nvSpPr>
            <p:cNvPr id="296" name="Google Shape;296;p17"/>
            <p:cNvSpPr/>
            <p:nvPr/>
          </p:nvSpPr>
          <p:spPr>
            <a:xfrm>
              <a:off x="0" y="1384220"/>
              <a:ext cx="6912245" cy="13842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7"/>
            <p:cNvSpPr txBox="1"/>
            <p:nvPr/>
          </p:nvSpPr>
          <p:spPr>
            <a:xfrm>
              <a:off x="0" y="1384220"/>
              <a:ext cx="6912245" cy="1384220"/>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Corbel"/>
                <a:buNone/>
              </a:pPr>
              <a:r>
                <a:rPr b="0" i="0" lang="it-IT" sz="2500" u="none" cap="none" strike="noStrike">
                  <a:solidFill>
                    <a:schemeClr val="lt1"/>
                  </a:solidFill>
                  <a:latin typeface="Corbel"/>
                  <a:ea typeface="Corbel"/>
                  <a:cs typeface="Corbel"/>
                  <a:sym typeface="Corbel"/>
                </a:rPr>
                <a:t>RP: modulo intensivo della casa di riposo, con minutaggio infermieristico e di assistenza maggiore; </a:t>
              </a:r>
              <a:endParaRPr b="0" i="0" sz="2500" u="none" cap="none" strike="noStrike">
                <a:solidFill>
                  <a:schemeClr val="lt1"/>
                </a:solidFill>
                <a:latin typeface="Corbel"/>
                <a:ea typeface="Corbel"/>
                <a:cs typeface="Corbel"/>
                <a:sym typeface="Corbel"/>
              </a:endParaRPr>
            </a:p>
          </p:txBody>
        </p:sp>
        <p:cxnSp>
          <p:nvCxnSpPr>
            <p:cNvPr id="298" name="Google Shape;298;p17"/>
            <p:cNvCxnSpPr/>
            <p:nvPr/>
          </p:nvCxnSpPr>
          <p:spPr>
            <a:xfrm>
              <a:off x="0" y="2768441"/>
              <a:ext cx="6912245" cy="0"/>
            </a:xfrm>
            <a:prstGeom prst="straightConnector1">
              <a:avLst/>
            </a:prstGeom>
            <a:gradFill>
              <a:gsLst>
                <a:gs pos="0">
                  <a:srgbClr val="86DC74"/>
                </a:gs>
                <a:gs pos="50000">
                  <a:srgbClr val="72DE58"/>
                </a:gs>
                <a:gs pos="100000">
                  <a:srgbClr val="60CA47"/>
                </a:gs>
              </a:gsLst>
              <a:lin ang="5400000" scaled="0"/>
            </a:gradFill>
            <a:ln cap="flat" cmpd="sng" w="9525">
              <a:solidFill>
                <a:srgbClr val="77D860"/>
              </a:solidFill>
              <a:prstDash val="solid"/>
              <a:miter lim="800000"/>
              <a:headEnd len="sm" w="sm" type="none"/>
              <a:tailEnd len="sm" w="sm" type="none"/>
            </a:ln>
          </p:spPr>
        </p:cxnSp>
        <p:sp>
          <p:nvSpPr>
            <p:cNvPr id="299" name="Google Shape;299;p17"/>
            <p:cNvSpPr/>
            <p:nvPr/>
          </p:nvSpPr>
          <p:spPr>
            <a:xfrm>
              <a:off x="0" y="2768441"/>
              <a:ext cx="6912245" cy="13842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7"/>
            <p:cNvSpPr txBox="1"/>
            <p:nvPr/>
          </p:nvSpPr>
          <p:spPr>
            <a:xfrm>
              <a:off x="0" y="2768441"/>
              <a:ext cx="6912245" cy="1384220"/>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Corbel"/>
                <a:buNone/>
              </a:pPr>
              <a:r>
                <a:rPr b="0" i="0" lang="it-IT" sz="2500" u="none" cap="none" strike="noStrike">
                  <a:solidFill>
                    <a:schemeClr val="lt1"/>
                  </a:solidFill>
                  <a:latin typeface="Corbel"/>
                  <a:ea typeface="Corbel"/>
                  <a:cs typeface="Corbel"/>
                  <a:sym typeface="Corbel"/>
                </a:rPr>
                <a:t>CASA ALBERGO: per anziani autosufficienti o parzialmente autosufficienti non bisognosi di cure mediche;</a:t>
              </a:r>
              <a:endParaRPr b="0" i="0" sz="2500" u="none" cap="none" strike="noStrike">
                <a:solidFill>
                  <a:schemeClr val="lt1"/>
                </a:solidFill>
                <a:latin typeface="Corbel"/>
                <a:ea typeface="Corbel"/>
                <a:cs typeface="Corbel"/>
                <a:sym typeface="Corbel"/>
              </a:endParaRPr>
            </a:p>
          </p:txBody>
        </p:sp>
        <p:cxnSp>
          <p:nvCxnSpPr>
            <p:cNvPr id="301" name="Google Shape;301;p17"/>
            <p:cNvCxnSpPr/>
            <p:nvPr/>
          </p:nvCxnSpPr>
          <p:spPr>
            <a:xfrm>
              <a:off x="0" y="4152662"/>
              <a:ext cx="6912245" cy="0"/>
            </a:xfrm>
            <a:prstGeom prst="straightConnector1">
              <a:avLst/>
            </a:prstGeom>
            <a:gradFill>
              <a:gsLst>
                <a:gs pos="0">
                  <a:srgbClr val="A9D461"/>
                </a:gs>
                <a:gs pos="50000">
                  <a:srgbClr val="A2D340"/>
                </a:gs>
                <a:gs pos="100000">
                  <a:srgbClr val="90C230"/>
                </a:gs>
              </a:gsLst>
              <a:lin ang="5400000" scaled="0"/>
            </a:gradFill>
            <a:ln cap="flat" cmpd="sng" w="9525">
              <a:solidFill>
                <a:srgbClr val="A0CE47"/>
              </a:solidFill>
              <a:prstDash val="solid"/>
              <a:miter lim="800000"/>
              <a:headEnd len="sm" w="sm" type="none"/>
              <a:tailEnd len="sm" w="sm" type="none"/>
            </a:ln>
          </p:spPr>
        </p:cxnSp>
        <p:sp>
          <p:nvSpPr>
            <p:cNvPr id="302" name="Google Shape;302;p17"/>
            <p:cNvSpPr/>
            <p:nvPr/>
          </p:nvSpPr>
          <p:spPr>
            <a:xfrm>
              <a:off x="0" y="4152662"/>
              <a:ext cx="6912245" cy="13842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7"/>
            <p:cNvSpPr txBox="1"/>
            <p:nvPr/>
          </p:nvSpPr>
          <p:spPr>
            <a:xfrm>
              <a:off x="0" y="4152662"/>
              <a:ext cx="6912245" cy="1384220"/>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Corbel"/>
                <a:buNone/>
              </a:pPr>
              <a:r>
                <a:rPr b="0" i="0" lang="it-IT" sz="2500" u="none" cap="none" strike="noStrike">
                  <a:solidFill>
                    <a:schemeClr val="lt1"/>
                  </a:solidFill>
                  <a:latin typeface="Corbel"/>
                  <a:ea typeface="Corbel"/>
                  <a:cs typeface="Corbel"/>
                  <a:sym typeface="Corbel"/>
                </a:rPr>
                <a:t>Comunità alloggio: strutture residenziali destinate ad anziani non totalmente autosufficienti che altrimenti si troverebbero a vivere da soli.</a:t>
              </a:r>
              <a:endParaRPr b="0" i="0" sz="2500" u="none" cap="none" strike="noStrike">
                <a:solidFill>
                  <a:schemeClr val="lt1"/>
                </a:solidFill>
                <a:latin typeface="Corbel"/>
                <a:ea typeface="Corbel"/>
                <a:cs typeface="Corbel"/>
                <a:sym typeface="Corbe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5400"/>
              <a:buFont typeface="Corbel"/>
              <a:buNone/>
            </a:pPr>
            <a:r>
              <a:rPr lang="it-IT"/>
              <a:t>I professionisti coinvolti </a:t>
            </a:r>
            <a:endParaRPr/>
          </a:p>
        </p:txBody>
      </p:sp>
      <p:sp>
        <p:nvSpPr>
          <p:cNvPr id="309" name="Google Shape;309;p18"/>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1260"/>
              <a:buFont typeface="Noto Sans Symbols"/>
              <a:buChar char="●"/>
            </a:pPr>
            <a:r>
              <a:rPr lang="it-IT"/>
              <a:t>Medici</a:t>
            </a:r>
            <a:endParaRPr/>
          </a:p>
          <a:p>
            <a:pPr indent="-228600" lvl="0" marL="228600" rtl="0" algn="l">
              <a:lnSpc>
                <a:spcPct val="90000"/>
              </a:lnSpc>
              <a:spcBef>
                <a:spcPts val="1000"/>
              </a:spcBef>
              <a:spcAft>
                <a:spcPts val="0"/>
              </a:spcAft>
              <a:buClr>
                <a:srgbClr val="EDEDED"/>
              </a:buClr>
              <a:buSzPts val="1260"/>
              <a:buFont typeface="Noto Sans Symbols"/>
              <a:buChar char="●"/>
            </a:pPr>
            <a:r>
              <a:rPr lang="it-IT"/>
              <a:t>Infermieri</a:t>
            </a:r>
            <a:endParaRPr/>
          </a:p>
          <a:p>
            <a:pPr indent="-228600" lvl="0" marL="228600" rtl="0" algn="l">
              <a:lnSpc>
                <a:spcPct val="90000"/>
              </a:lnSpc>
              <a:spcBef>
                <a:spcPts val="1000"/>
              </a:spcBef>
              <a:spcAft>
                <a:spcPts val="0"/>
              </a:spcAft>
              <a:buClr>
                <a:srgbClr val="EDEDED"/>
              </a:buClr>
              <a:buSzPts val="1260"/>
              <a:buFont typeface="Noto Sans Symbols"/>
              <a:buChar char="●"/>
            </a:pPr>
            <a:r>
              <a:rPr lang="it-IT"/>
              <a:t>Assistente Sociale</a:t>
            </a:r>
            <a:endParaRPr/>
          </a:p>
          <a:p>
            <a:pPr indent="-228600" lvl="0" marL="228600" rtl="0" algn="l">
              <a:lnSpc>
                <a:spcPct val="90000"/>
              </a:lnSpc>
              <a:spcBef>
                <a:spcPts val="1000"/>
              </a:spcBef>
              <a:spcAft>
                <a:spcPts val="0"/>
              </a:spcAft>
              <a:buClr>
                <a:srgbClr val="EDEDED"/>
              </a:buClr>
              <a:buSzPts val="1260"/>
              <a:buFont typeface="Noto Sans Symbols"/>
              <a:buChar char="●"/>
            </a:pPr>
            <a:r>
              <a:rPr lang="it-IT"/>
              <a:t>Operatore di base: OSS, OTA, OSA</a:t>
            </a:r>
            <a:endParaRPr/>
          </a:p>
          <a:p>
            <a:pPr indent="-228600" lvl="0" marL="228600" rtl="0" algn="l">
              <a:lnSpc>
                <a:spcPct val="90000"/>
              </a:lnSpc>
              <a:spcBef>
                <a:spcPts val="1000"/>
              </a:spcBef>
              <a:spcAft>
                <a:spcPts val="0"/>
              </a:spcAft>
              <a:buClr>
                <a:srgbClr val="EDEDED"/>
              </a:buClr>
              <a:buSzPts val="1260"/>
              <a:buFont typeface="Noto Sans Symbols"/>
              <a:buChar char="●"/>
            </a:pPr>
            <a:r>
              <a:rPr lang="it-IT"/>
              <a:t>Altri specialisti (geriatra, logopedista, cardiologo, etc)</a:t>
            </a:r>
            <a:endParaRPr/>
          </a:p>
          <a:p>
            <a:pPr indent="0" lvl="0" marL="0" rtl="0" algn="l">
              <a:lnSpc>
                <a:spcPct val="90000"/>
              </a:lnSpc>
              <a:spcBef>
                <a:spcPts val="1000"/>
              </a:spcBef>
              <a:spcAft>
                <a:spcPts val="0"/>
              </a:spcAft>
              <a:buClr>
                <a:srgbClr val="EDEDED"/>
              </a:buClr>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EDEDED"/>
              </a:buClr>
              <a:buSzPct val="100000"/>
              <a:buFont typeface="Corbel"/>
              <a:buNone/>
            </a:pPr>
            <a:r>
              <a:rPr lang="it-IT"/>
              <a:t>Il caso della Regione Marche: servizi in favore degli anziani</a:t>
            </a:r>
            <a:endParaRPr/>
          </a:p>
        </p:txBody>
      </p:sp>
      <p:sp>
        <p:nvSpPr>
          <p:cNvPr id="315" name="Google Shape;315;p19"/>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90000"/>
              </a:lnSpc>
              <a:spcBef>
                <a:spcPts val="0"/>
              </a:spcBef>
              <a:spcAft>
                <a:spcPts val="0"/>
              </a:spcAft>
              <a:buClr>
                <a:srgbClr val="EDEDED"/>
              </a:buClr>
              <a:buSzPct val="100000"/>
              <a:buFont typeface="Noto Sans Symbols"/>
              <a:buChar char="❑"/>
            </a:pPr>
            <a:r>
              <a:rPr lang="it-IT"/>
              <a:t>Servizi residenziali:</a:t>
            </a:r>
            <a:endParaRPr/>
          </a:p>
          <a:p>
            <a:pPr indent="0" lvl="0" marL="0" rtl="0" algn="l">
              <a:lnSpc>
                <a:spcPct val="90000"/>
              </a:lnSpc>
              <a:spcBef>
                <a:spcPts val="1000"/>
              </a:spcBef>
              <a:spcAft>
                <a:spcPts val="0"/>
              </a:spcAft>
              <a:buClr>
                <a:srgbClr val="EDEDED"/>
              </a:buClr>
              <a:buSzPct val="100000"/>
              <a:buNone/>
            </a:pPr>
            <a:r>
              <a:rPr lang="it-IT"/>
              <a:t>Cornice normativa</a:t>
            </a:r>
            <a:endParaRPr/>
          </a:p>
          <a:p>
            <a:pPr indent="0" lvl="0" marL="0" rtl="0" algn="l">
              <a:lnSpc>
                <a:spcPct val="90000"/>
              </a:lnSpc>
              <a:spcBef>
                <a:spcPts val="1000"/>
              </a:spcBef>
              <a:spcAft>
                <a:spcPts val="0"/>
              </a:spcAft>
              <a:buClr>
                <a:srgbClr val="EDEDED"/>
              </a:buClr>
              <a:buSzPct val="100000"/>
              <a:buNone/>
            </a:pPr>
            <a:r>
              <a:rPr lang="it-IT"/>
              <a:t>D.G.R. 1011/2013 RSA</a:t>
            </a:r>
            <a:endParaRPr/>
          </a:p>
          <a:p>
            <a:pPr indent="0" lvl="0" marL="0" rtl="0" algn="l">
              <a:lnSpc>
                <a:spcPct val="90000"/>
              </a:lnSpc>
              <a:spcBef>
                <a:spcPts val="1000"/>
              </a:spcBef>
              <a:spcAft>
                <a:spcPts val="0"/>
              </a:spcAft>
              <a:buClr>
                <a:srgbClr val="EDEDED"/>
              </a:buClr>
              <a:buSzPct val="100000"/>
              <a:buNone/>
            </a:pPr>
            <a:r>
              <a:rPr lang="it-IT"/>
              <a:t>Regolamento regionale n. 1/2004 RP</a:t>
            </a:r>
            <a:endParaRPr/>
          </a:p>
          <a:p>
            <a:pPr indent="0" lvl="0" marL="0" rtl="0" algn="l">
              <a:lnSpc>
                <a:spcPct val="90000"/>
              </a:lnSpc>
              <a:spcBef>
                <a:spcPts val="1000"/>
              </a:spcBef>
              <a:spcAft>
                <a:spcPts val="0"/>
              </a:spcAft>
              <a:buClr>
                <a:srgbClr val="EDEDED"/>
              </a:buClr>
              <a:buSzPct val="100000"/>
              <a:buNone/>
            </a:pPr>
            <a:r>
              <a:t/>
            </a:r>
            <a:endParaRPr/>
          </a:p>
          <a:p>
            <a:pPr indent="-228600" lvl="0" marL="228600" rtl="0" algn="l">
              <a:lnSpc>
                <a:spcPct val="90000"/>
              </a:lnSpc>
              <a:spcBef>
                <a:spcPts val="1000"/>
              </a:spcBef>
              <a:spcAft>
                <a:spcPts val="0"/>
              </a:spcAft>
              <a:buClr>
                <a:srgbClr val="EDEDED"/>
              </a:buClr>
              <a:buSzPct val="100000"/>
              <a:buFont typeface="Noto Sans Symbols"/>
              <a:buChar char="❑"/>
            </a:pPr>
            <a:r>
              <a:rPr lang="it-IT"/>
              <a:t>Servizi semi-residenziali: </a:t>
            </a:r>
            <a:endParaRPr/>
          </a:p>
          <a:p>
            <a:pPr indent="0" lvl="0" marL="0" rtl="0" algn="l">
              <a:lnSpc>
                <a:spcPct val="90000"/>
              </a:lnSpc>
              <a:spcBef>
                <a:spcPts val="1000"/>
              </a:spcBef>
              <a:spcAft>
                <a:spcPts val="0"/>
              </a:spcAft>
              <a:buClr>
                <a:srgbClr val="EDEDED"/>
              </a:buClr>
              <a:buSzPct val="100000"/>
              <a:buNone/>
            </a:pPr>
            <a:r>
              <a:rPr lang="it-IT"/>
              <a:t>Cornice normativa</a:t>
            </a:r>
            <a:endParaRPr/>
          </a:p>
          <a:p>
            <a:pPr indent="0" lvl="0" marL="0" rtl="0" algn="l">
              <a:lnSpc>
                <a:spcPct val="90000"/>
              </a:lnSpc>
              <a:spcBef>
                <a:spcPts val="1000"/>
              </a:spcBef>
              <a:spcAft>
                <a:spcPts val="0"/>
              </a:spcAft>
              <a:buClr>
                <a:srgbClr val="EDEDED"/>
              </a:buClr>
              <a:buSzPct val="100000"/>
              <a:buNone/>
            </a:pPr>
            <a:r>
              <a:rPr lang="it-IT"/>
              <a:t>D.G.R. 1011/2013 Centri diurni</a:t>
            </a:r>
            <a:endParaRPr/>
          </a:p>
          <a:p>
            <a:pPr indent="0" lvl="0" marL="0" rtl="0" algn="l">
              <a:lnSpc>
                <a:spcPct val="90000"/>
              </a:lnSpc>
              <a:spcBef>
                <a:spcPts val="1000"/>
              </a:spcBef>
              <a:spcAft>
                <a:spcPts val="0"/>
              </a:spcAft>
              <a:buClr>
                <a:srgbClr val="EDEDED"/>
              </a:buClr>
              <a:buSzPct val="100000"/>
              <a:buNone/>
            </a:pPr>
            <a:r>
              <a:t/>
            </a:r>
            <a:endParaRPr/>
          </a:p>
          <a:p>
            <a:pPr indent="-228600" lvl="0" marL="228600" rtl="0" algn="l">
              <a:lnSpc>
                <a:spcPct val="90000"/>
              </a:lnSpc>
              <a:spcBef>
                <a:spcPts val="1000"/>
              </a:spcBef>
              <a:spcAft>
                <a:spcPts val="0"/>
              </a:spcAft>
              <a:buClr>
                <a:srgbClr val="EDEDED"/>
              </a:buClr>
              <a:buSzPct val="100000"/>
              <a:buFont typeface="Noto Sans Symbols"/>
              <a:buChar char="❑"/>
            </a:pPr>
            <a:r>
              <a:rPr lang="it-IT"/>
              <a:t>Servizi domiciliari:</a:t>
            </a:r>
            <a:endParaRPr/>
          </a:p>
          <a:p>
            <a:pPr indent="0" lvl="0" marL="0" rtl="0" algn="l">
              <a:lnSpc>
                <a:spcPct val="90000"/>
              </a:lnSpc>
              <a:spcBef>
                <a:spcPts val="1000"/>
              </a:spcBef>
              <a:spcAft>
                <a:spcPts val="0"/>
              </a:spcAft>
              <a:buClr>
                <a:srgbClr val="EDEDED"/>
              </a:buClr>
              <a:buSzPct val="100000"/>
              <a:buNone/>
            </a:pPr>
            <a:r>
              <a:rPr lang="it-IT"/>
              <a:t>Cornice normativa</a:t>
            </a:r>
            <a:endParaRPr/>
          </a:p>
          <a:p>
            <a:pPr indent="0" lvl="0" marL="0" rtl="0" algn="l">
              <a:lnSpc>
                <a:spcPct val="90000"/>
              </a:lnSpc>
              <a:spcBef>
                <a:spcPts val="1000"/>
              </a:spcBef>
              <a:spcAft>
                <a:spcPts val="0"/>
              </a:spcAft>
              <a:buClr>
                <a:srgbClr val="EDEDED"/>
              </a:buClr>
              <a:buSzPct val="100000"/>
              <a:buNone/>
            </a:pPr>
            <a:r>
              <a:rPr lang="it-IT"/>
              <a:t>D.G.R. 606/2001 -D.G.R. 791/2014 ADI, SAD, assegno di cura, TSO/TSC, affido anziani.</a:t>
            </a:r>
            <a:endParaRPr/>
          </a:p>
          <a:p>
            <a:pPr indent="0" lvl="0" marL="0" rtl="0" algn="l">
              <a:lnSpc>
                <a:spcPct val="90000"/>
              </a:lnSpc>
              <a:spcBef>
                <a:spcPts val="1000"/>
              </a:spcBef>
              <a:spcAft>
                <a:spcPts val="0"/>
              </a:spcAft>
              <a:buClr>
                <a:srgbClr val="EDEDED"/>
              </a:buClr>
              <a:buSzPct val="100000"/>
              <a:buNone/>
            </a:pPr>
            <a:r>
              <a:rPr lang="it-IT"/>
              <a:t>Tra i servizi domiciliari troviamo inoltre: i contributi economici, trasporto, pasti e lavanderia a domicilio.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57" name="Google Shape;157;p2"/>
          <p:cNvSpPr/>
          <p:nvPr/>
        </p:nvSpPr>
        <p:spPr>
          <a:xfrm>
            <a:off x="0" y="-2"/>
            <a:ext cx="4653440" cy="6858002"/>
          </a:xfrm>
          <a:prstGeom prst="rect">
            <a:avLst/>
          </a:prstGeom>
          <a:solidFill>
            <a:srgbClr val="3082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58" name="Google Shape;158;p2"/>
          <p:cNvSpPr txBox="1"/>
          <p:nvPr>
            <p:ph type="title"/>
          </p:nvPr>
        </p:nvSpPr>
        <p:spPr>
          <a:xfrm>
            <a:off x="838199" y="1015320"/>
            <a:ext cx="3603169" cy="48273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2F2F2"/>
              </a:buClr>
              <a:buSzPts val="4400"/>
              <a:buFont typeface="Corbel"/>
              <a:buNone/>
            </a:pPr>
            <a:r>
              <a:rPr lang="it-IT" sz="4400">
                <a:solidFill>
                  <a:srgbClr val="F2F2F2"/>
                </a:solidFill>
              </a:rPr>
              <a:t>La rete dei servizi per anziani</a:t>
            </a:r>
            <a:endParaRPr/>
          </a:p>
        </p:txBody>
      </p:sp>
      <p:sp>
        <p:nvSpPr>
          <p:cNvPr id="159" name="Google Shape;159;p2"/>
          <p:cNvSpPr/>
          <p:nvPr/>
        </p:nvSpPr>
        <p:spPr>
          <a:xfrm>
            <a:off x="0" y="-2"/>
            <a:ext cx="643467" cy="6858002"/>
          </a:xfrm>
          <a:prstGeom prst="rect">
            <a:avLst/>
          </a:prstGeom>
          <a:solidFill>
            <a:srgbClr val="2057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60" name="Google Shape;160;p2"/>
          <p:cNvSpPr txBox="1"/>
          <p:nvPr>
            <p:ph idx="1" type="body"/>
          </p:nvPr>
        </p:nvSpPr>
        <p:spPr>
          <a:xfrm>
            <a:off x="5279571" y="1015320"/>
            <a:ext cx="5540830" cy="4827361"/>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262626"/>
              </a:buClr>
              <a:buSzPts val="1800"/>
              <a:buChar char="•"/>
            </a:pPr>
            <a:r>
              <a:rPr lang="it-IT" sz="1800">
                <a:solidFill>
                  <a:srgbClr val="262626"/>
                </a:solidFill>
              </a:rPr>
              <a:t>Dal punto di vista demografico da tempo si assiste a livello europeo, nazionale e locale al progressivo invecchiamento della popolazione e dell'evolversi sia quantitativo che qualitativo della domanda di servizi sul territorio.</a:t>
            </a:r>
            <a:endParaRPr/>
          </a:p>
          <a:p>
            <a:pPr indent="-228600" lvl="0" marL="228600" rtl="0" algn="l">
              <a:lnSpc>
                <a:spcPct val="90000"/>
              </a:lnSpc>
              <a:spcBef>
                <a:spcPts val="1000"/>
              </a:spcBef>
              <a:spcAft>
                <a:spcPts val="0"/>
              </a:spcAft>
              <a:buClr>
                <a:srgbClr val="262626"/>
              </a:buClr>
              <a:buSzPts val="1800"/>
              <a:buChar char="•"/>
            </a:pPr>
            <a:r>
              <a:rPr lang="it-IT" sz="1800">
                <a:solidFill>
                  <a:srgbClr val="262626"/>
                </a:solidFill>
              </a:rPr>
              <a:t>Il rapido allungamento della vita media, il calo del tasso di natalità e  l'aumento della popolazione non autosufficiente hanno richiesto adeguamenti alla rete dei servizi, dal punto di vista sanitario, sociale e socio-sanitario con l’introduzione di politiche di welfare di </a:t>
            </a:r>
            <a:r>
              <a:rPr i="1" lang="it-IT" sz="1800">
                <a:solidFill>
                  <a:srgbClr val="262626"/>
                </a:solidFill>
              </a:rPr>
              <a:t>active ageing.</a:t>
            </a:r>
            <a:endParaRPr sz="1800">
              <a:solidFill>
                <a:srgbClr val="262626"/>
              </a:solidFill>
            </a:endParaRPr>
          </a:p>
          <a:p>
            <a:pPr indent="-114300" lvl="0" marL="228600" rtl="0" algn="l">
              <a:lnSpc>
                <a:spcPct val="90000"/>
              </a:lnSpc>
              <a:spcBef>
                <a:spcPts val="1000"/>
              </a:spcBef>
              <a:spcAft>
                <a:spcPts val="0"/>
              </a:spcAft>
              <a:buClr>
                <a:schemeClr val="dk1"/>
              </a:buClr>
              <a:buSzPts val="1800"/>
              <a:buNone/>
            </a:pPr>
            <a:r>
              <a:t/>
            </a:r>
            <a:endParaRPr sz="1800">
              <a:solidFill>
                <a:srgbClr val="26262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sp>
        <p:nvSpPr>
          <p:cNvPr id="165" name="Google Shape;165;p3"/>
          <p:cNvSpPr/>
          <p:nvPr/>
        </p:nvSpPr>
        <p:spPr>
          <a:xfrm>
            <a:off x="13384" y="0"/>
            <a:ext cx="8116488" cy="6858000"/>
          </a:xfrm>
          <a:prstGeom prst="rect">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66" name="Google Shape;166;p3"/>
          <p:cNvSpPr/>
          <p:nvPr/>
        </p:nvSpPr>
        <p:spPr>
          <a:xfrm>
            <a:off x="8129872" y="1"/>
            <a:ext cx="4062127" cy="6857996"/>
          </a:xfrm>
          <a:prstGeom prst="rect">
            <a:avLst/>
          </a:prstGeom>
          <a:blipFill rotWithShape="1">
            <a:blip r:embed="rId3">
              <a:alphaModFix/>
            </a:blip>
            <a:stretch>
              <a:fillRect b="0" l="0" r="0" t="0"/>
            </a:stretch>
          </a:blip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pic>
        <p:nvPicPr>
          <p:cNvPr descr="Immagine che contiene testo&#10;&#10;Descrizione generata automaticamente" id="167" name="Google Shape;167;p3"/>
          <p:cNvPicPr preferRelativeResize="0"/>
          <p:nvPr/>
        </p:nvPicPr>
        <p:blipFill rotWithShape="1">
          <a:blip r:embed="rId4">
            <a:alphaModFix/>
          </a:blip>
          <a:srcRect b="0" l="0" r="0" t="0"/>
          <a:stretch/>
        </p:blipFill>
        <p:spPr>
          <a:xfrm>
            <a:off x="643468" y="1396058"/>
            <a:ext cx="6833412" cy="4065880"/>
          </a:xfrm>
          <a:prstGeom prst="rect">
            <a:avLst/>
          </a:prstGeom>
          <a:noFill/>
          <a:ln>
            <a:noFill/>
          </a:ln>
        </p:spPr>
      </p:pic>
      <p:sp>
        <p:nvSpPr>
          <p:cNvPr id="168" name="Google Shape;168;p3"/>
          <p:cNvSpPr txBox="1"/>
          <p:nvPr>
            <p:ph idx="1" type="body"/>
          </p:nvPr>
        </p:nvSpPr>
        <p:spPr>
          <a:xfrm>
            <a:off x="8610599" y="2402733"/>
            <a:ext cx="2944151" cy="377423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1600"/>
              <a:buChar char="•"/>
            </a:pPr>
            <a:r>
              <a:rPr lang="it-IT" sz="1600">
                <a:solidFill>
                  <a:srgbClr val="EDEDED"/>
                </a:solidFill>
              </a:rPr>
              <a:t>Trend della popolazione anziana dal 2007 al 2017</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rgbClr val="FAFAFA"/>
            </a:gs>
            <a:gs pos="100000">
              <a:srgbClr val="CECECE"/>
            </a:gs>
          </a:gsLst>
          <a:lin ang="5400000" scaled="0"/>
        </a:gradFill>
      </p:bgPr>
    </p:bg>
    <p:spTree>
      <p:nvGrpSpPr>
        <p:cNvPr id="172" name="Shape 172"/>
        <p:cNvGrpSpPr/>
        <p:nvPr/>
      </p:nvGrpSpPr>
      <p:grpSpPr>
        <a:xfrm>
          <a:off x="0" y="0"/>
          <a:ext cx="0" cy="0"/>
          <a:chOff x="0" y="0"/>
          <a:chExt cx="0" cy="0"/>
        </a:xfrm>
      </p:grpSpPr>
      <p:sp>
        <p:nvSpPr>
          <p:cNvPr id="173" name="Google Shape;173;p4"/>
          <p:cNvSpPr/>
          <p:nvPr/>
        </p:nvSpPr>
        <p:spPr>
          <a:xfrm>
            <a:off x="0" y="0"/>
            <a:ext cx="12192000" cy="6858000"/>
          </a:xfrm>
          <a:prstGeom prst="rect">
            <a:avLst/>
          </a:prstGeom>
          <a:gradFill>
            <a:gsLst>
              <a:gs pos="0">
                <a:schemeClr val="lt1"/>
              </a:gs>
              <a:gs pos="50000">
                <a:srgbClr val="FAFAFA"/>
              </a:gs>
              <a:gs pos="100000">
                <a:srgbClr val="CECEC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74" name="Google Shape;174;p4"/>
          <p:cNvSpPr txBox="1"/>
          <p:nvPr>
            <p:ph type="title"/>
          </p:nvPr>
        </p:nvSpPr>
        <p:spPr>
          <a:xfrm>
            <a:off x="838200" y="1115786"/>
            <a:ext cx="2895647" cy="4626428"/>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33473C"/>
              </a:buClr>
              <a:buSzPts val="3200"/>
              <a:buFont typeface="Corbel"/>
              <a:buNone/>
            </a:pPr>
            <a:r>
              <a:rPr lang="it-IT" sz="3200">
                <a:solidFill>
                  <a:srgbClr val="33473C"/>
                </a:solidFill>
              </a:rPr>
              <a:t>Dati ISTAT</a:t>
            </a:r>
            <a:endParaRPr/>
          </a:p>
        </p:txBody>
      </p:sp>
      <p:cxnSp>
        <p:nvCxnSpPr>
          <p:cNvPr id="175" name="Google Shape;175;p4"/>
          <p:cNvCxnSpPr/>
          <p:nvPr/>
        </p:nvCxnSpPr>
        <p:spPr>
          <a:xfrm>
            <a:off x="4055580" y="2032907"/>
            <a:ext cx="0" cy="2792186"/>
          </a:xfrm>
          <a:prstGeom prst="straightConnector1">
            <a:avLst/>
          </a:prstGeom>
          <a:noFill/>
          <a:ln cap="flat" cmpd="sng" w="12700">
            <a:solidFill>
              <a:schemeClr val="dk2"/>
            </a:solidFill>
            <a:prstDash val="solid"/>
            <a:miter lim="800000"/>
            <a:headEnd len="sm" w="sm" type="none"/>
            <a:tailEnd len="sm" w="sm" type="none"/>
          </a:ln>
        </p:spPr>
      </p:cxnSp>
      <p:sp>
        <p:nvSpPr>
          <p:cNvPr id="176" name="Google Shape;176;p4"/>
          <p:cNvSpPr txBox="1"/>
          <p:nvPr>
            <p:ph idx="1" type="body"/>
          </p:nvPr>
        </p:nvSpPr>
        <p:spPr>
          <a:xfrm>
            <a:off x="4377312" y="982494"/>
            <a:ext cx="6976485" cy="4759720"/>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3F3F3F"/>
              </a:buClr>
              <a:buSzPts val="1800"/>
              <a:buChar char="•"/>
            </a:pPr>
            <a:r>
              <a:rPr lang="it-IT" sz="1800">
                <a:solidFill>
                  <a:srgbClr val="3F3F3F"/>
                </a:solidFill>
              </a:rPr>
              <a:t>Nella recente pubblicazione dell’ISTAT «Indicatori demografici per l’anno 2017» si conferma l’evidenza secondo la quale la popolazione italiana continua ad invecchiare. La vita media degli uomini si assista su 80,6 anni (+0,5 dal 2015) mentre per le donne si aggira su 85,1 anni.</a:t>
            </a:r>
            <a:endParaRPr/>
          </a:p>
          <a:p>
            <a:pPr indent="-114300" lvl="0" marL="228600" rtl="0" algn="l">
              <a:lnSpc>
                <a:spcPct val="90000"/>
              </a:lnSpc>
              <a:spcBef>
                <a:spcPts val="1000"/>
              </a:spcBef>
              <a:spcAft>
                <a:spcPts val="0"/>
              </a:spcAft>
              <a:buClr>
                <a:schemeClr val="dk1"/>
              </a:buClr>
              <a:buSzPts val="1800"/>
              <a:buNone/>
            </a:pPr>
            <a:r>
              <a:t/>
            </a:r>
            <a:endParaRPr sz="1800">
              <a:solidFill>
                <a:srgbClr val="3F3F3F"/>
              </a:solidFill>
            </a:endParaRPr>
          </a:p>
          <a:p>
            <a:pPr indent="-228600" lvl="0" marL="228600" rtl="0" algn="l">
              <a:lnSpc>
                <a:spcPct val="90000"/>
              </a:lnSpc>
              <a:spcBef>
                <a:spcPts val="1000"/>
              </a:spcBef>
              <a:spcAft>
                <a:spcPts val="0"/>
              </a:spcAft>
              <a:buClr>
                <a:srgbClr val="3F3F3F"/>
              </a:buClr>
              <a:buSzPts val="1800"/>
              <a:buChar char="•"/>
            </a:pPr>
            <a:r>
              <a:rPr lang="it-IT" sz="1800">
                <a:solidFill>
                  <a:srgbClr val="3F3F3F"/>
                </a:solidFill>
              </a:rPr>
              <a:t>Accanto a questo dato anche la percentuale di donne Over 65 che vivono da sole si è fortemente innalzata arrivando al 42,8% contro il 19,5% degli uomini.</a:t>
            </a:r>
            <a:endParaRPr sz="1800">
              <a:solidFill>
                <a:srgbClr val="3F3F3F"/>
              </a:solidFill>
            </a:endParaRPr>
          </a:p>
          <a:p>
            <a:pPr indent="0" lvl="0" marL="0" rtl="0" algn="l">
              <a:lnSpc>
                <a:spcPct val="90000"/>
              </a:lnSpc>
              <a:spcBef>
                <a:spcPts val="1000"/>
              </a:spcBef>
              <a:spcAft>
                <a:spcPts val="0"/>
              </a:spcAft>
              <a:buNone/>
            </a:pPr>
            <a:r>
              <a:t/>
            </a:r>
            <a:endParaRPr sz="1800">
              <a:solidFill>
                <a:srgbClr val="3F3F3F"/>
              </a:solidFill>
            </a:endParaRPr>
          </a:p>
          <a:p>
            <a:pPr indent="0" lvl="0" marL="0" rtl="0" algn="l">
              <a:lnSpc>
                <a:spcPct val="90000"/>
              </a:lnSpc>
              <a:spcBef>
                <a:spcPts val="1000"/>
              </a:spcBef>
              <a:spcAft>
                <a:spcPts val="0"/>
              </a:spcAft>
              <a:buNone/>
            </a:pPr>
            <a:r>
              <a:t/>
            </a:r>
            <a:endParaRPr sz="1800">
              <a:solidFill>
                <a:srgbClr val="3F3F3F"/>
              </a:solidFill>
            </a:endParaRPr>
          </a:p>
          <a:p>
            <a:pPr indent="0" lvl="0" marL="0" rtl="0" algn="l">
              <a:lnSpc>
                <a:spcPct val="90000"/>
              </a:lnSpc>
              <a:spcBef>
                <a:spcPts val="1000"/>
              </a:spcBef>
              <a:spcAft>
                <a:spcPts val="0"/>
              </a:spcAft>
              <a:buNone/>
            </a:pPr>
            <a:r>
              <a:rPr lang="it-IT" sz="1800">
                <a:solidFill>
                  <a:srgbClr val="3F3F3F"/>
                </a:solidFill>
              </a:rPr>
              <a:t>oggi:</a:t>
            </a:r>
            <a:endParaRPr sz="1800">
              <a:solidFill>
                <a:srgbClr val="3F3F3F"/>
              </a:solidFill>
            </a:endParaRPr>
          </a:p>
          <a:p>
            <a:pPr indent="0" lvl="0" marL="0" rtl="0" algn="l">
              <a:lnSpc>
                <a:spcPct val="90000"/>
              </a:lnSpc>
              <a:spcBef>
                <a:spcPts val="1000"/>
              </a:spcBef>
              <a:spcAft>
                <a:spcPts val="0"/>
              </a:spcAft>
              <a:buNone/>
            </a:pPr>
            <a:r>
              <a:rPr lang="it-IT" sz="1800">
                <a:solidFill>
                  <a:srgbClr val="3F3F3F"/>
                </a:solidFill>
              </a:rPr>
              <a:t>https://www.anap.it/notizia/istat-rapporto-2025-anziani-italia-societa-invecchiamento/#elementor-toc__heading-anchor-0</a:t>
            </a:r>
            <a:endParaRPr sz="1800">
              <a:solidFill>
                <a:srgbClr val="3F3F3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4400"/>
              <a:buFont typeface="Corbel"/>
              <a:buNone/>
            </a:pPr>
            <a:r>
              <a:rPr lang="it-IT" sz="4400"/>
              <a:t>Essere anziani oggi</a:t>
            </a:r>
            <a:br>
              <a:rPr lang="it-IT"/>
            </a:br>
            <a:r>
              <a:rPr lang="it-IT" sz="2000"/>
              <a:t>La terza e la quarta età</a:t>
            </a:r>
            <a:endParaRPr/>
          </a:p>
        </p:txBody>
      </p:sp>
      <p:sp>
        <p:nvSpPr>
          <p:cNvPr id="182" name="Google Shape;182;p5"/>
          <p:cNvSpPr txBox="1"/>
          <p:nvPr>
            <p:ph idx="1" type="body"/>
          </p:nvPr>
        </p:nvSpPr>
        <p:spPr>
          <a:xfrm>
            <a:off x="1120000" y="1825625"/>
            <a:ext cx="5025216" cy="4351338"/>
          </a:xfrm>
          <a:prstGeom prst="rect">
            <a:avLst/>
          </a:prstGeom>
          <a:noFill/>
          <a:ln>
            <a:noFill/>
          </a:ln>
          <a:effectLst>
            <a:outerShdw blurRad="44450" algn="ctr" dir="5400000" dist="27940">
              <a:srgbClr val="000000">
                <a:alpha val="32156"/>
              </a:srgbClr>
            </a:outerShdw>
          </a:effectLst>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rgbClr val="EDEDED"/>
              </a:buClr>
              <a:buSzPct val="100000"/>
              <a:buChar char="•"/>
            </a:pPr>
            <a:r>
              <a:rPr b="1" lang="it-IT"/>
              <a:t>Terza età</a:t>
            </a:r>
            <a:endParaRPr/>
          </a:p>
          <a:p>
            <a:pPr indent="0" lvl="0" marL="0" rtl="0" algn="l">
              <a:lnSpc>
                <a:spcPct val="90000"/>
              </a:lnSpc>
              <a:spcBef>
                <a:spcPts val="1000"/>
              </a:spcBef>
              <a:spcAft>
                <a:spcPts val="0"/>
              </a:spcAft>
              <a:buClr>
                <a:srgbClr val="EDEDED"/>
              </a:buClr>
              <a:buSzPct val="100000"/>
              <a:buNone/>
            </a:pPr>
            <a:r>
              <a:rPr lang="it-IT"/>
              <a:t>Sino a pochi anni fa essere anziani voleva dire avere 60 anni, discrimine temporale che oggi  viene rintracciato in un aumento di questa soglia posta a 65 anni. </a:t>
            </a:r>
            <a:endParaRPr/>
          </a:p>
        </p:txBody>
      </p:sp>
      <p:sp>
        <p:nvSpPr>
          <p:cNvPr id="183" name="Google Shape;183;p5"/>
          <p:cNvSpPr txBox="1"/>
          <p:nvPr>
            <p:ph idx="2" type="body"/>
          </p:nvPr>
        </p:nvSpPr>
        <p:spPr>
          <a:xfrm>
            <a:off x="6319840" y="1825625"/>
            <a:ext cx="503396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rgbClr val="EDEDED"/>
              </a:buClr>
              <a:buSzPct val="100000"/>
              <a:buChar char="•"/>
            </a:pPr>
            <a:r>
              <a:rPr b="1" lang="it-IT"/>
              <a:t>Quarta età</a:t>
            </a:r>
            <a:endParaRPr/>
          </a:p>
          <a:p>
            <a:pPr indent="0" lvl="0" marL="0" rtl="0" algn="l">
              <a:lnSpc>
                <a:spcPct val="90000"/>
              </a:lnSpc>
              <a:spcBef>
                <a:spcPts val="1000"/>
              </a:spcBef>
              <a:spcAft>
                <a:spcPts val="0"/>
              </a:spcAft>
              <a:buClr>
                <a:srgbClr val="EDEDED"/>
              </a:buClr>
              <a:buSzPct val="100000"/>
              <a:buNone/>
            </a:pPr>
            <a:r>
              <a:rPr lang="it-IT"/>
              <a:t>Superata la soglia dei 75/78 anni si approva alla cosiddetta «quarta età» . L’aumento della vita media porta con sé spesso delle condizioni invalidanti dettate da patologie croniche degenerative che richiedono cure e assistenza continuativa.</a:t>
            </a:r>
            <a:endParaRPr/>
          </a:p>
          <a:p>
            <a:pPr indent="0" lvl="0" marL="0" rtl="0" algn="l">
              <a:lnSpc>
                <a:spcPct val="90000"/>
              </a:lnSpc>
              <a:spcBef>
                <a:spcPts val="1000"/>
              </a:spcBef>
              <a:spcAft>
                <a:spcPts val="0"/>
              </a:spcAft>
              <a:buClr>
                <a:srgbClr val="EDEDED"/>
              </a:buClr>
              <a:buSzPct val="100000"/>
              <a:buNone/>
            </a:pPr>
            <a:r>
              <a:rPr lang="it-IT"/>
              <a:t>Tali condizioni conducono a scovare strategie assistenziali riconducibili a: </a:t>
            </a:r>
            <a:endParaRPr/>
          </a:p>
          <a:p>
            <a:pPr indent="-228600" lvl="0" marL="228600" rtl="0" algn="l">
              <a:lnSpc>
                <a:spcPct val="90000"/>
              </a:lnSpc>
              <a:spcBef>
                <a:spcPts val="1000"/>
              </a:spcBef>
              <a:spcAft>
                <a:spcPts val="0"/>
              </a:spcAft>
              <a:buClr>
                <a:srgbClr val="EDEDED"/>
              </a:buClr>
              <a:buSzPct val="100000"/>
              <a:buChar char="•"/>
            </a:pPr>
            <a:r>
              <a:rPr lang="it-IT"/>
              <a:t>Risorse familiari (care giver, assistenti familiari);</a:t>
            </a:r>
            <a:endParaRPr/>
          </a:p>
          <a:p>
            <a:pPr indent="-228600" lvl="0" marL="228600" rtl="0" algn="l">
              <a:lnSpc>
                <a:spcPct val="90000"/>
              </a:lnSpc>
              <a:spcBef>
                <a:spcPts val="1000"/>
              </a:spcBef>
              <a:spcAft>
                <a:spcPts val="0"/>
              </a:spcAft>
              <a:buClr>
                <a:srgbClr val="EDEDED"/>
              </a:buClr>
              <a:buSzPct val="100000"/>
              <a:buChar char="•"/>
            </a:pPr>
            <a:r>
              <a:rPr lang="it-IT"/>
              <a:t>Interventi diurni in strutture semi-residenziali;</a:t>
            </a:r>
            <a:endParaRPr/>
          </a:p>
          <a:p>
            <a:pPr indent="-228600" lvl="0" marL="228600" rtl="0" algn="l">
              <a:lnSpc>
                <a:spcPct val="90000"/>
              </a:lnSpc>
              <a:spcBef>
                <a:spcPts val="1000"/>
              </a:spcBef>
              <a:spcAft>
                <a:spcPts val="0"/>
              </a:spcAft>
              <a:buClr>
                <a:srgbClr val="EDEDED"/>
              </a:buClr>
              <a:buSzPct val="100000"/>
              <a:buChar char="•"/>
            </a:pPr>
            <a:r>
              <a:rPr lang="it-IT"/>
              <a:t>Inserimenti in strutture residenziali.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89" name="Google Shape;189;p6"/>
          <p:cNvSpPr/>
          <p:nvPr/>
        </p:nvSpPr>
        <p:spPr>
          <a:xfrm>
            <a:off x="0" y="-2"/>
            <a:ext cx="4653440" cy="6858002"/>
          </a:xfrm>
          <a:prstGeom prst="rect">
            <a:avLst/>
          </a:prstGeom>
          <a:solidFill>
            <a:srgbClr val="3082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90" name="Google Shape;190;p6"/>
          <p:cNvSpPr/>
          <p:nvPr/>
        </p:nvSpPr>
        <p:spPr>
          <a:xfrm>
            <a:off x="0" y="-2"/>
            <a:ext cx="643467" cy="6858002"/>
          </a:xfrm>
          <a:prstGeom prst="rect">
            <a:avLst/>
          </a:prstGeom>
          <a:solidFill>
            <a:srgbClr val="2057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91" name="Google Shape;191;p6"/>
          <p:cNvSpPr txBox="1"/>
          <p:nvPr>
            <p:ph idx="1" type="body"/>
          </p:nvPr>
        </p:nvSpPr>
        <p:spPr>
          <a:xfrm>
            <a:off x="5279571" y="1015320"/>
            <a:ext cx="5540830" cy="48273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sz="1800">
              <a:solidFill>
                <a:srgbClr val="262626"/>
              </a:solidFill>
            </a:endParaRPr>
          </a:p>
          <a:p>
            <a:pPr indent="-228600" lvl="0" marL="228600" rtl="0" algn="l">
              <a:lnSpc>
                <a:spcPct val="90000"/>
              </a:lnSpc>
              <a:spcBef>
                <a:spcPts val="1000"/>
              </a:spcBef>
              <a:spcAft>
                <a:spcPts val="0"/>
              </a:spcAft>
              <a:buClr>
                <a:srgbClr val="262626"/>
              </a:buClr>
              <a:buSzPts val="1800"/>
              <a:buChar char="•"/>
            </a:pPr>
            <a:r>
              <a:rPr lang="it-IT" sz="1800">
                <a:solidFill>
                  <a:srgbClr val="262626"/>
                </a:solidFill>
              </a:rPr>
              <a:t>Gli attori delle politiche sociali sono chiamati a comprendere le dimensioni e l’andamento del fenomeno al fine di trovare soluzioni e prospettive verso il più complessivo sistema di welfare (offerta di servizi specifici). </a:t>
            </a:r>
            <a:endParaRPr/>
          </a:p>
          <a:p>
            <a:pPr indent="0" lvl="0" marL="0" rtl="0" algn="l">
              <a:lnSpc>
                <a:spcPct val="90000"/>
              </a:lnSpc>
              <a:spcBef>
                <a:spcPts val="1000"/>
              </a:spcBef>
              <a:spcAft>
                <a:spcPts val="0"/>
              </a:spcAft>
              <a:buClr>
                <a:schemeClr val="dk1"/>
              </a:buClr>
              <a:buSzPts val="1800"/>
              <a:buNone/>
            </a:pPr>
            <a:r>
              <a:t/>
            </a:r>
            <a:endParaRPr sz="1800">
              <a:solidFill>
                <a:srgbClr val="262626"/>
              </a:solidFill>
            </a:endParaRPr>
          </a:p>
          <a:p>
            <a:pPr indent="-228600" lvl="0" marL="228600" rtl="0" algn="l">
              <a:lnSpc>
                <a:spcPct val="90000"/>
              </a:lnSpc>
              <a:spcBef>
                <a:spcPts val="1000"/>
              </a:spcBef>
              <a:spcAft>
                <a:spcPts val="0"/>
              </a:spcAft>
              <a:buClr>
                <a:srgbClr val="262626"/>
              </a:buClr>
              <a:buSzPts val="1800"/>
              <a:buChar char="•"/>
            </a:pPr>
            <a:r>
              <a:rPr lang="it-IT" sz="1800">
                <a:solidFill>
                  <a:srgbClr val="262626"/>
                </a:solidFill>
              </a:rPr>
              <a:t>La risposta dei servizi sono collegati alla </a:t>
            </a:r>
            <a:r>
              <a:rPr b="1" lang="it-IT" sz="1800" u="sng">
                <a:solidFill>
                  <a:srgbClr val="262626"/>
                </a:solidFill>
              </a:rPr>
              <a:t>caratteristiche oggettive</a:t>
            </a:r>
            <a:r>
              <a:rPr b="1" lang="it-IT" sz="1800">
                <a:solidFill>
                  <a:srgbClr val="262626"/>
                </a:solidFill>
              </a:rPr>
              <a:t> </a:t>
            </a:r>
            <a:r>
              <a:rPr lang="it-IT" sz="1800">
                <a:solidFill>
                  <a:srgbClr val="262626"/>
                </a:solidFill>
              </a:rPr>
              <a:t>(salute) e </a:t>
            </a:r>
            <a:r>
              <a:rPr b="1" lang="it-IT" sz="1800" u="sng">
                <a:solidFill>
                  <a:srgbClr val="262626"/>
                </a:solidFill>
              </a:rPr>
              <a:t>soggettive</a:t>
            </a:r>
            <a:r>
              <a:rPr lang="it-IT" sz="1800">
                <a:solidFill>
                  <a:srgbClr val="262626"/>
                </a:solidFill>
              </a:rPr>
              <a:t> (percezione soggettiva della persona e della famiglia, status sociale) tesi a promuovere una migliore QUALITA’ di vita dell’anziano.</a:t>
            </a:r>
            <a:endParaRPr/>
          </a:p>
          <a:p>
            <a:pPr indent="0" lvl="0" marL="0" rtl="0" algn="l">
              <a:lnSpc>
                <a:spcPct val="90000"/>
              </a:lnSpc>
              <a:spcBef>
                <a:spcPts val="1000"/>
              </a:spcBef>
              <a:spcAft>
                <a:spcPts val="0"/>
              </a:spcAft>
              <a:buClr>
                <a:schemeClr val="dk1"/>
              </a:buClr>
              <a:buSzPts val="1800"/>
              <a:buNone/>
            </a:pPr>
            <a:r>
              <a:t/>
            </a:r>
            <a:endParaRPr sz="1800">
              <a:solidFill>
                <a:srgbClr val="26262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sp>
        <p:nvSpPr>
          <p:cNvPr id="196" name="Google Shape;196;p7"/>
          <p:cNvSpPr txBox="1"/>
          <p:nvPr>
            <p:ph type="title"/>
          </p:nvPr>
        </p:nvSpPr>
        <p:spPr>
          <a:xfrm>
            <a:off x="838200" y="365125"/>
            <a:ext cx="10515600" cy="1325563"/>
          </a:xfrm>
          <a:prstGeom prst="rect">
            <a:avLst/>
          </a:prstGeom>
          <a:noFill/>
          <a:ln>
            <a:noFill/>
          </a:ln>
          <a:effectLst>
            <a:outerShdw blurRad="44450" algn="ctr" dir="5400000" dist="27940">
              <a:srgbClr val="000000">
                <a:alpha val="32156"/>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Corbel"/>
              <a:buNone/>
            </a:pPr>
            <a:r>
              <a:rPr b="1" lang="it-IT">
                <a:solidFill>
                  <a:schemeClr val="lt1"/>
                </a:solidFill>
              </a:rPr>
              <a:t>Il sistema di interventi</a:t>
            </a:r>
            <a:endParaRPr/>
          </a:p>
        </p:txBody>
      </p:sp>
      <p:grpSp>
        <p:nvGrpSpPr>
          <p:cNvPr id="197" name="Google Shape;197;p7"/>
          <p:cNvGrpSpPr/>
          <p:nvPr/>
        </p:nvGrpSpPr>
        <p:grpSpPr>
          <a:xfrm>
            <a:off x="1004620" y="1827269"/>
            <a:ext cx="10182760" cy="4348049"/>
            <a:chOff x="25132" y="1644"/>
            <a:chExt cx="10182760" cy="4348049"/>
          </a:xfrm>
        </p:grpSpPr>
        <p:sp>
          <p:nvSpPr>
            <p:cNvPr id="198" name="Google Shape;198;p7"/>
            <p:cNvSpPr/>
            <p:nvPr/>
          </p:nvSpPr>
          <p:spPr>
            <a:xfrm>
              <a:off x="2966326" y="838822"/>
              <a:ext cx="646288" cy="91440"/>
            </a:xfrm>
            <a:custGeom>
              <a:rect b="b" l="l" r="r" t="t"/>
              <a:pathLst>
                <a:path extrusionOk="0" h="120000" w="120000">
                  <a:moveTo>
                    <a:pt x="0" y="60000"/>
                  </a:moveTo>
                  <a:lnTo>
                    <a:pt x="120000" y="60000"/>
                  </a:lnTo>
                </a:path>
              </a:pathLst>
            </a:custGeom>
            <a:noFill/>
            <a:ln cap="flat" cmpd="sng" w="9525">
              <a:solidFill>
                <a:srgbClr val="95E8D4"/>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txBox="1"/>
            <p:nvPr/>
          </p:nvSpPr>
          <p:spPr>
            <a:xfrm>
              <a:off x="3272548" y="881157"/>
              <a:ext cx="33844" cy="676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lt1"/>
                </a:buClr>
                <a:buSzPts val="500"/>
                <a:buFont typeface="Corbel"/>
                <a:buNone/>
              </a:pPr>
              <a:r>
                <a:t/>
              </a:r>
              <a:endParaRPr b="0" i="0" sz="500" u="none" cap="none" strike="noStrike">
                <a:solidFill>
                  <a:schemeClr val="lt1"/>
                </a:solidFill>
                <a:latin typeface="Corbel"/>
                <a:ea typeface="Corbel"/>
                <a:cs typeface="Corbel"/>
                <a:sym typeface="Corbel"/>
              </a:endParaRPr>
            </a:p>
          </p:txBody>
        </p:sp>
        <p:sp>
          <p:nvSpPr>
            <p:cNvPr id="200" name="Google Shape;200;p7"/>
            <p:cNvSpPr/>
            <p:nvPr/>
          </p:nvSpPr>
          <p:spPr>
            <a:xfrm>
              <a:off x="25132" y="1644"/>
              <a:ext cx="2942994" cy="1765796"/>
            </a:xfrm>
            <a:prstGeom prst="rect">
              <a:avLst/>
            </a:prstGeom>
            <a:gradFill>
              <a:gsLst>
                <a:gs pos="0">
                  <a:srgbClr val="A1EBD9"/>
                </a:gs>
                <a:gs pos="50000">
                  <a:srgbClr val="90ECD5"/>
                </a:gs>
                <a:gs pos="100000">
                  <a:srgbClr val="79D5BF"/>
                </a:gs>
              </a:gsLst>
              <a:lin ang="5400000" scaled="0"/>
            </a:gradFill>
            <a:ln>
              <a:noFill/>
            </a:ln>
            <a:effectLst>
              <a:outerShdw blurRad="57150" rotWithShape="0" algn="ctr" dir="5400000" dist="19050">
                <a:srgbClr val="000000">
                  <a:alpha val="6313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txBox="1"/>
            <p:nvPr/>
          </p:nvSpPr>
          <p:spPr>
            <a:xfrm>
              <a:off x="25132" y="1644"/>
              <a:ext cx="2942994" cy="1765796"/>
            </a:xfrm>
            <a:prstGeom prst="rect">
              <a:avLst/>
            </a:prstGeom>
            <a:noFill/>
            <a:ln>
              <a:noFill/>
            </a:ln>
          </p:spPr>
          <p:txBody>
            <a:bodyPr anchorCtr="0" anchor="ctr" bIns="151350" lIns="144200" spcFirstLastPara="1" rIns="144200" wrap="square" tIns="151350">
              <a:noAutofit/>
            </a:bodyPr>
            <a:lstStyle/>
            <a:p>
              <a:pPr indent="0" lvl="0" marL="0" marR="0" rtl="0" algn="ctr">
                <a:lnSpc>
                  <a:spcPct val="90000"/>
                </a:lnSpc>
                <a:spcBef>
                  <a:spcPts val="0"/>
                </a:spcBef>
                <a:spcAft>
                  <a:spcPts val="0"/>
                </a:spcAft>
                <a:buClr>
                  <a:schemeClr val="lt1"/>
                </a:buClr>
                <a:buSzPts val="1600"/>
                <a:buFont typeface="Corbel"/>
                <a:buNone/>
              </a:pPr>
              <a:r>
                <a:rPr b="0" i="0" lang="it-IT" sz="1600" u="sng" cap="none" strike="noStrike">
                  <a:solidFill>
                    <a:schemeClr val="lt1"/>
                  </a:solidFill>
                  <a:latin typeface="Corbel"/>
                  <a:ea typeface="Corbel"/>
                  <a:cs typeface="Corbel"/>
                  <a:sym typeface="Corbel"/>
                </a:rPr>
                <a:t>Sistema Pensionistico </a:t>
              </a:r>
              <a:endParaRPr/>
            </a:p>
            <a:p>
              <a:pPr indent="0" lvl="0" marL="0" marR="0" rtl="0" algn="ctr">
                <a:lnSpc>
                  <a:spcPct val="90000"/>
                </a:lnSpc>
                <a:spcBef>
                  <a:spcPts val="560"/>
                </a:spcBef>
                <a:spcAft>
                  <a:spcPts val="0"/>
                </a:spcAft>
                <a:buClr>
                  <a:schemeClr val="lt1"/>
                </a:buClr>
                <a:buSzPts val="1600"/>
                <a:buFont typeface="Corbel"/>
                <a:buNone/>
              </a:pPr>
              <a:r>
                <a:t/>
              </a:r>
              <a:endParaRPr b="0" i="0" sz="1600" u="none" cap="none" strike="noStrike">
                <a:solidFill>
                  <a:schemeClr val="lt1"/>
                </a:solidFill>
                <a:latin typeface="Corbel"/>
                <a:ea typeface="Corbel"/>
                <a:cs typeface="Corbel"/>
                <a:sym typeface="Corbel"/>
              </a:endParaRPr>
            </a:p>
          </p:txBody>
        </p:sp>
        <p:sp>
          <p:nvSpPr>
            <p:cNvPr id="202" name="Google Shape;202;p7"/>
            <p:cNvSpPr/>
            <p:nvPr/>
          </p:nvSpPr>
          <p:spPr>
            <a:xfrm>
              <a:off x="6586209" y="838822"/>
              <a:ext cx="646288" cy="91440"/>
            </a:xfrm>
            <a:custGeom>
              <a:rect b="b" l="l" r="r" t="t"/>
              <a:pathLst>
                <a:path extrusionOk="0" h="120000" w="120000">
                  <a:moveTo>
                    <a:pt x="0" y="60000"/>
                  </a:moveTo>
                  <a:lnTo>
                    <a:pt x="120000" y="60000"/>
                  </a:lnTo>
                </a:path>
              </a:pathLst>
            </a:custGeom>
            <a:noFill/>
            <a:ln cap="flat" cmpd="sng" w="9525">
              <a:solidFill>
                <a:srgbClr val="7AE098"/>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txBox="1"/>
            <p:nvPr/>
          </p:nvSpPr>
          <p:spPr>
            <a:xfrm>
              <a:off x="6892431" y="881157"/>
              <a:ext cx="33844" cy="676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lt1"/>
                </a:buClr>
                <a:buSzPts val="500"/>
                <a:buFont typeface="Corbel"/>
                <a:buNone/>
              </a:pPr>
              <a:r>
                <a:t/>
              </a:r>
              <a:endParaRPr b="0" i="0" sz="500" u="none" cap="none" strike="noStrike">
                <a:solidFill>
                  <a:schemeClr val="lt1"/>
                </a:solidFill>
                <a:latin typeface="Corbel"/>
                <a:ea typeface="Corbel"/>
                <a:cs typeface="Corbel"/>
                <a:sym typeface="Corbel"/>
              </a:endParaRPr>
            </a:p>
          </p:txBody>
        </p:sp>
        <p:sp>
          <p:nvSpPr>
            <p:cNvPr id="204" name="Google Shape;204;p7"/>
            <p:cNvSpPr/>
            <p:nvPr/>
          </p:nvSpPr>
          <p:spPr>
            <a:xfrm>
              <a:off x="3645015" y="1644"/>
              <a:ext cx="2942994" cy="1765796"/>
            </a:xfrm>
            <a:prstGeom prst="rect">
              <a:avLst/>
            </a:prstGeom>
            <a:gradFill>
              <a:gsLst>
                <a:gs pos="0">
                  <a:srgbClr val="8FE6B1"/>
                </a:gs>
                <a:gs pos="50000">
                  <a:srgbClr val="7BE6A7"/>
                </a:gs>
                <a:gs pos="100000">
                  <a:srgbClr val="67D192"/>
                </a:gs>
              </a:gsLst>
              <a:lin ang="5400000" scaled="0"/>
            </a:gradFill>
            <a:ln>
              <a:noFill/>
            </a:ln>
            <a:effectLst>
              <a:outerShdw blurRad="57150" rotWithShape="0" algn="ctr" dir="5400000" dist="19050">
                <a:srgbClr val="000000">
                  <a:alpha val="6313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txBox="1"/>
            <p:nvPr/>
          </p:nvSpPr>
          <p:spPr>
            <a:xfrm>
              <a:off x="3645015" y="1644"/>
              <a:ext cx="2942994" cy="1765796"/>
            </a:xfrm>
            <a:prstGeom prst="rect">
              <a:avLst/>
            </a:prstGeom>
            <a:noFill/>
            <a:ln>
              <a:noFill/>
            </a:ln>
          </p:spPr>
          <p:txBody>
            <a:bodyPr anchorCtr="0" anchor="ctr" bIns="151350" lIns="144200" spcFirstLastPara="1" rIns="144200" wrap="square" tIns="151350">
              <a:noAutofit/>
            </a:bodyPr>
            <a:lstStyle/>
            <a:p>
              <a:pPr indent="0" lvl="0" marL="0" marR="0" rtl="0" algn="ctr">
                <a:lnSpc>
                  <a:spcPct val="90000"/>
                </a:lnSpc>
                <a:spcBef>
                  <a:spcPts val="0"/>
                </a:spcBef>
                <a:spcAft>
                  <a:spcPts val="0"/>
                </a:spcAft>
                <a:buClr>
                  <a:schemeClr val="lt1"/>
                </a:buClr>
                <a:buSzPts val="1600"/>
                <a:buFont typeface="Corbel"/>
                <a:buNone/>
              </a:pPr>
              <a:r>
                <a:rPr b="0" i="0" lang="it-IT" sz="1600" u="sng" cap="none" strike="noStrike">
                  <a:solidFill>
                    <a:schemeClr val="lt1"/>
                  </a:solidFill>
                  <a:latin typeface="Corbel"/>
                  <a:ea typeface="Corbel"/>
                  <a:cs typeface="Corbel"/>
                  <a:sym typeface="Corbel"/>
                </a:rPr>
                <a:t>Servizi ed interventi per il tempo libero:</a:t>
              </a:r>
              <a:endParaRPr b="0" i="0" sz="1600" u="none" cap="none" strike="noStrike">
                <a:solidFill>
                  <a:schemeClr val="lt1"/>
                </a:solidFill>
                <a:latin typeface="Corbel"/>
                <a:ea typeface="Corbel"/>
                <a:cs typeface="Corbel"/>
                <a:sym typeface="Corbel"/>
              </a:endParaRPr>
            </a:p>
            <a:p>
              <a:pPr indent="0" lvl="0" marL="0" marR="0" rtl="0" algn="ctr">
                <a:lnSpc>
                  <a:spcPct val="90000"/>
                </a:lnSpc>
                <a:spcBef>
                  <a:spcPts val="560"/>
                </a:spcBef>
                <a:spcAft>
                  <a:spcPts val="0"/>
                </a:spcAft>
                <a:buClr>
                  <a:schemeClr val="lt1"/>
                </a:buClr>
                <a:buSzPts val="1600"/>
                <a:buFont typeface="Corbel"/>
                <a:buNone/>
              </a:pPr>
              <a:r>
                <a:rPr b="0" i="0" lang="it-IT" sz="1600" u="none" cap="none" strike="noStrike">
                  <a:solidFill>
                    <a:schemeClr val="lt1"/>
                  </a:solidFill>
                  <a:latin typeface="Corbel"/>
                  <a:ea typeface="Corbel"/>
                  <a:cs typeface="Corbel"/>
                  <a:sym typeface="Corbel"/>
                </a:rPr>
                <a:t>Centri sociali di aggregazione, attività di volontariato.</a:t>
              </a:r>
              <a:endParaRPr b="0" i="0" sz="1600" u="none" cap="none" strike="noStrike">
                <a:solidFill>
                  <a:schemeClr val="lt1"/>
                </a:solidFill>
                <a:latin typeface="Corbel"/>
                <a:ea typeface="Corbel"/>
                <a:cs typeface="Corbel"/>
                <a:sym typeface="Corbel"/>
              </a:endParaRPr>
            </a:p>
          </p:txBody>
        </p:sp>
        <p:sp>
          <p:nvSpPr>
            <p:cNvPr id="206" name="Google Shape;206;p7"/>
            <p:cNvSpPr/>
            <p:nvPr/>
          </p:nvSpPr>
          <p:spPr>
            <a:xfrm>
              <a:off x="1496629" y="1765640"/>
              <a:ext cx="7239765" cy="646288"/>
            </a:xfrm>
            <a:custGeom>
              <a:rect b="b" l="l" r="r" t="t"/>
              <a:pathLst>
                <a:path extrusionOk="0" h="120000" w="120000">
                  <a:moveTo>
                    <a:pt x="120000" y="0"/>
                  </a:moveTo>
                  <a:lnTo>
                    <a:pt x="120000" y="63175"/>
                  </a:lnTo>
                  <a:lnTo>
                    <a:pt x="0" y="63175"/>
                  </a:lnTo>
                  <a:lnTo>
                    <a:pt x="0" y="120000"/>
                  </a:lnTo>
                </a:path>
              </a:pathLst>
            </a:custGeom>
            <a:noFill/>
            <a:ln cap="flat" cmpd="sng" w="9525">
              <a:solidFill>
                <a:srgbClr val="77D860"/>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txBox="1"/>
            <p:nvPr/>
          </p:nvSpPr>
          <p:spPr>
            <a:xfrm>
              <a:off x="4934729" y="2085400"/>
              <a:ext cx="363566" cy="676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lt1"/>
                </a:buClr>
                <a:buSzPts val="500"/>
                <a:buFont typeface="Corbel"/>
                <a:buNone/>
              </a:pPr>
              <a:r>
                <a:t/>
              </a:r>
              <a:endParaRPr b="0" i="0" sz="500" u="none" cap="none" strike="noStrike">
                <a:solidFill>
                  <a:schemeClr val="lt1"/>
                </a:solidFill>
                <a:latin typeface="Corbel"/>
                <a:ea typeface="Corbel"/>
                <a:cs typeface="Corbel"/>
                <a:sym typeface="Corbel"/>
              </a:endParaRPr>
            </a:p>
          </p:txBody>
        </p:sp>
        <p:sp>
          <p:nvSpPr>
            <p:cNvPr id="208" name="Google Shape;208;p7"/>
            <p:cNvSpPr/>
            <p:nvPr/>
          </p:nvSpPr>
          <p:spPr>
            <a:xfrm>
              <a:off x="7264898" y="1644"/>
              <a:ext cx="2942994" cy="1765796"/>
            </a:xfrm>
            <a:prstGeom prst="rect">
              <a:avLst/>
            </a:prstGeom>
            <a:gradFill>
              <a:gsLst>
                <a:gs pos="0">
                  <a:srgbClr val="7FDF83"/>
                </a:gs>
                <a:gs pos="50000">
                  <a:srgbClr val="68DF6C"/>
                </a:gs>
                <a:gs pos="100000">
                  <a:srgbClr val="54CC59"/>
                </a:gs>
              </a:gsLst>
              <a:lin ang="5400000" scaled="0"/>
            </a:gradFill>
            <a:ln>
              <a:noFill/>
            </a:ln>
            <a:effectLst>
              <a:outerShdw blurRad="57150" rotWithShape="0" algn="ctr" dir="5400000" dist="19050">
                <a:srgbClr val="000000">
                  <a:alpha val="6313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txBox="1"/>
            <p:nvPr/>
          </p:nvSpPr>
          <p:spPr>
            <a:xfrm>
              <a:off x="7264898" y="1644"/>
              <a:ext cx="2942994" cy="1765796"/>
            </a:xfrm>
            <a:prstGeom prst="rect">
              <a:avLst/>
            </a:prstGeom>
            <a:noFill/>
            <a:ln>
              <a:noFill/>
            </a:ln>
          </p:spPr>
          <p:txBody>
            <a:bodyPr anchorCtr="0" anchor="ctr" bIns="151350" lIns="144200" spcFirstLastPara="1" rIns="144200" wrap="square" tIns="151350">
              <a:noAutofit/>
            </a:bodyPr>
            <a:lstStyle/>
            <a:p>
              <a:pPr indent="0" lvl="0" marL="0" marR="0" rtl="0" algn="ctr">
                <a:lnSpc>
                  <a:spcPct val="90000"/>
                </a:lnSpc>
                <a:spcBef>
                  <a:spcPts val="0"/>
                </a:spcBef>
                <a:spcAft>
                  <a:spcPts val="0"/>
                </a:spcAft>
                <a:buClr>
                  <a:schemeClr val="lt1"/>
                </a:buClr>
                <a:buSzPts val="1600"/>
                <a:buFont typeface="Corbel"/>
                <a:buNone/>
              </a:pPr>
              <a:r>
                <a:rPr b="0" i="0" lang="it-IT" sz="1600" u="sng" cap="none" strike="noStrike">
                  <a:solidFill>
                    <a:schemeClr val="lt1"/>
                  </a:solidFill>
                  <a:latin typeface="Corbel"/>
                  <a:ea typeface="Corbel"/>
                  <a:cs typeface="Corbel"/>
                  <a:sym typeface="Corbel"/>
                </a:rPr>
                <a:t>Misure ed azioni di natura sanitaria:</a:t>
              </a:r>
              <a:r>
                <a:rPr b="0" i="0" lang="it-IT" sz="1600" u="none" cap="none" strike="noStrike">
                  <a:solidFill>
                    <a:schemeClr val="lt1"/>
                  </a:solidFill>
                  <a:latin typeface="Corbel"/>
                  <a:ea typeface="Corbel"/>
                  <a:cs typeface="Corbel"/>
                  <a:sym typeface="Corbel"/>
                </a:rPr>
                <a:t> </a:t>
              </a:r>
              <a:endParaRPr/>
            </a:p>
            <a:p>
              <a:pPr indent="0" lvl="0" marL="0" marR="0" rtl="0" algn="ctr">
                <a:lnSpc>
                  <a:spcPct val="90000"/>
                </a:lnSpc>
                <a:spcBef>
                  <a:spcPts val="560"/>
                </a:spcBef>
                <a:spcAft>
                  <a:spcPts val="0"/>
                </a:spcAft>
                <a:buClr>
                  <a:schemeClr val="lt1"/>
                </a:buClr>
                <a:buSzPts val="1600"/>
                <a:buFont typeface="Corbel"/>
                <a:buNone/>
              </a:pPr>
              <a:r>
                <a:rPr b="0" i="0" lang="it-IT" sz="1600" u="none" cap="none" strike="noStrike">
                  <a:solidFill>
                    <a:schemeClr val="lt1"/>
                  </a:solidFill>
                  <a:latin typeface="Corbel"/>
                  <a:ea typeface="Corbel"/>
                  <a:cs typeface="Corbel"/>
                  <a:sym typeface="Corbel"/>
                </a:rPr>
                <a:t>Politiche di long-term care, ricoveri ospedalieri, residenziali (RSA, RP), interventi ambulatoriali, hospice.</a:t>
              </a:r>
              <a:endParaRPr b="0" i="0" sz="1600" u="none" cap="none" strike="noStrike">
                <a:solidFill>
                  <a:schemeClr val="lt1"/>
                </a:solidFill>
                <a:latin typeface="Corbel"/>
                <a:ea typeface="Corbel"/>
                <a:cs typeface="Corbel"/>
                <a:sym typeface="Corbel"/>
              </a:endParaRPr>
            </a:p>
          </p:txBody>
        </p:sp>
        <p:sp>
          <p:nvSpPr>
            <p:cNvPr id="210" name="Google Shape;210;p7"/>
            <p:cNvSpPr/>
            <p:nvPr/>
          </p:nvSpPr>
          <p:spPr>
            <a:xfrm>
              <a:off x="2966326" y="3351291"/>
              <a:ext cx="646288" cy="91440"/>
            </a:xfrm>
            <a:custGeom>
              <a:rect b="b" l="l" r="r" t="t"/>
              <a:pathLst>
                <a:path extrusionOk="0" h="120000" w="120000">
                  <a:moveTo>
                    <a:pt x="0" y="60000"/>
                  </a:moveTo>
                  <a:lnTo>
                    <a:pt x="120000" y="60000"/>
                  </a:lnTo>
                </a:path>
              </a:pathLst>
            </a:custGeom>
            <a:noFill/>
            <a:ln cap="flat" cmpd="sng" w="9525">
              <a:solidFill>
                <a:srgbClr val="A0CE47"/>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txBox="1"/>
            <p:nvPr/>
          </p:nvSpPr>
          <p:spPr>
            <a:xfrm>
              <a:off x="3272548" y="3393627"/>
              <a:ext cx="33844" cy="676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lt1"/>
                </a:buClr>
                <a:buSzPts val="500"/>
                <a:buFont typeface="Corbel"/>
                <a:buNone/>
              </a:pPr>
              <a:r>
                <a:t/>
              </a:r>
              <a:endParaRPr b="0" i="0" sz="500" u="none" cap="none" strike="noStrike">
                <a:solidFill>
                  <a:schemeClr val="lt1"/>
                </a:solidFill>
                <a:latin typeface="Corbel"/>
                <a:ea typeface="Corbel"/>
                <a:cs typeface="Corbel"/>
                <a:sym typeface="Corbel"/>
              </a:endParaRPr>
            </a:p>
          </p:txBody>
        </p:sp>
        <p:sp>
          <p:nvSpPr>
            <p:cNvPr id="212" name="Google Shape;212;p7"/>
            <p:cNvSpPr/>
            <p:nvPr/>
          </p:nvSpPr>
          <p:spPr>
            <a:xfrm>
              <a:off x="25132" y="2444329"/>
              <a:ext cx="2942994" cy="1905364"/>
            </a:xfrm>
            <a:prstGeom prst="rect">
              <a:avLst/>
            </a:prstGeom>
            <a:gradFill>
              <a:gsLst>
                <a:gs pos="0">
                  <a:srgbClr val="8EDA6F"/>
                </a:gs>
                <a:gs pos="50000">
                  <a:srgbClr val="7DDB53"/>
                </a:gs>
                <a:gs pos="100000">
                  <a:srgbClr val="6CC842"/>
                </a:gs>
              </a:gsLst>
              <a:lin ang="5400000" scaled="0"/>
            </a:gradFill>
            <a:ln>
              <a:noFill/>
            </a:ln>
            <a:effectLst>
              <a:outerShdw blurRad="57150" rotWithShape="0" algn="ctr" dir="5400000" dist="19050">
                <a:srgbClr val="000000">
                  <a:alpha val="6313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txBox="1"/>
            <p:nvPr/>
          </p:nvSpPr>
          <p:spPr>
            <a:xfrm>
              <a:off x="25132" y="2444329"/>
              <a:ext cx="2942994" cy="1905364"/>
            </a:xfrm>
            <a:prstGeom prst="rect">
              <a:avLst/>
            </a:prstGeom>
            <a:noFill/>
            <a:ln>
              <a:noFill/>
            </a:ln>
          </p:spPr>
          <p:txBody>
            <a:bodyPr anchorCtr="0" anchor="ctr" bIns="151350" lIns="144200" spcFirstLastPara="1" rIns="144200" wrap="square" tIns="151350">
              <a:noAutofit/>
            </a:bodyPr>
            <a:lstStyle/>
            <a:p>
              <a:pPr indent="0" lvl="0" marL="0" marR="0" rtl="0" algn="ctr">
                <a:lnSpc>
                  <a:spcPct val="90000"/>
                </a:lnSpc>
                <a:spcBef>
                  <a:spcPts val="0"/>
                </a:spcBef>
                <a:spcAft>
                  <a:spcPts val="0"/>
                </a:spcAft>
                <a:buClr>
                  <a:schemeClr val="lt1"/>
                </a:buClr>
                <a:buSzPts val="1600"/>
                <a:buFont typeface="Corbel"/>
                <a:buNone/>
              </a:pPr>
              <a:r>
                <a:rPr b="0" i="0" lang="it-IT" sz="1600" u="sng" cap="none" strike="noStrike">
                  <a:solidFill>
                    <a:schemeClr val="lt1"/>
                  </a:solidFill>
                  <a:latin typeface="Corbel"/>
                  <a:ea typeface="Corbel"/>
                  <a:cs typeface="Corbel"/>
                  <a:sym typeface="Corbel"/>
                </a:rPr>
                <a:t>Servizi integrati socio-sanitari: </a:t>
              </a:r>
              <a:br>
                <a:rPr b="0" i="0" lang="it-IT" sz="1600" u="sng" cap="none" strike="noStrike">
                  <a:solidFill>
                    <a:schemeClr val="lt1"/>
                  </a:solidFill>
                  <a:latin typeface="Corbel"/>
                  <a:ea typeface="Corbel"/>
                  <a:cs typeface="Corbel"/>
                  <a:sym typeface="Corbel"/>
                </a:rPr>
              </a:br>
              <a:r>
                <a:rPr b="0" i="0" lang="it-IT" sz="1600" u="none" cap="none" strike="noStrike">
                  <a:solidFill>
                    <a:schemeClr val="lt1"/>
                  </a:solidFill>
                  <a:latin typeface="Corbel"/>
                  <a:ea typeface="Corbel"/>
                  <a:cs typeface="Corbel"/>
                  <a:sym typeface="Corbel"/>
                </a:rPr>
                <a:t>Centri diurni socio-assistenziali o riabilitativi, interventi domiciliari (SAD, ADI).</a:t>
              </a:r>
              <a:br>
                <a:rPr b="0" i="0" lang="it-IT" sz="1600" u="sng" cap="none" strike="noStrike">
                  <a:solidFill>
                    <a:schemeClr val="lt1"/>
                  </a:solidFill>
                  <a:latin typeface="Corbel"/>
                  <a:ea typeface="Corbel"/>
                  <a:cs typeface="Corbel"/>
                  <a:sym typeface="Corbel"/>
                </a:rPr>
              </a:br>
              <a:endParaRPr b="0" i="0" sz="1600" u="none" cap="none" strike="noStrike">
                <a:solidFill>
                  <a:schemeClr val="lt1"/>
                </a:solidFill>
                <a:latin typeface="Corbel"/>
                <a:ea typeface="Corbel"/>
                <a:cs typeface="Corbel"/>
                <a:sym typeface="Corbel"/>
              </a:endParaRPr>
            </a:p>
          </p:txBody>
        </p:sp>
        <p:sp>
          <p:nvSpPr>
            <p:cNvPr id="214" name="Google Shape;214;p7"/>
            <p:cNvSpPr/>
            <p:nvPr/>
          </p:nvSpPr>
          <p:spPr>
            <a:xfrm>
              <a:off x="3645015" y="2514113"/>
              <a:ext cx="2942994" cy="1765796"/>
            </a:xfrm>
            <a:prstGeom prst="rect">
              <a:avLst/>
            </a:prstGeom>
            <a:gradFill>
              <a:gsLst>
                <a:gs pos="0">
                  <a:srgbClr val="A9D461"/>
                </a:gs>
                <a:gs pos="50000">
                  <a:srgbClr val="A2D340"/>
                </a:gs>
                <a:gs pos="100000">
                  <a:srgbClr val="90C230"/>
                </a:gs>
              </a:gsLst>
              <a:lin ang="5400000" scaled="0"/>
            </a:gradFill>
            <a:ln>
              <a:noFill/>
            </a:ln>
            <a:effectLst>
              <a:outerShdw blurRad="57150" rotWithShape="0" algn="ctr" dir="5400000" dist="19050">
                <a:srgbClr val="000000">
                  <a:alpha val="6313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txBox="1"/>
            <p:nvPr/>
          </p:nvSpPr>
          <p:spPr>
            <a:xfrm>
              <a:off x="3645015" y="2514113"/>
              <a:ext cx="2942994" cy="1765796"/>
            </a:xfrm>
            <a:prstGeom prst="rect">
              <a:avLst/>
            </a:prstGeom>
            <a:noFill/>
            <a:ln>
              <a:noFill/>
            </a:ln>
          </p:spPr>
          <p:txBody>
            <a:bodyPr anchorCtr="0" anchor="ctr" bIns="151350" lIns="144200" spcFirstLastPara="1" rIns="144200" wrap="square" tIns="151350">
              <a:noAutofit/>
            </a:bodyPr>
            <a:lstStyle/>
            <a:p>
              <a:pPr indent="0" lvl="0" marL="0" marR="0" rtl="0" algn="ctr">
                <a:lnSpc>
                  <a:spcPct val="90000"/>
                </a:lnSpc>
                <a:spcBef>
                  <a:spcPts val="0"/>
                </a:spcBef>
                <a:spcAft>
                  <a:spcPts val="0"/>
                </a:spcAft>
                <a:buClr>
                  <a:schemeClr val="lt1"/>
                </a:buClr>
                <a:buSzPts val="1600"/>
                <a:buFont typeface="Corbel"/>
                <a:buNone/>
              </a:pPr>
              <a:r>
                <a:rPr b="0" i="0" lang="it-IT" sz="1600" u="sng" cap="none" strike="noStrike">
                  <a:solidFill>
                    <a:schemeClr val="lt1"/>
                  </a:solidFill>
                  <a:latin typeface="Corbel"/>
                  <a:ea typeface="Corbel"/>
                  <a:cs typeface="Corbel"/>
                  <a:sym typeface="Corbel"/>
                </a:rPr>
                <a:t>Trasferimenti monetari</a:t>
              </a:r>
              <a:endParaRPr b="0" i="0" sz="1600" u="none" cap="none" strike="noStrike">
                <a:solidFill>
                  <a:schemeClr val="lt1"/>
                </a:solidFill>
                <a:latin typeface="Corbel"/>
                <a:ea typeface="Corbel"/>
                <a:cs typeface="Corbel"/>
                <a:sym typeface="Corbe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4200"/>
              <a:buFont typeface="Corbel"/>
              <a:buNone/>
            </a:pPr>
            <a:r>
              <a:rPr lang="it-IT" sz="4200"/>
              <a:t>L’evoluzione storica dei servizi in favore degli anziani </a:t>
            </a:r>
            <a:endParaRPr/>
          </a:p>
        </p:txBody>
      </p:sp>
      <p:pic>
        <p:nvPicPr>
          <p:cNvPr descr="Person with Cane" id="221" name="Google Shape;221;p8"/>
          <p:cNvPicPr preferRelativeResize="0"/>
          <p:nvPr/>
        </p:nvPicPr>
        <p:blipFill rotWithShape="1">
          <a:blip r:embed="rId4">
            <a:alphaModFix/>
          </a:blip>
          <a:srcRect b="0" l="0" r="0" t="0"/>
          <a:stretch/>
        </p:blipFill>
        <p:spPr>
          <a:xfrm>
            <a:off x="956068" y="1924505"/>
            <a:ext cx="3354676" cy="3354676"/>
          </a:xfrm>
          <a:prstGeom prst="rect">
            <a:avLst/>
          </a:prstGeom>
          <a:noFill/>
          <a:ln>
            <a:noFill/>
          </a:ln>
        </p:spPr>
      </p:pic>
      <p:sp>
        <p:nvSpPr>
          <p:cNvPr id="222" name="Google Shape;222;p8"/>
          <p:cNvSpPr txBox="1"/>
          <p:nvPr>
            <p:ph idx="1" type="body"/>
          </p:nvPr>
        </p:nvSpPr>
        <p:spPr>
          <a:xfrm>
            <a:off x="4800600" y="1825625"/>
            <a:ext cx="65532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1500"/>
              <a:buChar char="•"/>
            </a:pPr>
            <a:r>
              <a:rPr lang="it-IT" sz="1500">
                <a:solidFill>
                  <a:srgbClr val="EDEDED"/>
                </a:solidFill>
              </a:rPr>
              <a:t>Negli </a:t>
            </a:r>
            <a:r>
              <a:rPr b="1" lang="it-IT" sz="1500" u="sng">
                <a:solidFill>
                  <a:srgbClr val="EDEDED"/>
                </a:solidFill>
              </a:rPr>
              <a:t>anni Settanta </a:t>
            </a:r>
            <a:r>
              <a:rPr lang="it-IT" sz="1500">
                <a:solidFill>
                  <a:srgbClr val="EDEDED"/>
                </a:solidFill>
              </a:rPr>
              <a:t>la cura e l’assistenza all’anziano coincideva con un sistema di interventi totalmente rivolto all’istituzionalizzazione (le «case di riposo» erano individuate come la soluzione migliore per la persona anziana).</a:t>
            </a:r>
            <a:endParaRPr/>
          </a:p>
          <a:p>
            <a:pPr indent="-133350" lvl="0" marL="228600" rtl="0" algn="l">
              <a:lnSpc>
                <a:spcPct val="90000"/>
              </a:lnSpc>
              <a:spcBef>
                <a:spcPts val="1000"/>
              </a:spcBef>
              <a:spcAft>
                <a:spcPts val="0"/>
              </a:spcAft>
              <a:buClr>
                <a:srgbClr val="EDEDED"/>
              </a:buClr>
              <a:buSzPts val="1500"/>
              <a:buNone/>
            </a:pPr>
            <a:r>
              <a:t/>
            </a:r>
            <a:endParaRPr sz="1500">
              <a:solidFill>
                <a:srgbClr val="EDEDED"/>
              </a:solidFill>
            </a:endParaRPr>
          </a:p>
          <a:p>
            <a:pPr indent="-228600" lvl="0" marL="228600" rtl="0" algn="l">
              <a:lnSpc>
                <a:spcPct val="90000"/>
              </a:lnSpc>
              <a:spcBef>
                <a:spcPts val="1000"/>
              </a:spcBef>
              <a:spcAft>
                <a:spcPts val="0"/>
              </a:spcAft>
              <a:buClr>
                <a:srgbClr val="EDEDED"/>
              </a:buClr>
              <a:buSzPts val="1500"/>
              <a:buChar char="•"/>
            </a:pPr>
            <a:r>
              <a:rPr lang="it-IT" sz="1500">
                <a:solidFill>
                  <a:srgbClr val="EDEDED"/>
                </a:solidFill>
              </a:rPr>
              <a:t>Successivamente viene rivolta particolare attenzione alla ricerca di nuove soluzioni alternative. Si inizia a pensare di strutturare interventi permettendo alle persone anziane di permanere nelle proprie case con il supporto di un assistenza domiciliare sia di tipo sociale che sanitario.</a:t>
            </a:r>
            <a:endParaRPr/>
          </a:p>
          <a:p>
            <a:pPr indent="-228600" lvl="0" marL="228600" rtl="0" algn="l">
              <a:lnSpc>
                <a:spcPct val="90000"/>
              </a:lnSpc>
              <a:spcBef>
                <a:spcPts val="1000"/>
              </a:spcBef>
              <a:spcAft>
                <a:spcPts val="0"/>
              </a:spcAft>
              <a:buClr>
                <a:srgbClr val="EDEDED"/>
              </a:buClr>
              <a:buSzPts val="1500"/>
              <a:buChar char="•"/>
            </a:pPr>
            <a:r>
              <a:rPr lang="it-IT" sz="1500">
                <a:solidFill>
                  <a:srgbClr val="EDEDED"/>
                </a:solidFill>
              </a:rPr>
              <a:t>La diversificazione del bisogno ha reso necessaria la creazione di nuove strutture , diverse da quelle del passato.</a:t>
            </a:r>
            <a:endParaRPr/>
          </a:p>
          <a:p>
            <a:pPr indent="-228600" lvl="0" marL="228600" rtl="0" algn="l">
              <a:lnSpc>
                <a:spcPct val="90000"/>
              </a:lnSpc>
              <a:spcBef>
                <a:spcPts val="1000"/>
              </a:spcBef>
              <a:spcAft>
                <a:spcPts val="0"/>
              </a:spcAft>
              <a:buClr>
                <a:srgbClr val="EDEDED"/>
              </a:buClr>
              <a:buSzPts val="1500"/>
              <a:buChar char="•"/>
            </a:pPr>
            <a:r>
              <a:rPr lang="it-IT" sz="1500">
                <a:solidFill>
                  <a:srgbClr val="EDEDED"/>
                </a:solidFill>
              </a:rPr>
              <a:t>Negli </a:t>
            </a:r>
            <a:r>
              <a:rPr b="1" lang="it-IT" sz="1500" u="sng">
                <a:solidFill>
                  <a:srgbClr val="EDEDED"/>
                </a:solidFill>
              </a:rPr>
              <a:t>anni Duemila</a:t>
            </a:r>
            <a:r>
              <a:rPr lang="it-IT" sz="1500">
                <a:solidFill>
                  <a:srgbClr val="EDEDED"/>
                </a:solidFill>
              </a:rPr>
              <a:t>, con l’art. 15 della legge 328/2000 si pone l'attenzione all'assistenza domiciliare quale servizio che deve essere garantito in ogni ambito territoriale.</a:t>
            </a:r>
            <a:endParaRPr/>
          </a:p>
          <a:p>
            <a:pPr indent="-228600" lvl="0" marL="228600" rtl="0" algn="l">
              <a:lnSpc>
                <a:spcPct val="90000"/>
              </a:lnSpc>
              <a:spcBef>
                <a:spcPts val="1000"/>
              </a:spcBef>
              <a:spcAft>
                <a:spcPts val="0"/>
              </a:spcAft>
              <a:buClr>
                <a:srgbClr val="EDEDED"/>
              </a:buClr>
              <a:buSzPts val="1500"/>
              <a:buChar char="•"/>
            </a:pPr>
            <a:r>
              <a:rPr lang="it-IT" sz="1500">
                <a:solidFill>
                  <a:srgbClr val="EDEDED"/>
                </a:solidFill>
              </a:rPr>
              <a:t>Il Piano Nazionale degli interventi e servizi sociali triennio 2001-2003 aveva approfondito tale tematica, compreso l'uso di nuove tecnologie come il telesoccorso e la  telemedicina.</a:t>
            </a:r>
            <a:endParaRPr/>
          </a:p>
          <a:p>
            <a:pPr indent="-133350" lvl="0" marL="228600" rtl="0" algn="l">
              <a:lnSpc>
                <a:spcPct val="90000"/>
              </a:lnSpc>
              <a:spcBef>
                <a:spcPts val="1000"/>
              </a:spcBef>
              <a:spcAft>
                <a:spcPts val="0"/>
              </a:spcAft>
              <a:buClr>
                <a:srgbClr val="EDEDED"/>
              </a:buClr>
              <a:buSzPts val="1500"/>
              <a:buNone/>
            </a:pPr>
            <a:r>
              <a:t/>
            </a:r>
            <a:endParaRPr sz="1500">
              <a:solidFill>
                <a:srgbClr val="EDEDED"/>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28" name="Google Shape;228;p9"/>
          <p:cNvSpPr/>
          <p:nvPr/>
        </p:nvSpPr>
        <p:spPr>
          <a:xfrm>
            <a:off x="0" y="-2"/>
            <a:ext cx="4653440" cy="6858002"/>
          </a:xfrm>
          <a:prstGeom prst="rect">
            <a:avLst/>
          </a:prstGeom>
          <a:solidFill>
            <a:srgbClr val="30828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29" name="Google Shape;229;p9"/>
          <p:cNvSpPr txBox="1"/>
          <p:nvPr>
            <p:ph type="title"/>
          </p:nvPr>
        </p:nvSpPr>
        <p:spPr>
          <a:xfrm>
            <a:off x="838199" y="1015320"/>
            <a:ext cx="3603169" cy="48273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2F2F2"/>
              </a:buClr>
              <a:buSzPts val="4400"/>
              <a:buFont typeface="Corbel"/>
              <a:buNone/>
            </a:pPr>
            <a:r>
              <a:rPr lang="it-IT" sz="4400">
                <a:solidFill>
                  <a:srgbClr val="F2F2F2"/>
                </a:solidFill>
              </a:rPr>
              <a:t>L’integrazione socio-sanitaria come risposta ai bisogni </a:t>
            </a:r>
            <a:endParaRPr/>
          </a:p>
        </p:txBody>
      </p:sp>
      <p:sp>
        <p:nvSpPr>
          <p:cNvPr id="230" name="Google Shape;230;p9"/>
          <p:cNvSpPr/>
          <p:nvPr/>
        </p:nvSpPr>
        <p:spPr>
          <a:xfrm>
            <a:off x="0" y="-2"/>
            <a:ext cx="643467" cy="6858002"/>
          </a:xfrm>
          <a:prstGeom prst="rect">
            <a:avLst/>
          </a:prstGeom>
          <a:solidFill>
            <a:srgbClr val="20575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231" name="Google Shape;231;p9"/>
          <p:cNvSpPr txBox="1"/>
          <p:nvPr>
            <p:ph idx="1" type="body"/>
          </p:nvPr>
        </p:nvSpPr>
        <p:spPr>
          <a:xfrm>
            <a:off x="5279571" y="1015320"/>
            <a:ext cx="5540830" cy="4827361"/>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262626"/>
              </a:buClr>
              <a:buSzPts val="1800"/>
              <a:buChar char="•"/>
            </a:pPr>
            <a:r>
              <a:rPr lang="it-IT" sz="1800">
                <a:solidFill>
                  <a:srgbClr val="262626"/>
                </a:solidFill>
              </a:rPr>
              <a:t>In Italia, così come in tutti i paesi europei, la gestione della risposta ai bisogni complessi di cura di persone anziani e/o non autosufficienti vede coinvolti diversi attori: </a:t>
            </a:r>
            <a:endParaRPr/>
          </a:p>
          <a:p>
            <a:pPr indent="0" lvl="0" marL="0" rtl="0" algn="l">
              <a:lnSpc>
                <a:spcPct val="90000"/>
              </a:lnSpc>
              <a:spcBef>
                <a:spcPts val="1000"/>
              </a:spcBef>
              <a:spcAft>
                <a:spcPts val="0"/>
              </a:spcAft>
              <a:buClr>
                <a:schemeClr val="dk1"/>
              </a:buClr>
              <a:buSzPts val="1800"/>
              <a:buNone/>
            </a:pPr>
            <a:r>
              <a:t/>
            </a:r>
            <a:endParaRPr sz="1800">
              <a:solidFill>
                <a:srgbClr val="262626"/>
              </a:solidFill>
            </a:endParaRPr>
          </a:p>
          <a:p>
            <a:pPr indent="-228600" lvl="0" marL="228600" rtl="0" algn="l">
              <a:lnSpc>
                <a:spcPct val="90000"/>
              </a:lnSpc>
              <a:spcBef>
                <a:spcPts val="1000"/>
              </a:spcBef>
              <a:spcAft>
                <a:spcPts val="0"/>
              </a:spcAft>
              <a:buClr>
                <a:srgbClr val="262626"/>
              </a:buClr>
              <a:buSzPts val="1800"/>
              <a:buChar char="•"/>
            </a:pPr>
            <a:r>
              <a:rPr lang="it-IT" sz="1800">
                <a:solidFill>
                  <a:srgbClr val="262626"/>
                </a:solidFill>
              </a:rPr>
              <a:t>Servizi Pubblici;</a:t>
            </a:r>
            <a:endParaRPr/>
          </a:p>
          <a:p>
            <a:pPr indent="-228600" lvl="0" marL="228600" rtl="0" algn="l">
              <a:lnSpc>
                <a:spcPct val="90000"/>
              </a:lnSpc>
              <a:spcBef>
                <a:spcPts val="1000"/>
              </a:spcBef>
              <a:spcAft>
                <a:spcPts val="0"/>
              </a:spcAft>
              <a:buClr>
                <a:srgbClr val="262626"/>
              </a:buClr>
              <a:buSzPts val="1800"/>
              <a:buChar char="•"/>
            </a:pPr>
            <a:r>
              <a:rPr lang="it-IT" sz="1800">
                <a:solidFill>
                  <a:srgbClr val="262626"/>
                </a:solidFill>
              </a:rPr>
              <a:t>Famiglie;</a:t>
            </a:r>
            <a:endParaRPr/>
          </a:p>
          <a:p>
            <a:pPr indent="-228600" lvl="0" marL="228600" rtl="0" algn="l">
              <a:lnSpc>
                <a:spcPct val="90000"/>
              </a:lnSpc>
              <a:spcBef>
                <a:spcPts val="1000"/>
              </a:spcBef>
              <a:spcAft>
                <a:spcPts val="0"/>
              </a:spcAft>
              <a:buClr>
                <a:srgbClr val="262626"/>
              </a:buClr>
              <a:buSzPts val="1800"/>
              <a:buChar char="•"/>
            </a:pPr>
            <a:r>
              <a:rPr lang="it-IT" sz="1800">
                <a:solidFill>
                  <a:srgbClr val="262626"/>
                </a:solidFill>
              </a:rPr>
              <a:t>Attori privati (profit e non profit).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rofondità">
  <a:themeElements>
    <a:clrScheme name="Profondità">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ofondità">
  <a:themeElements>
    <a:clrScheme name="Profondità">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2020-10-22T07:40:21Z</dcterms:created>
  <dc:creator>393249947888</dc:creator>
</cp:coreProperties>
</file>