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embeddedFontLs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ivX/jA4/bnbZGKiyJ/GNJc61sP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23" name="Google Shape;23;p31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31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31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31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31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/>
          <p:nvPr>
            <p:ph idx="2" type="pic"/>
          </p:nvPr>
        </p:nvSpPr>
        <p:spPr>
          <a:xfrm>
            <a:off x="685800" y="533400"/>
            <a:ext cx="10818812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2"/>
          <p:cNvSpPr txBox="1"/>
          <p:nvPr>
            <p:ph idx="1" type="body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" type="body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4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4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4"/>
          <p:cNvSpPr txBox="1"/>
          <p:nvPr>
            <p:ph idx="1" type="body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5" name="Google Shape;95;p44"/>
          <p:cNvSpPr txBox="1"/>
          <p:nvPr>
            <p:ph idx="2" type="body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4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9" name="Google Shape;99;p44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4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5"/>
          <p:cNvSpPr txBox="1"/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5"/>
          <p:cNvSpPr txBox="1"/>
          <p:nvPr>
            <p:ph idx="1" type="body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4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6"/>
          <p:cNvSpPr txBox="1"/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6"/>
          <p:cNvSpPr txBox="1"/>
          <p:nvPr>
            <p:ph idx="1" type="body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0" name="Google Shape;110;p46"/>
          <p:cNvSpPr txBox="1"/>
          <p:nvPr>
            <p:ph idx="2" type="body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4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4" name="Google Shape;114;p46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46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7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7"/>
          <p:cNvSpPr txBox="1"/>
          <p:nvPr>
            <p:ph idx="1" type="body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47"/>
          <p:cNvSpPr txBox="1"/>
          <p:nvPr>
            <p:ph idx="2" type="body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4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8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8"/>
          <p:cNvSpPr txBox="1"/>
          <p:nvPr>
            <p:ph idx="1" type="body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 txBox="1"/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9"/>
          <p:cNvSpPr txBox="1"/>
          <p:nvPr>
            <p:ph idx="1" type="body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2" name="Google Shape;132;p4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50" name="Google Shape;150;p3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/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" type="body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3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" type="body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0" name="Google Shape;50;p37"/>
          <p:cNvSpPr txBox="1"/>
          <p:nvPr>
            <p:ph idx="2" type="body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3" type="body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" name="Google Shape;52;p37"/>
          <p:cNvSpPr txBox="1"/>
          <p:nvPr>
            <p:ph idx="4" type="body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" type="body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8" name="Google Shape;68;p40"/>
          <p:cNvSpPr txBox="1"/>
          <p:nvPr>
            <p:ph idx="2" type="body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/>
          <p:nvPr>
            <p:ph idx="2" type="pic"/>
          </p:nvPr>
        </p:nvSpPr>
        <p:spPr>
          <a:xfrm>
            <a:off x="989012" y="914400"/>
            <a:ext cx="3280974" cy="4572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1"/>
          <p:cNvSpPr txBox="1"/>
          <p:nvPr>
            <p:ph idx="1" type="body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4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0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" name="Google Shape;7;p30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30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30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30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30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30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3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100000">
              <a:srgbClr val="43D5FA"/>
            </a:gs>
          </a:gsLst>
          <a:lin ang="6120000" scaled="0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3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7" name="Google Shape;137;p3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3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3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3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3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2" name="Google Shape;142;p33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33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3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5" name="Google Shape;145;p3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6" name="Google Shape;146;p3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hyperlink" Target="https://www.brocardi.it/testo-unico-stupefacenti/titolo-viii/capo-i/art75.html" TargetMode="External"/><Relationship Id="rId7" Type="http://schemas.openxmlformats.org/officeDocument/2006/relationships/image" Target="../media/image13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3">
            <a:alphaModFix/>
          </a:blip>
          <a:srcRect b="0" l="0" r="0"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/>
          <p:nvPr/>
        </p:nvSpPr>
        <p:spPr>
          <a:xfrm flipH="1">
            <a:off x="0" y="0"/>
            <a:ext cx="12191075" cy="6857998"/>
          </a:xfrm>
          <a:prstGeom prst="snip2DiagRect">
            <a:avLst>
              <a:gd fmla="val 0" name="adj1"/>
              <a:gd fmla="val 42414" name="adj2"/>
            </a:avLst>
          </a:prstGeom>
          <a:gradFill>
            <a:gsLst>
              <a:gs pos="0">
                <a:srgbClr val="62D2EF">
                  <a:alpha val="78823"/>
                </a:srgbClr>
              </a:gs>
              <a:gs pos="2000">
                <a:srgbClr val="62D2EF">
                  <a:alpha val="78823"/>
                </a:srgbClr>
              </a:gs>
              <a:gs pos="100000">
                <a:srgbClr val="05578D">
                  <a:alpha val="8784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1"/>
          <p:cNvSpPr txBox="1"/>
          <p:nvPr>
            <p:ph type="ctrTitle"/>
          </p:nvPr>
        </p:nvSpPr>
        <p:spPr>
          <a:xfrm>
            <a:off x="571274" y="2509284"/>
            <a:ext cx="6767736" cy="24860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it-IT"/>
              <a:t>AREA DIPENDENZE PATOLOGICHE</a:t>
            </a:r>
            <a:endParaRPr/>
          </a:p>
        </p:txBody>
      </p:sp>
      <p:grpSp>
        <p:nvGrpSpPr>
          <p:cNvPr id="161" name="Google Shape;161;p1"/>
          <p:cNvGrpSpPr/>
          <p:nvPr/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162" name="Google Shape;162;p1"/>
            <p:cNvCxnSpPr/>
            <p:nvPr/>
          </p:nvCxnSpPr>
          <p:spPr>
            <a:xfrm flipH="1">
              <a:off x="8228012" y="8467"/>
              <a:ext cx="3810000" cy="38100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3" name="Google Shape;163;p1"/>
            <p:cNvCxnSpPr/>
            <p:nvPr/>
          </p:nvCxnSpPr>
          <p:spPr>
            <a:xfrm flipH="1">
              <a:off x="6108170" y="91545"/>
              <a:ext cx="6080655" cy="6080655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4" name="Google Shape;164;p1"/>
            <p:cNvCxnSpPr/>
            <p:nvPr/>
          </p:nvCxnSpPr>
          <p:spPr>
            <a:xfrm flipH="1">
              <a:off x="7235825" y="228600"/>
              <a:ext cx="4953000" cy="495300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" name="Google Shape;165;p1"/>
            <p:cNvCxnSpPr/>
            <p:nvPr/>
          </p:nvCxnSpPr>
          <p:spPr>
            <a:xfrm flipH="1">
              <a:off x="7335837" y="32278"/>
              <a:ext cx="4852989" cy="4852989"/>
            </a:xfrm>
            <a:prstGeom prst="straightConnector1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1"/>
            <p:cNvCxnSpPr/>
            <p:nvPr/>
          </p:nvCxnSpPr>
          <p:spPr>
            <a:xfrm flipH="1">
              <a:off x="7845426" y="609601"/>
              <a:ext cx="4343399" cy="4343399"/>
            </a:xfrm>
            <a:prstGeom prst="straightConnector1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"/>
          <p:cNvSpPr txBox="1"/>
          <p:nvPr>
            <p:ph idx="1" type="body"/>
          </p:nvPr>
        </p:nvSpPr>
        <p:spPr>
          <a:xfrm>
            <a:off x="654686" y="726622"/>
            <a:ext cx="10728325" cy="559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it-IT"/>
              <a:t>  Dipartimenti per le Dipendenze Patologiche (DDP) nelle 5 Aziende Sanitarie Territoriali delle Marche </a:t>
            </a:r>
            <a:br>
              <a:rPr lang="it-IT"/>
            </a:br>
            <a:br>
              <a:rPr lang="it-IT"/>
            </a:br>
            <a:r>
              <a:rPr lang="it-IT"/>
              <a:t>DDP AST Pesaro Urbino</a:t>
            </a:r>
            <a:br>
              <a:rPr lang="it-IT"/>
            </a:br>
            <a:r>
              <a:rPr lang="it-IT"/>
              <a:t>• Servizio Territoriale Dipendenze Patologiche Pesaro</a:t>
            </a:r>
            <a:br>
              <a:rPr lang="it-IT"/>
            </a:br>
            <a:r>
              <a:rPr lang="it-IT"/>
              <a:t>• Servizio Territoriale Dipendenze Patologiche Urbino</a:t>
            </a:r>
            <a:br>
              <a:rPr lang="it-IT"/>
            </a:br>
            <a:r>
              <a:rPr lang="it-IT"/>
              <a:t>• Servizio Territoriale Dipendenze Patologiche Fano</a:t>
            </a:r>
            <a:br>
              <a:rPr lang="it-IT"/>
            </a:br>
            <a:r>
              <a:rPr lang="it-IT"/>
              <a:t>• Unità operativa Fossombrone</a:t>
            </a:r>
            <a:br>
              <a:rPr lang="it-IT"/>
            </a:br>
            <a:br>
              <a:rPr lang="it-IT"/>
            </a:br>
            <a:r>
              <a:rPr lang="it-IT"/>
              <a:t>DDP AST Ancona</a:t>
            </a:r>
            <a:br>
              <a:rPr lang="it-IT"/>
            </a:br>
            <a:r>
              <a:rPr lang="it-IT"/>
              <a:t>• Servizio Territoriale Dipendenze Patologiche Ancona</a:t>
            </a:r>
            <a:br>
              <a:rPr lang="it-IT"/>
            </a:br>
            <a:r>
              <a:rPr lang="it-IT"/>
              <a:t>• Servizio Territoriale Dipendenze Patologiche Fabriano</a:t>
            </a:r>
            <a:br>
              <a:rPr lang="it-IT"/>
            </a:br>
            <a:r>
              <a:rPr lang="it-IT"/>
              <a:t>• Servizio Territoriale Dipendenze Patologiche Jesi</a:t>
            </a:r>
            <a:br>
              <a:rPr lang="it-IT"/>
            </a:br>
            <a:r>
              <a:rPr lang="it-IT"/>
              <a:t>• Servizio Territoriale Dipendenze Patologiche Senigallia</a:t>
            </a:r>
            <a:br>
              <a:rPr lang="it-IT"/>
            </a:br>
            <a:br>
              <a:rPr lang="it-IT"/>
            </a:br>
            <a:r>
              <a:rPr lang="it-IT"/>
              <a:t>DDP AST MACERATA</a:t>
            </a:r>
            <a:br>
              <a:rPr lang="it-IT"/>
            </a:br>
            <a:r>
              <a:rPr lang="it-IT"/>
              <a:t>• Servizio Territoriale Dipendenze Patologiche Macerata</a:t>
            </a:r>
            <a:br>
              <a:rPr lang="it-IT"/>
            </a:br>
            <a:r>
              <a:rPr lang="it-IT"/>
              <a:t>• Servizio Territoriale Dipendenze Patologiche Camerino</a:t>
            </a:r>
            <a:br>
              <a:rPr lang="it-IT"/>
            </a:br>
            <a:r>
              <a:rPr lang="it-IT"/>
              <a:t>• Servizio Territoriale Dipendenze Patologiche Civitanova Marche</a:t>
            </a:r>
            <a:br>
              <a:rPr lang="it-IT"/>
            </a:br>
            <a:br>
              <a:rPr lang="it-IT"/>
            </a:br>
            <a:r>
              <a:rPr lang="it-IT"/>
              <a:t>DDP AST Fermo</a:t>
            </a:r>
            <a:br>
              <a:rPr lang="it-IT"/>
            </a:br>
            <a:r>
              <a:rPr lang="it-IT"/>
              <a:t>• Servizio Territoriale Dipendenze Patologiche Porto San Giorgio</a:t>
            </a:r>
            <a:br>
              <a:rPr lang="it-IT"/>
            </a:br>
            <a:br>
              <a:rPr lang="it-IT"/>
            </a:br>
            <a:r>
              <a:rPr lang="it-IT"/>
              <a:t>DDP AST Ascoli Piceno</a:t>
            </a:r>
            <a:br>
              <a:rPr lang="it-IT"/>
            </a:br>
            <a:r>
              <a:rPr lang="it-IT"/>
              <a:t>• Servizio Territoriale Dipendenze Patologiche Ascoli Piceno</a:t>
            </a:r>
            <a:br>
              <a:rPr lang="it-IT"/>
            </a:br>
            <a:r>
              <a:rPr lang="it-IT"/>
              <a:t>• Servizio Territoriale Dipendenze Patologiche San Benedetto del Tronto</a:t>
            </a:r>
            <a:endParaRPr/>
          </a:p>
          <a:p>
            <a:pPr indent="-199390" lvl="0" marL="285750" rtl="0" algn="l">
              <a:spcBef>
                <a:spcPts val="94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2"/>
          <p:cNvGrpSpPr/>
          <p:nvPr/>
        </p:nvGrpSpPr>
        <p:grpSpPr>
          <a:xfrm>
            <a:off x="720000" y="1378939"/>
            <a:ext cx="10728325" cy="4015305"/>
            <a:chOff x="0" y="374731"/>
            <a:chExt cx="10728325" cy="4015305"/>
          </a:xfrm>
        </p:grpSpPr>
        <p:sp>
          <p:nvSpPr>
            <p:cNvPr id="293" name="Google Shape;293;p12"/>
            <p:cNvSpPr/>
            <p:nvPr/>
          </p:nvSpPr>
          <p:spPr>
            <a:xfrm>
              <a:off x="0" y="374731"/>
              <a:ext cx="10728325" cy="611617"/>
            </a:xfrm>
            <a:prstGeom prst="roundRect">
              <a:avLst>
                <a:gd fmla="val 16667" name="adj"/>
              </a:avLst>
            </a:prstGeom>
            <a:solidFill>
              <a:srgbClr val="022F6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2"/>
            <p:cNvSpPr txBox="1"/>
            <p:nvPr/>
          </p:nvSpPr>
          <p:spPr>
            <a:xfrm>
              <a:off x="29857" y="404588"/>
              <a:ext cx="10668611" cy="551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it-IT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Il STDP garantisce l’articolazione dell’offerta nei seguenti macrosettori: 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0" y="1055469"/>
              <a:ext cx="10728325" cy="611617"/>
            </a:xfrm>
            <a:prstGeom prst="roundRect">
              <a:avLst>
                <a:gd fmla="val 16667" name="adj"/>
              </a:avLst>
            </a:prstGeom>
            <a:solidFill>
              <a:srgbClr val="022F6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2"/>
            <p:cNvSpPr txBox="1"/>
            <p:nvPr/>
          </p:nvSpPr>
          <p:spPr>
            <a:xfrm>
              <a:off x="29857" y="1085326"/>
              <a:ext cx="10668611" cy="551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it-IT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➢Prevenzione 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0" y="1736206"/>
              <a:ext cx="10728325" cy="611617"/>
            </a:xfrm>
            <a:prstGeom prst="roundRect">
              <a:avLst>
                <a:gd fmla="val 16667" name="adj"/>
              </a:avLst>
            </a:prstGeom>
            <a:solidFill>
              <a:srgbClr val="022F6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2"/>
            <p:cNvSpPr txBox="1"/>
            <p:nvPr/>
          </p:nvSpPr>
          <p:spPr>
            <a:xfrm>
              <a:off x="29857" y="1766063"/>
              <a:ext cx="10668611" cy="551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it-IT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➢Diagnosi 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0" y="2416944"/>
              <a:ext cx="10728325" cy="611617"/>
            </a:xfrm>
            <a:prstGeom prst="roundRect">
              <a:avLst>
                <a:gd fmla="val 16667" name="adj"/>
              </a:avLst>
            </a:prstGeom>
            <a:solidFill>
              <a:srgbClr val="022F6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2"/>
            <p:cNvSpPr txBox="1"/>
            <p:nvPr/>
          </p:nvSpPr>
          <p:spPr>
            <a:xfrm>
              <a:off x="29857" y="2446801"/>
              <a:ext cx="10668611" cy="551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it-IT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➢Cura 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0" y="3097681"/>
              <a:ext cx="10728325" cy="611617"/>
            </a:xfrm>
            <a:prstGeom prst="roundRect">
              <a:avLst>
                <a:gd fmla="val 16667" name="adj"/>
              </a:avLst>
            </a:prstGeom>
            <a:solidFill>
              <a:srgbClr val="022F6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2"/>
            <p:cNvSpPr txBox="1"/>
            <p:nvPr/>
          </p:nvSpPr>
          <p:spPr>
            <a:xfrm>
              <a:off x="29857" y="3127538"/>
              <a:ext cx="10668611" cy="551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it-IT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➢Riabilitazione/reinserimento 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0" y="3778419"/>
              <a:ext cx="10728325" cy="611617"/>
            </a:xfrm>
            <a:prstGeom prst="roundRect">
              <a:avLst>
                <a:gd fmla="val 16667" name="adj"/>
              </a:avLst>
            </a:prstGeom>
            <a:solidFill>
              <a:srgbClr val="022F6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2"/>
            <p:cNvSpPr txBox="1"/>
            <p:nvPr/>
          </p:nvSpPr>
          <p:spPr>
            <a:xfrm>
              <a:off x="29857" y="3808276"/>
              <a:ext cx="10668611" cy="551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b="0" i="0" lang="it-IT" sz="2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➢Interventi in contesti specifici.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13"/>
          <p:cNvSpPr txBox="1"/>
          <p:nvPr>
            <p:ph type="title"/>
          </p:nvPr>
        </p:nvSpPr>
        <p:spPr>
          <a:xfrm>
            <a:off x="640290" y="685800"/>
            <a:ext cx="4818656" cy="4603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entury Gothic"/>
              <a:buNone/>
            </a:pPr>
            <a:r>
              <a:rPr lang="it-IT" sz="5200"/>
              <a:t>PREVENZIONE</a:t>
            </a:r>
            <a:endParaRPr/>
          </a:p>
        </p:txBody>
      </p:sp>
      <p:sp>
        <p:nvSpPr>
          <p:cNvPr id="311" name="Google Shape;311;p13"/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dk2">
              <a:alpha val="9686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13"/>
          <p:cNvSpPr txBox="1"/>
          <p:nvPr>
            <p:ph idx="1" type="body"/>
          </p:nvPr>
        </p:nvSpPr>
        <p:spPr>
          <a:xfrm>
            <a:off x="6625651" y="685800"/>
            <a:ext cx="4878959" cy="4603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lt1"/>
                </a:solidFill>
              </a:rPr>
              <a:t>Le attività sono state finalizzate a: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lt1"/>
                </a:solidFill>
              </a:rPr>
              <a:t>• Promozione benessere collettivo, con particolare attenzione alla popolazione giovanile, attraverso campagne informative ed educativi nei luoghi di aggregazione formale e informale; • Educazione alla salute nelle scuole;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lt1"/>
                </a:solidFill>
              </a:rPr>
              <a:t>• Formazione di insegnanti, educatori e operatori;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lt1"/>
                </a:solidFill>
              </a:rPr>
              <a:t>• Prevenzione di comportamenti a rischio dipendenze e uso problematico di sostanze psicoattive legali e illegali;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lt1"/>
                </a:solidFill>
              </a:rPr>
              <a:t>• Riduzione dell’uso di sostanze stupefacenti;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lt1"/>
                </a:solidFill>
              </a:rPr>
              <a:t>• Scoraggiamento del contatto precoce;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lt1"/>
                </a:solidFill>
              </a:rPr>
              <a:t>• Riduzione mortalità e della morbilità (HIV, Overdose, Epatiti, TBC, etc.).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14"/>
          <p:cNvSpPr txBox="1"/>
          <p:nvPr>
            <p:ph type="title"/>
          </p:nvPr>
        </p:nvSpPr>
        <p:spPr>
          <a:xfrm>
            <a:off x="684212" y="4487332"/>
            <a:ext cx="75438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it-IT"/>
              <a:t>INTERVENTI DI PREVENZIONE</a:t>
            </a:r>
            <a:endParaRPr/>
          </a:p>
        </p:txBody>
      </p:sp>
      <p:sp>
        <p:nvSpPr>
          <p:cNvPr id="319" name="Google Shape;319;p14"/>
          <p:cNvSpPr txBox="1"/>
          <p:nvPr>
            <p:ph idx="1" type="body"/>
          </p:nvPr>
        </p:nvSpPr>
        <p:spPr>
          <a:xfrm>
            <a:off x="684211" y="685800"/>
            <a:ext cx="7493137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/>
              <a:t>• Cic dal 1994 • Team dal 2004 (dai 14 ai 20 anni)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it-IT"/>
              <a:t>• Unità mobile dal 1998 (tossicodipendenti attivi e popolazione a rischio)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it-IT"/>
              <a:t>• Prevenzione ambientale dal 2008 (popolazione giovanile di diversi comuni)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it-IT"/>
              <a:t>• Educativa di strada dal 2010 (dai 14 ai 34 anni che non afferiscono al STDP ma vulnerabili in quanto frequentatori di contesti a rischio)</a:t>
            </a:r>
            <a:endParaRPr/>
          </a:p>
        </p:txBody>
      </p:sp>
      <p:pic>
        <p:nvPicPr>
          <p:cNvPr descr="Punto esclamativo su uno sfondo giallo" id="320" name="Google Shape;320;p14"/>
          <p:cNvPicPr preferRelativeResize="0"/>
          <p:nvPr/>
        </p:nvPicPr>
        <p:blipFill rotWithShape="1">
          <a:blip r:embed="rId3">
            <a:alphaModFix/>
          </a:blip>
          <a:srcRect b="0" l="38024" r="25106" t="0"/>
          <a:stretch/>
        </p:blipFill>
        <p:spPr>
          <a:xfrm>
            <a:off x="8820603" y="10"/>
            <a:ext cx="3371397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14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22" name="Google Shape;322;p14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3" name="Google Shape;323;p14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" name="Google Shape;324;p14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5" name="Google Shape;325;p14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6" name="Google Shape;326;p14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0">
              <a:srgbClr val="05578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0" y="-2"/>
            <a:ext cx="8129873" cy="6858002"/>
          </a:xfrm>
          <a:prstGeom prst="snip2DiagRect">
            <a:avLst>
              <a:gd fmla="val 0" name="adj1"/>
              <a:gd fmla="val 0" name="adj2"/>
            </a:avLst>
          </a:prstGeom>
          <a:solidFill>
            <a:schemeClr val="dk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3" name="Google Shape;333;p15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34" name="Google Shape;334;p15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5" name="Google Shape;335;p15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6" name="Google Shape;336;p15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7" name="Google Shape;337;p15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8" name="Google Shape;338;p15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39" name="Google Shape;339;p15"/>
          <p:cNvSpPr txBox="1"/>
          <p:nvPr>
            <p:ph type="title"/>
          </p:nvPr>
        </p:nvSpPr>
        <p:spPr>
          <a:xfrm>
            <a:off x="8588661" y="941424"/>
            <a:ext cx="3043896" cy="324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it-IT">
                <a:solidFill>
                  <a:srgbClr val="FFFFFF"/>
                </a:solidFill>
              </a:rPr>
              <a:t>CURA</a:t>
            </a:r>
            <a:endParaRPr/>
          </a:p>
        </p:txBody>
      </p:sp>
      <p:grpSp>
        <p:nvGrpSpPr>
          <p:cNvPr id="340" name="Google Shape;340;p15"/>
          <p:cNvGrpSpPr/>
          <p:nvPr/>
        </p:nvGrpSpPr>
        <p:grpSpPr>
          <a:xfrm>
            <a:off x="940645" y="943403"/>
            <a:ext cx="6190459" cy="4764754"/>
            <a:chOff x="0" y="1979"/>
            <a:chExt cx="6190459" cy="4764754"/>
          </a:xfrm>
        </p:grpSpPr>
        <p:sp>
          <p:nvSpPr>
            <p:cNvPr id="341" name="Google Shape;341;p15"/>
            <p:cNvSpPr/>
            <p:nvPr/>
          </p:nvSpPr>
          <p:spPr>
            <a:xfrm>
              <a:off x="0" y="1979"/>
              <a:ext cx="6190459" cy="1003106"/>
            </a:xfrm>
            <a:prstGeom prst="roundRect">
              <a:avLst>
                <a:gd fmla="val 10000" name="adj"/>
              </a:avLst>
            </a:prstGeom>
            <a:solidFill>
              <a:srgbClr val="A50B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03439" y="227678"/>
              <a:ext cx="551708" cy="55170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158587" y="1979"/>
              <a:ext cx="5031871" cy="1003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 txBox="1"/>
            <p:nvPr/>
          </p:nvSpPr>
          <p:spPr>
            <a:xfrm>
              <a:off x="1158587" y="1979"/>
              <a:ext cx="5031871" cy="1003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150" lIns="106150" spcFirstLastPara="1" rIns="106150" wrap="square" tIns="106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 attività di cura sono finalizzate a:</a:t>
              </a:r>
              <a:endPara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255861"/>
              <a:ext cx="6190459" cy="1003106"/>
            </a:xfrm>
            <a:prstGeom prst="roundRect">
              <a:avLst>
                <a:gd fmla="val 10000" name="adj"/>
              </a:avLst>
            </a:prstGeom>
            <a:solidFill>
              <a:srgbClr val="119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03439" y="1481560"/>
              <a:ext cx="551708" cy="55170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1158587" y="1255861"/>
              <a:ext cx="5031871" cy="1003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 txBox="1"/>
            <p:nvPr/>
          </p:nvSpPr>
          <p:spPr>
            <a:xfrm>
              <a:off x="1158587" y="1255861"/>
              <a:ext cx="5031871" cy="1003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150" lIns="106150" spcFirstLastPara="1" rIns="106150" wrap="square" tIns="106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❖superamento/contenimento/stabilizzazione degli stati di tossicodipendenza;</a:t>
              </a:r>
              <a:endPara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0" y="2509744"/>
              <a:ext cx="6190459" cy="1003106"/>
            </a:xfrm>
            <a:prstGeom prst="roundRect">
              <a:avLst>
                <a:gd fmla="val 10000" name="adj"/>
              </a:avLst>
            </a:prstGeom>
            <a:solidFill>
              <a:srgbClr val="689E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03439" y="2735443"/>
              <a:ext cx="551708" cy="55170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1158587" y="2509744"/>
              <a:ext cx="5031871" cy="1003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 txBox="1"/>
            <p:nvPr/>
          </p:nvSpPr>
          <p:spPr>
            <a:xfrm>
              <a:off x="1158587" y="2509744"/>
              <a:ext cx="5031871" cy="1003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150" lIns="106150" spcFirstLastPara="1" rIns="106150" wrap="square" tIns="106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❖monitoraggio, diagnosi e cura delle patologie correlate in collaborazione con le UUOOCC competenti;</a:t>
              </a:r>
              <a:endPara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0" y="3763627"/>
              <a:ext cx="6190459" cy="1003106"/>
            </a:xfrm>
            <a:prstGeom prst="roundRect">
              <a:avLst>
                <a:gd fmla="val 10000" name="adj"/>
              </a:avLst>
            </a:prstGeom>
            <a:solidFill>
              <a:srgbClr val="E77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03439" y="3989326"/>
              <a:ext cx="551708" cy="55170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158587" y="3763627"/>
              <a:ext cx="5031871" cy="1003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 txBox="1"/>
            <p:nvPr/>
          </p:nvSpPr>
          <p:spPr>
            <a:xfrm>
              <a:off x="1158587" y="3763627"/>
              <a:ext cx="5031871" cy="1003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150" lIns="106150" spcFirstLastPara="1" rIns="106150" wrap="square" tIns="106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❖Recupero e mantenimento dello stato di benessere psicofisico dei pazienti e dei loro familiari</a:t>
              </a:r>
              <a:endPara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0">
              <a:srgbClr val="05578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16"/>
          <p:cNvSpPr/>
          <p:nvPr/>
        </p:nvSpPr>
        <p:spPr>
          <a:xfrm>
            <a:off x="0" y="-2"/>
            <a:ext cx="8129873" cy="6858002"/>
          </a:xfrm>
          <a:prstGeom prst="snip2DiagRect">
            <a:avLst>
              <a:gd fmla="val 0" name="adj1"/>
              <a:gd fmla="val 0" name="adj2"/>
            </a:avLst>
          </a:prstGeom>
          <a:solidFill>
            <a:schemeClr val="dk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63" name="Google Shape;363;p1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64" name="Google Shape;364;p16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5" name="Google Shape;365;p16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6" name="Google Shape;366;p16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7" name="Google Shape;367;p16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8" name="Google Shape;368;p16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69" name="Google Shape;369;p16"/>
          <p:cNvSpPr txBox="1"/>
          <p:nvPr>
            <p:ph type="title"/>
          </p:nvPr>
        </p:nvSpPr>
        <p:spPr>
          <a:xfrm>
            <a:off x="8588661" y="941424"/>
            <a:ext cx="3043896" cy="324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it-IT">
                <a:solidFill>
                  <a:srgbClr val="FFFFFF"/>
                </a:solidFill>
              </a:rPr>
              <a:t>TIPOLOGIA DI PAZIENTI</a:t>
            </a:r>
            <a:endParaRPr/>
          </a:p>
        </p:txBody>
      </p:sp>
      <p:grpSp>
        <p:nvGrpSpPr>
          <p:cNvPr id="370" name="Google Shape;370;p16"/>
          <p:cNvGrpSpPr/>
          <p:nvPr/>
        </p:nvGrpSpPr>
        <p:grpSpPr>
          <a:xfrm>
            <a:off x="940645" y="1403393"/>
            <a:ext cx="6190459" cy="3844774"/>
            <a:chOff x="0" y="461969"/>
            <a:chExt cx="6190459" cy="3844774"/>
          </a:xfrm>
        </p:grpSpPr>
        <p:sp>
          <p:nvSpPr>
            <p:cNvPr id="371" name="Google Shape;371;p16"/>
            <p:cNvSpPr/>
            <p:nvPr/>
          </p:nvSpPr>
          <p:spPr>
            <a:xfrm>
              <a:off x="0" y="461969"/>
              <a:ext cx="6190459" cy="174356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527427" y="854270"/>
              <a:ext cx="958958" cy="9589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2013812" y="461969"/>
              <a:ext cx="4176646" cy="1743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 txBox="1"/>
            <p:nvPr/>
          </p:nvSpPr>
          <p:spPr>
            <a:xfrm>
              <a:off x="2013812" y="461969"/>
              <a:ext cx="4176646" cy="1743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525" lIns="184525" spcFirstLastPara="1" rIns="184525" wrap="square" tIns="184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bassa evolutività: pz con problematiche (psichiatriche, sociali e di personalità) che non consentono, in tempi brevi, un percorso di cambiamento. Si va a migliorare la qualità della vita riducendo le attività illegali e i comportamenti a rischio e potenziando i fattori personali di protezione;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0" y="2563183"/>
              <a:ext cx="6190459" cy="1743560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527427" y="2955484"/>
              <a:ext cx="958958" cy="95895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2013812" y="2563183"/>
              <a:ext cx="4176646" cy="1743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6"/>
            <p:cNvSpPr txBox="1"/>
            <p:nvPr/>
          </p:nvSpPr>
          <p:spPr>
            <a:xfrm>
              <a:off x="2013812" y="2563183"/>
              <a:ext cx="4176646" cy="1743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525" lIns="184525" spcFirstLastPara="1" rIns="184525" wrap="square" tIns="184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 alta evolutività: pz per cui è possibile ipotizzare un percorso di cambiamento  finalizzato al superamento dello stato di dipendenza.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0">
              <a:srgbClr val="05578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17"/>
          <p:cNvSpPr/>
          <p:nvPr/>
        </p:nvSpPr>
        <p:spPr>
          <a:xfrm>
            <a:off x="0" y="-2"/>
            <a:ext cx="8129873" cy="6858002"/>
          </a:xfrm>
          <a:prstGeom prst="snip2DiagRect">
            <a:avLst>
              <a:gd fmla="val 0" name="adj1"/>
              <a:gd fmla="val 0" name="adj2"/>
            </a:avLst>
          </a:prstGeom>
          <a:solidFill>
            <a:schemeClr val="dk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5" name="Google Shape;385;p17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6" name="Google Shape;386;p17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7" name="Google Shape;387;p17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8" name="Google Shape;388;p17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9" name="Google Shape;389;p17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0" name="Google Shape;390;p17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91" name="Google Shape;391;p17"/>
          <p:cNvSpPr txBox="1"/>
          <p:nvPr>
            <p:ph type="title"/>
          </p:nvPr>
        </p:nvSpPr>
        <p:spPr>
          <a:xfrm>
            <a:off x="8588661" y="941424"/>
            <a:ext cx="3043896" cy="324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it-IT">
                <a:solidFill>
                  <a:srgbClr val="FFFFFF"/>
                </a:solidFill>
              </a:rPr>
              <a:t>TRATTAMENTI EROGATI DAL  STDP</a:t>
            </a:r>
            <a:endParaRPr/>
          </a:p>
        </p:txBody>
      </p:sp>
      <p:grpSp>
        <p:nvGrpSpPr>
          <p:cNvPr id="392" name="Google Shape;392;p17"/>
          <p:cNvGrpSpPr/>
          <p:nvPr/>
        </p:nvGrpSpPr>
        <p:grpSpPr>
          <a:xfrm>
            <a:off x="940645" y="1137880"/>
            <a:ext cx="6190459" cy="4375800"/>
            <a:chOff x="0" y="196456"/>
            <a:chExt cx="6190459" cy="4375800"/>
          </a:xfrm>
        </p:grpSpPr>
        <p:sp>
          <p:nvSpPr>
            <p:cNvPr id="393" name="Google Shape;393;p17"/>
            <p:cNvSpPr/>
            <p:nvPr/>
          </p:nvSpPr>
          <p:spPr>
            <a:xfrm>
              <a:off x="0" y="19645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A50B82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7"/>
            <p:cNvSpPr txBox="1"/>
            <p:nvPr/>
          </p:nvSpPr>
          <p:spPr>
            <a:xfrm>
              <a:off x="13822" y="21027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Valutazione diagnostica multiprofessionale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0" y="51127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A30C9C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13822" y="52509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Trattamenti farmacologici integrati e non, a medio e lungo termine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0" y="82609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8C0DA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7"/>
            <p:cNvSpPr txBox="1"/>
            <p:nvPr/>
          </p:nvSpPr>
          <p:spPr>
            <a:xfrm>
              <a:off x="13822" y="83991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Analisi di laboratorio e controlli tossicologici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0" y="114091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700DA1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7"/>
            <p:cNvSpPr txBox="1"/>
            <p:nvPr/>
          </p:nvSpPr>
          <p:spPr>
            <a:xfrm>
              <a:off x="13822" y="115473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Cura patologie correlate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0" y="145573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550E9F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13822" y="146955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Sostegno psicologico individuale e rivolto ai familiari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0" y="177055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390E9E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7"/>
            <p:cNvSpPr txBox="1"/>
            <p:nvPr/>
          </p:nvSpPr>
          <p:spPr>
            <a:xfrm>
              <a:off x="13822" y="178437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Psicoterapia strutturate individuale e familiare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0" y="208537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1F0F9D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7"/>
            <p:cNvSpPr txBox="1"/>
            <p:nvPr/>
          </p:nvSpPr>
          <p:spPr>
            <a:xfrm>
              <a:off x="13822" y="209919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Interventi di sostegno socio-educativi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0" y="240019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0F1B9C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7"/>
            <p:cNvSpPr txBox="1"/>
            <p:nvPr/>
          </p:nvSpPr>
          <p:spPr>
            <a:xfrm>
              <a:off x="13822" y="241401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Counselling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0" y="271501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10359B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7"/>
            <p:cNvSpPr txBox="1"/>
            <p:nvPr/>
          </p:nvSpPr>
          <p:spPr>
            <a:xfrm>
              <a:off x="13822" y="272883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Interventi socio-assistenziali in collaborazione con la rete territoriale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0" y="302983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104F9A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7"/>
            <p:cNvSpPr txBox="1"/>
            <p:nvPr/>
          </p:nvSpPr>
          <p:spPr>
            <a:xfrm>
              <a:off x="13822" y="304365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Predisposizione di programmi psico-socioriabilitativi personalizzati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0" y="334465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116798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7"/>
            <p:cNvSpPr txBox="1"/>
            <p:nvPr/>
          </p:nvSpPr>
          <p:spPr>
            <a:xfrm>
              <a:off x="13822" y="335847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ambulatoriali, semiresidenziali e residenziali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0" y="365947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118098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7"/>
            <p:cNvSpPr txBox="1"/>
            <p:nvPr/>
          </p:nvSpPr>
          <p:spPr>
            <a:xfrm>
              <a:off x="13822" y="367329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Reinserimento socio-lavorativo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0" y="397429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129694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7"/>
            <p:cNvSpPr txBox="1"/>
            <p:nvPr/>
          </p:nvSpPr>
          <p:spPr>
            <a:xfrm>
              <a:off x="13822" y="398811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Trattamento di pazienti detenuti e sottoposte a misure alternative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0" y="4289116"/>
              <a:ext cx="6190459" cy="283140"/>
            </a:xfrm>
            <a:prstGeom prst="roundRect">
              <a:avLst>
                <a:gd fmla="val 16667" name="adj"/>
              </a:avLst>
            </a:prstGeom>
            <a:solidFill>
              <a:srgbClr val="12957A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7"/>
            <p:cNvSpPr txBox="1"/>
            <p:nvPr/>
          </p:nvSpPr>
          <p:spPr>
            <a:xfrm>
              <a:off x="13822" y="4302938"/>
              <a:ext cx="6162815" cy="255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❖ Accertamenti/certificazioni medico/legale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18"/>
          <p:cNvSpPr txBox="1"/>
          <p:nvPr>
            <p:ph type="title"/>
          </p:nvPr>
        </p:nvSpPr>
        <p:spPr>
          <a:xfrm>
            <a:off x="3978579" y="4487332"/>
            <a:ext cx="5627158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it-IT" sz="2800"/>
              <a:t>RIABILITAZIONE/REINSERIMENTO</a:t>
            </a:r>
            <a:br>
              <a:rPr lang="it-IT" sz="2800"/>
            </a:br>
            <a:endParaRPr sz="2800"/>
          </a:p>
        </p:txBody>
      </p:sp>
      <p:pic>
        <p:nvPicPr>
          <p:cNvPr descr="Mani che si tengono per i polsi e si uniscono per formare un cerchio" id="427" name="Google Shape;427;p18"/>
          <p:cNvPicPr preferRelativeResize="0"/>
          <p:nvPr/>
        </p:nvPicPr>
        <p:blipFill rotWithShape="1">
          <a:blip r:embed="rId3">
            <a:alphaModFix/>
          </a:blip>
          <a:srcRect b="-1" l="34774" r="31139" t="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8"/>
          <p:cNvSpPr txBox="1"/>
          <p:nvPr>
            <p:ph idx="1" type="body"/>
          </p:nvPr>
        </p:nvSpPr>
        <p:spPr>
          <a:xfrm>
            <a:off x="3884612" y="685800"/>
            <a:ext cx="6626072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it-IT"/>
              <a:t>Tali attività, in graduale continuità con il progetto terapeutico, sono finalizzate a promuovere percorsi di inclusione socio/lavorativo/ambientale anche in collaborazione con Istituti scolastici, EELL, Ciof, Agenzie formative e di addestramento al lavoro.</a:t>
            </a:r>
            <a:endParaRPr/>
          </a:p>
        </p:txBody>
      </p:sp>
      <p:grpSp>
        <p:nvGrpSpPr>
          <p:cNvPr id="429" name="Google Shape;429;p18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30" name="Google Shape;430;p18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1" name="Google Shape;431;p18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2" name="Google Shape;432;p18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3" name="Google Shape;433;p18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4" name="Google Shape;434;p18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19"/>
          <p:cNvSpPr txBox="1"/>
          <p:nvPr>
            <p:ph type="title"/>
          </p:nvPr>
        </p:nvSpPr>
        <p:spPr>
          <a:xfrm>
            <a:off x="3978579" y="4487332"/>
            <a:ext cx="5627158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it-IT" sz="3300"/>
              <a:t>INTERVENTI IN CONTESTI SPECIFICI</a:t>
            </a:r>
            <a:br>
              <a:rPr lang="it-IT" sz="3300"/>
            </a:br>
            <a:endParaRPr sz="3300"/>
          </a:p>
        </p:txBody>
      </p:sp>
      <p:pic>
        <p:nvPicPr>
          <p:cNvPr descr="Una fila di campioni per test medico" id="441" name="Google Shape;441;p19"/>
          <p:cNvPicPr preferRelativeResize="0"/>
          <p:nvPr/>
        </p:nvPicPr>
        <p:blipFill rotWithShape="1">
          <a:blip r:embed="rId3">
            <a:alphaModFix/>
          </a:blip>
          <a:srcRect b="0" l="54350" r="7351" t="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9"/>
          <p:cNvSpPr txBox="1"/>
          <p:nvPr>
            <p:ph idx="1" type="body"/>
          </p:nvPr>
        </p:nvSpPr>
        <p:spPr>
          <a:xfrm>
            <a:off x="3884612" y="685800"/>
            <a:ext cx="6626072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/>
              <a:t>✓Area comorbilità psichiatrica (DOPPIA DIAGNOSI) La comorbilità, o doppia diagnosi, è definita dall'Organizzazione mondiale della sanità (OMS) come la «coesistenza nel medesimo individuo di un disturbo dovuto al consumo di sostanze psicoattive e di un altro disturbo psichiatrico» (OMS, 1995).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it-IT"/>
              <a:t>✓Area genitoriale e tossicodipendenza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it-IT"/>
              <a:t>✓Area penale</a:t>
            </a:r>
            <a:endParaRPr/>
          </a:p>
        </p:txBody>
      </p:sp>
      <p:grpSp>
        <p:nvGrpSpPr>
          <p:cNvPr id="443" name="Google Shape;443;p19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44" name="Google Shape;444;p19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5" name="Google Shape;445;p19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6" name="Google Shape;446;p19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7" name="Google Shape;447;p19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8" name="Google Shape;448;p19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orte aperte" id="454" name="Google Shape;454;p20"/>
          <p:cNvPicPr preferRelativeResize="0"/>
          <p:nvPr/>
        </p:nvPicPr>
        <p:blipFill rotWithShape="1">
          <a:blip r:embed="rId3">
            <a:alphaModFix/>
          </a:blip>
          <a:srcRect b="-1" l="46655" r="19258" t="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0"/>
          <p:cNvSpPr txBox="1"/>
          <p:nvPr>
            <p:ph idx="1" type="body"/>
          </p:nvPr>
        </p:nvSpPr>
        <p:spPr>
          <a:xfrm>
            <a:off x="3884612" y="685800"/>
            <a:ext cx="6626072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it-IT"/>
              <a:t>Il STDP si interfaccia con altri servizi della sanità (vari reparti, distretto) e degli Enti Locali, con le Prefetture (NOT) e i Tribunali (Ordinari, di Sorveglianza e per Minori), con gli Istituti Penitenziari, con UEPE e USSM, con gli avvocati, con il Privato sociale (CT, volontariato e Associazioni ricreative e socializzanti), con gli istituti scolastici e con il mondo del lavoro (Cpi, cooperative e aziende).</a:t>
            </a:r>
            <a:endParaRPr/>
          </a:p>
        </p:txBody>
      </p:sp>
      <p:grpSp>
        <p:nvGrpSpPr>
          <p:cNvPr id="456" name="Google Shape;456;p20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57" name="Google Shape;457;p20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8" name="Google Shape;458;p20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9" name="Google Shape;459;p20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0" name="Google Shape;460;p20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1" name="Google Shape;461;p20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3"/>
          <p:cNvSpPr txBox="1"/>
          <p:nvPr>
            <p:ph type="title"/>
          </p:nvPr>
        </p:nvSpPr>
        <p:spPr>
          <a:xfrm>
            <a:off x="3978579" y="4487332"/>
            <a:ext cx="5627158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entury Gothic"/>
              <a:buNone/>
            </a:pPr>
            <a:r>
              <a:rPr lang="it-IT" sz="2500"/>
              <a:t>L’ORGANIZZAZIONE DELLA RETE DEI SERVIZI PER LE DIPENDENZE PATOLOGICHE</a:t>
            </a:r>
            <a:br>
              <a:rPr lang="it-IT" sz="2500"/>
            </a:br>
            <a:endParaRPr sz="2500"/>
          </a:p>
        </p:txBody>
      </p:sp>
      <p:pic>
        <p:nvPicPr>
          <p:cNvPr descr="Puntini gialli su blu" id="173" name="Google Shape;173;p3"/>
          <p:cNvPicPr preferRelativeResize="0"/>
          <p:nvPr/>
        </p:nvPicPr>
        <p:blipFill rotWithShape="1">
          <a:blip r:embed="rId3">
            <a:alphaModFix/>
          </a:blip>
          <a:srcRect b="-1" l="33248" r="32921" t="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/>
          <p:nvPr>
            <p:ph idx="1" type="body"/>
          </p:nvPr>
        </p:nvSpPr>
        <p:spPr>
          <a:xfrm>
            <a:off x="3884612" y="685800"/>
            <a:ext cx="6626072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20"/>
              <a:buChar char="▶"/>
            </a:pPr>
            <a:r>
              <a:rPr lang="it-IT" sz="1900">
                <a:solidFill>
                  <a:schemeClr val="lt1"/>
                </a:solidFill>
              </a:rPr>
              <a:t>L’area delle dipendenze patologiche comprende problematiche molto diverse con caratteristiche ed esigenze specifiche rispetto agli interventi di cura.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None/>
            </a:pPr>
            <a:r>
              <a:rPr lang="it-IT" sz="1900">
                <a:solidFill>
                  <a:schemeClr val="lt1"/>
                </a:solidFill>
              </a:rPr>
              <a:t>Appartengono a quest’area le dipendenze quali: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Char char="▶"/>
            </a:pPr>
            <a:r>
              <a:rPr lang="it-IT" sz="1900">
                <a:solidFill>
                  <a:schemeClr val="lt1"/>
                </a:solidFill>
              </a:rPr>
              <a:t>Tabagismo;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Char char="▶"/>
            </a:pPr>
            <a:r>
              <a:rPr lang="it-IT" sz="1900">
                <a:solidFill>
                  <a:schemeClr val="lt1"/>
                </a:solidFill>
              </a:rPr>
              <a:t>Dipendenze da sostanze stupefacenti;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Char char="▶"/>
            </a:pPr>
            <a:r>
              <a:rPr lang="it-IT" sz="1900">
                <a:solidFill>
                  <a:schemeClr val="lt1"/>
                </a:solidFill>
              </a:rPr>
              <a:t>Dipendenze da alcool e problemi alcool correlati;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Char char="▶"/>
            </a:pPr>
            <a:r>
              <a:rPr lang="it-IT" sz="1900">
                <a:solidFill>
                  <a:schemeClr val="lt1"/>
                </a:solidFill>
              </a:rPr>
              <a:t>Gioco d’Azzardo Patologico (GAP);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Char char="▶"/>
            </a:pPr>
            <a:r>
              <a:rPr lang="it-IT" sz="1900">
                <a:solidFill>
                  <a:schemeClr val="lt1"/>
                </a:solidFill>
              </a:rPr>
              <a:t>Dipendenze tecnologiche, shopping e sex addiction, cybersex.</a:t>
            </a:r>
            <a:endParaRPr/>
          </a:p>
        </p:txBody>
      </p:sp>
      <p:grpSp>
        <p:nvGrpSpPr>
          <p:cNvPr id="175" name="Google Shape;175;p3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6" name="Google Shape;176;p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" name="Google Shape;177;p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p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" name="Google Shape;180;p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21"/>
          <p:cNvSpPr txBox="1"/>
          <p:nvPr>
            <p:ph type="title"/>
          </p:nvPr>
        </p:nvSpPr>
        <p:spPr>
          <a:xfrm>
            <a:off x="3978579" y="4487332"/>
            <a:ext cx="5627158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entury Gothic"/>
              <a:buNone/>
            </a:pPr>
            <a:r>
              <a:rPr lang="it-IT" sz="3100"/>
              <a:t>MISSION DEL SERVIZIO SOCIALE NEL SETTORE DELLE DIPENDENZE PATOLOGICHE </a:t>
            </a:r>
            <a:endParaRPr/>
          </a:p>
        </p:txBody>
      </p:sp>
      <p:pic>
        <p:nvPicPr>
          <p:cNvPr descr="Puzzle bianco con un pezzo rosso" id="468" name="Google Shape;468;p21"/>
          <p:cNvPicPr preferRelativeResize="0"/>
          <p:nvPr/>
        </p:nvPicPr>
        <p:blipFill rotWithShape="1">
          <a:blip r:embed="rId3">
            <a:alphaModFix/>
          </a:blip>
          <a:srcRect b="0" l="36440" r="34836" t="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1"/>
          <p:cNvSpPr txBox="1"/>
          <p:nvPr>
            <p:ph idx="1" type="body"/>
          </p:nvPr>
        </p:nvSpPr>
        <p:spPr>
          <a:xfrm>
            <a:off x="3884612" y="685800"/>
            <a:ext cx="6626072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400"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/>
              <a:t>trasmettere alla persona che nessuno è vittima della propria biografia e del proprio passato  orientare la persona a puntare su sé stessa per uscire dalle difficoltà in cui si trova invischiata;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/>
              <a:t>aiutare la persona a diventare responsabile del proprio cambiamento;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/>
              <a:t>valorizzare le risorse potenziando le “aree sane”;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/>
              <a:t>lavorare per l’acquisizione o il miglioramento di competenze che possano favorire l’autonomia;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/>
              <a:t>favorire situazioni che accrescano il senso di autoefficacia e ridimensionare il vissuto di incapacità e di autosvalutazione;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/>
              <a:t>consentire alla persona di ricostruire un’autonomia sociale che possa consentirgli di esprimere sé stessa;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/>
              <a:t>promuovere l’abilità di instaurare nuove relazioni umane.</a:t>
            </a:r>
            <a:endParaRPr/>
          </a:p>
        </p:txBody>
      </p:sp>
      <p:grpSp>
        <p:nvGrpSpPr>
          <p:cNvPr id="470" name="Google Shape;470;p21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71" name="Google Shape;471;p2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2" name="Google Shape;472;p2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3" name="Google Shape;473;p2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4" name="Google Shape;474;p2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5" name="Google Shape;475;p2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22"/>
          <p:cNvSpPr txBox="1"/>
          <p:nvPr>
            <p:ph type="title"/>
          </p:nvPr>
        </p:nvSpPr>
        <p:spPr>
          <a:xfrm>
            <a:off x="3978579" y="4487332"/>
            <a:ext cx="5627158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it-IT" sz="3300"/>
              <a:t>I SERVIZI TERRITORIALI PER LE DIPENDENZE PATOLOGICHE</a:t>
            </a:r>
            <a:endParaRPr/>
          </a:p>
        </p:txBody>
      </p:sp>
      <p:pic>
        <p:nvPicPr>
          <p:cNvPr descr="Primo piano di maniglie di porte per edifici a vetri" id="482" name="Google Shape;482;p22"/>
          <p:cNvPicPr preferRelativeResize="0"/>
          <p:nvPr/>
        </p:nvPicPr>
        <p:blipFill rotWithShape="1">
          <a:blip r:embed="rId3">
            <a:alphaModFix/>
          </a:blip>
          <a:srcRect b="-1" l="42322" r="23592" t="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2"/>
          <p:cNvSpPr txBox="1"/>
          <p:nvPr>
            <p:ph idx="1" type="body"/>
          </p:nvPr>
        </p:nvSpPr>
        <p:spPr>
          <a:xfrm>
            <a:off x="3884612" y="685800"/>
            <a:ext cx="6626072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it-IT"/>
              <a:t>U.O.C STDP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it-IT"/>
              <a:t>Servizi Specialistici;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it-IT"/>
              <a:t>Tirocini di Inclusione Sociale e inserimenti lavorativi;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it-IT"/>
              <a:t>Servizi di strada ( riduzione del danno , servizi emergenza) denominati servizi a bassa soglia.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grpSp>
        <p:nvGrpSpPr>
          <p:cNvPr id="484" name="Google Shape;484;p22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85" name="Google Shape;485;p2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6" name="Google Shape;486;p2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7" name="Google Shape;487;p2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8" name="Google Shape;488;p2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9" name="Google Shape;489;p2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23"/>
          <p:cNvSpPr txBox="1"/>
          <p:nvPr>
            <p:ph idx="1" type="body"/>
          </p:nvPr>
        </p:nvSpPr>
        <p:spPr>
          <a:xfrm>
            <a:off x="684211" y="685800"/>
            <a:ext cx="7493137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it-IT" sz="1600"/>
              <a:t>SEMIRESIDENZIALI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Char char="▶"/>
            </a:pPr>
            <a:r>
              <a:rPr lang="it-IT" sz="1600" u="sng"/>
              <a:t>COMUNITA' SEMIRESIDENZIALE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Char char="▶"/>
            </a:pPr>
            <a:r>
              <a:rPr lang="it-IT" sz="1600"/>
              <a:t>Struttura di medie dimensioni ( 20/25 pl) che opera in orario diurno (dalle 8,30 alle 19,30 di tutti i giorni feriali) e che  consente agli utenti di seguire quotidianamente un programma terapeutico in full-immersion, pur rimanendo ciascuno all’interno del proprio contesto di vita: terminato l’orario di Comunità infatti, le persone tornano alle proprie abitazioni e riprendono contatto con le rispettive realtà familiari, affettive, ambientali. Gli obiettivi di questo percorso evolutivo sono: l’interruzione graduale del comportamento di abuso il raggiungimento dell’autonomia in tutte le aree significative della vita del soggetto.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Char char="▶"/>
            </a:pPr>
            <a:r>
              <a:rPr lang="it-IT" sz="1600"/>
              <a:t>Viene predisposto un programma personalizzato con apporti multiprofessionali.</a:t>
            </a:r>
            <a:endParaRPr/>
          </a:p>
          <a:p>
            <a:pPr indent="-20447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/>
          </a:p>
        </p:txBody>
      </p:sp>
      <p:pic>
        <p:nvPicPr>
          <p:cNvPr descr="Pianta che cresce in una crepa nel cemento" id="496" name="Google Shape;496;p23"/>
          <p:cNvPicPr preferRelativeResize="0"/>
          <p:nvPr/>
        </p:nvPicPr>
        <p:blipFill rotWithShape="1">
          <a:blip r:embed="rId3">
            <a:alphaModFix/>
          </a:blip>
          <a:srcRect b="-1" l="24276" r="42909" t="0"/>
          <a:stretch/>
        </p:blipFill>
        <p:spPr>
          <a:xfrm>
            <a:off x="8820603" y="10"/>
            <a:ext cx="3371397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23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98" name="Google Shape;498;p2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9" name="Google Shape;499;p2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0" name="Google Shape;500;p2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1" name="Google Shape;501;p2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2" name="Google Shape;502;p2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">
              <a:schemeClr val="lt1"/>
            </a:gs>
            <a:gs pos="100000">
              <a:srgbClr val="E1E1E1"/>
            </a:gs>
          </a:gsLst>
          <a:lin ang="6120000" scaled="0"/>
        </a:gra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4"/>
          <p:cNvSpPr/>
          <p:nvPr/>
        </p:nvSpPr>
        <p:spPr>
          <a:xfrm flipH="1">
            <a:off x="925" y="2"/>
            <a:ext cx="12191075" cy="6857998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24"/>
          <p:cNvSpPr/>
          <p:nvPr/>
        </p:nvSpPr>
        <p:spPr>
          <a:xfrm flipH="1" rot="10800000">
            <a:off x="0" y="1"/>
            <a:ext cx="12188825" cy="6857999"/>
          </a:xfrm>
          <a:prstGeom prst="snip1Rect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10000">
                <a:schemeClr val="lt1"/>
              </a:gs>
              <a:gs pos="100000">
                <a:srgbClr val="E1E1E1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24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b="1" lang="it-IT" sz="1900" u="sng">
                <a:solidFill>
                  <a:schemeClr val="dk1"/>
                </a:solidFill>
              </a:rPr>
              <a:t>COMUNITA' TERAPEUTICHE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None/>
            </a:pPr>
            <a:r>
              <a:rPr lang="it-IT" sz="1900">
                <a:solidFill>
                  <a:schemeClr val="dk1"/>
                </a:solidFill>
              </a:rPr>
              <a:t>			( San Patrignano, Mondo X, Giovanni XXII)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Char char="▶"/>
            </a:pPr>
            <a:r>
              <a:rPr lang="it-IT" sz="1900">
                <a:solidFill>
                  <a:schemeClr val="dk1"/>
                </a:solidFill>
              </a:rPr>
              <a:t>Gestite in prevalenza  da soggetti privati del terzo settore con specifiche caratteristiche. Ospitano utenti inviati dal Servizio Serd o per coloro che sono sottoposti a misure restrittive della libertà personale.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Char char="▶"/>
            </a:pPr>
            <a:r>
              <a:rPr lang="it-IT" sz="1900">
                <a:solidFill>
                  <a:schemeClr val="dk1"/>
                </a:solidFill>
              </a:rPr>
              <a:t>Struttura residenziale a carattere comunitario ( 25 pl) dove vengono effettuati programmi di recupero personalizzati sia volontari che per utenti sottoposti a misure restrittive della libertà personale.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Char char="▶"/>
            </a:pPr>
            <a:r>
              <a:rPr lang="it-IT" sz="1900">
                <a:solidFill>
                  <a:schemeClr val="dk1"/>
                </a:solidFill>
              </a:rPr>
              <a:t>Possono essere previste tre fasi dell'intervento terapeutico residenziale.</a:t>
            </a:r>
            <a:endParaRPr/>
          </a:p>
          <a:p>
            <a:pPr indent="-189230" lvl="0" marL="28575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152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1" y="0"/>
            <a:ext cx="12188824" cy="4572000"/>
          </a:xfrm>
          <a:prstGeom prst="snip2DiagRect">
            <a:avLst>
              <a:gd fmla="val 0" name="adj1"/>
              <a:gd fmla="val 0" name="adj2"/>
            </a:avLst>
          </a:prstGeom>
          <a:solidFill>
            <a:schemeClr val="lt1">
              <a:alpha val="3686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25"/>
          <p:cNvSpPr txBox="1"/>
          <p:nvPr>
            <p:ph idx="1" type="body"/>
          </p:nvPr>
        </p:nvSpPr>
        <p:spPr>
          <a:xfrm>
            <a:off x="684212" y="685800"/>
            <a:ext cx="9763294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/>
              <a:t>Prima fase: modulo di disintossicazione residenziale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it-IT"/>
              <a:t>Obiettivo generale: favorire l’accoglienza e la presa in carico del tossicodipendente, che non riesce ad accedere ai trattamenti residenziali perché non in grado di raggiungere l’astinenza, al fine di avviarlo alla disintossicazione e motivarlo al cambiamento, in accordo con il Servizio di provenienza. Attraverso colloqui individuali motivazionali e di supporto psicologico e gruppi terapeutici.</a:t>
            </a:r>
            <a:endParaRPr/>
          </a:p>
          <a:p>
            <a:pPr indent="-184150" lvl="0" marL="2857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">
              <a:schemeClr val="lt1"/>
            </a:gs>
            <a:gs pos="100000">
              <a:srgbClr val="E1E1E1"/>
            </a:gs>
          </a:gsLst>
          <a:lin ang="6120000" scaled="0"/>
        </a:gra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6"/>
          <p:cNvSpPr/>
          <p:nvPr/>
        </p:nvSpPr>
        <p:spPr>
          <a:xfrm flipH="1">
            <a:off x="925" y="2"/>
            <a:ext cx="12191075" cy="6857998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26"/>
          <p:cNvSpPr/>
          <p:nvPr/>
        </p:nvSpPr>
        <p:spPr>
          <a:xfrm flipH="1" rot="10800000">
            <a:off x="0" y="1"/>
            <a:ext cx="12188825" cy="6857999"/>
          </a:xfrm>
          <a:prstGeom prst="snip1Rect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10000">
                <a:schemeClr val="lt1"/>
              </a:gs>
              <a:gs pos="100000">
                <a:srgbClr val="E1E1E1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26"/>
          <p:cNvSpPr txBox="1"/>
          <p:nvPr>
            <p:ph idx="1" type="body"/>
          </p:nvPr>
        </p:nvSpPr>
        <p:spPr>
          <a:xfrm>
            <a:off x="684212" y="685800"/>
            <a:ext cx="8534400" cy="5144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it-IT" sz="1100">
                <a:solidFill>
                  <a:schemeClr val="dk1"/>
                </a:solidFill>
              </a:rPr>
              <a:t>Seconda fase: modulo terapeutico riabilitativo residenziale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 u="sng">
                <a:solidFill>
                  <a:schemeClr val="dk1"/>
                </a:solidFill>
              </a:rPr>
              <a:t>Obiettivi generali:</a:t>
            </a:r>
            <a:r>
              <a:rPr lang="it-IT" sz="1100">
                <a:solidFill>
                  <a:schemeClr val="dk1"/>
                </a:solidFill>
              </a:rPr>
              <a:t> accogliere persone con problemi di dipendenza da sostanze, che hanno consolidato una motivazione al trattamento e che non hanno più problemi di dipendenza fisica, per favorire il superamento di tale condizione. Attraverso, tra gli altri, colloqui individuali motivazionali e di supporto psicologico e gruppi terapeutici.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 u="sng">
                <a:solidFill>
                  <a:schemeClr val="dk1"/>
                </a:solidFill>
              </a:rPr>
              <a:t>Obiettivi specifici: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495"/>
              <a:buFont typeface="Noto Sans Symbols"/>
              <a:buChar char="●"/>
            </a:pPr>
            <a:r>
              <a:rPr lang="it-IT" sz="1100">
                <a:solidFill>
                  <a:schemeClr val="dk1"/>
                </a:solidFill>
              </a:rPr>
              <a:t>cessare l’uso di sostanze d’abuso e consolidare la motivazione al cambiamento;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495"/>
              <a:buFont typeface="Noto Sans Symbols"/>
              <a:buChar char="●"/>
            </a:pPr>
            <a:r>
              <a:rPr lang="it-IT" sz="1100">
                <a:solidFill>
                  <a:schemeClr val="dk1"/>
                </a:solidFill>
              </a:rPr>
              <a:t>abbandonare comportamenti a rischio e delinquenziali;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495"/>
              <a:buFont typeface="Noto Sans Symbols"/>
              <a:buChar char="●"/>
            </a:pPr>
            <a:r>
              <a:rPr lang="it-IT" sz="1100">
                <a:solidFill>
                  <a:schemeClr val="dk1"/>
                </a:solidFill>
              </a:rPr>
              <a:t>assumere coerentemente le responsabilità che il programma terapeutico prevede;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495"/>
              <a:buFont typeface="Noto Sans Symbols"/>
              <a:buChar char="●"/>
            </a:pPr>
            <a:r>
              <a:rPr lang="it-IT" sz="1100">
                <a:solidFill>
                  <a:schemeClr val="dk1"/>
                </a:solidFill>
              </a:rPr>
              <a:t>partecipare alle attività della comunità in modo attivo e prendersi cura di sé;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495"/>
              <a:buFont typeface="Noto Sans Symbols"/>
              <a:buChar char="●"/>
            </a:pPr>
            <a:r>
              <a:rPr lang="it-IT" sz="1100">
                <a:solidFill>
                  <a:schemeClr val="dk1"/>
                </a:solidFill>
              </a:rPr>
              <a:t>acquisire una capacità di lettura dei propri comportamenti in genere e di quelli a rischio in particolare;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495"/>
              <a:buFont typeface="Noto Sans Symbols"/>
              <a:buChar char="●"/>
            </a:pPr>
            <a:r>
              <a:rPr lang="it-IT" sz="1100">
                <a:solidFill>
                  <a:schemeClr val="dk1"/>
                </a:solidFill>
              </a:rPr>
              <a:t>acquisire capacità progettuali relativamente all’area lavorativa;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495"/>
              <a:buFont typeface="Noto Sans Symbols"/>
              <a:buChar char="●"/>
            </a:pPr>
            <a:r>
              <a:rPr lang="it-IT" sz="1100">
                <a:solidFill>
                  <a:schemeClr val="dk1"/>
                </a:solidFill>
              </a:rPr>
              <a:t>riduzione del rischio di ricaduta.</a:t>
            </a:r>
            <a:endParaRPr/>
          </a:p>
          <a:p>
            <a:pPr indent="-22987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Lampadina su sfondo giallo con cavo e fasci di luce disegnati" id="529" name="Google Shape;529;p27"/>
          <p:cNvPicPr preferRelativeResize="0"/>
          <p:nvPr/>
        </p:nvPicPr>
        <p:blipFill rotWithShape="1">
          <a:blip r:embed="rId3">
            <a:alphaModFix/>
          </a:blip>
          <a:srcRect b="0" l="56427" r="12169" t="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7"/>
          <p:cNvSpPr txBox="1"/>
          <p:nvPr>
            <p:ph idx="1" type="body"/>
          </p:nvPr>
        </p:nvSpPr>
        <p:spPr>
          <a:xfrm>
            <a:off x="3884612" y="685800"/>
            <a:ext cx="7157014" cy="499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lang="it-IT" sz="1100"/>
              <a:t>Terza fase: modulo finale del trattamento residenziale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/>
              <a:t>Obiettivi generali: : accogliere persone che hanno effettuato un programma riabilitativo e che prevalentemente provengono dal territorio, poiché il programma è incentrato sul recupero delle abilità sociali e lavorative da sperimentare sul territorio stesso. Attraverso, tra gli altri, colloqui individuali motivazionali e di supporto psicologico e gruppi terapeutici. Nello specifico: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/>
              <a:t>favorire l’inclusione sociale attraverso un lavoro mirato di accompagnamento e sostegno terapeutico;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/>
              <a:t>rinforzare le capacità psico-sociali del soggetto per aumentare la capacità di coping verso situazioni a rischio;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/>
              <a:t>migliorare abilità e conoscenze al fine di arricchire l’integrazione familiare e sociale.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/>
              <a:t>Obiettivi specifici: acquisire abilità sociali; astinenza dalle sostanze in un contesto non controllato come scelta interiorizzata; aumento delle capacità di socializzazione; aumento delle capacità di lettura e di interpretazione dei propri comportamenti a rischio; maggiore responsabilizzazione della persona, sia nella gestione delle responsabilità formative/ lavorative all’interno del Centro, che nella gestione del proprio tempo libero.</a:t>
            </a:r>
            <a:endParaRPr/>
          </a:p>
          <a:p>
            <a:pPr indent="-22987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/>
          </a:p>
        </p:txBody>
      </p:sp>
      <p:grpSp>
        <p:nvGrpSpPr>
          <p:cNvPr id="531" name="Google Shape;531;p27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32" name="Google Shape;532;p27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3" name="Google Shape;533;p27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4" name="Google Shape;534;p27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5" name="Google Shape;535;p27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6" name="Google Shape;536;p27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0">
              <a:srgbClr val="05578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28"/>
          <p:cNvSpPr/>
          <p:nvPr/>
        </p:nvSpPr>
        <p:spPr>
          <a:xfrm>
            <a:off x="0" y="-2"/>
            <a:ext cx="8129873" cy="6858002"/>
          </a:xfrm>
          <a:prstGeom prst="snip2DiagRect">
            <a:avLst>
              <a:gd fmla="val 0" name="adj1"/>
              <a:gd fmla="val 0" name="adj2"/>
            </a:avLst>
          </a:prstGeom>
          <a:solidFill>
            <a:schemeClr val="dk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43" name="Google Shape;543;p28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44" name="Google Shape;544;p28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5" name="Google Shape;545;p28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6" name="Google Shape;546;p28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7" name="Google Shape;547;p28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28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49" name="Google Shape;549;p28"/>
          <p:cNvGrpSpPr/>
          <p:nvPr/>
        </p:nvGrpSpPr>
        <p:grpSpPr>
          <a:xfrm>
            <a:off x="1007701" y="1717030"/>
            <a:ext cx="8291249" cy="3217500"/>
            <a:chOff x="67056" y="775606"/>
            <a:chExt cx="8291249" cy="3217500"/>
          </a:xfrm>
        </p:grpSpPr>
        <p:sp>
          <p:nvSpPr>
            <p:cNvPr id="550" name="Google Shape;550;p28"/>
            <p:cNvSpPr/>
            <p:nvPr/>
          </p:nvSpPr>
          <p:spPr>
            <a:xfrm>
              <a:off x="549681" y="775606"/>
              <a:ext cx="1509750" cy="150975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871431" y="1097356"/>
              <a:ext cx="866250" cy="866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67056" y="2755606"/>
              <a:ext cx="2475000" cy="12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8"/>
            <p:cNvSpPr txBox="1"/>
            <p:nvPr/>
          </p:nvSpPr>
          <p:spPr>
            <a:xfrm>
              <a:off x="67056" y="2755606"/>
              <a:ext cx="2475000" cy="12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sng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COMUNITA' ALLOGGIO PER EX TOSSICODIPENDENTI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3457806" y="775606"/>
              <a:ext cx="1509750" cy="150975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3779556" y="1097356"/>
              <a:ext cx="866250" cy="8662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2975181" y="2755606"/>
              <a:ext cx="2475000" cy="12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8"/>
            <p:cNvSpPr txBox="1"/>
            <p:nvPr/>
          </p:nvSpPr>
          <p:spPr>
            <a:xfrm>
              <a:off x="2975181" y="2755606"/>
              <a:ext cx="2475000" cy="12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STRUTTURA RESIDENZIALE A CARATTERE COMUNITARIO CHE ACCOGLIE SOGGETTI EX TOSSICODIPENDENTI , CON UN ALTO LIVELLO DI AUTOSUFFICIENZA AD UN BISOGNO MINIMO DI ASSISTENZA SANITARIA.  LA CAPACITÀ RICETTIVA PUÒ VARIARE ( 8/10 PL) .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6365930" y="775606"/>
              <a:ext cx="1509750" cy="150975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6687680" y="1097356"/>
              <a:ext cx="866250" cy="8662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5883305" y="2755606"/>
              <a:ext cx="2475000" cy="12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8"/>
            <p:cNvSpPr txBox="1"/>
            <p:nvPr/>
          </p:nvSpPr>
          <p:spPr>
            <a:xfrm>
              <a:off x="5883305" y="2755606"/>
              <a:ext cx="2475000" cy="12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VENGONO ATTIVATI PERCORSI DI FORMAZIONE E PREPARAZIONE ALL'AUTONOMIA REALIZZATI D'INTESA TRA I SERVIZI SANITARI ( SER.D) E SERVIZI SOCIALI.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29"/>
          <p:cNvSpPr/>
          <p:nvPr/>
        </p:nvSpPr>
        <p:spPr>
          <a:xfrm>
            <a:off x="634001" y="620722"/>
            <a:ext cx="3670674" cy="5286838"/>
          </a:xfrm>
          <a:prstGeom prst="snip2DiagRect">
            <a:avLst>
              <a:gd fmla="val 11518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orte aperte" id="568" name="Google Shape;568;p29"/>
          <p:cNvPicPr preferRelativeResize="0"/>
          <p:nvPr/>
        </p:nvPicPr>
        <p:blipFill rotWithShape="1">
          <a:blip r:embed="rId3">
            <a:alphaModFix/>
          </a:blip>
          <a:srcRect b="0" l="42726" r="12323" t="0"/>
          <a:stretch/>
        </p:blipFill>
        <p:spPr>
          <a:xfrm>
            <a:off x="800558" y="786117"/>
            <a:ext cx="3337560" cy="4956048"/>
          </a:xfrm>
          <a:custGeom>
            <a:rect b="b" l="l" r="r" t="t"/>
            <a:pathLst>
              <a:path extrusionOk="0" h="4956048" w="3337560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69" name="Google Shape;569;p29"/>
          <p:cNvSpPr txBox="1"/>
          <p:nvPr>
            <p:ph idx="1" type="body"/>
          </p:nvPr>
        </p:nvSpPr>
        <p:spPr>
          <a:xfrm>
            <a:off x="4661860" y="685800"/>
            <a:ext cx="6253792" cy="538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"/>
              <a:buNone/>
            </a:pPr>
            <a:r>
              <a:rPr b="1" lang="it-IT" sz="1100" u="sng"/>
              <a:t>Affidamento in prova in casi particolari (per tossicodipendenti e alcooldipendenti)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/>
              <a:t>Che cos’è?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/>
              <a:t>La possibilità di uscire dal carcere per seguire un programma terapeutico concordato con il Servizio Sanitario, Ser.D per i tossicodipendenti o NOA per gli alcooldipendenti o con strutture idonee (comunità di recupero).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/>
              <a:t>La richiesta di ammissione all’affidamento va rivolta alla Procura della Repubblica che ha emesso l’ordine di esecuzione della pena e deve essere accompagnata, a pena di inammissibilità, da una certificazione, rilasciata da una struttura sanitaria pubblica, attestante lo stato di tossicodipendenza o alcooldipendenza, il programma terapeutico, concordato con il paziente, da seguire e l’attestazione di idoneità dello stesso ai fini del recupero.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Char char="▶"/>
            </a:pPr>
            <a:r>
              <a:rPr lang="it-IT" sz="1100"/>
              <a:t>L’ammissione alle misure alternative per condannati affetti da A.I.D.S. conclamata o da gravedeficienza immunitaria (Art. 47 quater O.P., introdotto dalla Legge n° 231/99 e DPR n. 230/2000).</a:t>
            </a:r>
            <a:endParaRPr/>
          </a:p>
          <a:p>
            <a:pPr indent="-22987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/>
          </a:p>
        </p:txBody>
      </p:sp>
      <p:grpSp>
        <p:nvGrpSpPr>
          <p:cNvPr id="570" name="Google Shape;570;p29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71" name="Google Shape;571;p29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2" name="Google Shape;572;p29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3" name="Google Shape;573;p29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4" name="Google Shape;574;p29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5" name="Google Shape;575;p29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rimo piano di blister di pillole non aperti" id="186" name="Google Shape;186;p4"/>
          <p:cNvPicPr preferRelativeResize="0"/>
          <p:nvPr/>
        </p:nvPicPr>
        <p:blipFill rotWithShape="1">
          <a:blip r:embed="rId3">
            <a:alphaModFix/>
          </a:blip>
          <a:srcRect b="0" l="36238" r="30186" t="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>
            <p:ph idx="1" type="body"/>
          </p:nvPr>
        </p:nvSpPr>
        <p:spPr>
          <a:xfrm>
            <a:off x="3884612" y="685800"/>
            <a:ext cx="6626072" cy="5705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it-IT" sz="1600">
                <a:solidFill>
                  <a:schemeClr val="lt1"/>
                </a:solidFill>
              </a:rPr>
              <a:t>Il consumo di sostanze legali o illegali rappresenta uno dei principali problemi di dipendenze e risulta estremamente rilevante sul piano della salute. </a:t>
            </a:r>
            <a:endParaRPr/>
          </a:p>
          <a:p>
            <a:pPr indent="-20447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None/>
            </a:pPr>
            <a:r>
              <a:rPr lang="it-IT" sz="1600">
                <a:solidFill>
                  <a:schemeClr val="lt1"/>
                </a:solidFill>
              </a:rPr>
              <a:t>La dipendenza da sostanze viene definita come disturbo cronico recidivante caratterizzato da: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Char char="▶"/>
            </a:pPr>
            <a:r>
              <a:rPr lang="it-IT" sz="1600">
                <a:solidFill>
                  <a:schemeClr val="lt1"/>
                </a:solidFill>
              </a:rPr>
              <a:t>Craving: desiderio impulsivo e immediato di assumere una sostanza psicoattiva (droga, alcol) o anche un particolare alimento.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280"/>
              <a:buChar char="▶"/>
            </a:pPr>
            <a:r>
              <a:rPr lang="it-IT" sz="1600">
                <a:solidFill>
                  <a:schemeClr val="lt1"/>
                </a:solidFill>
              </a:rPr>
              <a:t>Assuefazione e astinenza;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720"/>
              <a:buFont typeface="Noto Sans Symbols"/>
              <a:buChar char="●"/>
            </a:pPr>
            <a:r>
              <a:rPr lang="it-IT" sz="1600">
                <a:solidFill>
                  <a:schemeClr val="lt1"/>
                </a:solidFill>
              </a:rPr>
              <a:t>perdita di controllo nel limitare l'assunzione della sostanza stessa.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720"/>
              <a:buFont typeface="Noto Sans Symbols"/>
              <a:buChar char="●"/>
            </a:pPr>
            <a:r>
              <a:rPr lang="it-IT" sz="1600">
                <a:solidFill>
                  <a:schemeClr val="lt1"/>
                </a:solidFill>
              </a:rPr>
              <a:t>comparsa di uno stato emozionale negativo (caratterizzato da disforia, irritabilità, ansia) quando l'accesso alla sostanza è precluso.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720"/>
              <a:buFont typeface="Noto Sans Symbols"/>
              <a:buChar char="●"/>
            </a:pPr>
            <a:r>
              <a:rPr lang="it-IT" sz="1600">
                <a:solidFill>
                  <a:schemeClr val="lt1"/>
                </a:solidFill>
              </a:rPr>
              <a:t>le droghe danno l'illusione di risolvere tutti i problemi a cui ci troviamo di fronte, con effetto immediato, ci fanno sentire subito meglio così poi da averne bisogno sempre.</a:t>
            </a:r>
            <a:endParaRPr/>
          </a:p>
          <a:p>
            <a:pPr indent="-22987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/>
          </a:p>
        </p:txBody>
      </p:sp>
      <p:grpSp>
        <p:nvGrpSpPr>
          <p:cNvPr id="188" name="Google Shape;188;p4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9" name="Google Shape;189;p4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" name="Google Shape;190;p4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4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" name="Google Shape;192;p4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" name="Google Shape;193;p4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55555"/>
            </a:gs>
            <a:gs pos="10000">
              <a:srgbClr val="555555"/>
            </a:gs>
            <a:gs pos="100000">
              <a:schemeClr val="dk1"/>
            </a:gs>
          </a:gsLst>
          <a:lin ang="6120000" scaled="0"/>
        </a:gra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5"/>
          <p:cNvSpPr/>
          <p:nvPr/>
        </p:nvSpPr>
        <p:spPr>
          <a:xfrm flipH="1" rot="10800000">
            <a:off x="0" y="1"/>
            <a:ext cx="12188825" cy="6857999"/>
          </a:xfrm>
          <a:prstGeom prst="snip1Rect">
            <a:avLst>
              <a:gd fmla="val 38352" name="adj"/>
            </a:avLst>
          </a:prstGeom>
          <a:gradFill>
            <a:gsLst>
              <a:gs pos="0">
                <a:srgbClr val="555555"/>
              </a:gs>
              <a:gs pos="10000">
                <a:srgbClr val="555555"/>
              </a:gs>
              <a:gs pos="100000">
                <a:schemeClr val="dk1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5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Char char="▶"/>
            </a:pPr>
            <a:r>
              <a:rPr lang="it-IT" sz="1700">
                <a:solidFill>
                  <a:schemeClr val="lt1"/>
                </a:solidFill>
              </a:rPr>
              <a:t>La dipendenza da sostanze è un problema sociale e sanitario molto diffuso con conseguenze dirette e indirette sull'ordine pubblico e sulla spesa pubblica e in quanto tale è oggetto di interventi generici e specifici dello Stato. Gli effetti negativi sulla salute possono essere diretti e derivare quindi dagli effetti farmacologici della droga e dalla via di somministrazione (per esempio fumata o iniettata utilizzando aghi non sterili) e/o indiretti cioè conseguenti all'utilizzo delle sostanze da abuso come cancro, cirrosi epatica, epatite B e C, AIDS e depressione.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Char char="▶"/>
            </a:pPr>
            <a:r>
              <a:rPr lang="it-IT" sz="1700">
                <a:solidFill>
                  <a:schemeClr val="lt1"/>
                </a:solidFill>
              </a:rPr>
              <a:t> Le fasce di popolazione più vulnerabili al fenomeno sono i giovani adolescenti, probabilmente a causa della maggior vulnerabilità dei circuiti neurali ancora in fase di sviluppo accompagnata da una maggior facilità nell'aver accesso (a differenza dei soggetti meno giovani) all'acquisto delle sostanze d'abuso.</a:t>
            </a:r>
            <a:endParaRPr/>
          </a:p>
          <a:p>
            <a:pPr indent="-199390" lvl="0" marL="2857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Le formule chimiche sono scritte sul foglio" id="206" name="Google Shape;206;p6"/>
          <p:cNvPicPr preferRelativeResize="0"/>
          <p:nvPr/>
        </p:nvPicPr>
        <p:blipFill rotWithShape="1">
          <a:blip r:embed="rId3">
            <a:alphaModFix/>
          </a:blip>
          <a:srcRect b="0" l="35410" r="35866" t="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 txBox="1"/>
          <p:nvPr>
            <p:ph idx="1" type="body"/>
          </p:nvPr>
        </p:nvSpPr>
        <p:spPr>
          <a:xfrm>
            <a:off x="3884611" y="685800"/>
            <a:ext cx="6655569" cy="4918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it-IT" sz="1700">
                <a:solidFill>
                  <a:schemeClr val="lt1"/>
                </a:solidFill>
              </a:rPr>
              <a:t>LEGISLAZIONE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None/>
            </a:pPr>
            <a:r>
              <a:rPr lang="it-IT" sz="1700">
                <a:solidFill>
                  <a:schemeClr val="lt1"/>
                </a:solidFill>
              </a:rPr>
              <a:t>Anni '60/70 Diffusione dell'uso di sostanze stupefacenti da parte di giovani.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Char char="▶"/>
            </a:pPr>
            <a:r>
              <a:rPr lang="it-IT" sz="1700">
                <a:solidFill>
                  <a:schemeClr val="lt1"/>
                </a:solidFill>
              </a:rPr>
              <a:t> Legge n. 685/1975 “ </a:t>
            </a:r>
            <a:r>
              <a:rPr i="1" lang="it-IT" sz="1700">
                <a:solidFill>
                  <a:schemeClr val="lt1"/>
                </a:solidFill>
              </a:rPr>
              <a:t>Disciplina degli stupefacenti e sostanze psicotrope ; prevenzione , cura e riabilitazione nei relativi stati di tossicodipendenza”. </a:t>
            </a:r>
            <a:r>
              <a:rPr lang="it-IT" sz="1700">
                <a:solidFill>
                  <a:schemeClr val="lt1"/>
                </a:solidFill>
              </a:rPr>
              <a:t>La legge si prefigge di colpire l'uso di sostanze , classificandole, e tra chi le usa e chi le commercia.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Char char="▶"/>
            </a:pPr>
            <a:r>
              <a:rPr lang="it-IT" sz="1700">
                <a:solidFill>
                  <a:schemeClr val="lt1"/>
                </a:solidFill>
              </a:rPr>
              <a:t>Legge n. 162/1990 di modifica alla Legge 685/1975, che introduce anche il concetto “dose media giornaliera” e le sanzioni amministrative. Istituite presso le Prefetture i NOT ( Nuclei Operativi Tossicodipendenze)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Char char="▶"/>
            </a:pPr>
            <a:r>
              <a:rPr lang="it-IT" sz="1700">
                <a:solidFill>
                  <a:schemeClr val="lt1"/>
                </a:solidFill>
              </a:rPr>
              <a:t>Prevenzione parte dalle scuole, informazione e formazione ( studenti e insegnanti)</a:t>
            </a:r>
            <a:endParaRPr/>
          </a:p>
          <a:p>
            <a:pPr indent="-199390" lvl="0" marL="28575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1700"/>
          </a:p>
        </p:txBody>
      </p:sp>
      <p:grpSp>
        <p:nvGrpSpPr>
          <p:cNvPr id="208" name="Google Shape;208;p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9" name="Google Shape;209;p6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" name="Google Shape;210;p6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1" name="Google Shape;211;p6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" name="Google Shape;212;p6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3" name="Google Shape;213;p6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7"/>
          <p:cNvSpPr/>
          <p:nvPr/>
        </p:nvSpPr>
        <p:spPr>
          <a:xfrm flipH="1" rot="10800000">
            <a:off x="0" y="1"/>
            <a:ext cx="12188825" cy="6857999"/>
          </a:xfrm>
          <a:prstGeom prst="snip1Rect">
            <a:avLst>
              <a:gd fmla="val 38352" name="adj"/>
            </a:avLst>
          </a:prstGeom>
          <a:gradFill>
            <a:gsLst>
              <a:gs pos="0">
                <a:srgbClr val="62D2EF">
                  <a:alpha val="70196"/>
                </a:srgbClr>
              </a:gs>
              <a:gs pos="10000">
                <a:srgbClr val="62D2EF">
                  <a:alpha val="70196"/>
                </a:srgbClr>
              </a:gs>
              <a:gs pos="100000">
                <a:srgbClr val="05578D">
                  <a:alpha val="80000"/>
                </a:srgbClr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0" name="Google Shape;220;p7"/>
          <p:cNvGrpSpPr/>
          <p:nvPr/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221" name="Google Shape;221;p7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" name="Google Shape;222;p7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" name="Google Shape;223;p7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" name="Google Shape;224;p7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" name="Google Shape;225;p7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6" name="Google Shape;226;p7"/>
          <p:cNvGrpSpPr/>
          <p:nvPr/>
        </p:nvGrpSpPr>
        <p:grpSpPr>
          <a:xfrm>
            <a:off x="1037055" y="766359"/>
            <a:ext cx="9140448" cy="5583378"/>
            <a:chOff x="352843" y="80559"/>
            <a:chExt cx="9140448" cy="5583378"/>
          </a:xfrm>
        </p:grpSpPr>
        <p:sp>
          <p:nvSpPr>
            <p:cNvPr id="227" name="Google Shape;227;p7"/>
            <p:cNvSpPr/>
            <p:nvPr/>
          </p:nvSpPr>
          <p:spPr>
            <a:xfrm>
              <a:off x="352843" y="80559"/>
              <a:ext cx="1210083" cy="121008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06960" y="334676"/>
              <a:ext cx="701848" cy="70184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822229" y="80559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1822229" y="80559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aggiornato del DPR 309/90 ( Decreto del Presidente della Repubblica)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171567" y="80559"/>
              <a:ext cx="1210083" cy="121008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5425684" y="334676"/>
              <a:ext cx="701848" cy="70184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640953" y="80559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6640953" y="80559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"Testo unico delle leggi in materia di disciplina degli stupefacenti e sostanze psicotrope, prevenzione, cura e riabilitazione dei relativi stati di tossicodipendenza".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52843" y="2267206"/>
              <a:ext cx="1210083" cy="121008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606960" y="2521324"/>
              <a:ext cx="701848" cy="70184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822229" y="2267206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1822229" y="2267206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Art. 75 «</a:t>
              </a:r>
              <a:r>
                <a:rPr b="0" i="0" lang="it-IT" sz="1100" u="sng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Condotte integranti illeciti amministrativi</a:t>
              </a: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»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5171567" y="2267206"/>
              <a:ext cx="1210083" cy="121008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5425684" y="2521324"/>
              <a:ext cx="701848" cy="70184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6640953" y="2267206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6640953" y="2267206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Art. 121 «</a:t>
              </a:r>
              <a:r>
                <a:rPr b="1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Segnalazioni al servizio pubblico per le tossicodipendenze»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52843" y="4453854"/>
              <a:ext cx="1210083" cy="121008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606960" y="4707972"/>
              <a:ext cx="701848" cy="70184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822229" y="4453854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1822229" y="4453854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partire dagli anni 90 sono istituiti i CIC (Centri di Informazione e Consulenza)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5171567" y="4453854"/>
              <a:ext cx="1210083" cy="121008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5425684" y="4707972"/>
              <a:ext cx="701848" cy="701848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6640953" y="4453854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6640953" y="4453854"/>
              <a:ext cx="2852338" cy="121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it-IT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Servizi ambulatoriali, distrettuali e residenziali, e con la L. n.444/90 vengono identificate caratteristiche organizzative e funzionali dei Sert ( oggi DDP e STDP) per terapie farmacologiche sostitutive - metadone , colloquio, psicoterapia, presa in carico dell'utente. </a:t>
              </a:r>
              <a:endPara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/>
          <p:nvPr/>
        </p:nvSpPr>
        <p:spPr>
          <a:xfrm>
            <a:off x="-3175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avolo con stetoscopio e tastiera di computer" id="256" name="Google Shape;256;p8"/>
          <p:cNvPicPr preferRelativeResize="0"/>
          <p:nvPr/>
        </p:nvPicPr>
        <p:blipFill rotWithShape="1">
          <a:blip r:embed="rId3">
            <a:alphaModFix amt="35000"/>
          </a:blip>
          <a:srcRect b="15172" l="0" r="0" t="558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8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it-IT">
                <a:solidFill>
                  <a:schemeClr val="lt1"/>
                </a:solidFill>
              </a:rPr>
              <a:t>A ciò si aggiunge la L. 125/2001 </a:t>
            </a:r>
            <a:r>
              <a:rPr i="1" lang="it-IT">
                <a:solidFill>
                  <a:schemeClr val="lt1"/>
                </a:solidFill>
              </a:rPr>
              <a:t>“ Legge quadro in materia di alcol e di problemi alcolcorrelati”.</a:t>
            </a:r>
            <a:endParaRPr/>
          </a:p>
          <a:p>
            <a:pPr indent="-184150" lvl="0" marL="2857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1">
              <a:solidFill>
                <a:schemeClr val="lt1"/>
              </a:solidFill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i="1" lang="it-IT">
                <a:solidFill>
                  <a:schemeClr val="lt1"/>
                </a:solidFill>
              </a:rPr>
              <a:t>Per ciascun utente deve essere predisposto un programma di recupero terapeutico e riabilitativo individualizzato , con psicoterapia.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i="1" lang="it-IT">
                <a:solidFill>
                  <a:schemeClr val="lt1"/>
                </a:solidFill>
              </a:rPr>
              <a:t>L'approccio utilizzato è multiprofessionale, EQUIPE , come luogo di diagnosi, progettualità, verifica dei risultati, collaborando , laddove possibile con le famiglie.  </a:t>
            </a:r>
            <a:endParaRPr/>
          </a:p>
          <a:p>
            <a:pPr indent="-184150" lvl="0" marL="2857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9"/>
          <p:cNvGrpSpPr/>
          <p:nvPr/>
        </p:nvGrpSpPr>
        <p:grpSpPr>
          <a:xfrm>
            <a:off x="720000" y="443710"/>
            <a:ext cx="10728325" cy="5324614"/>
            <a:chOff x="0" y="650"/>
            <a:chExt cx="10728325" cy="5324614"/>
          </a:xfrm>
        </p:grpSpPr>
        <p:sp>
          <p:nvSpPr>
            <p:cNvPr id="263" name="Google Shape;263;p9"/>
            <p:cNvSpPr/>
            <p:nvPr/>
          </p:nvSpPr>
          <p:spPr>
            <a:xfrm>
              <a:off x="0" y="650"/>
              <a:ext cx="10728325" cy="1521318"/>
            </a:xfrm>
            <a:prstGeom prst="roundRect">
              <a:avLst>
                <a:gd fmla="val 10000" name="adj"/>
              </a:avLst>
            </a:prstGeom>
            <a:solidFill>
              <a:srgbClr val="C9C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60198" y="342946"/>
              <a:ext cx="836725" cy="8367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1757122" y="650"/>
              <a:ext cx="8971202" cy="15213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1757122" y="650"/>
              <a:ext cx="8971202" cy="15213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1000" lIns="161000" spcFirstLastPara="1" rIns="161000" wrap="square" tIns="16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b="0" i="0" lang="it-IT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L.328/2000 , art.22 , comma 2 , lett. H,  “Prestazioni integrate di tipo socio educativo per contrastare dipendenze da droghe, alcol e farmaci, favorendo interventi di natura preventiva , di recupero e reinserimento sociale”.</a:t>
              </a:r>
              <a:endPara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0" y="1902298"/>
              <a:ext cx="10728325" cy="1521318"/>
            </a:xfrm>
            <a:prstGeom prst="roundRect">
              <a:avLst>
                <a:gd fmla="val 10000" name="adj"/>
              </a:avLst>
            </a:prstGeom>
            <a:solidFill>
              <a:srgbClr val="C9C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60198" y="2244594"/>
              <a:ext cx="836725" cy="8367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1757122" y="1902298"/>
              <a:ext cx="8971202" cy="15213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 txBox="1"/>
            <p:nvPr/>
          </p:nvSpPr>
          <p:spPr>
            <a:xfrm>
              <a:off x="1757122" y="1902298"/>
              <a:ext cx="8971202" cy="15213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1000" lIns="161000" spcFirstLastPara="1" rIns="161000" wrap="square" tIns="16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b="0" i="0" lang="it-IT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D.G.R. 747 29 giugno 2004 “Atto di riordino del sistema regionale dei servizi per le dipendenze patologiche “ (in parte modificato dalla Deliberazione della Giunta Regionale n. 1534 del 11/11/2013) </a:t>
              </a:r>
              <a:endPara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0" y="3803946"/>
              <a:ext cx="10728325" cy="1521318"/>
            </a:xfrm>
            <a:prstGeom prst="roundRect">
              <a:avLst>
                <a:gd fmla="val 10000" name="adj"/>
              </a:avLst>
            </a:prstGeom>
            <a:solidFill>
              <a:srgbClr val="C9C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460198" y="4146243"/>
              <a:ext cx="836725" cy="8367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1757122" y="3803946"/>
              <a:ext cx="8971202" cy="15213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 txBox="1"/>
            <p:nvPr/>
          </p:nvSpPr>
          <p:spPr>
            <a:xfrm>
              <a:off x="1757122" y="3803946"/>
              <a:ext cx="8971202" cy="15213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1000" lIns="161000" spcFirstLastPara="1" rIns="161000" wrap="square" tIns="161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b="0" i="0" lang="it-IT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L.r. 3/2017 «Norme per la prevenzione e il trattamento del gioco d’azzardo e della dipendenza da nuove tecnologie e social network»</a:t>
              </a:r>
              <a:endPara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">
              <a:schemeClr val="lt1"/>
            </a:gs>
            <a:gs pos="100000">
              <a:srgbClr val="E1E1E1"/>
            </a:gs>
          </a:gsLst>
          <a:lin ang="6120000" scaled="0"/>
        </a:gra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/>
          <p:nvPr/>
        </p:nvSpPr>
        <p:spPr>
          <a:xfrm flipH="1">
            <a:off x="925" y="2"/>
            <a:ext cx="12191075" cy="6857998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10"/>
          <p:cNvSpPr/>
          <p:nvPr/>
        </p:nvSpPr>
        <p:spPr>
          <a:xfrm flipH="1" rot="10800000">
            <a:off x="0" y="1"/>
            <a:ext cx="12188825" cy="6857999"/>
          </a:xfrm>
          <a:prstGeom prst="snip1Rect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10000">
                <a:schemeClr val="lt1"/>
              </a:gs>
              <a:gs pos="100000">
                <a:srgbClr val="E1E1E1"/>
              </a:gs>
            </a:gsLst>
            <a:lin ang="61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10"/>
          <p:cNvSpPr txBox="1"/>
          <p:nvPr>
            <p:ph type="title"/>
          </p:nvPr>
        </p:nvSpPr>
        <p:spPr>
          <a:xfrm>
            <a:off x="684212" y="5230761"/>
            <a:ext cx="8534400" cy="973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it-IT" sz="3700">
                <a:solidFill>
                  <a:schemeClr val="dk2"/>
                </a:solidFill>
              </a:rPr>
              <a:t>L’ORGANIZZAZIONE DEI SERVIZI PER LE DIPENDENZE PATOLOGICHE </a:t>
            </a:r>
            <a:endParaRPr/>
          </a:p>
        </p:txBody>
      </p:sp>
      <p:sp>
        <p:nvSpPr>
          <p:cNvPr id="282" name="Google Shape;282;p10"/>
          <p:cNvSpPr txBox="1"/>
          <p:nvPr>
            <p:ph idx="1" type="body"/>
          </p:nvPr>
        </p:nvSpPr>
        <p:spPr>
          <a:xfrm>
            <a:off x="684212" y="442452"/>
            <a:ext cx="9914962" cy="4493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0"/>
              <a:buChar char="▶"/>
            </a:pPr>
            <a:r>
              <a:rPr lang="it-IT" sz="1400">
                <a:solidFill>
                  <a:schemeClr val="dk1"/>
                </a:solidFill>
              </a:rPr>
              <a:t>Il STDP svolge attività di prevenzione, diagnosi, cura, riabilitazione e reinserimento sociale rivolte a persone affette da una patologia di Dipendenza avvalendosi dei seguenti professionisti che operano in équipe multiprofessionali: LAVORO D’EQUIPE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>
                <a:solidFill>
                  <a:schemeClr val="dk1"/>
                </a:solidFill>
              </a:rPr>
              <a:t>• Assistente Sociale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>
                <a:solidFill>
                  <a:schemeClr val="dk1"/>
                </a:solidFill>
              </a:rPr>
              <a:t>• Educatore professionale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>
                <a:solidFill>
                  <a:schemeClr val="dk1"/>
                </a:solidFill>
              </a:rPr>
              <a:t>• Infermiere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>
                <a:solidFill>
                  <a:schemeClr val="dk1"/>
                </a:solidFill>
              </a:rPr>
              <a:t>• Medico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>
                <a:solidFill>
                  <a:schemeClr val="dk1"/>
                </a:solidFill>
              </a:rPr>
              <a:t>• O.S.S.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>
                <a:solidFill>
                  <a:schemeClr val="dk1"/>
                </a:solidFill>
              </a:rPr>
              <a:t>• O.T.A.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>
                <a:solidFill>
                  <a:schemeClr val="dk1"/>
                </a:solidFill>
              </a:rPr>
              <a:t>• Psicologo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>
                <a:solidFill>
                  <a:schemeClr val="dk1"/>
                </a:solidFill>
              </a:rPr>
              <a:t>• Sociologo</a:t>
            </a:r>
            <a:endParaRPr/>
          </a:p>
          <a:p>
            <a:pPr indent="-21463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120"/>
              <a:buChar char="▶"/>
            </a:pPr>
            <a:r>
              <a:rPr lang="it-IT" sz="1400">
                <a:solidFill>
                  <a:schemeClr val="dk1"/>
                </a:solidFill>
              </a:rPr>
              <a:t>L’intervento è multidisciplinare e finalizzato alla definizione di un progetto terapeutico individualizzato che tenga conto della specifica storia personale di ogni persona</a:t>
            </a:r>
            <a:endParaRPr/>
          </a:p>
          <a:p>
            <a:pPr indent="-229870" lvl="0" marL="28575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zione">
  <a:themeElements>
    <a:clrScheme name="Sezion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ezione">
  <a:themeElements>
    <a:clrScheme name="Sezion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2020-11-14T17:31:02Z</dcterms:created>
  <dc:creator>393249947888</dc:creator>
</cp:coreProperties>
</file>