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12192000"/>
  <p:notesSz cx="6858000" cy="9144000"/>
  <p:embeddedFontLst>
    <p:embeddedFont>
      <p:font typeface="Titillium Web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25" roundtripDataSignature="AMtx7mjf3Dq1533vI+kWUuIC8f1giX/h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TitilliumWeb-bold.fntdata"/><Relationship Id="rId21" Type="http://schemas.openxmlformats.org/officeDocument/2006/relationships/font" Target="fonts/TitilliumWeb-regular.fntdata"/><Relationship Id="rId24" Type="http://schemas.openxmlformats.org/officeDocument/2006/relationships/font" Target="fonts/TitilliumWeb-boldItalic.fntdata"/><Relationship Id="rId23" Type="http://schemas.openxmlformats.org/officeDocument/2006/relationships/font" Target="fonts/TitilliumWeb-italic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5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8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sottotitolo">
  <p:cSld name="Titolo e sottotitolo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9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9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2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zione con didascalia">
  <p:cSld name="Citazione con didascalia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0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0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30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3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3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30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30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cheda nome">
  <p:cSld name="Scheda nom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1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31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3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cheda nome citazione">
  <p:cSld name="Scheda nome citazion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2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2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32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3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3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3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3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o o falso">
  <p:cSld name="Vero o falso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3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3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33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3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3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3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34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3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3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5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35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3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0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59" name="Google Shape;159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showMasterSp="0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2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30" name="Google Shape;30;p21"/>
            <p:cNvSpPr/>
            <p:nvPr/>
          </p:nvSpPr>
          <p:spPr>
            <a:xfrm>
              <a:off x="0" y="-7862"/>
              <a:ext cx="863600" cy="5698067"/>
            </a:xfrm>
            <a:custGeom>
              <a:rect b="b" l="l" r="r" t="t"/>
              <a:pathLst>
                <a:path extrusionOk="0" h="5698067" w="86360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196"/>
              </a:schemeClr>
            </a:solidFill>
            <a:ln>
              <a:noFill/>
            </a:ln>
          </p:spPr>
        </p:sp>
        <p:cxnSp>
          <p:nvCxnSpPr>
            <p:cNvPr id="31" name="Google Shape;31;p2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2" name="Google Shape;32;p2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3" name="Google Shape;33;p21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78"/>
              </a:schemeClr>
            </a:solidFill>
            <a:ln>
              <a:noFill/>
            </a:ln>
          </p:spPr>
        </p:sp>
        <p:sp>
          <p:nvSpPr>
            <p:cNvPr id="34" name="Google Shape;34;p21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5" name="Google Shape;35;p2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21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50196"/>
              </a:srgbClr>
            </a:solidFill>
            <a:ln>
              <a:noFill/>
            </a:ln>
          </p:spPr>
        </p:sp>
        <p:sp>
          <p:nvSpPr>
            <p:cNvPr id="37" name="Google Shape;37;p21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196"/>
              </a:schemeClr>
            </a:solidFill>
            <a:ln>
              <a:noFill/>
            </a:ln>
          </p:spPr>
        </p:sp>
        <p:sp>
          <p:nvSpPr>
            <p:cNvPr id="38" name="Google Shape;38;p21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9" name="Google Shape;39;p2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" name="Google Shape;40;p21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1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2" name="Google Shape;42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2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3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4" name="Google Shape;54;p23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24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24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24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7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7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27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2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8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8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8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2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2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3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7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17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17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78"/>
              </a:schemeClr>
            </a:solidFill>
            <a:ln>
              <a:noFill/>
            </a:ln>
          </p:spPr>
        </p:sp>
        <p:sp>
          <p:nvSpPr>
            <p:cNvPr id="10" name="Google Shape;10;p17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7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7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50196"/>
              </a:srgbClr>
            </a:solidFill>
            <a:ln>
              <a:noFill/>
            </a:ln>
          </p:spPr>
        </p:sp>
        <p:sp>
          <p:nvSpPr>
            <p:cNvPr id="13" name="Google Shape;13;p17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196"/>
              </a:schemeClr>
            </a:solidFill>
            <a:ln>
              <a:noFill/>
            </a:ln>
          </p:spPr>
        </p:sp>
        <p:sp>
          <p:nvSpPr>
            <p:cNvPr id="14" name="Google Shape;14;p17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1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70196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1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7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9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41" name="Google Shape;141;p19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9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3" name="Google Shape;143;p19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78"/>
              </a:schemeClr>
            </a:solidFill>
            <a:ln>
              <a:noFill/>
            </a:ln>
          </p:spPr>
        </p:sp>
        <p:sp>
          <p:nvSpPr>
            <p:cNvPr id="144" name="Google Shape;144;p19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45" name="Google Shape;145;p19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19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50196"/>
              </a:srgbClr>
            </a:solidFill>
            <a:ln>
              <a:noFill/>
            </a:ln>
          </p:spPr>
        </p:sp>
        <p:sp>
          <p:nvSpPr>
            <p:cNvPr id="147" name="Google Shape;147;p19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196"/>
              </a:schemeClr>
            </a:solidFill>
            <a:ln>
              <a:noFill/>
            </a:ln>
          </p:spPr>
        </p:sp>
        <p:sp>
          <p:nvSpPr>
            <p:cNvPr id="148" name="Google Shape;148;p19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49" name="Google Shape;149;p19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19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70196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1" name="Google Shape;151;p1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2" name="Google Shape;152;p19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3" name="Google Shape;153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4" name="Google Shape;154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5" name="Google Shape;155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6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unimondo.org/Guide/Diritti-umani/Disabilita/(desc)/show%22%20/t%20%22_self" TargetMode="External"/><Relationship Id="rId4" Type="http://schemas.openxmlformats.org/officeDocument/2006/relationships/hyperlink" Target="http://www.unimondo.org/index.php/Notizie/Carcere-cronicario-dell-esclusione-sociale%22%20/t%20%22_self" TargetMode="External"/><Relationship Id="rId5" Type="http://schemas.openxmlformats.org/officeDocument/2006/relationships/hyperlink" Target="http://www.unimondo.org/Guide/Diritti-umani/Anziani/(desc)/show%22%20/t%20%22_self" TargetMode="External"/><Relationship Id="rId6" Type="http://schemas.openxmlformats.org/officeDocument/2006/relationships/hyperlink" Target="http://www.unimondo.org/Notizie/Rosarno-condanna-delle-violenze-migranti-in-condizioni-da-emergenza-sociale%22%20/t%20%22_self" TargetMode="External"/><Relationship Id="rId7" Type="http://schemas.openxmlformats.org/officeDocument/2006/relationships/hyperlink" Target="http://www.unimondo.org/Guide/Diritti-umani/Esclusione-sociale/Giornata-dei-Rom-l-Ue-sollecita-gli-stati-al-rispetto-dei-diritti-e-all-inclusione-sociale%22%20/t%20%22_self" TargetMode="External"/><Relationship Id="rId8" Type="http://schemas.openxmlformats.org/officeDocument/2006/relationships/hyperlink" Target="http://www.unimondo.org/Guide/Diritti-umani/Bambini-e-minori/(desc)/show%22%20/t%20%22_self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lavoro.gov.it/temi-e-priorita/poverta-ed-esclusione-sociale/focus-on/Sostegno-per-inclusione-attiva-SIA/Pagine/default.aspx" TargetMode="External"/><Relationship Id="rId4" Type="http://schemas.openxmlformats.org/officeDocument/2006/relationships/hyperlink" Target="http://www.lavoro.gov.it/temi-e-priorita/poverta-ed-esclusione-sociale/focus-on/Reddito-di-Inclusione-ReI/Pagine/default.aspx" TargetMode="External"/><Relationship Id="rId5" Type="http://schemas.openxmlformats.org/officeDocument/2006/relationships/hyperlink" Target="https://www.redditodicittadinanza.gov.it/" TargetMode="External"/><Relationship Id="rId6" Type="http://schemas.openxmlformats.org/officeDocument/2006/relationships/hyperlink" Target="https://www.google.com/search?q=Decreto+Lavoro+48%2F2023&amp;sca_esv=cb0b2358a0071c17&amp;sxsrf=ANbL-n4JdWrPIzCA20JvMClGXgONMTTQ2Q%3A1772523740174&amp;source=hp&amp;ei=3JCmaaiJCP2K-d8P9_XZiA4&amp;iflsig=AFdpzrgAAAAAaaae7PC8FMlZ0rfL4gVtxhTQg2M51Sf8&amp;oq=legge+assegno+di+&amp;gs_lp=Egdnd3Mtd2l6IhFsZWdnZSBhc3NlZ25vIGRpICoCCAAyBRAAGIAEMgUQABiABDIGEAAYFhgeMgYQABgWGB4yBhAAGBYYHjIGEAAYFhgeMgYQABgWGB4yBhAAGBYYHjIGEAAYFhgeMgYQABgWGB5I3TBQAFjDKXAAeACQAQCYAZkBoAHEEKoBBDAuMTe4AQPIAQD4AQGYAhGgAuYRwgIEECMYJ8ICEBAjGJ4GGPAFGIAEGIoFGCfCAgsQABiABBixAxiDAcICERAuGIAEGLEDGIMBGMcBGNEDwgIOEC4YgAQYsQMYxwEY0QPCAhAQLhiABBiKBRjHARjRAxgnwgILEC4YgAQYsQMYgwHCAg4QABiABBiKBRixAxiDAcICCBAAGIAEGLEDwgIFEC4YgASYAwCSBwQwLjE3oAfjdLIHBDAuMTe4B-YRwgcIMi0xNS4xLjHIB3iACAE&amp;sclient=gws-wiz&amp;ved=2ahUKEwjeifHDnYOTAxVC9gIHHUILJvsQgK4QegYIAQgAEAM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oogle Shape;166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67" name="Google Shape;167;p1"/>
            <p:cNvSpPr/>
            <p:nvPr/>
          </p:nvSpPr>
          <p:spPr>
            <a:xfrm>
              <a:off x="0" y="-7862"/>
              <a:ext cx="863600" cy="5698067"/>
            </a:xfrm>
            <a:custGeom>
              <a:rect b="b" l="l" r="r" t="t"/>
              <a:pathLst>
                <a:path extrusionOk="0" h="5698067" w="86360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196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cxnSp>
          <p:nvCxnSpPr>
            <p:cNvPr id="168" name="Google Shape;168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9" name="Google Shape;169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70" name="Google Shape;170;p1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78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2" name="Google Shape;172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50196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196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5" name="Google Shape;175;p1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6" name="Google Shape;176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177" name="Google Shape;177;p1"/>
          <p:cNvSpPr/>
          <p:nvPr/>
        </p:nvSpPr>
        <p:spPr>
          <a:xfrm>
            <a:off x="0" y="0"/>
            <a:ext cx="12192000" cy="686646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8" name="Google Shape;178;p1"/>
          <p:cNvSpPr txBox="1"/>
          <p:nvPr>
            <p:ph type="title"/>
          </p:nvPr>
        </p:nvSpPr>
        <p:spPr>
          <a:xfrm>
            <a:off x="1507066" y="999460"/>
            <a:ext cx="5698067" cy="44798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</a:pPr>
            <a:r>
              <a:rPr lang="en-US" sz="5400"/>
              <a:t>Area povertà e disagio adulto</a:t>
            </a:r>
            <a:endParaRPr/>
          </a:p>
        </p:txBody>
      </p:sp>
      <p:sp>
        <p:nvSpPr>
          <p:cNvPr id="179" name="Google Shape;179;p1"/>
          <p:cNvSpPr/>
          <p:nvPr/>
        </p:nvSpPr>
        <p:spPr>
          <a:xfrm rot="10800000">
            <a:off x="0" y="0"/>
            <a:ext cx="842596" cy="5666154"/>
          </a:xfrm>
          <a:prstGeom prst="triangle">
            <a:avLst>
              <a:gd fmla="val 100000" name="adj"/>
            </a:avLst>
          </a:prstGeom>
          <a:solidFill>
            <a:schemeClr val="accent1">
              <a:alpha val="8509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180" name="Google Shape;180;p1"/>
          <p:cNvCxnSpPr/>
          <p:nvPr/>
        </p:nvCxnSpPr>
        <p:spPr>
          <a:xfrm>
            <a:off x="7534656" y="1639186"/>
            <a:ext cx="0" cy="3200400"/>
          </a:xfrm>
          <a:prstGeom prst="straightConnector1">
            <a:avLst/>
          </a:prstGeom>
          <a:noFill/>
          <a:ln cap="rnd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1" name="Google Shape;181;p1"/>
          <p:cNvSpPr/>
          <p:nvPr/>
        </p:nvSpPr>
        <p:spPr>
          <a:xfrm>
            <a:off x="11349404" y="1217756"/>
            <a:ext cx="842596" cy="5666154"/>
          </a:xfrm>
          <a:prstGeom prst="triangle">
            <a:avLst>
              <a:gd fmla="val 100000" name="adj"/>
            </a:avLst>
          </a:prstGeom>
          <a:solidFill>
            <a:schemeClr val="accent1">
              <a:alpha val="8509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I servizi territoriali per il contrasto alla povertà</a:t>
            </a:r>
            <a:endParaRPr/>
          </a:p>
        </p:txBody>
      </p:sp>
      <p:sp>
        <p:nvSpPr>
          <p:cNvPr id="243" name="Google Shape;243;p10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SzPct val="79999"/>
              <a:buChar char="►"/>
            </a:pPr>
            <a:r>
              <a:rPr lang="en-US" sz="1800"/>
              <a:t>Servizi di sostegno economico ( contributi, utenze, affitto, assegni di maternità, abbonamenti servizi trasporto)</a:t>
            </a:r>
            <a:endParaRPr/>
          </a:p>
          <a:p>
            <a:pPr indent="-270033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Char char=""/>
            </a:pPr>
            <a:r>
              <a:rPr lang="en-US" sz="1800"/>
              <a:t>  Sportelli informativi e centri ascolto  </a:t>
            </a:r>
            <a:endParaRPr/>
          </a:p>
          <a:p>
            <a:pPr indent="-270033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Char char=""/>
            </a:pPr>
            <a:r>
              <a:rPr lang="en-US" sz="1800"/>
              <a:t>  Sperimentazione del RMI ( L. 237/98 e L.328/2000)</a:t>
            </a:r>
            <a:endParaRPr/>
          </a:p>
          <a:p>
            <a:pPr indent="-270033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Char char=""/>
            </a:pPr>
            <a:r>
              <a:rPr lang="en-US" sz="1800"/>
              <a:t>  Servizi sanitari ed esenzioni agli interventi sanitari</a:t>
            </a:r>
            <a:endParaRPr/>
          </a:p>
          <a:p>
            <a:pPr indent="-270033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Char char=""/>
            </a:pPr>
            <a:r>
              <a:rPr lang="en-US" sz="1800"/>
              <a:t>   Fornitura di beni di prima necessità, Emporio solidale Caritas</a:t>
            </a:r>
            <a:endParaRPr/>
          </a:p>
          <a:p>
            <a:pPr indent="-270033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Noto Sans Symbols"/>
              <a:buChar char=""/>
            </a:pPr>
            <a:r>
              <a:rPr lang="en-US" sz="1800"/>
              <a:t>   Tirocini di Inclusione Sociale e inserimenti lavorativi, Borse Lavoro Under 30 e Over 30 Regione Marche.</a:t>
            </a:r>
            <a:endParaRPr sz="1800"/>
          </a:p>
          <a:p>
            <a:pPr indent="-265176" lvl="0" marL="342900" rtl="0" algn="l">
              <a:spcBef>
                <a:spcPts val="1000"/>
              </a:spcBef>
              <a:spcAft>
                <a:spcPts val="0"/>
              </a:spcAft>
              <a:buSzPct val="7999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b="1" lang="en-US" sz="3600"/>
              <a:t>CENTRI DIURNI PER ADULTI IN DIFFICOLTA'</a:t>
            </a:r>
            <a:br>
              <a:rPr b="1" lang="en-US" sz="3600"/>
            </a:br>
            <a:endParaRPr/>
          </a:p>
        </p:txBody>
      </p:sp>
      <p:sp>
        <p:nvSpPr>
          <p:cNvPr id="249" name="Google Shape;249;p11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 sz="1800"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Queste strutture semiresidenziali diurni sono da considerarsi come interventi a sostegno della domiciliarità poiché attivati generalmente in favore di persone con problematiche di ordine economico , persone  parzialmente o totalmente non autosufficienti, a seguito di traumi o di patologie acute o croniche invalidanti, per cui la struttura semiresidenziale si pone come supporto alla famiglia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I servizi residenziali</a:t>
            </a:r>
            <a:endParaRPr/>
          </a:p>
        </p:txBody>
      </p:sp>
      <p:sp>
        <p:nvSpPr>
          <p:cNvPr id="255" name="Google Shape;255;p12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ACCOGLIENZA ABITATIVA</a:t>
            </a:r>
            <a:endParaRPr/>
          </a:p>
          <a:p>
            <a:pPr indent="-251459" lvl="0" marL="34290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 Strutture residenziali di Prima accoglienza o Prima necessità per rispondere ad emergenze di riparo ed alloggio :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 - Dormitori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 - Strutture temporanee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 Entrambe gestite del privato sociale.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3"/>
          <p:cNvSpPr txBox="1"/>
          <p:nvPr>
            <p:ph idx="1" type="body"/>
          </p:nvPr>
        </p:nvSpPr>
        <p:spPr>
          <a:xfrm>
            <a:off x="677334" y="669471"/>
            <a:ext cx="8596668" cy="5371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ALLOGGIO SOCIALE PER ADULTI</a:t>
            </a:r>
            <a:endParaRPr/>
          </a:p>
          <a:p>
            <a:pPr indent="-251459" lvl="0" marL="34290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L’Alloggio Sociale per adulti in difficoltà è una struttura residenziale che offre una risposta, di norma temporanea, alle esigenze abitative e di accoglienza delle persone con difficoltà di carattere sociale, prive del sostegno familiare o per le quali la permanenza nel nucleo familiare sia valutata temporaneamente o permanentemente impossibile o contrastante con il progetto individualizzato. Posti letto max 6.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 La valutazione delle condizioni di accoglienza ed il programma di permanenza nella struttura sono effettuati dai servizi sociali in collaborazione con i servizi sanitari competenti.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4"/>
          <p:cNvSpPr txBox="1"/>
          <p:nvPr>
            <p:ph idx="1" type="body"/>
          </p:nvPr>
        </p:nvSpPr>
        <p:spPr>
          <a:xfrm>
            <a:off x="677334" y="195943"/>
            <a:ext cx="8596668" cy="58454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b="1" lang="en-US" sz="1800"/>
              <a:t>CENTRI DI PRONTA ACCOGLIENZA PER ADULTI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b="1" lang="en-US" sz="1800"/>
              <a:t>  </a:t>
            </a:r>
            <a:r>
              <a:rPr lang="en-US" sz="1800"/>
              <a:t> Il</a:t>
            </a:r>
            <a:r>
              <a:rPr b="1" lang="en-US" sz="1800"/>
              <a:t> </a:t>
            </a:r>
            <a:r>
              <a:rPr lang="en-US" sz="1800"/>
              <a:t>Centro di Pronta Accoglienza è una struttura residenziale a carattere comunitario dedicata esclusivamente alle situazioni di emergenza.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 Il Centro di Pronta Accoglienza offre servizi volti a: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garantire soluzioni immediate, anche se temporanee, a bisogni urgenti di alloggio, vitto e tutela;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contenere i tempi dell’accoglienza al periodo necessario al reperimento di una collocazione più idonea alle esigenze degli ospiti, di norma non superiore ai 30/40 giorni.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 Max 20 posti residenziali.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</a:t>
            </a:r>
            <a:r>
              <a:rPr lang="en-US" sz="1400"/>
              <a:t> Accoglie anche ex detenuti, vittime di tratta Legge 11 agosto 2003, n. 228 "Misure contro la tratta di persone" ( analogamente alle casa famiglia ed alle comunità familiari 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Housing first.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87" name="Google Shape;187;p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8" name="Google Shape;188;p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9" name="Google Shape;189;p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70196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90" name="Google Shape;190;p2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78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50196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196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70196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198" name="Google Shape;198;p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Il concetto di povertà</a:t>
            </a:r>
            <a:endParaRPr/>
          </a:p>
        </p:txBody>
      </p:sp>
      <p:sp>
        <p:nvSpPr>
          <p:cNvPr id="199" name="Google Shape;199;p2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L'espressione “nuove povertà” è utilizzata con significati plurimi : con essa si designano le povertà estreme , post materiali e le situazioni di disagio personale che portano ad imboccare percorsi di esclusione sociale. Con la crisi economica odierna le caratteristiche delle povertà sono diversamente connotate ( borghesia impiegatizia, impoverimento dei ceti medi): crescita della disoccupazione, diversa distribuzione del reddito, diminuzione delle risorse pubbliche destinate ai programmi di welfare.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Il concetto di esclusione sociale</a:t>
            </a:r>
            <a:endParaRPr/>
          </a:p>
        </p:txBody>
      </p:sp>
      <p:sp>
        <p:nvSpPr>
          <p:cNvPr id="205" name="Google Shape;205;p3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 sz="1800">
                <a:solidFill>
                  <a:srgbClr val="494949"/>
                </a:solidFill>
                <a:latin typeface="Verdana"/>
                <a:ea typeface="Verdana"/>
                <a:cs typeface="Verdana"/>
                <a:sym typeface="Verdana"/>
              </a:rPr>
              <a:t>Con il termine esclusione sociale si definisce l’impossibilità, l’incapacità o la discriminazione di un individuo nella partecipazione a determinate attività sociali e personali. L’esclusione sociale descrive una condizione di forte deprivazione, determinata dalla somma di più situazioni di disagio. La deprivazione è riconducibile sia alla mancanza di risorse economiche adeguate che ad un accesso limitato ad ambiti sociali come l’educazione, l’assistenza sanitaria, il lavoro, l’alloggio, la tecnologia, la vita politica ecc.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 sz="1600">
                <a:solidFill>
                  <a:srgbClr val="494949"/>
                </a:solidFill>
                <a:latin typeface="Verdana"/>
                <a:ea typeface="Verdana"/>
                <a:cs typeface="Verdana"/>
                <a:sym typeface="Verdana"/>
              </a:rPr>
              <a:t>Socialmente esclusi, quindi, sono quegli individui la cui capacità di partecipare pienamente alla vita sociale è fortemente compromessa. Nelle società contemporanee le categorie maggiormente vulnerabili sono: le persone senza fissa dimora, i </a:t>
            </a:r>
            <a:r>
              <a:rPr lang="en-US" sz="1600" u="sng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disabili</a:t>
            </a:r>
            <a:r>
              <a:rPr lang="en-US" sz="1600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</a:rPr>
              <a:t> ,i </a:t>
            </a:r>
            <a:r>
              <a:rPr lang="en-US" sz="1600" u="sng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detenuti o ex-detenuti</a:t>
            </a:r>
            <a:r>
              <a:rPr lang="en-US" sz="1600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</a:rPr>
              <a:t> , le persone con dipendenza da sostanze, gli </a:t>
            </a:r>
            <a:r>
              <a:rPr lang="en-US" sz="1600" u="sng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anziani</a:t>
            </a:r>
            <a:r>
              <a:rPr lang="en-US" sz="1600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</a:rPr>
              <a:t> , gli </a:t>
            </a:r>
            <a:r>
              <a:rPr lang="en-US" sz="1600" u="sng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immigrati</a:t>
            </a:r>
            <a:r>
              <a:rPr lang="en-US" sz="1600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</a:rPr>
              <a:t> , i </a:t>
            </a:r>
            <a:r>
              <a:rPr lang="en-US" sz="1600" u="sng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rom</a:t>
            </a:r>
            <a:r>
              <a:rPr lang="en-US" sz="1600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</a:rPr>
              <a:t> , le famiglie numerose o monoparentali, i </a:t>
            </a:r>
            <a:r>
              <a:rPr lang="en-US" sz="1600" u="sng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minori</a:t>
            </a:r>
            <a:r>
              <a:rPr lang="en-US" sz="1600">
                <a:solidFill>
                  <a:srgbClr val="095FB9"/>
                </a:solidFill>
                <a:latin typeface="Verdana"/>
                <a:ea typeface="Verdana"/>
                <a:cs typeface="Verdana"/>
                <a:sym typeface="Verdana"/>
              </a:rPr>
              <a:t>. Violenza, stigma sociale, povertà espongono le persone ad un rischio costante di emarginazione.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4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 sz="1800">
                <a:solidFill>
                  <a:srgbClr val="494949"/>
                </a:solidFill>
                <a:latin typeface="Verdana"/>
                <a:ea typeface="Verdana"/>
                <a:cs typeface="Verdana"/>
                <a:sym typeface="Verdana"/>
              </a:rPr>
              <a:t>La sovrapposizione tra una posizione economica marginale e l’isolamento sociale può avere come conseguenza grave la perdita del senso di appartenenza ad una determinata comunità e quindi la degenerazione dell’esclusione a livelli estremi.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>
                <a:solidFill>
                  <a:srgbClr val="494949"/>
                </a:solidFill>
                <a:latin typeface="Verdana"/>
                <a:ea typeface="Verdana"/>
                <a:cs typeface="Verdana"/>
                <a:sym typeface="Verdana"/>
              </a:rPr>
              <a:t>Emblematico in questo senso, per cercare di rendere un immagine del fenomeno, è il caso delle persone senza fissa dimora, che oltre alla precarietà materiale, dovuta alla deprivazione economica, sperimentano la solitudine in seguito alla rottura e alla disgregazione dei legami affettivi e relazionali.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"/>
          <p:cNvSpPr txBox="1"/>
          <p:nvPr>
            <p:ph idx="1" type="body"/>
          </p:nvPr>
        </p:nvSpPr>
        <p:spPr>
          <a:xfrm>
            <a:off x="677334" y="820133"/>
            <a:ext cx="8596668" cy="52212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 Disagio adulto: </a:t>
            </a:r>
            <a:r>
              <a:rPr lang="en-US" sz="1800"/>
              <a:t>si sintetizza nel termine molte delle situazioni di povertà ed esclusione , dove troviamo individui portatori di bisogni complessi , le“ patologie della modernità”: solitudine, isolamento, problematiche relazionali, altre problematiche di tipo sociale.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   Le politiche sociali devono saper analizzare e affrontare il crescente problema dell'impoverimento, con interventi preventivi 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LEGISLAZIONE</a:t>
            </a:r>
            <a:br>
              <a:rPr lang="en-US"/>
            </a:br>
            <a:endParaRPr/>
          </a:p>
        </p:txBody>
      </p:sp>
      <p:sp>
        <p:nvSpPr>
          <p:cNvPr id="221" name="Google Shape;221;p6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ct val="79999"/>
              <a:buChar char="►"/>
            </a:pPr>
            <a:r>
              <a:rPr lang="en-US" sz="1800"/>
              <a:t>Tra il 1975 e il 1994 la Comunità economica europea ha condotto una serie di programmi e progetti pilota volti a combattere la povertà e l'esclusione. Tuttavia, l'azione della Comunità in questo settore è stata costantemente contestata a causa della mancanza di una base giuridica.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 sz="1800"/>
              <a:t>La situazione è mutata con l'entrata in vigore del trattato di Amsterdam nel 1999, che ha iscritto l'eradicazione dell'esclusione sociale tra gli obiettivi della politica sociale comunitaria. Nel 2000 è stato istituito un comitato per la protezione sociale al fine di promuovere la cooperazione tra gli Stati membri e con la Commissione.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en-US" sz="1800"/>
              <a:t>La strategia di Lisbona, lanciata nel 2000, ha posto in essere un meccanismo di monitoraggio e coordinamento consistente nella fissazione di obiettivi, nella misurazione della povertà sulla base di una serie di indicatori e parametri di riferimento, in orientamenti all'indirizzo degli Stati membri e in piani d'azione nazionali contro la povertà. Il metodo aperto di coordinamento è stato inoltre applicato in parallelo ad altri settori della protezione sociale.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7"/>
          <p:cNvSpPr txBox="1"/>
          <p:nvPr>
            <p:ph idx="1" type="body"/>
          </p:nvPr>
        </p:nvSpPr>
        <p:spPr>
          <a:xfrm>
            <a:off x="677334" y="1110343"/>
            <a:ext cx="8596668" cy="4931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 sz="1800">
                <a:solidFill>
                  <a:schemeClr val="dk1"/>
                </a:solidFill>
              </a:rPr>
              <a:t>Piani nazionali per la lotta alla povertà e all'esclusione sociale;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b="1" i="0"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Fondo nazionale per la lotta alla povertà e all'esclusione sociale</a:t>
            </a:r>
            <a:r>
              <a:rPr b="0" i="0"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 è stato istituito dalla Legge di Stabilità 2016 originariamente con una dotazione strutturale di 1 miliardo di euro l'anno, finalizzata all'attuazione del Piano nazionale di lotta alla povertà e al finanziamento della misura di contrasto alla povertà denominata </a:t>
            </a:r>
            <a:r>
              <a:rPr b="1" i="0" lang="en-US" u="sng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SIA - Sostegno per l'inclusione attiva</a:t>
            </a:r>
            <a:r>
              <a:rPr b="0" i="0"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poi sostituita dal </a:t>
            </a:r>
            <a:r>
              <a:rPr b="1" i="0" lang="en-US" u="sng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REI - Reddito di inclusione</a:t>
            </a:r>
            <a:r>
              <a:rPr b="0" i="0"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. 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b="0" i="0"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A seguito dell'introduzione del </a:t>
            </a:r>
            <a:r>
              <a:rPr b="1" i="0" lang="en-US" u="sng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Reddito di cittadinanza</a:t>
            </a:r>
            <a:r>
              <a:rPr b="0" i="0"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con la legge di bilancio per il 2019 viene istituito il </a:t>
            </a:r>
            <a:r>
              <a:rPr b="1" i="0"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Fondo per il Reddito di cittadinanza</a:t>
            </a:r>
            <a:r>
              <a:rPr b="0" i="0"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 (finanziato per il 2019 con 5,8 miliardi di euro e per il 2020 con 7 miliardi di euro) destinato al finanziamento del sostegno economico in favore dei beneficiari della misura.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b="0" i="0"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DECRETO LEGISLATIVO 15 settembre 2017, n. 147 «Disposizioni per l'introduzione di una misura nazionale di contrasto alla povertà»</a:t>
            </a:r>
            <a:endParaRPr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Assegno di Inclusione (ADI), introdotto dal </a:t>
            </a:r>
            <a:r>
              <a:rPr lang="en-US">
                <a:solidFill>
                  <a:schemeClr val="dk1"/>
                </a:solidFill>
                <a:uFill>
                  <a:noFill/>
                </a:uFill>
                <a:latin typeface="Titillium Web"/>
                <a:ea typeface="Titillium Web"/>
                <a:cs typeface="Titillium Web"/>
                <a:sym typeface="Titillium Web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Decreto Legge 48/2023</a:t>
            </a:r>
            <a:r>
              <a:rPr lang="en-US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 convertito in Legge n. 85/2023 e attivo dal 1° gennaio 2024 - misura nazionale di contrasto alla povertà e fragilità per nuclei familiari con disabili, minori o over 60 va a sostituire il Reddito di Cittadinanza.</a:t>
            </a:r>
            <a:endParaRPr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8"/>
          <p:cNvSpPr txBox="1"/>
          <p:nvPr>
            <p:ph idx="1" type="body"/>
          </p:nvPr>
        </p:nvSpPr>
        <p:spPr>
          <a:xfrm>
            <a:off x="677334" y="653143"/>
            <a:ext cx="8596668" cy="5388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b="1" lang="en-US" sz="1800"/>
              <a:t>L.328/2000 </a:t>
            </a:r>
            <a:r>
              <a:rPr lang="en-US" sz="1800"/>
              <a:t>tenta di sistematizzare e offrire indicazioni rispetto agli interventi : con finanziamenti ah hoc si sostengono e promuovono specifici interventi.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Art. 27 ha istituito la Commissione per la lotta all'esclusione sociale e l'art.23 ha esteso a livello nazionale la sperimentazione del reddito minimo di inserimento.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sz="1800"/>
              <a:t>Art.28 ha previsto “interventi urgenti per le situazioni di povertà estrema e alle persone senza fissa dimora”.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ISEE</a:t>
            </a:r>
            <a:endParaRPr/>
          </a:p>
        </p:txBody>
      </p:sp>
      <p:sp>
        <p:nvSpPr>
          <p:cNvPr id="237" name="Google Shape;237;p9"/>
          <p:cNvSpPr txBox="1"/>
          <p:nvPr>
            <p:ph idx="1" type="body"/>
          </p:nvPr>
        </p:nvSpPr>
        <p:spPr>
          <a:xfrm>
            <a:off x="677334" y="1567543"/>
            <a:ext cx="9495366" cy="52904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L'ISEE è l'indicatore che serve per valutare e confrontare la situazione economica dei nuclei familiari che intendono richiedere una prestazione sociale agevolata. L'accesso a queste prestazioni, infatti, come ai servizi di pubblica utilità a condizioni agevolate (telefono fisso, luce, gas, ecc.) è legato al possesso di determinati requisiti soggettivi e alla situazione economica della famiglia. L'ISEE ha la funzione di stabilire nella maniera più equa le risposte offerte ai bisogni dei cittadini per indirizzare correttamente gli interventi d'inclusione e di contrasto alla povertà, ed è alla base delle diverse agevolazioni gestite da Regioni e Comuni ed altri enti erogatori per l'accesso a prestazioni di diversa natura (mense scolastiche, nidi, residenze sanitarie assistenziali, etc.).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D.P.C.M</a:t>
            </a:r>
            <a:r>
              <a:rPr b="0" i="0" lang="en-US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. n. 159/2013 "</a:t>
            </a:r>
            <a:r>
              <a:rPr b="0" i="1" lang="en-US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Regolamento concernente la revisione delle modalità di determinazione e i campi di applicazione dell'Indicatore della Situazione Economica Equivalente (ISEE)</a:t>
            </a:r>
            <a:r>
              <a:rPr b="0" i="0" lang="en-US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".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Nel 2015 l'ISEE è stato profondamente rinnovato sia dal punto di vista delle regole di calcolo sia nelle procedure. Il nuovo ISEE, per essere ancora più equo nel distribuire il costo delle prestazioni sociali e sociosanitarie tra i cittadini italiani, introduce migliori criteri di valutazione del reddito e del patrimonio, insieme a controlli più attenti.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faccettatura">
  <a:themeElements>
    <a:clrScheme name="Sfaccettatura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faccettatura">
  <a:themeElements>
    <a:clrScheme name="Sfaccettatura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2020-11-15T08:06:28Z</dcterms:created>
  <dc:creator>393249947888</dc:creator>
</cp:coreProperties>
</file>