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notesMasterIdLst>
    <p:notesMasterId r:id="rId22"/>
  </p:notesMasterIdLst>
  <p:sldIdLst>
    <p:sldId id="256" r:id="rId2"/>
    <p:sldId id="258" r:id="rId3"/>
    <p:sldId id="259" r:id="rId4"/>
    <p:sldId id="261" r:id="rId5"/>
    <p:sldId id="260" r:id="rId6"/>
    <p:sldId id="263" r:id="rId7"/>
    <p:sldId id="264" r:id="rId8"/>
    <p:sldId id="265" r:id="rId9"/>
    <p:sldId id="277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7" d="100"/>
          <a:sy n="117" d="100"/>
        </p:scale>
        <p:origin x="-28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svg"/><Relationship Id="rId1" Type="http://schemas.openxmlformats.org/officeDocument/2006/relationships/image" Target="../media/image2.png"/><Relationship Id="rId4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5.svg"/><Relationship Id="rId1" Type="http://schemas.openxmlformats.org/officeDocument/2006/relationships/image" Target="../media/image6.png"/><Relationship Id="rId4" Type="http://schemas.openxmlformats.org/officeDocument/2006/relationships/image" Target="../media/image2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svg"/><Relationship Id="rId1" Type="http://schemas.openxmlformats.org/officeDocument/2006/relationships/image" Target="../media/image2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5.svg"/><Relationship Id="rId1" Type="http://schemas.openxmlformats.org/officeDocument/2006/relationships/image" Target="../media/image6.png"/><Relationship Id="rId4" Type="http://schemas.openxmlformats.org/officeDocument/2006/relationships/image" Target="../media/image2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530815-5274-4DAB-B1D7-CC0C61FD601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CEFF05E0-F819-4EDE-9883-84C5949A11DF}">
      <dgm:prSet/>
      <dgm:spPr/>
      <dgm:t>
        <a:bodyPr/>
        <a:lstStyle/>
        <a:p>
          <a:pPr>
            <a:lnSpc>
              <a:spcPct val="100000"/>
            </a:lnSpc>
          </a:pPr>
          <a:r>
            <a:rPr lang="it-IT"/>
            <a:t>Il provvedimento che dispone il trattamento sanitario obbligatorio in condizioni di degenza ospedaliera deve essere preceduto dalla convalida della proposta da parte di un medico della struttura sanitaria pubblica e deve essere motivato.</a:t>
          </a:r>
          <a:endParaRPr lang="en-US"/>
        </a:p>
      </dgm:t>
    </dgm:pt>
    <dgm:pt modelId="{B5174AF0-6F68-4EBD-B394-7DBAFD338F2B}" type="parTrans" cxnId="{3A7695F6-2697-473F-BFCF-8915A9FEBA48}">
      <dgm:prSet/>
      <dgm:spPr/>
      <dgm:t>
        <a:bodyPr/>
        <a:lstStyle/>
        <a:p>
          <a:endParaRPr lang="en-US"/>
        </a:p>
      </dgm:t>
    </dgm:pt>
    <dgm:pt modelId="{C018F625-5AC4-4B0F-9DF3-9240211F3F3B}" type="sibTrans" cxnId="{3A7695F6-2697-473F-BFCF-8915A9FEBA48}">
      <dgm:prSet/>
      <dgm:spPr/>
      <dgm:t>
        <a:bodyPr/>
        <a:lstStyle/>
        <a:p>
          <a:endParaRPr lang="en-US"/>
        </a:p>
      </dgm:t>
    </dgm:pt>
    <dgm:pt modelId="{71CC1774-0671-4A95-8DFD-335624DB3D21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dirty="0"/>
            <a:t>Il giudice tutelare, entro le successive 48 ore, assunte le informazioni e disposti gli eventuali accertamenti, provvede con decreto motivato a convalidare o non convalidare il provvedimento e ne dà comunicazione al sindaco. In caso di mancata convalida il sindaco dispone la cessazione del trattamento.</a:t>
          </a:r>
          <a:endParaRPr lang="en-US" dirty="0"/>
        </a:p>
      </dgm:t>
    </dgm:pt>
    <dgm:pt modelId="{954876D7-E4E0-43C8-9839-A10633801519}" type="parTrans" cxnId="{BBE001BA-97B8-4053-A0C4-FAA68636B940}">
      <dgm:prSet/>
      <dgm:spPr/>
      <dgm:t>
        <a:bodyPr/>
        <a:lstStyle/>
        <a:p>
          <a:endParaRPr lang="en-US"/>
        </a:p>
      </dgm:t>
    </dgm:pt>
    <dgm:pt modelId="{DD7D2051-3199-4903-97E4-54791FF214CD}" type="sibTrans" cxnId="{BBE001BA-97B8-4053-A0C4-FAA68636B940}">
      <dgm:prSet/>
      <dgm:spPr/>
      <dgm:t>
        <a:bodyPr/>
        <a:lstStyle/>
        <a:p>
          <a:endParaRPr lang="en-US"/>
        </a:p>
      </dgm:t>
    </dgm:pt>
    <dgm:pt modelId="{D0ABEC88-5B3D-47C1-B11B-D3700BC68F97}" type="pres">
      <dgm:prSet presAssocID="{B6530815-5274-4DAB-B1D7-CC0C61FD6011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8EBD12D-51BE-44E5-B459-AA6CC36C2F96}" type="pres">
      <dgm:prSet presAssocID="{CEFF05E0-F819-4EDE-9883-84C5949A11DF}" presName="compNode" presStyleCnt="0"/>
      <dgm:spPr/>
    </dgm:pt>
    <dgm:pt modelId="{A86EF417-E8BC-4335-91B5-8CDB7EFCB284}" type="pres">
      <dgm:prSet presAssocID="{CEFF05E0-F819-4EDE-9883-84C5949A11DF}" presName="bgRect" presStyleLbl="bgShp" presStyleIdx="0" presStyleCnt="2"/>
      <dgm:spPr/>
    </dgm:pt>
    <dgm:pt modelId="{BC3A7CB2-42D2-48A6-BE3D-C46A260C1A95}" type="pres">
      <dgm:prSet presAssocID="{CEFF05E0-F819-4EDE-9883-84C5949A11DF}" presName="iconRect" presStyleLbl="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it-IT"/>
        </a:p>
      </dgm:t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ADD33903-878B-45CB-B521-D0D88F31E297}" type="pres">
      <dgm:prSet presAssocID="{CEFF05E0-F819-4EDE-9883-84C5949A11DF}" presName="spaceRect" presStyleCnt="0"/>
      <dgm:spPr/>
    </dgm:pt>
    <dgm:pt modelId="{ECDBF4DB-C3F6-48E5-BFE7-F050116548DF}" type="pres">
      <dgm:prSet presAssocID="{CEFF05E0-F819-4EDE-9883-84C5949A11DF}" presName="parTx" presStyleLbl="revTx" presStyleIdx="0" presStyleCnt="2">
        <dgm:presLayoutVars>
          <dgm:chMax val="0"/>
          <dgm:chPref val="0"/>
        </dgm:presLayoutVars>
      </dgm:prSet>
      <dgm:spPr/>
      <dgm:t>
        <a:bodyPr/>
        <a:lstStyle/>
        <a:p>
          <a:endParaRPr lang="it-IT"/>
        </a:p>
      </dgm:t>
    </dgm:pt>
    <dgm:pt modelId="{5A1B6F6D-80DE-4DC4-BD35-BBC1D9EBFE17}" type="pres">
      <dgm:prSet presAssocID="{C018F625-5AC4-4B0F-9DF3-9240211F3F3B}" presName="sibTrans" presStyleCnt="0"/>
      <dgm:spPr/>
    </dgm:pt>
    <dgm:pt modelId="{4ED3D0F3-6A56-425A-9733-CAB60C67C323}" type="pres">
      <dgm:prSet presAssocID="{71CC1774-0671-4A95-8DFD-335624DB3D21}" presName="compNode" presStyleCnt="0"/>
      <dgm:spPr/>
    </dgm:pt>
    <dgm:pt modelId="{50510FEE-5F12-44C1-9D84-3EB6D93682A2}" type="pres">
      <dgm:prSet presAssocID="{71CC1774-0671-4A95-8DFD-335624DB3D21}" presName="bgRect" presStyleLbl="bgShp" presStyleIdx="1" presStyleCnt="2"/>
      <dgm:spPr/>
    </dgm:pt>
    <dgm:pt modelId="{043D42FD-72A0-46A6-9888-36359E4EF0E8}" type="pres">
      <dgm:prSet presAssocID="{71CC1774-0671-4A95-8DFD-335624DB3D21}" presName="iconRect" presStyleLbl="node1" presStyleIdx="1" presStyleCnt="2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it-IT"/>
        </a:p>
      </dgm:t>
      <dgm:extLst>
        <a:ext uri="{E40237B7-FDA0-4F09-8148-C483321AD2D9}">
          <dgm14:cNvPr xmlns:dgm14="http://schemas.microsoft.com/office/drawing/2010/diagram" id="0" name="" descr="Giudice"/>
        </a:ext>
      </dgm:extLst>
    </dgm:pt>
    <dgm:pt modelId="{3BA873C4-83DD-4DBB-852C-DEA7380412B5}" type="pres">
      <dgm:prSet presAssocID="{71CC1774-0671-4A95-8DFD-335624DB3D21}" presName="spaceRect" presStyleCnt="0"/>
      <dgm:spPr/>
    </dgm:pt>
    <dgm:pt modelId="{E997EC8E-98D2-4D74-AB5A-1A94A205F58B}" type="pres">
      <dgm:prSet presAssocID="{71CC1774-0671-4A95-8DFD-335624DB3D21}" presName="parTx" presStyleLbl="revTx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it-IT"/>
        </a:p>
      </dgm:t>
    </dgm:pt>
  </dgm:ptLst>
  <dgm:cxnLst>
    <dgm:cxn modelId="{3E81747E-06E3-46FA-93F1-29240F0CF2BD}" type="presOf" srcId="{CEFF05E0-F819-4EDE-9883-84C5949A11DF}" destId="{ECDBF4DB-C3F6-48E5-BFE7-F050116548DF}" srcOrd="0" destOrd="0" presId="urn:microsoft.com/office/officeart/2018/2/layout/IconVerticalSolidList"/>
    <dgm:cxn modelId="{BBE001BA-97B8-4053-A0C4-FAA68636B940}" srcId="{B6530815-5274-4DAB-B1D7-CC0C61FD6011}" destId="{71CC1774-0671-4A95-8DFD-335624DB3D21}" srcOrd="1" destOrd="0" parTransId="{954876D7-E4E0-43C8-9839-A10633801519}" sibTransId="{DD7D2051-3199-4903-97E4-54791FF214CD}"/>
    <dgm:cxn modelId="{3A7695F6-2697-473F-BFCF-8915A9FEBA48}" srcId="{B6530815-5274-4DAB-B1D7-CC0C61FD6011}" destId="{CEFF05E0-F819-4EDE-9883-84C5949A11DF}" srcOrd="0" destOrd="0" parTransId="{B5174AF0-6F68-4EBD-B394-7DBAFD338F2B}" sibTransId="{C018F625-5AC4-4B0F-9DF3-9240211F3F3B}"/>
    <dgm:cxn modelId="{AF714FED-9665-4CF6-9ED4-FA04FBE2B63D}" type="presOf" srcId="{71CC1774-0671-4A95-8DFD-335624DB3D21}" destId="{E997EC8E-98D2-4D74-AB5A-1A94A205F58B}" srcOrd="0" destOrd="0" presId="urn:microsoft.com/office/officeart/2018/2/layout/IconVerticalSolidList"/>
    <dgm:cxn modelId="{5E7B880D-05BB-4A1D-8B8F-B846062F6398}" type="presOf" srcId="{B6530815-5274-4DAB-B1D7-CC0C61FD6011}" destId="{D0ABEC88-5B3D-47C1-B11B-D3700BC68F97}" srcOrd="0" destOrd="0" presId="urn:microsoft.com/office/officeart/2018/2/layout/IconVerticalSolidList"/>
    <dgm:cxn modelId="{E2B339F5-BB26-419B-BA74-5589B116C5B7}" type="presParOf" srcId="{D0ABEC88-5B3D-47C1-B11B-D3700BC68F97}" destId="{C8EBD12D-51BE-44E5-B459-AA6CC36C2F96}" srcOrd="0" destOrd="0" presId="urn:microsoft.com/office/officeart/2018/2/layout/IconVerticalSolidList"/>
    <dgm:cxn modelId="{6FBFAF3A-A6A4-4D80-A643-9C59DCE4F715}" type="presParOf" srcId="{C8EBD12D-51BE-44E5-B459-AA6CC36C2F96}" destId="{A86EF417-E8BC-4335-91B5-8CDB7EFCB284}" srcOrd="0" destOrd="0" presId="urn:microsoft.com/office/officeart/2018/2/layout/IconVerticalSolidList"/>
    <dgm:cxn modelId="{E17887F2-1B08-45D4-A5AC-4032DC27E0E6}" type="presParOf" srcId="{C8EBD12D-51BE-44E5-B459-AA6CC36C2F96}" destId="{BC3A7CB2-42D2-48A6-BE3D-C46A260C1A95}" srcOrd="1" destOrd="0" presId="urn:microsoft.com/office/officeart/2018/2/layout/IconVerticalSolidList"/>
    <dgm:cxn modelId="{EAF0F719-52B6-4097-8294-0A17766DC47F}" type="presParOf" srcId="{C8EBD12D-51BE-44E5-B459-AA6CC36C2F96}" destId="{ADD33903-878B-45CB-B521-D0D88F31E297}" srcOrd="2" destOrd="0" presId="urn:microsoft.com/office/officeart/2018/2/layout/IconVerticalSolidList"/>
    <dgm:cxn modelId="{BA9C8572-F701-41AB-B5A4-F4AA5C0EDAA1}" type="presParOf" srcId="{C8EBD12D-51BE-44E5-B459-AA6CC36C2F96}" destId="{ECDBF4DB-C3F6-48E5-BFE7-F050116548DF}" srcOrd="3" destOrd="0" presId="urn:microsoft.com/office/officeart/2018/2/layout/IconVerticalSolidList"/>
    <dgm:cxn modelId="{BC0CE660-CAAF-4430-BF48-2A26753A15CD}" type="presParOf" srcId="{D0ABEC88-5B3D-47C1-B11B-D3700BC68F97}" destId="{5A1B6F6D-80DE-4DC4-BD35-BBC1D9EBFE17}" srcOrd="1" destOrd="0" presId="urn:microsoft.com/office/officeart/2018/2/layout/IconVerticalSolidList"/>
    <dgm:cxn modelId="{BF8475BC-AACB-40CC-82F7-BB81686B5591}" type="presParOf" srcId="{D0ABEC88-5B3D-47C1-B11B-D3700BC68F97}" destId="{4ED3D0F3-6A56-425A-9733-CAB60C67C323}" srcOrd="2" destOrd="0" presId="urn:microsoft.com/office/officeart/2018/2/layout/IconVerticalSolidList"/>
    <dgm:cxn modelId="{DA01D08F-E6C1-45F3-9BF1-10C2A2B35B5A}" type="presParOf" srcId="{4ED3D0F3-6A56-425A-9733-CAB60C67C323}" destId="{50510FEE-5F12-44C1-9D84-3EB6D93682A2}" srcOrd="0" destOrd="0" presId="urn:microsoft.com/office/officeart/2018/2/layout/IconVerticalSolidList"/>
    <dgm:cxn modelId="{64B8E0BD-B866-4F34-A06F-1DB0CC8AB75D}" type="presParOf" srcId="{4ED3D0F3-6A56-425A-9733-CAB60C67C323}" destId="{043D42FD-72A0-46A6-9888-36359E4EF0E8}" srcOrd="1" destOrd="0" presId="urn:microsoft.com/office/officeart/2018/2/layout/IconVerticalSolidList"/>
    <dgm:cxn modelId="{4478F29C-485A-4BBA-B374-CA4471083914}" type="presParOf" srcId="{4ED3D0F3-6A56-425A-9733-CAB60C67C323}" destId="{3BA873C4-83DD-4DBB-852C-DEA7380412B5}" srcOrd="2" destOrd="0" presId="urn:microsoft.com/office/officeart/2018/2/layout/IconVerticalSolidList"/>
    <dgm:cxn modelId="{9A298339-6E81-463C-9B16-693EE6EF0B34}" type="presParOf" srcId="{4ED3D0F3-6A56-425A-9733-CAB60C67C323}" destId="{E997EC8E-98D2-4D74-AB5A-1A94A205F58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EF27B9-A9E9-4EB3-83D3-AB644D23D4C4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E29E0EC-D68F-4D09-89E4-D34EEBF8F49B}">
      <dgm:prSet/>
      <dgm:spPr/>
      <dgm:t>
        <a:bodyPr/>
        <a:lstStyle/>
        <a:p>
          <a:r>
            <a:rPr lang="it-IT" u="sng"/>
            <a:t>Comunità terapeutico-riabilitative (CTR)</a:t>
          </a:r>
          <a:endParaRPr lang="en-US"/>
        </a:p>
      </dgm:t>
    </dgm:pt>
    <dgm:pt modelId="{71988640-0604-4891-9826-62452CBFBEAE}" type="parTrans" cxnId="{8EAB0021-461F-4BB8-BB8F-AEC233DAA3F7}">
      <dgm:prSet/>
      <dgm:spPr/>
      <dgm:t>
        <a:bodyPr/>
        <a:lstStyle/>
        <a:p>
          <a:endParaRPr lang="en-US"/>
        </a:p>
      </dgm:t>
    </dgm:pt>
    <dgm:pt modelId="{88CE4CE7-16EA-42A6-ACB8-2FCB504E087D}" type="sibTrans" cxnId="{8EAB0021-461F-4BB8-BB8F-AEC233DAA3F7}">
      <dgm:prSet/>
      <dgm:spPr/>
      <dgm:t>
        <a:bodyPr/>
        <a:lstStyle/>
        <a:p>
          <a:endParaRPr lang="en-US"/>
        </a:p>
      </dgm:t>
    </dgm:pt>
    <dgm:pt modelId="{CFBE2C4C-D7DF-48A8-9EA3-4BCEC3335904}">
      <dgm:prSet/>
      <dgm:spPr/>
      <dgm:t>
        <a:bodyPr/>
        <a:lstStyle/>
        <a:p>
          <a:r>
            <a:rPr lang="it-IT"/>
            <a:t>Ospitano utenti con problemi rilevanti, anche a carico della rete familiare e sociale di supporto, con un'elevata riduzione dei livelli di autonomia. L'equipe degli operatori, di tipo multidisciplinare, è presente sulle 24 ore.</a:t>
          </a:r>
          <a:endParaRPr lang="en-US"/>
        </a:p>
      </dgm:t>
    </dgm:pt>
    <dgm:pt modelId="{FE63B3CA-0A2A-4BBA-B49E-A7BDA3EDAE05}" type="parTrans" cxnId="{01FC1DAD-76AF-4BD9-A470-01E28CA7D821}">
      <dgm:prSet/>
      <dgm:spPr/>
      <dgm:t>
        <a:bodyPr/>
        <a:lstStyle/>
        <a:p>
          <a:endParaRPr lang="en-US"/>
        </a:p>
      </dgm:t>
    </dgm:pt>
    <dgm:pt modelId="{64DD4361-8EE1-4D61-927D-D6659F9C7FEC}" type="sibTrans" cxnId="{01FC1DAD-76AF-4BD9-A470-01E28CA7D821}">
      <dgm:prSet/>
      <dgm:spPr/>
      <dgm:t>
        <a:bodyPr/>
        <a:lstStyle/>
        <a:p>
          <a:endParaRPr lang="en-US"/>
        </a:p>
      </dgm:t>
    </dgm:pt>
    <dgm:pt modelId="{1D3EC36A-CA2F-4EDE-88E5-13DF8139CFF8}" type="pres">
      <dgm:prSet presAssocID="{99EF27B9-A9E9-4EB3-83D3-AB644D23D4C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2D9F61B-0E9E-43F8-87DE-A3FC7C4895F5}" type="pres">
      <dgm:prSet presAssocID="{5E29E0EC-D68F-4D09-89E4-D34EEBF8F49B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83DE97B-1730-4895-8AC9-561AE51B2D9B}" type="pres">
      <dgm:prSet presAssocID="{88CE4CE7-16EA-42A6-ACB8-2FCB504E087D}" presName="parTxOnlySpace" presStyleCnt="0"/>
      <dgm:spPr/>
    </dgm:pt>
    <dgm:pt modelId="{874B64B1-4C36-45D1-A28B-A6DECB2BD787}" type="pres">
      <dgm:prSet presAssocID="{CFBE2C4C-D7DF-48A8-9EA3-4BCEC3335904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1FC1DAD-76AF-4BD9-A470-01E28CA7D821}" srcId="{99EF27B9-A9E9-4EB3-83D3-AB644D23D4C4}" destId="{CFBE2C4C-D7DF-48A8-9EA3-4BCEC3335904}" srcOrd="1" destOrd="0" parTransId="{FE63B3CA-0A2A-4BBA-B49E-A7BDA3EDAE05}" sibTransId="{64DD4361-8EE1-4D61-927D-D6659F9C7FEC}"/>
    <dgm:cxn modelId="{95EA40C2-94FF-44C8-9A22-843177BBD4D9}" type="presOf" srcId="{5E29E0EC-D68F-4D09-89E4-D34EEBF8F49B}" destId="{02D9F61B-0E9E-43F8-87DE-A3FC7C4895F5}" srcOrd="0" destOrd="0" presId="urn:microsoft.com/office/officeart/2005/8/layout/chevron1"/>
    <dgm:cxn modelId="{AC9B8617-16DE-45EE-B9C0-D6837EB6C649}" type="presOf" srcId="{CFBE2C4C-D7DF-48A8-9EA3-4BCEC3335904}" destId="{874B64B1-4C36-45D1-A28B-A6DECB2BD787}" srcOrd="0" destOrd="0" presId="urn:microsoft.com/office/officeart/2005/8/layout/chevron1"/>
    <dgm:cxn modelId="{246EFFFF-79BB-444E-9296-7590BF7E29DB}" type="presOf" srcId="{99EF27B9-A9E9-4EB3-83D3-AB644D23D4C4}" destId="{1D3EC36A-CA2F-4EDE-88E5-13DF8139CFF8}" srcOrd="0" destOrd="0" presId="urn:microsoft.com/office/officeart/2005/8/layout/chevron1"/>
    <dgm:cxn modelId="{8EAB0021-461F-4BB8-BB8F-AEC233DAA3F7}" srcId="{99EF27B9-A9E9-4EB3-83D3-AB644D23D4C4}" destId="{5E29E0EC-D68F-4D09-89E4-D34EEBF8F49B}" srcOrd="0" destOrd="0" parTransId="{71988640-0604-4891-9826-62452CBFBEAE}" sibTransId="{88CE4CE7-16EA-42A6-ACB8-2FCB504E087D}"/>
    <dgm:cxn modelId="{5707DDF0-8E31-4AB9-9FA9-7D8B0EF748B6}" type="presParOf" srcId="{1D3EC36A-CA2F-4EDE-88E5-13DF8139CFF8}" destId="{02D9F61B-0E9E-43F8-87DE-A3FC7C4895F5}" srcOrd="0" destOrd="0" presId="urn:microsoft.com/office/officeart/2005/8/layout/chevron1"/>
    <dgm:cxn modelId="{7180E001-D2FA-4BB4-9DB6-39FD80941CEF}" type="presParOf" srcId="{1D3EC36A-CA2F-4EDE-88E5-13DF8139CFF8}" destId="{183DE97B-1730-4895-8AC9-561AE51B2D9B}" srcOrd="1" destOrd="0" presId="urn:microsoft.com/office/officeart/2005/8/layout/chevron1"/>
    <dgm:cxn modelId="{99F6BA60-8988-4E15-9A12-D66E94B67BCD}" type="presParOf" srcId="{1D3EC36A-CA2F-4EDE-88E5-13DF8139CFF8}" destId="{874B64B1-4C36-45D1-A28B-A6DECB2BD787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B6FC4B-6E47-4051-8254-66C33B9D440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95C6191-F248-40B9-9CB8-B239274C0C78}">
      <dgm:prSet/>
      <dgm:spPr/>
      <dgm:t>
        <a:bodyPr/>
        <a:lstStyle/>
        <a:p>
          <a:r>
            <a:rPr lang="it-IT" u="sng"/>
            <a:t>Gruppi Appartamento</a:t>
          </a:r>
          <a:endParaRPr lang="en-US"/>
        </a:p>
      </dgm:t>
    </dgm:pt>
    <dgm:pt modelId="{FAFCD36A-C3E3-421C-872A-5417D1D42178}" type="parTrans" cxnId="{1C5126FE-5376-43C6-BB29-C18FD808CCB4}">
      <dgm:prSet/>
      <dgm:spPr/>
      <dgm:t>
        <a:bodyPr/>
        <a:lstStyle/>
        <a:p>
          <a:endParaRPr lang="en-US"/>
        </a:p>
      </dgm:t>
    </dgm:pt>
    <dgm:pt modelId="{641037B1-54E1-464D-A743-0D82FE88D247}" type="sibTrans" cxnId="{1C5126FE-5376-43C6-BB29-C18FD808CCB4}">
      <dgm:prSet/>
      <dgm:spPr/>
      <dgm:t>
        <a:bodyPr/>
        <a:lstStyle/>
        <a:p>
          <a:endParaRPr lang="en-US"/>
        </a:p>
      </dgm:t>
    </dgm:pt>
    <dgm:pt modelId="{B3055E9F-868C-47E6-8759-E007F4476A91}">
      <dgm:prSet/>
      <dgm:spPr/>
      <dgm:t>
        <a:bodyPr/>
        <a:lstStyle/>
        <a:p>
          <a:r>
            <a:rPr lang="it-IT" dirty="0"/>
            <a:t>Ospitano utenti con un certo livello di autonomia che necessitano di un sostegno nelle attività della vita quotidiana e comunitaria. Si prevede un grado di protezione variabile, in relazione ai bisogni delle specifiche unità di convivenza. Vengono promosse attività di risocializzazione. Vi opera personale del DSM e/o della cooperazione sociale seguendo apposite convenzioni. Le Comunità Alloggio e i Gruppi Appartamento vengono definiti anche Comunità di Convivenza (</a:t>
          </a:r>
          <a:r>
            <a:rPr lang="it-IT" dirty="0" err="1"/>
            <a:t>CodiCo</a:t>
          </a:r>
          <a:r>
            <a:rPr lang="it-IT" dirty="0"/>
            <a:t>).</a:t>
          </a:r>
          <a:endParaRPr lang="en-US" dirty="0"/>
        </a:p>
      </dgm:t>
    </dgm:pt>
    <dgm:pt modelId="{6F8A40D5-FDEF-4B05-BC20-01D4D9F58F49}" type="parTrans" cxnId="{65483B6D-21F8-4F78-94C3-08B8AC839A7F}">
      <dgm:prSet/>
      <dgm:spPr/>
      <dgm:t>
        <a:bodyPr/>
        <a:lstStyle/>
        <a:p>
          <a:endParaRPr lang="en-US"/>
        </a:p>
      </dgm:t>
    </dgm:pt>
    <dgm:pt modelId="{6D8F8FAC-09D1-4380-883C-C63254E57D18}" type="sibTrans" cxnId="{65483B6D-21F8-4F78-94C3-08B8AC839A7F}">
      <dgm:prSet/>
      <dgm:spPr/>
      <dgm:t>
        <a:bodyPr/>
        <a:lstStyle/>
        <a:p>
          <a:endParaRPr lang="en-US"/>
        </a:p>
      </dgm:t>
    </dgm:pt>
    <dgm:pt modelId="{43B6CE1B-3B56-4D0F-8955-BE14125719EE}" type="pres">
      <dgm:prSet presAssocID="{70B6FC4B-6E47-4051-8254-66C33B9D440D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3AB5815-C939-4092-97BF-2225564788A9}" type="pres">
      <dgm:prSet presAssocID="{295C6191-F248-40B9-9CB8-B239274C0C78}" presName="compNode" presStyleCnt="0"/>
      <dgm:spPr/>
    </dgm:pt>
    <dgm:pt modelId="{0493BA30-F650-48F0-85F2-D2CC3D27BEEE}" type="pres">
      <dgm:prSet presAssocID="{295C6191-F248-40B9-9CB8-B239274C0C78}" presName="bgRect" presStyleLbl="bgShp" presStyleIdx="0" presStyleCnt="2"/>
      <dgm:spPr/>
    </dgm:pt>
    <dgm:pt modelId="{23B03805-14D1-418F-85F1-3EA250807C7B}" type="pres">
      <dgm:prSet presAssocID="{295C6191-F248-40B9-9CB8-B239274C0C78}" presName="iconRect" presStyleLbl="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it-IT"/>
        </a:p>
      </dgm:t>
      <dgm:extLst>
        <a:ext uri="{E40237B7-FDA0-4F09-8148-C483321AD2D9}">
          <dgm14:cNvPr xmlns:dgm14="http://schemas.microsoft.com/office/drawing/2010/diagram" id="0" name="" descr="Città"/>
        </a:ext>
      </dgm:extLst>
    </dgm:pt>
    <dgm:pt modelId="{CC83ED24-1F77-46CF-BA91-B1805A9DF3F4}" type="pres">
      <dgm:prSet presAssocID="{295C6191-F248-40B9-9CB8-B239274C0C78}" presName="spaceRect" presStyleCnt="0"/>
      <dgm:spPr/>
    </dgm:pt>
    <dgm:pt modelId="{722FB381-922E-412D-8856-78B039E4BC4F}" type="pres">
      <dgm:prSet presAssocID="{295C6191-F248-40B9-9CB8-B239274C0C78}" presName="parTx" presStyleLbl="revTx" presStyleIdx="0" presStyleCnt="2">
        <dgm:presLayoutVars>
          <dgm:chMax val="0"/>
          <dgm:chPref val="0"/>
        </dgm:presLayoutVars>
      </dgm:prSet>
      <dgm:spPr/>
      <dgm:t>
        <a:bodyPr/>
        <a:lstStyle/>
        <a:p>
          <a:endParaRPr lang="it-IT"/>
        </a:p>
      </dgm:t>
    </dgm:pt>
    <dgm:pt modelId="{4C73365D-77FE-4F6A-BE3E-247068922DB0}" type="pres">
      <dgm:prSet presAssocID="{641037B1-54E1-464D-A743-0D82FE88D247}" presName="sibTrans" presStyleCnt="0"/>
      <dgm:spPr/>
    </dgm:pt>
    <dgm:pt modelId="{966CDE7E-11AF-4AF7-B26C-D1DCD1E233D7}" type="pres">
      <dgm:prSet presAssocID="{B3055E9F-868C-47E6-8759-E007F4476A91}" presName="compNode" presStyleCnt="0"/>
      <dgm:spPr/>
    </dgm:pt>
    <dgm:pt modelId="{E94B69BE-F0B7-48B4-9B38-2829B38AD98D}" type="pres">
      <dgm:prSet presAssocID="{B3055E9F-868C-47E6-8759-E007F4476A91}" presName="bgRect" presStyleLbl="bgShp" presStyleIdx="1" presStyleCnt="2"/>
      <dgm:spPr/>
    </dgm:pt>
    <dgm:pt modelId="{BDFB8A81-AF92-485B-B62E-957F5E028C1C}" type="pres">
      <dgm:prSet presAssocID="{B3055E9F-868C-47E6-8759-E007F4476A9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it-IT"/>
        </a:p>
      </dgm:t>
      <dgm:extLst>
        <a:ext uri="{E40237B7-FDA0-4F09-8148-C483321AD2D9}">
          <dgm14:cNvPr xmlns:dgm14="http://schemas.microsoft.com/office/drawing/2010/diagram" id="0" name="" descr="Utente"/>
        </a:ext>
      </dgm:extLst>
    </dgm:pt>
    <dgm:pt modelId="{33890693-DCF4-4707-BB6E-123FB6677015}" type="pres">
      <dgm:prSet presAssocID="{B3055E9F-868C-47E6-8759-E007F4476A91}" presName="spaceRect" presStyleCnt="0"/>
      <dgm:spPr/>
    </dgm:pt>
    <dgm:pt modelId="{47379103-AA71-44B3-AE27-D0801A0EA070}" type="pres">
      <dgm:prSet presAssocID="{B3055E9F-868C-47E6-8759-E007F4476A91}" presName="parTx" presStyleLbl="revTx" presStyleIdx="1" presStyleCnt="2" custScaleY="101543">
        <dgm:presLayoutVars>
          <dgm:chMax val="0"/>
          <dgm:chPref val="0"/>
        </dgm:presLayoutVars>
      </dgm:prSet>
      <dgm:spPr/>
      <dgm:t>
        <a:bodyPr/>
        <a:lstStyle/>
        <a:p>
          <a:endParaRPr lang="it-IT"/>
        </a:p>
      </dgm:t>
    </dgm:pt>
  </dgm:ptLst>
  <dgm:cxnLst>
    <dgm:cxn modelId="{3AB721AE-89F7-42A8-8900-AF7378212667}" type="presOf" srcId="{295C6191-F248-40B9-9CB8-B239274C0C78}" destId="{722FB381-922E-412D-8856-78B039E4BC4F}" srcOrd="0" destOrd="0" presId="urn:microsoft.com/office/officeart/2018/2/layout/IconVerticalSolidList"/>
    <dgm:cxn modelId="{4A5CA2C3-D6B8-41AA-8DEB-08B58CB7908E}" type="presOf" srcId="{B3055E9F-868C-47E6-8759-E007F4476A91}" destId="{47379103-AA71-44B3-AE27-D0801A0EA070}" srcOrd="0" destOrd="0" presId="urn:microsoft.com/office/officeart/2018/2/layout/IconVerticalSolidList"/>
    <dgm:cxn modelId="{65483B6D-21F8-4F78-94C3-08B8AC839A7F}" srcId="{70B6FC4B-6E47-4051-8254-66C33B9D440D}" destId="{B3055E9F-868C-47E6-8759-E007F4476A91}" srcOrd="1" destOrd="0" parTransId="{6F8A40D5-FDEF-4B05-BC20-01D4D9F58F49}" sibTransId="{6D8F8FAC-09D1-4380-883C-C63254E57D18}"/>
    <dgm:cxn modelId="{1C5126FE-5376-43C6-BB29-C18FD808CCB4}" srcId="{70B6FC4B-6E47-4051-8254-66C33B9D440D}" destId="{295C6191-F248-40B9-9CB8-B239274C0C78}" srcOrd="0" destOrd="0" parTransId="{FAFCD36A-C3E3-421C-872A-5417D1D42178}" sibTransId="{641037B1-54E1-464D-A743-0D82FE88D247}"/>
    <dgm:cxn modelId="{11EA68B8-1113-401C-955D-AA709D3AC6A7}" type="presOf" srcId="{70B6FC4B-6E47-4051-8254-66C33B9D440D}" destId="{43B6CE1B-3B56-4D0F-8955-BE14125719EE}" srcOrd="0" destOrd="0" presId="urn:microsoft.com/office/officeart/2018/2/layout/IconVerticalSolidList"/>
    <dgm:cxn modelId="{E9516A1C-8127-49C7-9003-9CE3D3E6CECE}" type="presParOf" srcId="{43B6CE1B-3B56-4D0F-8955-BE14125719EE}" destId="{73AB5815-C939-4092-97BF-2225564788A9}" srcOrd="0" destOrd="0" presId="urn:microsoft.com/office/officeart/2018/2/layout/IconVerticalSolidList"/>
    <dgm:cxn modelId="{3913F1CE-9A7C-4FD3-81EC-FB1AC2CF31E1}" type="presParOf" srcId="{73AB5815-C939-4092-97BF-2225564788A9}" destId="{0493BA30-F650-48F0-85F2-D2CC3D27BEEE}" srcOrd="0" destOrd="0" presId="urn:microsoft.com/office/officeart/2018/2/layout/IconVerticalSolidList"/>
    <dgm:cxn modelId="{85BDBCF8-4BDA-4310-A835-6DC3BA342747}" type="presParOf" srcId="{73AB5815-C939-4092-97BF-2225564788A9}" destId="{23B03805-14D1-418F-85F1-3EA250807C7B}" srcOrd="1" destOrd="0" presId="urn:microsoft.com/office/officeart/2018/2/layout/IconVerticalSolidList"/>
    <dgm:cxn modelId="{58AAF879-E2FE-4FC5-86E0-57EAD6FCBE8F}" type="presParOf" srcId="{73AB5815-C939-4092-97BF-2225564788A9}" destId="{CC83ED24-1F77-46CF-BA91-B1805A9DF3F4}" srcOrd="2" destOrd="0" presId="urn:microsoft.com/office/officeart/2018/2/layout/IconVerticalSolidList"/>
    <dgm:cxn modelId="{AE183D4D-7BB3-4D19-AC53-722A1F3692A9}" type="presParOf" srcId="{73AB5815-C939-4092-97BF-2225564788A9}" destId="{722FB381-922E-412D-8856-78B039E4BC4F}" srcOrd="3" destOrd="0" presId="urn:microsoft.com/office/officeart/2018/2/layout/IconVerticalSolidList"/>
    <dgm:cxn modelId="{F82B2D04-452A-4D9F-B620-0F84624C13A7}" type="presParOf" srcId="{43B6CE1B-3B56-4D0F-8955-BE14125719EE}" destId="{4C73365D-77FE-4F6A-BE3E-247068922DB0}" srcOrd="1" destOrd="0" presId="urn:microsoft.com/office/officeart/2018/2/layout/IconVerticalSolidList"/>
    <dgm:cxn modelId="{47CF16E5-60FD-4CC9-B39D-5F20A7C80E1D}" type="presParOf" srcId="{43B6CE1B-3B56-4D0F-8955-BE14125719EE}" destId="{966CDE7E-11AF-4AF7-B26C-D1DCD1E233D7}" srcOrd="2" destOrd="0" presId="urn:microsoft.com/office/officeart/2018/2/layout/IconVerticalSolidList"/>
    <dgm:cxn modelId="{8A3D18C9-26A6-45C7-9CBD-515F920E3FD9}" type="presParOf" srcId="{966CDE7E-11AF-4AF7-B26C-D1DCD1E233D7}" destId="{E94B69BE-F0B7-48B4-9B38-2829B38AD98D}" srcOrd="0" destOrd="0" presId="urn:microsoft.com/office/officeart/2018/2/layout/IconVerticalSolidList"/>
    <dgm:cxn modelId="{34884815-AA6F-4144-AC9D-40E3FF9DBEE1}" type="presParOf" srcId="{966CDE7E-11AF-4AF7-B26C-D1DCD1E233D7}" destId="{BDFB8A81-AF92-485B-B62E-957F5E028C1C}" srcOrd="1" destOrd="0" presId="urn:microsoft.com/office/officeart/2018/2/layout/IconVerticalSolidList"/>
    <dgm:cxn modelId="{24D94255-0749-4E58-9519-A34EF53FE4CA}" type="presParOf" srcId="{966CDE7E-11AF-4AF7-B26C-D1DCD1E233D7}" destId="{33890693-DCF4-4707-BB6E-123FB6677015}" srcOrd="2" destOrd="0" presId="urn:microsoft.com/office/officeart/2018/2/layout/IconVerticalSolidList"/>
    <dgm:cxn modelId="{96BD3B06-51AA-4638-8AA6-5AE58170EE2C}" type="presParOf" srcId="{966CDE7E-11AF-4AF7-B26C-D1DCD1E233D7}" destId="{47379103-AA71-44B3-AE27-D0801A0EA07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6EF417-E8BC-4335-91B5-8CDB7EFCB284}">
      <dsp:nvSpPr>
        <dsp:cNvPr id="0" name=""/>
        <dsp:cNvSpPr/>
      </dsp:nvSpPr>
      <dsp:spPr>
        <a:xfrm>
          <a:off x="0" y="826690"/>
          <a:ext cx="7728267" cy="152619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3A7CB2-42D2-48A6-BE3D-C46A260C1A95}">
      <dsp:nvSpPr>
        <dsp:cNvPr id="0" name=""/>
        <dsp:cNvSpPr/>
      </dsp:nvSpPr>
      <dsp:spPr>
        <a:xfrm>
          <a:off x="461674" y="1170084"/>
          <a:ext cx="839408" cy="839408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DBF4DB-C3F6-48E5-BFE7-F050116548DF}">
      <dsp:nvSpPr>
        <dsp:cNvPr id="0" name=""/>
        <dsp:cNvSpPr/>
      </dsp:nvSpPr>
      <dsp:spPr>
        <a:xfrm>
          <a:off x="1762757" y="826690"/>
          <a:ext cx="5965509" cy="152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523" tIns="161523" rIns="161523" bIns="161523" numCol="1" spcCol="1270" anchor="ctr" anchorCtr="0">
          <a:noAutofit/>
        </a:bodyPr>
        <a:lstStyle/>
        <a:p>
          <a:pPr lvl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/>
            <a:t>Il provvedimento che dispone il trattamento sanitario obbligatorio in condizioni di degenza ospedaliera deve essere preceduto dalla convalida della proposta da parte di un medico della struttura sanitaria pubblica e deve essere motivato.</a:t>
          </a:r>
          <a:endParaRPr lang="en-US" sz="1500" kern="1200"/>
        </a:p>
      </dsp:txBody>
      <dsp:txXfrm>
        <a:off x="1762757" y="826690"/>
        <a:ext cx="5965509" cy="1526197"/>
      </dsp:txXfrm>
    </dsp:sp>
    <dsp:sp modelId="{50510FEE-5F12-44C1-9D84-3EB6D93682A2}">
      <dsp:nvSpPr>
        <dsp:cNvPr id="0" name=""/>
        <dsp:cNvSpPr/>
      </dsp:nvSpPr>
      <dsp:spPr>
        <a:xfrm>
          <a:off x="0" y="2734436"/>
          <a:ext cx="7728267" cy="152619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3D42FD-72A0-46A6-9888-36359E4EF0E8}">
      <dsp:nvSpPr>
        <dsp:cNvPr id="0" name=""/>
        <dsp:cNvSpPr/>
      </dsp:nvSpPr>
      <dsp:spPr>
        <a:xfrm>
          <a:off x="461674" y="3077831"/>
          <a:ext cx="839408" cy="839408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97EC8E-98D2-4D74-AB5A-1A94A205F58B}">
      <dsp:nvSpPr>
        <dsp:cNvPr id="0" name=""/>
        <dsp:cNvSpPr/>
      </dsp:nvSpPr>
      <dsp:spPr>
        <a:xfrm>
          <a:off x="1762757" y="2734436"/>
          <a:ext cx="5965509" cy="152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523" tIns="161523" rIns="161523" bIns="161523" numCol="1" spcCol="1270" anchor="ctr" anchorCtr="0">
          <a:noAutofit/>
        </a:bodyPr>
        <a:lstStyle/>
        <a:p>
          <a:pPr lvl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/>
            <a:t>Il giudice tutelare, entro le successive 48 ore, assunte le informazioni e disposti gli eventuali accertamenti, provvede con decreto motivato a convalidare o non convalidare il provvedimento e ne dà comunicazione al sindaco. In caso di mancata convalida il sindaco dispone la cessazione del trattamento.</a:t>
          </a:r>
          <a:endParaRPr lang="en-US" sz="1500" kern="1200" dirty="0"/>
        </a:p>
      </dsp:txBody>
      <dsp:txXfrm>
        <a:off x="1762757" y="2734436"/>
        <a:ext cx="5965509" cy="1526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D9F61B-0E9E-43F8-87DE-A3FC7C4895F5}">
      <dsp:nvSpPr>
        <dsp:cNvPr id="0" name=""/>
        <dsp:cNvSpPr/>
      </dsp:nvSpPr>
      <dsp:spPr>
        <a:xfrm>
          <a:off x="9027" y="521835"/>
          <a:ext cx="5396686" cy="215867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u="sng" kern="1200"/>
            <a:t>Comunità terapeutico-riabilitative (CTR)</a:t>
          </a:r>
          <a:endParaRPr lang="en-US" sz="1800" kern="1200"/>
        </a:p>
      </dsp:txBody>
      <dsp:txXfrm>
        <a:off x="1088364" y="521835"/>
        <a:ext cx="3238012" cy="2158674"/>
      </dsp:txXfrm>
    </dsp:sp>
    <dsp:sp modelId="{874B64B1-4C36-45D1-A28B-A6DECB2BD787}">
      <dsp:nvSpPr>
        <dsp:cNvPr id="0" name=""/>
        <dsp:cNvSpPr/>
      </dsp:nvSpPr>
      <dsp:spPr>
        <a:xfrm>
          <a:off x="4866045" y="521835"/>
          <a:ext cx="5396686" cy="215867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/>
            <a:t>Ospitano utenti con problemi rilevanti, anche a carico della rete familiare e sociale di supporto, con un'elevata riduzione dei livelli di autonomia. L'equipe degli operatori, di tipo multidisciplinare, è presente sulle 24 ore.</a:t>
          </a:r>
          <a:endParaRPr lang="en-US" sz="1800" kern="1200"/>
        </a:p>
      </dsp:txBody>
      <dsp:txXfrm>
        <a:off x="5945382" y="521835"/>
        <a:ext cx="3238012" cy="21586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93BA30-F650-48F0-85F2-D2CC3D27BEEE}">
      <dsp:nvSpPr>
        <dsp:cNvPr id="0" name=""/>
        <dsp:cNvSpPr/>
      </dsp:nvSpPr>
      <dsp:spPr>
        <a:xfrm>
          <a:off x="0" y="333448"/>
          <a:ext cx="7293610" cy="198328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B03805-14D1-418F-85F1-3EA250807C7B}">
      <dsp:nvSpPr>
        <dsp:cNvPr id="0" name=""/>
        <dsp:cNvSpPr/>
      </dsp:nvSpPr>
      <dsp:spPr>
        <a:xfrm>
          <a:off x="599942" y="779686"/>
          <a:ext cx="1090804" cy="1090804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2FB381-922E-412D-8856-78B039E4BC4F}">
      <dsp:nvSpPr>
        <dsp:cNvPr id="0" name=""/>
        <dsp:cNvSpPr/>
      </dsp:nvSpPr>
      <dsp:spPr>
        <a:xfrm>
          <a:off x="2290690" y="333448"/>
          <a:ext cx="5001853" cy="1983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897" tIns="209897" rIns="209897" bIns="209897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u="sng" kern="1200"/>
            <a:t>Gruppi Appartamento</a:t>
          </a:r>
          <a:endParaRPr lang="en-US" sz="1400" kern="1200"/>
        </a:p>
      </dsp:txBody>
      <dsp:txXfrm>
        <a:off x="2290690" y="333448"/>
        <a:ext cx="5001853" cy="1983281"/>
      </dsp:txXfrm>
    </dsp:sp>
    <dsp:sp modelId="{E94B69BE-F0B7-48B4-9B38-2829B38AD98D}">
      <dsp:nvSpPr>
        <dsp:cNvPr id="0" name=""/>
        <dsp:cNvSpPr/>
      </dsp:nvSpPr>
      <dsp:spPr>
        <a:xfrm>
          <a:off x="0" y="2709798"/>
          <a:ext cx="7293610" cy="198328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FB8A81-AF92-485B-B62E-957F5E028C1C}">
      <dsp:nvSpPr>
        <dsp:cNvPr id="0" name=""/>
        <dsp:cNvSpPr/>
      </dsp:nvSpPr>
      <dsp:spPr>
        <a:xfrm>
          <a:off x="599942" y="3156036"/>
          <a:ext cx="1090804" cy="10908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379103-AA71-44B3-AE27-D0801A0EA070}">
      <dsp:nvSpPr>
        <dsp:cNvPr id="0" name=""/>
        <dsp:cNvSpPr/>
      </dsp:nvSpPr>
      <dsp:spPr>
        <a:xfrm>
          <a:off x="2290690" y="2694497"/>
          <a:ext cx="5001853" cy="2013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897" tIns="209897" rIns="209897" bIns="209897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/>
            <a:t>Ospitano utenti con un certo livello di autonomia che necessitano di un sostegno nelle attività della vita quotidiana e comunitaria. Si prevede un grado di protezione variabile, in relazione ai bisogni delle specifiche unità di convivenza. Vengono promosse attività di risocializzazione. Vi opera personale del DSM e/o della cooperazione sociale seguendo apposite convenzioni. Le Comunità Alloggio e i Gruppi Appartamento vengono definiti anche Comunità di Convivenza (</a:t>
          </a:r>
          <a:r>
            <a:rPr lang="it-IT" sz="1400" kern="1200" dirty="0" err="1"/>
            <a:t>CodiCo</a:t>
          </a:r>
          <a:r>
            <a:rPr lang="it-IT" sz="1400" kern="1200" dirty="0"/>
            <a:t>).</a:t>
          </a:r>
          <a:endParaRPr lang="en-US" sz="1400" kern="1200" dirty="0"/>
        </a:p>
      </dsp:txBody>
      <dsp:txXfrm>
        <a:off x="2290690" y="2694497"/>
        <a:ext cx="5001853" cy="20138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08EB9-F614-4766-A6E9-0EAF42556DCE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B5FECE-2508-4DEA-837D-4839A3E384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7384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B5FECE-2508-4DEA-837D-4839A3E3840E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1018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627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45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84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5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53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19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0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2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04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20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40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36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77F86326-BFE4-41CD-9FCE-B10C804BCE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00" r="2600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="" xmlns:a16="http://schemas.microsoft.com/office/drawing/2014/main" id="{66A0B3E1-422E-478F-960E-E9428907E2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it-IT" sz="4800"/>
              <a:t>Area salute mentale</a:t>
            </a:r>
          </a:p>
        </p:txBody>
      </p:sp>
    </p:spTree>
    <p:extLst>
      <p:ext uri="{BB962C8B-B14F-4D97-AF65-F5344CB8AC3E}">
        <p14:creationId xmlns:p14="http://schemas.microsoft.com/office/powerpoint/2010/main" val="3686448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="" xmlns:a16="http://schemas.microsoft.com/office/drawing/2014/main" id="{5DB23C2B-2054-4D8B-9E98-9190F8E05E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9">
            <a:extLst>
              <a:ext uri="{FF2B5EF4-FFF2-40B4-BE49-F238E27FC236}">
                <a16:creationId xmlns="" xmlns:a16="http://schemas.microsoft.com/office/drawing/2014/main" id="{8797B5BC-9873-45F9-97D6-298FB5AF08F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75ADC982-683F-44C0-81F1-4DA5BEBC0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1606" y="1254869"/>
            <a:ext cx="6627377" cy="391998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t-IT" dirty="0"/>
              <a:t>Vengono presi in carico soggetti affetti da disturbi mentali,  cioè dai seguenti quadri patologici:</a:t>
            </a:r>
          </a:p>
          <a:p>
            <a:pPr lvl="0"/>
            <a:endParaRPr lang="it-IT" dirty="0"/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it-IT" dirty="0"/>
              <a:t>  disturbi schizofrenici</a:t>
            </a: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it-IT" dirty="0"/>
              <a:t>  disturbi dello spettro psicotico</a:t>
            </a: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it-IT" dirty="0"/>
              <a:t>  sindromi affettive gravi</a:t>
            </a: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it-IT" dirty="0"/>
              <a:t>  disturbi della personalità con gravi compromissione del funzionamento personale e sociale</a:t>
            </a: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it-IT" dirty="0"/>
              <a:t> disturbi giovanili (depressione, anoressia, bulimia)</a:t>
            </a:r>
          </a:p>
          <a:p>
            <a:endParaRPr lang="it-IT" dirty="0"/>
          </a:p>
        </p:txBody>
      </p:sp>
      <p:sp>
        <p:nvSpPr>
          <p:cNvPr id="16" name="Freeform: Shape 11">
            <a:extLst>
              <a:ext uri="{FF2B5EF4-FFF2-40B4-BE49-F238E27FC236}">
                <a16:creationId xmlns="" xmlns:a16="http://schemas.microsoft.com/office/drawing/2014/main" id="{665C2FCD-09A4-4B4B-AA73-F330DFE917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43438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219C96E-09E7-434A-AC2F-07FDA9617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 servizi territoriali per la salute mentale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1A9DE0F5-808A-41CD-860B-72D61763D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Font typeface="Wingdings" panose="05000000000000000000" pitchFamily="2" charset="2"/>
              <a:buChar char="§"/>
            </a:pPr>
            <a:endParaRPr lang="it-IT" b="1" dirty="0">
              <a:solidFill>
                <a:schemeClr val="tx1"/>
              </a:solidFill>
            </a:endParaRP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tx1"/>
                </a:solidFill>
              </a:rPr>
              <a:t> CSM e Dipartimento di Salute Mentale</a:t>
            </a:r>
          </a:p>
          <a:p>
            <a:pPr marL="0" lvl="0" indent="0">
              <a:buClr>
                <a:srgbClr val="99284C"/>
              </a:buClr>
              <a:buSzPct val="75000"/>
              <a:buNone/>
            </a:pPr>
            <a:endParaRPr lang="it-IT" dirty="0">
              <a:solidFill>
                <a:schemeClr val="tx1"/>
              </a:solidFill>
            </a:endParaRP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tx1"/>
                </a:solidFill>
              </a:rPr>
              <a:t> Ambulatori</a:t>
            </a: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§"/>
            </a:pPr>
            <a:endParaRPr lang="it-IT" dirty="0">
              <a:solidFill>
                <a:schemeClr val="tx1"/>
              </a:solidFill>
            </a:endParaRP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tx1"/>
                </a:solidFill>
              </a:rPr>
              <a:t>Servizi Sollievo</a:t>
            </a: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§"/>
            </a:pPr>
            <a:endParaRPr lang="it-IT" dirty="0">
              <a:solidFill>
                <a:schemeClr val="tx1"/>
              </a:solidFill>
            </a:endParaRP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tx1"/>
                </a:solidFill>
              </a:rPr>
              <a:t>Inserimento lavorativo (collocamento mirato L.68/99, TIS)</a:t>
            </a: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§"/>
            </a:pPr>
            <a:endParaRPr lang="it-IT" dirty="0">
              <a:solidFill>
                <a:schemeClr val="tx1"/>
              </a:solidFill>
            </a:endParaRP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tx1"/>
                </a:solidFill>
              </a:rPr>
              <a:t>Assistenza domiciliare e integrazione scolastica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3828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7EDBA180-F7F5-43E0-B455-5FC16E25737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FCA42AC7-0102-4C6B-A360-D98DDCD5D0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761999"/>
            <a:ext cx="8874233" cy="5334001"/>
          </a:xfrm>
          <a:custGeom>
            <a:avLst/>
            <a:gdLst>
              <a:gd name="connsiteX0" fmla="*/ 0 w 8874233"/>
              <a:gd name="connsiteY0" fmla="*/ 0 h 5334001"/>
              <a:gd name="connsiteX1" fmla="*/ 1126566 w 8874233"/>
              <a:gd name="connsiteY1" fmla="*/ 0 h 5334001"/>
              <a:gd name="connsiteX2" fmla="*/ 7534656 w 8874233"/>
              <a:gd name="connsiteY2" fmla="*/ 0 h 5334001"/>
              <a:gd name="connsiteX3" fmla="*/ 8874233 w 8874233"/>
              <a:gd name="connsiteY3" fmla="*/ 0 h 5334001"/>
              <a:gd name="connsiteX4" fmla="*/ 7858591 w 8874233"/>
              <a:gd name="connsiteY4" fmla="*/ 5334001 h 5334001"/>
              <a:gd name="connsiteX5" fmla="*/ 7534656 w 8874233"/>
              <a:gd name="connsiteY5" fmla="*/ 5334001 h 5334001"/>
              <a:gd name="connsiteX6" fmla="*/ 590 w 8874233"/>
              <a:gd name="connsiteY6" fmla="*/ 5334001 h 5334001"/>
              <a:gd name="connsiteX7" fmla="*/ 0 w 8874233"/>
              <a:gd name="connsiteY7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74233" h="5334001">
                <a:moveTo>
                  <a:pt x="0" y="0"/>
                </a:moveTo>
                <a:lnTo>
                  <a:pt x="1126566" y="0"/>
                </a:lnTo>
                <a:lnTo>
                  <a:pt x="7534656" y="0"/>
                </a:lnTo>
                <a:lnTo>
                  <a:pt x="8874233" y="0"/>
                </a:lnTo>
                <a:lnTo>
                  <a:pt x="7858591" y="5334001"/>
                </a:lnTo>
                <a:lnTo>
                  <a:pt x="7534656" y="5334001"/>
                </a:lnTo>
                <a:lnTo>
                  <a:pt x="590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B640B91F-DC2D-4816-B308-AE4BB0FAB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0469" y="758953"/>
            <a:ext cx="2786615" cy="5330952"/>
          </a:xfrm>
        </p:spPr>
        <p:txBody>
          <a:bodyPr anchor="b">
            <a:normAutofit/>
          </a:bodyPr>
          <a:lstStyle/>
          <a:p>
            <a:r>
              <a:rPr lang="it-IT">
                <a:solidFill>
                  <a:schemeClr val="accent1"/>
                </a:solidFill>
              </a:rPr>
              <a:t>I servizi semi-residenziali per la salute mentale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8597B082-F87B-4243-AE8F-F30AC8494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864108"/>
            <a:ext cx="7180552" cy="5120640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v"/>
            </a:pPr>
            <a:endParaRPr lang="it-IT">
              <a:solidFill>
                <a:srgbClr val="FFFFFF"/>
              </a:solidFill>
            </a:endParaRP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it-IT">
                <a:solidFill>
                  <a:srgbClr val="FFFFFF"/>
                </a:solidFill>
              </a:rPr>
              <a:t>  DAY HOSPITAL : erogazione di interventi farmacoterapici e psicoterapici riabilitativi;</a:t>
            </a: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endParaRPr lang="it-IT">
              <a:solidFill>
                <a:srgbClr val="FFFFFF"/>
              </a:solidFill>
            </a:endParaRPr>
          </a:p>
          <a:p>
            <a:pPr lvl="0"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it-IT">
                <a:solidFill>
                  <a:srgbClr val="FFFFFF"/>
                </a:solidFill>
              </a:rPr>
              <a:t>   CENTRO DIURNO: frequenza giornaliera (in genere 7 ore , compreso pranzo) dove vengono svolti programmi occupazionali e lavorativi, di socializzazione ed integrazione.</a:t>
            </a:r>
          </a:p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D1EAD543-1503-4630-AAE6-E315D68A50A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80900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2D763B7-BBA5-415B-B99B-B6BAE44BE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it-IT" dirty="0"/>
              <a:t>I servizi residenziali per la salute mentale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E84F1112-B40C-4BA7-86F9-3C5E697CB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3585891" cy="5120640"/>
          </a:xfrm>
        </p:spPr>
        <p:txBody>
          <a:bodyPr>
            <a:normAutofit/>
          </a:bodyPr>
          <a:lstStyle/>
          <a:p>
            <a:pPr lvl="0"/>
            <a:r>
              <a:rPr lang="it-IT" dirty="0"/>
              <a:t>SPDC</a:t>
            </a:r>
            <a:endParaRPr lang="it-IT" b="1" u="sng" dirty="0"/>
          </a:p>
          <a:p>
            <a:pPr marL="0" lvl="0" indent="0">
              <a:buNone/>
            </a:pPr>
            <a:r>
              <a:rPr lang="it-IT"/>
              <a:t>Reparto Psichiatrico all'interno dell'ospedale, dove vengono svolte attività terapeutiche intensive in regime di ricovero.</a:t>
            </a:r>
          </a:p>
          <a:p>
            <a:pPr marL="0" lvl="0" indent="0">
              <a:buNone/>
            </a:pPr>
            <a:r>
              <a:rPr lang="it-IT"/>
              <a:t>Vengono trattati i pazienti sottoposti ad ASO e TSO.  </a:t>
            </a:r>
          </a:p>
          <a:p>
            <a:endParaRPr lang="it-IT" dirty="0"/>
          </a:p>
        </p:txBody>
      </p:sp>
      <p:pic>
        <p:nvPicPr>
          <p:cNvPr id="7" name="Graphic 6" descr="Salute">
            <a:extLst>
              <a:ext uri="{FF2B5EF4-FFF2-40B4-BE49-F238E27FC236}">
                <a16:creationId xmlns="" xmlns:a16="http://schemas.microsoft.com/office/drawing/2014/main" id="{5420E7E1-FE93-4014-8BE0-2BAFB0639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18120" y="1691640"/>
            <a:ext cx="3474720" cy="347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356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A97F4F95-240F-4FF1-B593-D275899EA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2759" y="556181"/>
            <a:ext cx="4685121" cy="5995448"/>
          </a:xfrm>
        </p:spPr>
        <p:txBody>
          <a:bodyPr>
            <a:normAutofit/>
          </a:bodyPr>
          <a:lstStyle/>
          <a:p>
            <a:pPr lvl="0"/>
            <a:r>
              <a:rPr lang="it-IT" sz="1600" b="1" u="sng" dirty="0"/>
              <a:t>Strutture Residenziali</a:t>
            </a:r>
          </a:p>
          <a:p>
            <a:pPr lvl="0"/>
            <a:endParaRPr lang="it-IT" sz="1600" b="1" u="sng" dirty="0"/>
          </a:p>
          <a:p>
            <a:pPr lvl="0"/>
            <a:r>
              <a:rPr lang="it-IT" sz="1600" dirty="0"/>
              <a:t>   Si definisce struttura residenziale (SR) una struttura extra-ospedaliera in cui si svolge una parte del programma terapeutico-riabilitativo e socio-riabilitativo per i cittadini con disagio psichiatrico inviati dal CSM con programma personalizzato e periodicamente verificato. Queste strutture hanno lo scopo di offrire una rete di rapporti e di opportunità </a:t>
            </a:r>
            <a:r>
              <a:rPr lang="it-IT" sz="1600" dirty="0" err="1"/>
              <a:t>emancipative</a:t>
            </a:r>
            <a:r>
              <a:rPr lang="it-IT" sz="1600" dirty="0"/>
              <a:t>, all'interno di specifiche attività riabilitative.</a:t>
            </a:r>
          </a:p>
          <a:p>
            <a:pPr lvl="0"/>
            <a:r>
              <a:rPr lang="it-IT" sz="1600" dirty="0"/>
              <a:t>  Le strutture residenziali sono differenziate in base all'intensità di assistenza sanitaria (24 ore, 12 ore, fasce orarie) e non hanno più di 20 posti. Sono collocate in località urbanizzate e facilmente accessibili per prevenire ogni forma di isolamento delle persone che vi sono ospitate e per favorire lo scambio sociale.</a:t>
            </a:r>
          </a:p>
          <a:p>
            <a:pPr lvl="0"/>
            <a:r>
              <a:rPr lang="it-IT" sz="1600" dirty="0"/>
              <a:t>   Le SR possono essere realizzate e gestite dal DSM o dal privato sociale e imprenditoriale. In tal caso i rapporti con il DSM sono regolati da appositi accordi ove siano definiti i tetti di attività e le modalità di controllo degli ingressi e delle dimissioni.</a:t>
            </a:r>
          </a:p>
          <a:p>
            <a:endParaRPr lang="it-IT" sz="1300" dirty="0"/>
          </a:p>
        </p:txBody>
      </p:sp>
      <p:pic>
        <p:nvPicPr>
          <p:cNvPr id="7" name="Graphic 6" descr="Home">
            <a:extLst>
              <a:ext uri="{FF2B5EF4-FFF2-40B4-BE49-F238E27FC236}">
                <a16:creationId xmlns="" xmlns:a16="http://schemas.microsoft.com/office/drawing/2014/main" id="{E93ABB40-D8DA-40A2-8134-5630251A26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31334" y="1691640"/>
            <a:ext cx="2861506" cy="286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231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51602963-B928-4D50-AFAF-1459AA06B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it-IT" sz="2000" b="1" u="sng" dirty="0"/>
              <a:t>COMUNITA' ALLOGGIO PER PERSONE</a:t>
            </a:r>
          </a:p>
          <a:p>
            <a:pPr marL="0" lvl="0" indent="0" algn="ctr">
              <a:buNone/>
            </a:pPr>
            <a:r>
              <a:rPr lang="it-IT" sz="2000" b="1" u="sng" dirty="0"/>
              <a:t>CON DISTURBI MENTALI</a:t>
            </a:r>
          </a:p>
          <a:p>
            <a:pPr lvl="0"/>
            <a:endParaRPr lang="it-IT" sz="2000" b="1" u="sng" dirty="0"/>
          </a:p>
          <a:p>
            <a:pPr lvl="0" algn="just"/>
            <a:r>
              <a:rPr lang="it-IT" sz="2000" dirty="0"/>
              <a:t>  Struttura residenziale che ospita persone con disturbi mentali , con un alto livello di autosufficienza ed un minimo bisogno di assistenza sanitaria che hanno  concluso il programma terapeutico- riabilitativo in strutture e servizi sanitari, prive di validi riferimenti familiari o per le quali si renda opportuno l'allontanamento dal nucleo familiare . Consiste in un nucleo di convivenza di tipo familiare , parzialmente autogestita. La capacità ricettiva è di norma n. 6 posti.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237157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A652E5D6-E378-4614-BCBD-8663DD15B3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A287AC3-AACF-4ADB-9F73-125E714D93C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80993" y="4367639"/>
            <a:ext cx="11430014" cy="1852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sp>
      <p:graphicFrame>
        <p:nvGraphicFramePr>
          <p:cNvPr id="5" name="Segnaposto contenuto 2">
            <a:extLst>
              <a:ext uri="{FF2B5EF4-FFF2-40B4-BE49-F238E27FC236}">
                <a16:creationId xmlns="" xmlns:a16="http://schemas.microsoft.com/office/drawing/2014/main" id="{F4CD06E9-77A7-489C-B991-23E97C8161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7492445"/>
              </p:ext>
            </p:extLst>
          </p:nvPr>
        </p:nvGraphicFramePr>
        <p:xfrm>
          <a:off x="960120" y="640080"/>
          <a:ext cx="10271760" cy="3202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6858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="" xmlns:a16="http://schemas.microsoft.com/office/drawing/2014/main" id="{9AAD8036-96D8-496C-8006-37ACA5AD86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24A4CBA9-3463-4C65-BF46-6B6C50E7FC2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642856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2DCEED6C-D39C-40AA-B89E-52C3FA5A704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4" name="Segnaposto contenuto 2">
            <a:extLst>
              <a:ext uri="{FF2B5EF4-FFF2-40B4-BE49-F238E27FC236}">
                <a16:creationId xmlns="" xmlns:a16="http://schemas.microsoft.com/office/drawing/2014/main" id="{87A0A279-D59D-467E-A1E0-0212D94136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4503240"/>
              </p:ext>
            </p:extLst>
          </p:nvPr>
        </p:nvGraphicFramePr>
        <p:xfrm>
          <a:off x="866647" y="933854"/>
          <a:ext cx="7293610" cy="504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0841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122507B0-2B7F-45EC-ABFC-0CE71133F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it-IT" b="1" dirty="0"/>
              <a:t>Ospedale Psichiatrico Giudiziario (OPG)</a:t>
            </a:r>
          </a:p>
          <a:p>
            <a:pPr lvl="0" algn="ctr"/>
            <a:endParaRPr lang="it-IT" b="1" dirty="0"/>
          </a:p>
          <a:p>
            <a:pPr lvl="0"/>
            <a:r>
              <a:rPr lang="it-IT" sz="2000" dirty="0"/>
              <a:t> Ex case di reclusione , riformulazione dei manicomi criminali. Dipendevano dall'amministrazione penitenziaria del Ministero della Giustizia.</a:t>
            </a:r>
          </a:p>
          <a:p>
            <a:pPr lvl="0"/>
            <a:r>
              <a:rPr lang="it-IT" sz="2000" dirty="0"/>
              <a:t>  Oggi sono chiamati Residenza per l'Esecuzione delle Misure di Sicurezza ( REMS).</a:t>
            </a:r>
          </a:p>
          <a:p>
            <a:pPr lvl="0"/>
            <a:r>
              <a:rPr lang="it-IT" sz="2000" dirty="0"/>
              <a:t>La Legge 81/14 (Conversione in legge, con modificazioni, del decreto-legge 31 marzo 2014, n. 52, recante disposizioni urgenti in materia di superamento degli ospedali psichiatrici giudiziari-OPG) prevede che gli Ospedali Psichiatrici Giudiziari (OPG) siano sostituiti dalle Residenze per l’Esecuzione delle Misure di Sicurezza (</a:t>
            </a:r>
            <a:r>
              <a:rPr lang="it-IT" sz="2000" dirty="0" err="1"/>
              <a:t>Rems</a:t>
            </a:r>
            <a:r>
              <a:rPr lang="it-IT" sz="2000" dirty="0"/>
              <a:t>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3597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EE9F5D7F-1BBC-4096-ADA7-AA9C9E4D28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6D370DD-716B-4528-B475-331F84CEA5A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139514" y="758953"/>
            <a:ext cx="7052486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E79D076F-656A-4CD9-83AD-AF8F4B28CA4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7912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Graphic 6" descr="Impronta digitale">
            <a:extLst>
              <a:ext uri="{FF2B5EF4-FFF2-40B4-BE49-F238E27FC236}">
                <a16:creationId xmlns="" xmlns:a16="http://schemas.microsoft.com/office/drawing/2014/main" id="{9CC03057-9757-45F1-9095-38F1452D66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0772" y="3109978"/>
            <a:ext cx="2203442" cy="2203442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FA769797-5C33-4E59-99E2-3D1062A21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1644" y="1605064"/>
            <a:ext cx="6451109" cy="4179917"/>
          </a:xfrm>
        </p:spPr>
        <p:txBody>
          <a:bodyPr anchor="t">
            <a:normAutofit/>
          </a:bodyPr>
          <a:lstStyle/>
          <a:p>
            <a:r>
              <a:rPr lang="it-IT" b="0" i="0" dirty="0"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La legge 9/2012 prevede due tipologie di REMS:</a:t>
            </a:r>
          </a:p>
          <a:p>
            <a:pPr fontAlgn="base">
              <a:buFont typeface="+mj-lt"/>
              <a:buAutoNum type="arabicPeriod"/>
            </a:pPr>
            <a:r>
              <a:rPr lang="it-IT" b="0" i="0" dirty="0"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di valutazione e stabilizzazione per la diagnosi e il programma di cura con l'obiettivo di una rapida stabilizzazione della sintomatologia per permettere il passaggio ad una struttura a minore intensità assistenziale</a:t>
            </a:r>
          </a:p>
          <a:p>
            <a:pPr fontAlgn="base">
              <a:buFont typeface="+mj-lt"/>
              <a:buAutoNum type="arabicPeriod"/>
            </a:pPr>
            <a:r>
              <a:rPr lang="it-IT" b="0" i="0" dirty="0"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di mantenimento a vocazione riabilitativa e psicosociale</a:t>
            </a:r>
          </a:p>
          <a:p>
            <a:endParaRPr lang="it-IT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437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73B70B0A-0670-492C-81B6-1DEB6B70D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cornice normativa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9AE9D05C-9760-40D0-935F-A7592A49E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L.36 del 1904 “Disposizione sui manicomi e sugli alienati” tutti coloro che erano affetti da “alienazione mentale” dovevano essere collocati in manicomio.</a:t>
            </a:r>
          </a:p>
          <a:p>
            <a:endParaRPr lang="it-IT" dirty="0"/>
          </a:p>
          <a:p>
            <a:r>
              <a:rPr lang="it-IT" dirty="0"/>
              <a:t>L. 431/1968 “Provvidenze per l'assistenza psichiatrica” vengono realizzati i CIM, e attivate le equipe multidisciplinari”.</a:t>
            </a:r>
          </a:p>
          <a:p>
            <a:endParaRPr lang="it-IT" dirty="0"/>
          </a:p>
          <a:p>
            <a:r>
              <a:rPr lang="it-IT" dirty="0"/>
              <a:t>La Legge 180/78 decreta la chiusura dei manicomi, istituisce gli SPDC ( servizi psichiatrici di diagnosi e cura) dove vengono avvengono i trattamento sanitari volontari ed obbligatori.</a:t>
            </a:r>
          </a:p>
          <a:p>
            <a:pPr marL="0" indent="0">
              <a:buNone/>
            </a:pPr>
            <a:r>
              <a:rPr lang="it-IT" dirty="0"/>
              <a:t>    La Legge descrive le modalità di TSO e ASO</a:t>
            </a:r>
          </a:p>
        </p:txBody>
      </p:sp>
    </p:spTree>
    <p:extLst>
      <p:ext uri="{BB962C8B-B14F-4D97-AF65-F5344CB8AC3E}">
        <p14:creationId xmlns:p14="http://schemas.microsoft.com/office/powerpoint/2010/main" val="27839411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DB8424AB-D56B-4256-866A-5B54DE93C2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FC999C28-AD33-4EB7-A5F1-C06D10A5FDF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5" name="Rectangle 14">
            <a:extLst>
              <a:ext uri="{FF2B5EF4-FFF2-40B4-BE49-F238E27FC236}">
                <a16:creationId xmlns="" xmlns:a16="http://schemas.microsoft.com/office/drawing/2014/main" id="{69373E92-F88D-4F0A-94DF-393703E7DA7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C629DAA0-ADF6-43FD-9C99-483F722B56E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B300FA8-FE21-4A0A-A021-9AD390CCD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8"/>
            <a:ext cx="4705801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100" b="0" i="0" spc="-100" dirty="0">
                <a:effectLst/>
              </a:rPr>
              <a:t>Le REMS funzionanti sono 30 e la gestione delle loro struttura dipende dalle Regioni</a:t>
            </a:r>
            <a:br>
              <a:rPr lang="en-US" sz="4100" b="0" i="0" spc="-100" dirty="0">
                <a:effectLst/>
              </a:rPr>
            </a:br>
            <a:endParaRPr lang="en-US" sz="4100" spc="-100" dirty="0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F32C8C35-BF44-4CFB-9754-81F07C9812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egnaposto contenuto 4">
            <a:extLst>
              <a:ext uri="{FF2B5EF4-FFF2-40B4-BE49-F238E27FC236}">
                <a16:creationId xmlns="" xmlns:a16="http://schemas.microsoft.com/office/drawing/2014/main" id="{B1B1953B-314D-4FF5-8D98-B24E42B5E6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836471"/>
              </p:ext>
            </p:extLst>
          </p:nvPr>
        </p:nvGraphicFramePr>
        <p:xfrm>
          <a:off x="6586977" y="821013"/>
          <a:ext cx="4908849" cy="520784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2870104">
                  <a:extLst>
                    <a:ext uri="{9D8B030D-6E8A-4147-A177-3AD203B41FA5}">
                      <a16:colId xmlns="" xmlns:a16="http://schemas.microsoft.com/office/drawing/2014/main" val="496457950"/>
                    </a:ext>
                  </a:extLst>
                </a:gridCol>
                <a:gridCol w="2038745">
                  <a:extLst>
                    <a:ext uri="{9D8B030D-6E8A-4147-A177-3AD203B41FA5}">
                      <a16:colId xmlns="" xmlns:a16="http://schemas.microsoft.com/office/drawing/2014/main" val="2692208883"/>
                    </a:ext>
                  </a:extLst>
                </a:gridCol>
              </a:tblGrid>
              <a:tr h="162745">
                <a:tc gridSpan="2">
                  <a:txBody>
                    <a:bodyPr/>
                    <a:lstStyle/>
                    <a:p>
                      <a:r>
                        <a:rPr lang="it-IT" sz="800"/>
                        <a:t>Elenco aggiornato al 24 aprile 2018</a:t>
                      </a:r>
                    </a:p>
                  </a:txBody>
                  <a:tcPr marL="5377" marR="5377" marT="5377" marB="5377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7710675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Denominazione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Città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2507510924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ABRUZZO BARETE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BARETE (AQ)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278739109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BASILICATA PISTICCI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PISTICCI (MT)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2563789458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CALABRIA SANTA SOFIA D'EPIRO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SANTA SOFIA D'EPIRO (CS)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736476735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CAMPANIA CALVI RISORTA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CALVI RISORTA (CE)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3572386264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CAMPANIA MONDRAGONE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MONDRAGONE (CE)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78601654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CAMPANIA SAN NICOLA BARONIA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SAN NICOLA BARONIA (AV)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4088307738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CAMPANIA VAIRANO PATENORA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VAIRANO PATENORA (CE)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2311433469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EMILIA-ROMAGNA BOLOGNA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BOLOGNA (BO)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1905089175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EMILIA-ROMAGNA CASALE DI MEZZANI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MEZZANI (PR)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1598386593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fi-FI" sz="800"/>
                        <a:t>REMS FRIULI V.G. AURISINA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AURISINA (TS)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2341009178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FRIULI V.G. MANIAGO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MANIAGO (PN)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1183151205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FRIULI V.G. UDINE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UDINE (UD)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1151828133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LAZIO CECCANO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CECCANO (FR)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956095233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LAZIO PALOMBARA MEROPE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PALOMBARA SABINA (RM)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3915565433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LAZIO PALOMBARA MINERVA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PALOMBARA SABINA (RM)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3426014087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LAZIO PONTECORVO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PONTECORVO (FR)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3782171101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LAZIO SUBIACO CASTORE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SUBIACO (RM)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2902828234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LIGURIA GENOVA PRA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GENOVA (GE)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619689956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LOMBARDIA CASTIGLIONE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CASTIGLIONE DELLE STIVIERE (MN)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1020844261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MARCHE CASA GEMELLE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MONTE GRIMANO TERME (PU)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3999389104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PIEMONTE ANTON MARTIN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S.MAURIZIO CANAVESE (TO)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2755501007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PIEMONTE BRA CASA DI CURA SAN MICHELE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BRA (CN)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4044956134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PUGLIA CAROVIGNO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CAROVIGNO (BR)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1597964654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PUGLIA SPINAZZOLA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SPINAZZOLA (BT)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3897715700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SARDEGNA CAPOTERRA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CAPOTERRA (CA)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3893208825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SICILIA CALTAGIRONE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CALTAGIRONE (CT)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3785700514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SICILIA NASO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NASO (ME)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3531451463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TOSCANA VOLTERRA PADIGLIONE MOREL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VOLTERRA (PI)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4293849269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TRENTINO A.A. PERGINE VALSUGANA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PERGINE VALSUGANA (TN)</a:t>
                      </a:r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3368734440"/>
                  </a:ext>
                </a:extLst>
              </a:tr>
              <a:tr h="162745">
                <a:tc>
                  <a:txBody>
                    <a:bodyPr/>
                    <a:lstStyle/>
                    <a:p>
                      <a:r>
                        <a:rPr lang="it-IT" sz="800"/>
                        <a:t>REMS VENETO NOGARA</a:t>
                      </a:r>
                    </a:p>
                  </a:txBody>
                  <a:tcPr marL="5377" marR="5377" marT="5377" marB="5377" anchor="ctr"/>
                </a:tc>
                <a:tc>
                  <a:txBody>
                    <a:bodyPr/>
                    <a:lstStyle/>
                    <a:p>
                      <a:r>
                        <a:rPr lang="it-IT" sz="800"/>
                        <a:t>NOGARA (VR)</a:t>
                      </a:r>
                      <a:endParaRPr lang="it-IT" sz="800" dirty="0"/>
                    </a:p>
                  </a:txBody>
                  <a:tcPr marL="5377" marR="5377" marT="5377" marB="5377" anchor="ctr"/>
                </a:tc>
                <a:extLst>
                  <a:ext uri="{0D108BD9-81ED-4DB2-BD59-A6C34878D82A}">
                    <a16:rowId xmlns="" xmlns:a16="http://schemas.microsoft.com/office/drawing/2014/main" val="2058143459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A9816266-1D82-4737-9493-429444330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388790" y="-323165"/>
            <a:ext cx="2128703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it-IT" altLang="it-IT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it-IT" altLang="it-IT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693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="" xmlns:a16="http://schemas.microsoft.com/office/drawing/2014/main" id="{90EB472E-7CA6-4C2D-81E9-CD39A44F0B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E0A0486-F672-4FEF-A0A9-E6C3B7E3A5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761999"/>
            <a:ext cx="3289875" cy="5334001"/>
          </a:xfrm>
          <a:prstGeom prst="rect">
            <a:avLst/>
          </a:prstGeom>
          <a:solidFill>
            <a:srgbClr val="C8C8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4689BC21-5566-4B70-91EA-44B4299CB33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411870" y="761999"/>
            <a:ext cx="8790301" cy="3810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7DD7FD9-62DC-4C81-A620-8939DF391B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2622" y="1298448"/>
            <a:ext cx="7187529" cy="2951819"/>
          </a:xfrm>
        </p:spPr>
        <p:txBody>
          <a:bodyPr anchor="b">
            <a:normAutofit/>
          </a:bodyPr>
          <a:lstStyle/>
          <a:p>
            <a:pPr lvl="0"/>
            <a:r>
              <a:rPr lang="it-IT" sz="1900" b="1" dirty="0"/>
              <a:t>TSO e ASO</a:t>
            </a:r>
            <a:br>
              <a:rPr lang="it-IT" sz="1900" b="1" dirty="0"/>
            </a:br>
            <a:r>
              <a:rPr lang="it-IT" sz="1900" b="1" dirty="0"/>
              <a:t/>
            </a:r>
            <a:br>
              <a:rPr lang="it-IT" sz="1900" b="1" dirty="0"/>
            </a:br>
            <a:r>
              <a:rPr lang="it-IT" sz="1900" dirty="0"/>
              <a:t>Provvedimenti che  possono essere disposti dall'autorità sanitaria sono gli accertamenti e trattamenti sanitari obbligatori, nel rispetto della dignità della persona e dei diritti civili e politici garantiti dalla Costituzione, compreso per quanto possibile il diritto alla libera scelta del medico e del luogo di cura.</a:t>
            </a:r>
            <a:br>
              <a:rPr lang="it-IT" sz="1900" dirty="0"/>
            </a:br>
            <a:r>
              <a:rPr lang="it-IT" sz="1900" dirty="0"/>
              <a:t>Gli accertamenti e i trattamenti sanitari obbligatori sono disposti con provvedimento del sindaco ( ordinanza) , nella sua qualità di autorità sanitaria locale, su proposta motivata di un medico.</a:t>
            </a:r>
            <a:br>
              <a:rPr lang="it-IT" sz="1900" dirty="0"/>
            </a:br>
            <a:endParaRPr lang="it-IT" sz="1900" dirty="0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7F1FCE6A-97BC-41EB-809A-50936E0F94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400889" y="4684418"/>
            <a:ext cx="8801282" cy="1411582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73128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egnaposto contenuto 2">
            <a:extLst>
              <a:ext uri="{FF2B5EF4-FFF2-40B4-BE49-F238E27FC236}">
                <a16:creationId xmlns="" xmlns:a16="http://schemas.microsoft.com/office/drawing/2014/main" id="{1408D7C1-764C-48B5-AD5D-B80F4D0714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71975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4150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="" xmlns:a16="http://schemas.microsoft.com/office/drawing/2014/main" id="{5DB23C2B-2054-4D8B-9E98-9190F8E05E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="" xmlns:a16="http://schemas.microsoft.com/office/drawing/2014/main" id="{665C2FCD-09A4-4B4B-AA73-F330DFE917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3582" y="752748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953014F5-B2C8-4130-8BBA-2BD8A2525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4150" y="1496501"/>
            <a:ext cx="6461231" cy="3864998"/>
          </a:xfrm>
        </p:spPr>
        <p:txBody>
          <a:bodyPr>
            <a:normAutofit/>
          </a:bodyPr>
          <a:lstStyle/>
          <a:p>
            <a:r>
              <a:rPr lang="it-IT" sz="1900" dirty="0"/>
              <a:t>La Legge 180/78 : Luogo di cura primario sono i servizi territoriali e gli interventi di prevenzione, cura e riabilitazione relativi alle malattie mentali sono attuati di norma i servizi e presidi psichiatrici extra ospedalieri. (ambulatori, domicilio, comunità terapeutiche cooperative, centri di ospitalità ), tuttavia i residui  manicomiali  di fatto esisteranno fino al 1996 ( L. 662/1996).</a:t>
            </a:r>
          </a:p>
          <a:p>
            <a:endParaRPr lang="it-IT" sz="1900" dirty="0"/>
          </a:p>
          <a:p>
            <a:r>
              <a:rPr lang="it-IT" sz="1900" dirty="0"/>
              <a:t>La Legge 180 tuttavia si definisce fragile, in quanto a seguito della medesima non seguì l'istituzione capillare dei servizi territoriali sufficienti capaci di rispondere alle esigenze dei malati e delle loro famiglie.</a:t>
            </a:r>
          </a:p>
          <a:p>
            <a:endParaRPr lang="it-IT" sz="1900" dirty="0"/>
          </a:p>
        </p:txBody>
      </p:sp>
      <p:sp>
        <p:nvSpPr>
          <p:cNvPr id="34" name="Freeform: Shape 33">
            <a:extLst>
              <a:ext uri="{FF2B5EF4-FFF2-40B4-BE49-F238E27FC236}">
                <a16:creationId xmlns="" xmlns:a16="http://schemas.microsoft.com/office/drawing/2014/main" id="{8797B5BC-9873-45F9-97D6-298FB5AF08F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987094" y="761999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109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7C197E4-DBE3-4D1D-AEC5-8C51F3DD5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4CAA5D3-8106-4C67-A67B-91C874BD8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6237" y="428017"/>
            <a:ext cx="7986409" cy="6284068"/>
          </a:xfrm>
        </p:spPr>
        <p:txBody>
          <a:bodyPr>
            <a:normAutofit/>
          </a:bodyPr>
          <a:lstStyle/>
          <a:p>
            <a:pPr lvl="0"/>
            <a:r>
              <a:rPr lang="it-IT" sz="2000" dirty="0">
                <a:solidFill>
                  <a:schemeClr val="tx1"/>
                </a:solidFill>
                <a:latin typeface="+mj-lt"/>
                <a:cs typeface="Aldhabi" panose="020B0604020202020204" pitchFamily="2" charset="-78"/>
              </a:rPr>
              <a:t>L. 328/2000, art. 22 (Definizione del sistema integrato di interventi e servizi sociali) nel quale vengono promosse attività di supporto secondo:</a:t>
            </a:r>
          </a:p>
          <a:p>
            <a:pPr marL="0" lvl="0" indent="0">
              <a:buNone/>
            </a:pPr>
            <a:r>
              <a:rPr lang="it-IT" sz="2000" dirty="0">
                <a:solidFill>
                  <a:schemeClr val="tx1"/>
                </a:solidFill>
                <a:latin typeface="+mj-lt"/>
                <a:cs typeface="Aldhabi" panose="020B0604020202020204" pitchFamily="2" charset="-78"/>
              </a:rPr>
              <a:t>«…</a:t>
            </a:r>
            <a:r>
              <a:rPr lang="it-IT" b="0" i="0" dirty="0">
                <a:solidFill>
                  <a:schemeClr val="tx1"/>
                </a:solidFill>
                <a:effectLst/>
                <a:latin typeface="+mj-lt"/>
                <a:cs typeface="Aldhabi" panose="020B0604020202020204" pitchFamily="2" charset="-78"/>
              </a:rPr>
              <a:t> competenze del Servizio sanitario nazionale in materia di prevenzione, cura e riabilitazione, nonché le disposizioni in materia di integrazione socio-sanitaria di cui al decreto legislativo 30 dicembre 1992, n. 502, e successive modificazioni, gli interventi di seguito indicati costituiscono il livello essenziale delle prestazioni sociali erogabili sotto forma di beni e servizi secondo le caratteristiche ed i requisiti fissati dalla pianificazione nazionale, regionale e zonale, nei limiti delle risorse del Fondo nazionale per le politiche sociali, tenuto conto delle risorse ordinarie già destinate dagli enti locali alla spesa sociale»</a:t>
            </a:r>
          </a:p>
          <a:p>
            <a:pPr marL="0" lvl="0" indent="0">
              <a:buNone/>
            </a:pPr>
            <a:r>
              <a:rPr lang="it-IT" b="0" i="1" dirty="0">
                <a:solidFill>
                  <a:srgbClr val="000000"/>
                </a:solidFill>
                <a:effectLst/>
                <a:latin typeface="+mj-lt"/>
              </a:rPr>
              <a:t>b) </a:t>
            </a:r>
            <a:r>
              <a:rPr lang="it-IT" b="0" i="0" dirty="0">
                <a:solidFill>
                  <a:srgbClr val="000000"/>
                </a:solidFill>
                <a:effectLst/>
                <a:latin typeface="+mj-lt"/>
              </a:rPr>
              <a:t>misure economiche per favorire la vita autonoma e la permanenza a domicilio di persone totalmente dipendenti o incapaci di compiere gli atti propri della vita quotidiana;</a:t>
            </a:r>
            <a:endParaRPr lang="it-IT" dirty="0">
              <a:solidFill>
                <a:schemeClr val="tx1"/>
              </a:solidFill>
              <a:latin typeface="+mj-lt"/>
              <a:cs typeface="Aldhabi" panose="020B0604020202020204" pitchFamily="2" charset="-78"/>
            </a:endParaRPr>
          </a:p>
          <a:p>
            <a:pPr marL="0" lvl="0" indent="0">
              <a:buNone/>
            </a:pPr>
            <a:r>
              <a:rPr lang="it-IT" b="0" i="1" dirty="0">
                <a:solidFill>
                  <a:srgbClr val="000000"/>
                </a:solidFill>
                <a:effectLst/>
                <a:latin typeface="+mj-lt"/>
              </a:rPr>
              <a:t>g)</a:t>
            </a:r>
            <a:r>
              <a:rPr lang="it-IT" b="0" i="0" dirty="0">
                <a:solidFill>
                  <a:srgbClr val="000000"/>
                </a:solidFill>
                <a:effectLst/>
                <a:latin typeface="+mj-lt"/>
              </a:rPr>
              <a:t> interventi per le persone anziane e disabili per favorire la permanenza a domicilio, per l’inserimento presso famiglie, persone e strutture comunitarie di accoglienza di tipo familiare, nonché per l’accoglienza e la socializzazione presso strutture residenziali e semiresidenziali per coloro che, in ragione della elevata fragilità personale o di limitazione dell’autonomia, non siano assistibili a domicilio</a:t>
            </a:r>
            <a:r>
              <a:rPr lang="it-IT" dirty="0">
                <a:solidFill>
                  <a:srgbClr val="000000"/>
                </a:solidFill>
                <a:latin typeface="+mj-lt"/>
              </a:rPr>
              <a:t>.</a:t>
            </a:r>
            <a:endParaRPr lang="it-IT" sz="2000" dirty="0">
              <a:solidFill>
                <a:schemeClr val="tx1"/>
              </a:solidFill>
              <a:latin typeface="+mj-lt"/>
              <a:cs typeface="Aldhabi" panose="020B0604020202020204" pitchFamily="2" charset="-78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939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="" xmlns:a16="http://schemas.microsoft.com/office/drawing/2014/main" id="{7EDBA180-F7F5-43E0-B455-5FC16E25737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="" xmlns:a16="http://schemas.microsoft.com/office/drawing/2014/main" id="{FCA42AC7-0102-4C6B-A360-D98DDCD5D0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761999"/>
            <a:ext cx="8874233" cy="5334001"/>
          </a:xfrm>
          <a:custGeom>
            <a:avLst/>
            <a:gdLst>
              <a:gd name="connsiteX0" fmla="*/ 0 w 8874233"/>
              <a:gd name="connsiteY0" fmla="*/ 0 h 5334001"/>
              <a:gd name="connsiteX1" fmla="*/ 1126566 w 8874233"/>
              <a:gd name="connsiteY1" fmla="*/ 0 h 5334001"/>
              <a:gd name="connsiteX2" fmla="*/ 7534656 w 8874233"/>
              <a:gd name="connsiteY2" fmla="*/ 0 h 5334001"/>
              <a:gd name="connsiteX3" fmla="*/ 8874233 w 8874233"/>
              <a:gd name="connsiteY3" fmla="*/ 0 h 5334001"/>
              <a:gd name="connsiteX4" fmla="*/ 7858591 w 8874233"/>
              <a:gd name="connsiteY4" fmla="*/ 5334001 h 5334001"/>
              <a:gd name="connsiteX5" fmla="*/ 7534656 w 8874233"/>
              <a:gd name="connsiteY5" fmla="*/ 5334001 h 5334001"/>
              <a:gd name="connsiteX6" fmla="*/ 590 w 8874233"/>
              <a:gd name="connsiteY6" fmla="*/ 5334001 h 5334001"/>
              <a:gd name="connsiteX7" fmla="*/ 0 w 8874233"/>
              <a:gd name="connsiteY7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74233" h="5334001">
                <a:moveTo>
                  <a:pt x="0" y="0"/>
                </a:moveTo>
                <a:lnTo>
                  <a:pt x="1126566" y="0"/>
                </a:lnTo>
                <a:lnTo>
                  <a:pt x="7534656" y="0"/>
                </a:lnTo>
                <a:lnTo>
                  <a:pt x="8874233" y="0"/>
                </a:lnTo>
                <a:lnTo>
                  <a:pt x="7858591" y="5334001"/>
                </a:lnTo>
                <a:lnTo>
                  <a:pt x="7534656" y="5334001"/>
                </a:lnTo>
                <a:lnTo>
                  <a:pt x="590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C60E2763-2D44-4F23-8744-F17E0F872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864108"/>
            <a:ext cx="7180552" cy="5120640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FFFFFF"/>
                </a:solidFill>
              </a:rPr>
              <a:t> Il Piano Nazionale di Azioni per la Salute Mentale (PANSM), approvato dalla Conferenza Stato Regioni nella seduta del 24 gennaio 2013, prevede, tra i propri obiettivi, di affrontare la tematica della residenzialità psichiatrica, proponendo specifiche azioni mirate a differenziare l’offerta di residenzialità per livelli di intensità riabilitativa e assistenziale al fine di migliorare i trattamenti e ridurre la disomogeneità. 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D1EAD543-1503-4630-AAE6-E315D68A50A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76575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E783109-CFF2-482D-9047-DEEBB7B53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31216"/>
            <a:ext cx="3414409" cy="4593804"/>
          </a:xfrm>
        </p:spPr>
        <p:txBody>
          <a:bodyPr/>
          <a:lstStyle/>
          <a:p>
            <a:r>
              <a:rPr lang="it-IT" dirty="0"/>
              <a:t>L’organizzazione dei servizi per la salute mentale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E57A9F04-0673-4700-991D-0DAA4017B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it-IT" sz="2400" u="sng" dirty="0">
                <a:solidFill>
                  <a:schemeClr val="tx1"/>
                </a:solidFill>
              </a:rPr>
              <a:t>Il Dipartimento di Salute Mentale </a:t>
            </a:r>
          </a:p>
          <a:p>
            <a:pPr marL="0" lvl="0" indent="0" algn="just">
              <a:buNone/>
            </a:pPr>
            <a:endParaRPr lang="it-IT" sz="2400" u="sng" dirty="0">
              <a:solidFill>
                <a:schemeClr val="tx1"/>
              </a:solidFill>
            </a:endParaRPr>
          </a:p>
          <a:p>
            <a:pPr lvl="0" algn="just"/>
            <a:r>
              <a:rPr lang="it-IT" sz="2400" dirty="0">
                <a:solidFill>
                  <a:schemeClr val="tx1"/>
                </a:solidFill>
              </a:rPr>
              <a:t> La struttura del DSM è organizzata con équipe composte dal medico psichiatra, psicologo, assistente sociale, educatore professionale e infermiere. </a:t>
            </a:r>
          </a:p>
          <a:p>
            <a:pPr lvl="0" algn="just"/>
            <a:r>
              <a:rPr lang="it-IT" sz="2400" dirty="0">
                <a:solidFill>
                  <a:schemeClr val="tx1"/>
                </a:solidFill>
              </a:rPr>
              <a:t>All’interno del Dipartimento vengono effettuate le seguenti attività:</a:t>
            </a:r>
          </a:p>
          <a:p>
            <a:pPr lvl="0" algn="just"/>
            <a:r>
              <a:rPr lang="it-IT" sz="2400" dirty="0">
                <a:solidFill>
                  <a:schemeClr val="tx1"/>
                </a:solidFill>
              </a:rPr>
              <a:t>Accoglienza di paziente e loro famiglie, analisi della domanda, attività diagnostica e definizione attuazione di programmi.</a:t>
            </a:r>
          </a:p>
          <a:p>
            <a:pPr lvl="0" algn="just"/>
            <a:r>
              <a:rPr lang="it-IT" sz="2400" dirty="0">
                <a:solidFill>
                  <a:schemeClr val="tx1"/>
                </a:solidFill>
              </a:rPr>
              <a:t> Il lavoro dell'equipe consiste nella formulazione di Piani Terapeutico preventivi o terapeutico riabilitativi personalizzati.   </a:t>
            </a:r>
          </a:p>
        </p:txBody>
      </p:sp>
    </p:spTree>
    <p:extLst>
      <p:ext uri="{BB962C8B-B14F-4D97-AF65-F5344CB8AC3E}">
        <p14:creationId xmlns:p14="http://schemas.microsoft.com/office/powerpoint/2010/main" val="4044526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Organizzazione dei servizi nelle Marche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69268" y="481693"/>
            <a:ext cx="7315200" cy="5927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L’ASUR </a:t>
            </a:r>
            <a:r>
              <a:rPr lang="it-IT" dirty="0"/>
              <a:t>offre assistenza diversificata per tipologia di problematica strutturandosi come segue:</a:t>
            </a:r>
          </a:p>
          <a:p>
            <a:r>
              <a:rPr lang="it-IT" dirty="0"/>
              <a:t>centri di salute mentale (CSM), per l'esecuzione di interventi sul territorio;</a:t>
            </a:r>
          </a:p>
          <a:p>
            <a:r>
              <a:rPr lang="it-IT" dirty="0"/>
              <a:t>servizi psichiatrici di diagnosi e cura (SPDC), per l'assistenza ospedaliera;</a:t>
            </a:r>
          </a:p>
          <a:p>
            <a:r>
              <a:rPr lang="it-IT" dirty="0"/>
              <a:t>centri diurni e </a:t>
            </a:r>
            <a:r>
              <a:rPr lang="it-IT" dirty="0" err="1"/>
              <a:t>day</a:t>
            </a:r>
            <a:r>
              <a:rPr lang="it-IT" dirty="0"/>
              <a:t> hospital, per attività riabilitative in regime semi-residenziale;</a:t>
            </a:r>
          </a:p>
          <a:p>
            <a:r>
              <a:rPr lang="it-IT" dirty="0"/>
              <a:t>strutture per attività riabilitative in regime residenziale</a:t>
            </a:r>
            <a:r>
              <a:rPr lang="it-IT" dirty="0" smtClean="0"/>
              <a:t>.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Presso ogni Area Vasta è presente un dipartimento di salute mentale, con un direttore e personale sanitario misto (psichiatri, tecnici della riabilitazione psichiatrica, psicologi, assistenti sociali, educatori professionali, infermieri, terapisti occupazionali, </a:t>
            </a:r>
            <a:r>
              <a:rPr lang="it-IT" dirty="0" err="1"/>
              <a:t>oss</a:t>
            </a:r>
            <a:r>
              <a:rPr lang="it-IT" dirty="0"/>
              <a:t>), dove il paziente si può rivolgere e trovare una gamma di risposte diversificate a seconda del suo problema.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9071595"/>
      </p:ext>
    </p:extLst>
  </p:cSld>
  <p:clrMapOvr>
    <a:masterClrMapping/>
  </p:clrMapOvr>
</p:sld>
</file>

<file path=ppt/theme/theme1.xml><?xml version="1.0" encoding="utf-8"?>
<a:theme xmlns:a="http://schemas.openxmlformats.org/drawingml/2006/main" name="Cornice">
  <a:themeElements>
    <a:clrScheme name="Cornic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rnic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ornic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1634</Words>
  <Application>Microsoft Office PowerPoint</Application>
  <PresentationFormat>Personalizzato</PresentationFormat>
  <Paragraphs>148</Paragraphs>
  <Slides>20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Cornice</vt:lpstr>
      <vt:lpstr>Area salute mentale</vt:lpstr>
      <vt:lpstr>La cornice normativa </vt:lpstr>
      <vt:lpstr>TSO e ASO  Provvedimenti che  possono essere disposti dall'autorità sanitaria sono gli accertamenti e trattamenti sanitari obbligatori, nel rispetto della dignità della persona e dei diritti civili e politici garantiti dalla Costituzione, compreso per quanto possibile il diritto alla libera scelta del medico e del luogo di cura. Gli accertamenti e i trattamenti sanitari obbligatori sono disposti con provvedimento del sindaco ( ordinanza) , nella sua qualità di autorità sanitaria locale, su proposta motivata di un medico.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L’organizzazione dei servizi per la salute mentale</vt:lpstr>
      <vt:lpstr>Organizzazione dei servizi nelle Marche </vt:lpstr>
      <vt:lpstr>Presentazione standard di PowerPoint</vt:lpstr>
      <vt:lpstr>I servizi territoriali per la salute mentale</vt:lpstr>
      <vt:lpstr>I servizi semi-residenziali per la salute mentale</vt:lpstr>
      <vt:lpstr>I servizi residenziali per la salute mentale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Le REMS funzionanti sono 30 e la gestione delle loro struttura dipende dalle Regioni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Area salute mentale</dc:title>
  <dc:creator>393249947888</dc:creator>
  <cp:lastModifiedBy>sociale3</cp:lastModifiedBy>
  <cp:revision>15</cp:revision>
  <dcterms:created xsi:type="dcterms:W3CDTF">2020-11-07T10:18:44Z</dcterms:created>
  <dcterms:modified xsi:type="dcterms:W3CDTF">2022-11-28T12:07:03Z</dcterms:modified>
</cp:coreProperties>
</file>