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6" r:id="rId11"/>
    <p:sldId id="264" r:id="rId12"/>
    <p:sldId id="272" r:id="rId13"/>
    <p:sldId id="291" r:id="rId14"/>
    <p:sldId id="268" r:id="rId15"/>
    <p:sldId id="269" r:id="rId16"/>
    <p:sldId id="271" r:id="rId17"/>
    <p:sldId id="270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93249947888" initials="3" lastIdx="1" clrIdx="0">
    <p:extLst>
      <p:ext uri="{19B8F6BF-5375-455C-9EA6-DF929625EA0E}">
        <p15:presenceInfo xmlns:p15="http://schemas.microsoft.com/office/powerpoint/2012/main" userId="fd8a593fc4ecc6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B845B1-F6F8-407C-B818-A98DB29784E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FBB1FB3C-A41C-4CDD-B7BB-07B284F23EDE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Per integrazione socio-sanitaria intendiamo:</a:t>
          </a:r>
          <a:endParaRPr lang="en-US"/>
        </a:p>
      </dgm:t>
    </dgm:pt>
    <dgm:pt modelId="{3DEE6D31-CBFF-4F1B-8B23-E6CA322CB7E7}" type="parTrans" cxnId="{356F0AAE-6B27-4E41-8BAE-B14637879461}">
      <dgm:prSet/>
      <dgm:spPr/>
      <dgm:t>
        <a:bodyPr/>
        <a:lstStyle/>
        <a:p>
          <a:endParaRPr lang="en-US"/>
        </a:p>
      </dgm:t>
    </dgm:pt>
    <dgm:pt modelId="{EA83465A-03B0-4E6A-B333-0B37C67C7842}" type="sibTrans" cxnId="{356F0AAE-6B27-4E41-8BAE-B14637879461}">
      <dgm:prSet/>
      <dgm:spPr/>
      <dgm:t>
        <a:bodyPr/>
        <a:lstStyle/>
        <a:p>
          <a:endParaRPr lang="en-US"/>
        </a:p>
      </dgm:t>
    </dgm:pt>
    <dgm:pt modelId="{A4E7F29A-2301-4C4D-8AC3-90C0342D903E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Il Coordinamento tra interventi di natura sanitaria e interventi di natura sociale a fronte di bisogni di salute molteplici e complessi, sulla base di progetti assistenziali personalizzati;</a:t>
          </a:r>
          <a:endParaRPr lang="en-US"/>
        </a:p>
      </dgm:t>
    </dgm:pt>
    <dgm:pt modelId="{4292971D-3BE0-46F4-ADCD-8E2810053D38}" type="parTrans" cxnId="{EF17A71A-C2AC-45F2-8A49-0C0D4C7F467D}">
      <dgm:prSet/>
      <dgm:spPr/>
      <dgm:t>
        <a:bodyPr/>
        <a:lstStyle/>
        <a:p>
          <a:endParaRPr lang="en-US"/>
        </a:p>
      </dgm:t>
    </dgm:pt>
    <dgm:pt modelId="{7C215A9D-CC50-4A56-8C72-CC854DA7F0D2}" type="sibTrans" cxnId="{EF17A71A-C2AC-45F2-8A49-0C0D4C7F467D}">
      <dgm:prSet/>
      <dgm:spPr/>
      <dgm:t>
        <a:bodyPr/>
        <a:lstStyle/>
        <a:p>
          <a:endParaRPr lang="en-US"/>
        </a:p>
      </dgm:t>
    </dgm:pt>
    <dgm:pt modelId="{7F60AB24-9ADF-4361-90D2-6F15221C874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Il raccordo tra politiche sanitarie e sociali consente di dare risposte unitarie all’interno di percorsi assistenziali integrati, con il coinvolgimento e la valorizzazione di tutte le competenze e le risorse istituzionali (e non) presenti sul territorio;</a:t>
          </a:r>
          <a:endParaRPr lang="en-US"/>
        </a:p>
      </dgm:t>
    </dgm:pt>
    <dgm:pt modelId="{353A9426-54AB-497B-B8A7-2AA57FA36381}" type="parTrans" cxnId="{A32C2BE9-6A04-44B2-ACE5-7D93596A7365}">
      <dgm:prSet/>
      <dgm:spPr/>
      <dgm:t>
        <a:bodyPr/>
        <a:lstStyle/>
        <a:p>
          <a:endParaRPr lang="en-US"/>
        </a:p>
      </dgm:t>
    </dgm:pt>
    <dgm:pt modelId="{405F297E-6812-4C37-A7C6-48C867B30F07}" type="sibTrans" cxnId="{A32C2BE9-6A04-44B2-ACE5-7D93596A7365}">
      <dgm:prSet/>
      <dgm:spPr/>
      <dgm:t>
        <a:bodyPr/>
        <a:lstStyle/>
        <a:p>
          <a:endParaRPr lang="en-US"/>
        </a:p>
      </dgm:t>
    </dgm:pt>
    <dgm:pt modelId="{EB4630F7-93ED-4BF8-A4BA-334BA85B0C0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Il necessario superamento della dicotomia tra servizi sociali gestiti da Enti locali e servizi sanitari di competenza del SSN instaurando una partnership tra Distretti sociosanitari e Comuni;</a:t>
          </a:r>
          <a:endParaRPr lang="en-US"/>
        </a:p>
      </dgm:t>
    </dgm:pt>
    <dgm:pt modelId="{98847B01-C799-4F1D-BD07-549911FFEEC9}" type="parTrans" cxnId="{8AA6D858-0F14-4367-B9AA-61D46E8343EA}">
      <dgm:prSet/>
      <dgm:spPr/>
      <dgm:t>
        <a:bodyPr/>
        <a:lstStyle/>
        <a:p>
          <a:endParaRPr lang="en-US"/>
        </a:p>
      </dgm:t>
    </dgm:pt>
    <dgm:pt modelId="{313A9E1D-6554-4181-A900-87EA351E6484}" type="sibTrans" cxnId="{8AA6D858-0F14-4367-B9AA-61D46E8343EA}">
      <dgm:prSet/>
      <dgm:spPr/>
      <dgm:t>
        <a:bodyPr/>
        <a:lstStyle/>
        <a:p>
          <a:endParaRPr lang="en-US"/>
        </a:p>
      </dgm:t>
    </dgm:pt>
    <dgm:pt modelId="{3BFB7BD7-804F-4235-9F2E-658162FE1852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La definizione di Livelli Essenziali di Assistenza e di Livelli Essenziali delle Prestazioni mediante l’integrazione di strumenti di progettazione territoriale come il Piano socio-sanitario regionale, il Piano Integrato di Salute e i Piani di Zona.</a:t>
          </a:r>
          <a:endParaRPr lang="en-US"/>
        </a:p>
      </dgm:t>
    </dgm:pt>
    <dgm:pt modelId="{8DED8015-EA09-4817-8022-FCFD70CD91AD}" type="parTrans" cxnId="{B0253852-DAB8-4E60-A889-5C106C516243}">
      <dgm:prSet/>
      <dgm:spPr/>
      <dgm:t>
        <a:bodyPr/>
        <a:lstStyle/>
        <a:p>
          <a:endParaRPr lang="en-US"/>
        </a:p>
      </dgm:t>
    </dgm:pt>
    <dgm:pt modelId="{04F3A112-420F-4760-A144-5382FE54A1CA}" type="sibTrans" cxnId="{B0253852-DAB8-4E60-A889-5C106C516243}">
      <dgm:prSet/>
      <dgm:spPr/>
      <dgm:t>
        <a:bodyPr/>
        <a:lstStyle/>
        <a:p>
          <a:endParaRPr lang="en-US"/>
        </a:p>
      </dgm:t>
    </dgm:pt>
    <dgm:pt modelId="{4A701486-4479-4A7F-9FF5-78B6EDC3B8CF}" type="pres">
      <dgm:prSet presAssocID="{57B845B1-F6F8-407C-B818-A98DB29784E5}" presName="root" presStyleCnt="0">
        <dgm:presLayoutVars>
          <dgm:dir/>
          <dgm:resizeHandles val="exact"/>
        </dgm:presLayoutVars>
      </dgm:prSet>
      <dgm:spPr/>
    </dgm:pt>
    <dgm:pt modelId="{12BB20B2-117D-411D-9D87-76F8E52047D2}" type="pres">
      <dgm:prSet presAssocID="{FBB1FB3C-A41C-4CDD-B7BB-07B284F23EDE}" presName="compNode" presStyleCnt="0"/>
      <dgm:spPr/>
    </dgm:pt>
    <dgm:pt modelId="{E2CD6123-8D93-4974-8DC9-07F8548B9E08}" type="pres">
      <dgm:prSet presAssocID="{FBB1FB3C-A41C-4CDD-B7BB-07B284F23ED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1AEDEB3F-8440-44F1-B406-36DAA36DDDE6}" type="pres">
      <dgm:prSet presAssocID="{FBB1FB3C-A41C-4CDD-B7BB-07B284F23EDE}" presName="spaceRect" presStyleCnt="0"/>
      <dgm:spPr/>
    </dgm:pt>
    <dgm:pt modelId="{6AC9A195-C7F8-45B2-B1E5-7D221E057119}" type="pres">
      <dgm:prSet presAssocID="{FBB1FB3C-A41C-4CDD-B7BB-07B284F23EDE}" presName="textRect" presStyleLbl="revTx" presStyleIdx="0" presStyleCnt="5">
        <dgm:presLayoutVars>
          <dgm:chMax val="1"/>
          <dgm:chPref val="1"/>
        </dgm:presLayoutVars>
      </dgm:prSet>
      <dgm:spPr/>
    </dgm:pt>
    <dgm:pt modelId="{1BA5905B-1383-4F31-B337-653FCDA40A65}" type="pres">
      <dgm:prSet presAssocID="{EA83465A-03B0-4E6A-B333-0B37C67C7842}" presName="sibTrans" presStyleCnt="0"/>
      <dgm:spPr/>
    </dgm:pt>
    <dgm:pt modelId="{993C3CDF-59C8-456F-A7A8-9B6D52CD7A32}" type="pres">
      <dgm:prSet presAssocID="{A4E7F29A-2301-4C4D-8AC3-90C0342D903E}" presName="compNode" presStyleCnt="0"/>
      <dgm:spPr/>
    </dgm:pt>
    <dgm:pt modelId="{9DB96FAC-D0A7-42F5-BE94-8A7AB00D04A3}" type="pres">
      <dgm:prSet presAssocID="{A4E7F29A-2301-4C4D-8AC3-90C0342D903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7EDB81A-1F42-44DF-8AF1-3DFECEA51BBF}" type="pres">
      <dgm:prSet presAssocID="{A4E7F29A-2301-4C4D-8AC3-90C0342D903E}" presName="spaceRect" presStyleCnt="0"/>
      <dgm:spPr/>
    </dgm:pt>
    <dgm:pt modelId="{FDA34929-E5E1-42FE-8509-3F9DCD80AFEB}" type="pres">
      <dgm:prSet presAssocID="{A4E7F29A-2301-4C4D-8AC3-90C0342D903E}" presName="textRect" presStyleLbl="revTx" presStyleIdx="1" presStyleCnt="5">
        <dgm:presLayoutVars>
          <dgm:chMax val="1"/>
          <dgm:chPref val="1"/>
        </dgm:presLayoutVars>
      </dgm:prSet>
      <dgm:spPr/>
    </dgm:pt>
    <dgm:pt modelId="{778B982A-B656-4A49-AE80-E53254A83F2A}" type="pres">
      <dgm:prSet presAssocID="{7C215A9D-CC50-4A56-8C72-CC854DA7F0D2}" presName="sibTrans" presStyleCnt="0"/>
      <dgm:spPr/>
    </dgm:pt>
    <dgm:pt modelId="{CB4271E0-6687-44B2-83AA-AFF6E47C7142}" type="pres">
      <dgm:prSet presAssocID="{7F60AB24-9ADF-4361-90D2-6F15221C8746}" presName="compNode" presStyleCnt="0"/>
      <dgm:spPr/>
    </dgm:pt>
    <dgm:pt modelId="{DA545FFB-CED5-45E1-865C-40E5E1E3A749}" type="pres">
      <dgm:prSet presAssocID="{7F60AB24-9ADF-4361-90D2-6F15221C874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sso"/>
        </a:ext>
      </dgm:extLst>
    </dgm:pt>
    <dgm:pt modelId="{1CBD65A9-8D1B-4516-B1CD-CB7E68778B10}" type="pres">
      <dgm:prSet presAssocID="{7F60AB24-9ADF-4361-90D2-6F15221C8746}" presName="spaceRect" presStyleCnt="0"/>
      <dgm:spPr/>
    </dgm:pt>
    <dgm:pt modelId="{ADC598B6-0E75-4DAA-81E7-3FFE2A77AB15}" type="pres">
      <dgm:prSet presAssocID="{7F60AB24-9ADF-4361-90D2-6F15221C8746}" presName="textRect" presStyleLbl="revTx" presStyleIdx="2" presStyleCnt="5">
        <dgm:presLayoutVars>
          <dgm:chMax val="1"/>
          <dgm:chPref val="1"/>
        </dgm:presLayoutVars>
      </dgm:prSet>
      <dgm:spPr/>
    </dgm:pt>
    <dgm:pt modelId="{466484F3-C006-4B06-936B-070E3D922A1C}" type="pres">
      <dgm:prSet presAssocID="{405F297E-6812-4C37-A7C6-48C867B30F07}" presName="sibTrans" presStyleCnt="0"/>
      <dgm:spPr/>
    </dgm:pt>
    <dgm:pt modelId="{FD19243B-7A7D-4612-9693-9626C39E76B8}" type="pres">
      <dgm:prSet presAssocID="{EB4630F7-93ED-4BF8-A4BA-334BA85B0C04}" presName="compNode" presStyleCnt="0"/>
      <dgm:spPr/>
    </dgm:pt>
    <dgm:pt modelId="{43D31292-6028-4E0F-A784-F88127C56EDB}" type="pres">
      <dgm:prSet presAssocID="{EB4630F7-93ED-4BF8-A4BA-334BA85B0C0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3C2D1145-BF15-4A37-9714-530CB5C33DCA}" type="pres">
      <dgm:prSet presAssocID="{EB4630F7-93ED-4BF8-A4BA-334BA85B0C04}" presName="spaceRect" presStyleCnt="0"/>
      <dgm:spPr/>
    </dgm:pt>
    <dgm:pt modelId="{804E5336-15EC-419D-AD65-61FC8787F946}" type="pres">
      <dgm:prSet presAssocID="{EB4630F7-93ED-4BF8-A4BA-334BA85B0C04}" presName="textRect" presStyleLbl="revTx" presStyleIdx="3" presStyleCnt="5">
        <dgm:presLayoutVars>
          <dgm:chMax val="1"/>
          <dgm:chPref val="1"/>
        </dgm:presLayoutVars>
      </dgm:prSet>
      <dgm:spPr/>
    </dgm:pt>
    <dgm:pt modelId="{CABC3900-9762-407A-A8CE-C6E86B2E80C4}" type="pres">
      <dgm:prSet presAssocID="{313A9E1D-6554-4181-A900-87EA351E6484}" presName="sibTrans" presStyleCnt="0"/>
      <dgm:spPr/>
    </dgm:pt>
    <dgm:pt modelId="{9D2F1E94-7AAD-4D5C-92DB-D0EB063C6806}" type="pres">
      <dgm:prSet presAssocID="{3BFB7BD7-804F-4235-9F2E-658162FE1852}" presName="compNode" presStyleCnt="0"/>
      <dgm:spPr/>
    </dgm:pt>
    <dgm:pt modelId="{68D80C15-17C9-41EC-A17F-1C6ED8DC7801}" type="pres">
      <dgm:prSet presAssocID="{3BFB7BD7-804F-4235-9F2E-658162FE185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granaggi"/>
        </a:ext>
      </dgm:extLst>
    </dgm:pt>
    <dgm:pt modelId="{95EAB9BF-C761-4E55-A951-CC3682A7DD8F}" type="pres">
      <dgm:prSet presAssocID="{3BFB7BD7-804F-4235-9F2E-658162FE1852}" presName="spaceRect" presStyleCnt="0"/>
      <dgm:spPr/>
    </dgm:pt>
    <dgm:pt modelId="{2EB9846E-E238-4580-AA37-9081E642EA5E}" type="pres">
      <dgm:prSet presAssocID="{3BFB7BD7-804F-4235-9F2E-658162FE185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F17A71A-C2AC-45F2-8A49-0C0D4C7F467D}" srcId="{57B845B1-F6F8-407C-B818-A98DB29784E5}" destId="{A4E7F29A-2301-4C4D-8AC3-90C0342D903E}" srcOrd="1" destOrd="0" parTransId="{4292971D-3BE0-46F4-ADCD-8E2810053D38}" sibTransId="{7C215A9D-CC50-4A56-8C72-CC854DA7F0D2}"/>
    <dgm:cxn modelId="{FA1DA11B-A621-47B3-9D1E-93295102B59F}" type="presOf" srcId="{7F60AB24-9ADF-4361-90D2-6F15221C8746}" destId="{ADC598B6-0E75-4DAA-81E7-3FFE2A77AB15}" srcOrd="0" destOrd="0" presId="urn:microsoft.com/office/officeart/2018/2/layout/IconLabelList"/>
    <dgm:cxn modelId="{1C663B28-8D92-42A2-B483-D6BF042E826A}" type="presOf" srcId="{FBB1FB3C-A41C-4CDD-B7BB-07B284F23EDE}" destId="{6AC9A195-C7F8-45B2-B1E5-7D221E057119}" srcOrd="0" destOrd="0" presId="urn:microsoft.com/office/officeart/2018/2/layout/IconLabelList"/>
    <dgm:cxn modelId="{B488FF2B-E62D-430B-A81C-232D5D88952B}" type="presOf" srcId="{3BFB7BD7-804F-4235-9F2E-658162FE1852}" destId="{2EB9846E-E238-4580-AA37-9081E642EA5E}" srcOrd="0" destOrd="0" presId="urn:microsoft.com/office/officeart/2018/2/layout/IconLabelList"/>
    <dgm:cxn modelId="{40463764-5596-43C4-8E20-B00B75FB5BD5}" type="presOf" srcId="{A4E7F29A-2301-4C4D-8AC3-90C0342D903E}" destId="{FDA34929-E5E1-42FE-8509-3F9DCD80AFEB}" srcOrd="0" destOrd="0" presId="urn:microsoft.com/office/officeart/2018/2/layout/IconLabelList"/>
    <dgm:cxn modelId="{B0253852-DAB8-4E60-A889-5C106C516243}" srcId="{57B845B1-F6F8-407C-B818-A98DB29784E5}" destId="{3BFB7BD7-804F-4235-9F2E-658162FE1852}" srcOrd="4" destOrd="0" parTransId="{8DED8015-EA09-4817-8022-FCFD70CD91AD}" sibTransId="{04F3A112-420F-4760-A144-5382FE54A1CA}"/>
    <dgm:cxn modelId="{8AA6D858-0F14-4367-B9AA-61D46E8343EA}" srcId="{57B845B1-F6F8-407C-B818-A98DB29784E5}" destId="{EB4630F7-93ED-4BF8-A4BA-334BA85B0C04}" srcOrd="3" destOrd="0" parTransId="{98847B01-C799-4F1D-BD07-549911FFEEC9}" sibTransId="{313A9E1D-6554-4181-A900-87EA351E6484}"/>
    <dgm:cxn modelId="{874A178E-2655-409E-9FF7-D8CA6798E0A5}" type="presOf" srcId="{57B845B1-F6F8-407C-B818-A98DB29784E5}" destId="{4A701486-4479-4A7F-9FF5-78B6EDC3B8CF}" srcOrd="0" destOrd="0" presId="urn:microsoft.com/office/officeart/2018/2/layout/IconLabelList"/>
    <dgm:cxn modelId="{74A66991-3CBF-4A6D-8454-1B91096AFAAA}" type="presOf" srcId="{EB4630F7-93ED-4BF8-A4BA-334BA85B0C04}" destId="{804E5336-15EC-419D-AD65-61FC8787F946}" srcOrd="0" destOrd="0" presId="urn:microsoft.com/office/officeart/2018/2/layout/IconLabelList"/>
    <dgm:cxn modelId="{356F0AAE-6B27-4E41-8BAE-B14637879461}" srcId="{57B845B1-F6F8-407C-B818-A98DB29784E5}" destId="{FBB1FB3C-A41C-4CDD-B7BB-07B284F23EDE}" srcOrd="0" destOrd="0" parTransId="{3DEE6D31-CBFF-4F1B-8B23-E6CA322CB7E7}" sibTransId="{EA83465A-03B0-4E6A-B333-0B37C67C7842}"/>
    <dgm:cxn modelId="{A32C2BE9-6A04-44B2-ACE5-7D93596A7365}" srcId="{57B845B1-F6F8-407C-B818-A98DB29784E5}" destId="{7F60AB24-9ADF-4361-90D2-6F15221C8746}" srcOrd="2" destOrd="0" parTransId="{353A9426-54AB-497B-B8A7-2AA57FA36381}" sibTransId="{405F297E-6812-4C37-A7C6-48C867B30F07}"/>
    <dgm:cxn modelId="{2E64ABCB-B3D2-47EA-807F-8A42F0A438A9}" type="presParOf" srcId="{4A701486-4479-4A7F-9FF5-78B6EDC3B8CF}" destId="{12BB20B2-117D-411D-9D87-76F8E52047D2}" srcOrd="0" destOrd="0" presId="urn:microsoft.com/office/officeart/2018/2/layout/IconLabelList"/>
    <dgm:cxn modelId="{19E86E7E-78EC-4EAF-AC18-6CDC7D2BFDE4}" type="presParOf" srcId="{12BB20B2-117D-411D-9D87-76F8E52047D2}" destId="{E2CD6123-8D93-4974-8DC9-07F8548B9E08}" srcOrd="0" destOrd="0" presId="urn:microsoft.com/office/officeart/2018/2/layout/IconLabelList"/>
    <dgm:cxn modelId="{BDB5AE61-8C39-43EF-A722-47EB8B2C4B1F}" type="presParOf" srcId="{12BB20B2-117D-411D-9D87-76F8E52047D2}" destId="{1AEDEB3F-8440-44F1-B406-36DAA36DDDE6}" srcOrd="1" destOrd="0" presId="urn:microsoft.com/office/officeart/2018/2/layout/IconLabelList"/>
    <dgm:cxn modelId="{61FD475B-A4E1-4117-AE98-C9C390AA285F}" type="presParOf" srcId="{12BB20B2-117D-411D-9D87-76F8E52047D2}" destId="{6AC9A195-C7F8-45B2-B1E5-7D221E057119}" srcOrd="2" destOrd="0" presId="urn:microsoft.com/office/officeart/2018/2/layout/IconLabelList"/>
    <dgm:cxn modelId="{D1E03526-630A-4C63-9B51-129218254CD2}" type="presParOf" srcId="{4A701486-4479-4A7F-9FF5-78B6EDC3B8CF}" destId="{1BA5905B-1383-4F31-B337-653FCDA40A65}" srcOrd="1" destOrd="0" presId="urn:microsoft.com/office/officeart/2018/2/layout/IconLabelList"/>
    <dgm:cxn modelId="{6B78BC4C-705E-4EDF-810F-CC52B4C82BC5}" type="presParOf" srcId="{4A701486-4479-4A7F-9FF5-78B6EDC3B8CF}" destId="{993C3CDF-59C8-456F-A7A8-9B6D52CD7A32}" srcOrd="2" destOrd="0" presId="urn:microsoft.com/office/officeart/2018/2/layout/IconLabelList"/>
    <dgm:cxn modelId="{B766D539-D7A6-4BEA-A4A1-ACAA736FAA54}" type="presParOf" srcId="{993C3CDF-59C8-456F-A7A8-9B6D52CD7A32}" destId="{9DB96FAC-D0A7-42F5-BE94-8A7AB00D04A3}" srcOrd="0" destOrd="0" presId="urn:microsoft.com/office/officeart/2018/2/layout/IconLabelList"/>
    <dgm:cxn modelId="{AE168767-E08B-4D21-9911-953E08E96FA1}" type="presParOf" srcId="{993C3CDF-59C8-456F-A7A8-9B6D52CD7A32}" destId="{97EDB81A-1F42-44DF-8AF1-3DFECEA51BBF}" srcOrd="1" destOrd="0" presId="urn:microsoft.com/office/officeart/2018/2/layout/IconLabelList"/>
    <dgm:cxn modelId="{9ABB5319-8A03-4F3E-9E58-4BE184D1A2E9}" type="presParOf" srcId="{993C3CDF-59C8-456F-A7A8-9B6D52CD7A32}" destId="{FDA34929-E5E1-42FE-8509-3F9DCD80AFEB}" srcOrd="2" destOrd="0" presId="urn:microsoft.com/office/officeart/2018/2/layout/IconLabelList"/>
    <dgm:cxn modelId="{E01EDBF1-C6AE-409B-BB00-C6D22722B9F6}" type="presParOf" srcId="{4A701486-4479-4A7F-9FF5-78B6EDC3B8CF}" destId="{778B982A-B656-4A49-AE80-E53254A83F2A}" srcOrd="3" destOrd="0" presId="urn:microsoft.com/office/officeart/2018/2/layout/IconLabelList"/>
    <dgm:cxn modelId="{42DB45BF-3C66-4A35-96CB-9BCCB6EC52A2}" type="presParOf" srcId="{4A701486-4479-4A7F-9FF5-78B6EDC3B8CF}" destId="{CB4271E0-6687-44B2-83AA-AFF6E47C7142}" srcOrd="4" destOrd="0" presId="urn:microsoft.com/office/officeart/2018/2/layout/IconLabelList"/>
    <dgm:cxn modelId="{3B3A6905-6CF3-46E6-BE4D-E92B55F56A14}" type="presParOf" srcId="{CB4271E0-6687-44B2-83AA-AFF6E47C7142}" destId="{DA545FFB-CED5-45E1-865C-40E5E1E3A749}" srcOrd="0" destOrd="0" presId="urn:microsoft.com/office/officeart/2018/2/layout/IconLabelList"/>
    <dgm:cxn modelId="{9EA3E550-393A-4C43-B418-DD71DE418066}" type="presParOf" srcId="{CB4271E0-6687-44B2-83AA-AFF6E47C7142}" destId="{1CBD65A9-8D1B-4516-B1CD-CB7E68778B10}" srcOrd="1" destOrd="0" presId="urn:microsoft.com/office/officeart/2018/2/layout/IconLabelList"/>
    <dgm:cxn modelId="{B47AA4E4-05E6-4B2D-B377-1783150F2A1A}" type="presParOf" srcId="{CB4271E0-6687-44B2-83AA-AFF6E47C7142}" destId="{ADC598B6-0E75-4DAA-81E7-3FFE2A77AB15}" srcOrd="2" destOrd="0" presId="urn:microsoft.com/office/officeart/2018/2/layout/IconLabelList"/>
    <dgm:cxn modelId="{CD7689DF-E1C4-4E3B-8188-E2033A1BCC3D}" type="presParOf" srcId="{4A701486-4479-4A7F-9FF5-78B6EDC3B8CF}" destId="{466484F3-C006-4B06-936B-070E3D922A1C}" srcOrd="5" destOrd="0" presId="urn:microsoft.com/office/officeart/2018/2/layout/IconLabelList"/>
    <dgm:cxn modelId="{DAE8B20F-A46C-4DE8-A9AB-0222161FFA93}" type="presParOf" srcId="{4A701486-4479-4A7F-9FF5-78B6EDC3B8CF}" destId="{FD19243B-7A7D-4612-9693-9626C39E76B8}" srcOrd="6" destOrd="0" presId="urn:microsoft.com/office/officeart/2018/2/layout/IconLabelList"/>
    <dgm:cxn modelId="{6972F744-7D0A-4AF2-A358-28A0D5EEB315}" type="presParOf" srcId="{FD19243B-7A7D-4612-9693-9626C39E76B8}" destId="{43D31292-6028-4E0F-A784-F88127C56EDB}" srcOrd="0" destOrd="0" presId="urn:microsoft.com/office/officeart/2018/2/layout/IconLabelList"/>
    <dgm:cxn modelId="{ABFB25D8-B7B7-44BC-8AF7-7AE1CB41DD22}" type="presParOf" srcId="{FD19243B-7A7D-4612-9693-9626C39E76B8}" destId="{3C2D1145-BF15-4A37-9714-530CB5C33DCA}" srcOrd="1" destOrd="0" presId="urn:microsoft.com/office/officeart/2018/2/layout/IconLabelList"/>
    <dgm:cxn modelId="{6569052D-FA88-436D-978C-B93142DA83C1}" type="presParOf" srcId="{FD19243B-7A7D-4612-9693-9626C39E76B8}" destId="{804E5336-15EC-419D-AD65-61FC8787F946}" srcOrd="2" destOrd="0" presId="urn:microsoft.com/office/officeart/2018/2/layout/IconLabelList"/>
    <dgm:cxn modelId="{2E300FCE-F63A-4EB3-9788-9DEEDA47544F}" type="presParOf" srcId="{4A701486-4479-4A7F-9FF5-78B6EDC3B8CF}" destId="{CABC3900-9762-407A-A8CE-C6E86B2E80C4}" srcOrd="7" destOrd="0" presId="urn:microsoft.com/office/officeart/2018/2/layout/IconLabelList"/>
    <dgm:cxn modelId="{DECC3736-1A05-4798-8A3B-83CD762811F6}" type="presParOf" srcId="{4A701486-4479-4A7F-9FF5-78B6EDC3B8CF}" destId="{9D2F1E94-7AAD-4D5C-92DB-D0EB063C6806}" srcOrd="8" destOrd="0" presId="urn:microsoft.com/office/officeart/2018/2/layout/IconLabelList"/>
    <dgm:cxn modelId="{3BE19998-939F-4E14-B3DA-D0D8E6E69AFE}" type="presParOf" srcId="{9D2F1E94-7AAD-4D5C-92DB-D0EB063C6806}" destId="{68D80C15-17C9-41EC-A17F-1C6ED8DC7801}" srcOrd="0" destOrd="0" presId="urn:microsoft.com/office/officeart/2018/2/layout/IconLabelList"/>
    <dgm:cxn modelId="{7FD38DA0-E7DC-496F-8BB4-E73A9FC1FDF0}" type="presParOf" srcId="{9D2F1E94-7AAD-4D5C-92DB-D0EB063C6806}" destId="{95EAB9BF-C761-4E55-A951-CC3682A7DD8F}" srcOrd="1" destOrd="0" presId="urn:microsoft.com/office/officeart/2018/2/layout/IconLabelList"/>
    <dgm:cxn modelId="{255612C3-8175-47BD-9AE6-21E89DB97C9F}" type="presParOf" srcId="{9D2F1E94-7AAD-4D5C-92DB-D0EB063C6806}" destId="{2EB9846E-E238-4580-AA37-9081E642EA5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Esso va a definire le azioni e gli interventi finalizzati a rimuovere I problemi mediante il coinvolgimenti di attori formali ed informali.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en-US" dirty="0" err="1"/>
            <a:t>Esito</a:t>
          </a:r>
          <a:r>
            <a:rPr lang="en-US" dirty="0"/>
            <a:t> </a:t>
          </a:r>
          <a:r>
            <a:rPr lang="en-US" dirty="0" err="1"/>
            <a:t>della</a:t>
          </a:r>
          <a:r>
            <a:rPr lang="en-US" dirty="0"/>
            <a:t> VMD </a:t>
          </a:r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Piano Assistenziale Individualizzato </a:t>
          </a:r>
          <a:endParaRPr lang="en-US" dirty="0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1B4ABEFC-F8F2-4F40-B537-E5256CBA47DE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55BF7429-7F87-4B93-9039-C370B887EC7E}" type="pres">
      <dgm:prSet presAssocID="{B19B3A4D-0C88-4946-9DBB-6C7685CD9884}" presName="dummyMaxCanvas" presStyleCnt="0">
        <dgm:presLayoutVars/>
      </dgm:prSet>
      <dgm:spPr/>
    </dgm:pt>
    <dgm:pt modelId="{436BA645-0084-4CA0-BC9E-381BE475F897}" type="pres">
      <dgm:prSet presAssocID="{B19B3A4D-0C88-4946-9DBB-6C7685CD9884}" presName="ThreeNodes_1" presStyleLbl="node1" presStyleIdx="0" presStyleCnt="3">
        <dgm:presLayoutVars>
          <dgm:bulletEnabled val="1"/>
        </dgm:presLayoutVars>
      </dgm:prSet>
      <dgm:spPr/>
    </dgm:pt>
    <dgm:pt modelId="{A99ED9B7-E5FE-4EDB-A3D6-117608A92D35}" type="pres">
      <dgm:prSet presAssocID="{B19B3A4D-0C88-4946-9DBB-6C7685CD9884}" presName="ThreeNodes_2" presStyleLbl="node1" presStyleIdx="1" presStyleCnt="3">
        <dgm:presLayoutVars>
          <dgm:bulletEnabled val="1"/>
        </dgm:presLayoutVars>
      </dgm:prSet>
      <dgm:spPr/>
    </dgm:pt>
    <dgm:pt modelId="{8123526E-EFF0-4EA1-979F-45B92DAB1F70}" type="pres">
      <dgm:prSet presAssocID="{B19B3A4D-0C88-4946-9DBB-6C7685CD9884}" presName="ThreeNodes_3" presStyleLbl="node1" presStyleIdx="2" presStyleCnt="3">
        <dgm:presLayoutVars>
          <dgm:bulletEnabled val="1"/>
        </dgm:presLayoutVars>
      </dgm:prSet>
      <dgm:spPr/>
    </dgm:pt>
    <dgm:pt modelId="{3530D437-8C7A-45D8-9A6D-F7B8C66B3DA4}" type="pres">
      <dgm:prSet presAssocID="{B19B3A4D-0C88-4946-9DBB-6C7685CD9884}" presName="ThreeConn_1-2" presStyleLbl="fgAccFollowNode1" presStyleIdx="0" presStyleCnt="2">
        <dgm:presLayoutVars>
          <dgm:bulletEnabled val="1"/>
        </dgm:presLayoutVars>
      </dgm:prSet>
      <dgm:spPr/>
    </dgm:pt>
    <dgm:pt modelId="{B1D012A2-6D0C-40DA-A1B2-998C462F4467}" type="pres">
      <dgm:prSet presAssocID="{B19B3A4D-0C88-4946-9DBB-6C7685CD9884}" presName="ThreeConn_2-3" presStyleLbl="fgAccFollowNode1" presStyleIdx="1" presStyleCnt="2">
        <dgm:presLayoutVars>
          <dgm:bulletEnabled val="1"/>
        </dgm:presLayoutVars>
      </dgm:prSet>
      <dgm:spPr/>
    </dgm:pt>
    <dgm:pt modelId="{A450E32C-B8B5-4C22-B535-7FD0EFE4B916}" type="pres">
      <dgm:prSet presAssocID="{B19B3A4D-0C88-4946-9DBB-6C7685CD9884}" presName="ThreeNodes_1_text" presStyleLbl="node1" presStyleIdx="2" presStyleCnt="3">
        <dgm:presLayoutVars>
          <dgm:bulletEnabled val="1"/>
        </dgm:presLayoutVars>
      </dgm:prSet>
      <dgm:spPr/>
    </dgm:pt>
    <dgm:pt modelId="{17A8461B-33FE-4F6A-8544-7999C6DD3896}" type="pres">
      <dgm:prSet presAssocID="{B19B3A4D-0C88-4946-9DBB-6C7685CD9884}" presName="ThreeNodes_2_text" presStyleLbl="node1" presStyleIdx="2" presStyleCnt="3">
        <dgm:presLayoutVars>
          <dgm:bulletEnabled val="1"/>
        </dgm:presLayoutVars>
      </dgm:prSet>
      <dgm:spPr/>
    </dgm:pt>
    <dgm:pt modelId="{DE886391-33F4-45C8-9100-12C7CDEC5A84}" type="pres">
      <dgm:prSet presAssocID="{B19B3A4D-0C88-4946-9DBB-6C7685CD988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CD01002-A40E-430C-AEC9-1F878C2603A7}" type="presOf" srcId="{B19B3A4D-0C88-4946-9DBB-6C7685CD9884}" destId="{1B4ABEFC-F8F2-4F40-B537-E5256CBA47DE}" srcOrd="0" destOrd="0" presId="urn:microsoft.com/office/officeart/2005/8/layout/vProcess5"/>
    <dgm:cxn modelId="{61F0FE02-D42B-40FC-8696-D9D0D6ECFED5}" type="presOf" srcId="{0D957383-7D04-4E84-A9B7-7CFEC6D1E471}" destId="{8123526E-EFF0-4EA1-979F-45B92DAB1F70}" srcOrd="0" destOrd="0" presId="urn:microsoft.com/office/officeart/2005/8/layout/vProcess5"/>
    <dgm:cxn modelId="{AD672C13-AEEA-4612-B080-3AD4A37D2EE5}" type="presOf" srcId="{0D957383-7D04-4E84-A9B7-7CFEC6D1E471}" destId="{DE886391-33F4-45C8-9100-12C7CDEC5A84}" srcOrd="1" destOrd="0" presId="urn:microsoft.com/office/officeart/2005/8/layout/vProcess5"/>
    <dgm:cxn modelId="{8624F51C-E6B0-488E-B2DF-F0C125C4E018}" type="presOf" srcId="{B3AD23E7-B4CD-4014-90ED-C1E395347994}" destId="{436BA645-0084-4CA0-BC9E-381BE475F897}" srcOrd="0" destOrd="0" presId="urn:microsoft.com/office/officeart/2005/8/layout/vProcess5"/>
    <dgm:cxn modelId="{596B762C-1C37-4EC5-ACAE-062A2374C14C}" type="presOf" srcId="{5FBB1BB5-EC5D-4BD8-A879-E8AEAAD304A1}" destId="{A99ED9B7-E5FE-4EDB-A3D6-117608A92D35}" srcOrd="0" destOrd="0" presId="urn:microsoft.com/office/officeart/2005/8/layout/vProcess5"/>
    <dgm:cxn modelId="{5ABAD23E-3C8A-4DA8-94CD-AC20CDA1936A}" type="presOf" srcId="{B3AD23E7-B4CD-4014-90ED-C1E395347994}" destId="{A450E32C-B8B5-4C22-B535-7FD0EFE4B916}" srcOrd="1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974F5267-4BBB-487A-8AED-9C14C5C6C15B}" type="presOf" srcId="{5FBB1BB5-EC5D-4BD8-A879-E8AEAAD304A1}" destId="{17A8461B-33FE-4F6A-8544-7999C6DD3896}" srcOrd="1" destOrd="0" presId="urn:microsoft.com/office/officeart/2005/8/layout/vProcess5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3C4DC48E-1494-460A-A747-830EBB3E9B52}" type="presOf" srcId="{D0F9694E-53BF-4706-8DDA-98FB662E5123}" destId="{3530D437-8C7A-45D8-9A6D-F7B8C66B3DA4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0FBBDFFB-4EA8-43CD-B465-FE3D4537F662}" type="presOf" srcId="{9995C9A2-57FD-48CE-AE8E-0DFADF52A3D8}" destId="{B1D012A2-6D0C-40DA-A1B2-998C462F4467}" srcOrd="0" destOrd="0" presId="urn:microsoft.com/office/officeart/2005/8/layout/vProcess5"/>
    <dgm:cxn modelId="{8AD837A4-7278-4245-8F06-2AA57535232B}" type="presParOf" srcId="{1B4ABEFC-F8F2-4F40-B537-E5256CBA47DE}" destId="{55BF7429-7F87-4B93-9039-C370B887EC7E}" srcOrd="0" destOrd="0" presId="urn:microsoft.com/office/officeart/2005/8/layout/vProcess5"/>
    <dgm:cxn modelId="{45DB1532-46E3-459F-9F66-285FDD552CBB}" type="presParOf" srcId="{1B4ABEFC-F8F2-4F40-B537-E5256CBA47DE}" destId="{436BA645-0084-4CA0-BC9E-381BE475F897}" srcOrd="1" destOrd="0" presId="urn:microsoft.com/office/officeart/2005/8/layout/vProcess5"/>
    <dgm:cxn modelId="{6544580A-6F58-4A75-97C4-485FF6D8303A}" type="presParOf" srcId="{1B4ABEFC-F8F2-4F40-B537-E5256CBA47DE}" destId="{A99ED9B7-E5FE-4EDB-A3D6-117608A92D35}" srcOrd="2" destOrd="0" presId="urn:microsoft.com/office/officeart/2005/8/layout/vProcess5"/>
    <dgm:cxn modelId="{C2006CF4-71DB-409C-9C45-8191475FCAE1}" type="presParOf" srcId="{1B4ABEFC-F8F2-4F40-B537-E5256CBA47DE}" destId="{8123526E-EFF0-4EA1-979F-45B92DAB1F70}" srcOrd="3" destOrd="0" presId="urn:microsoft.com/office/officeart/2005/8/layout/vProcess5"/>
    <dgm:cxn modelId="{D20D987B-9906-4990-9380-56D8B474B325}" type="presParOf" srcId="{1B4ABEFC-F8F2-4F40-B537-E5256CBA47DE}" destId="{3530D437-8C7A-45D8-9A6D-F7B8C66B3DA4}" srcOrd="4" destOrd="0" presId="urn:microsoft.com/office/officeart/2005/8/layout/vProcess5"/>
    <dgm:cxn modelId="{DDAD4F77-10CD-4A2B-9A9E-DECAAB0BB86A}" type="presParOf" srcId="{1B4ABEFC-F8F2-4F40-B537-E5256CBA47DE}" destId="{B1D012A2-6D0C-40DA-A1B2-998C462F4467}" srcOrd="5" destOrd="0" presId="urn:microsoft.com/office/officeart/2005/8/layout/vProcess5"/>
    <dgm:cxn modelId="{9B604ED1-A995-42BA-8853-801B44AF4D10}" type="presParOf" srcId="{1B4ABEFC-F8F2-4F40-B537-E5256CBA47DE}" destId="{A450E32C-B8B5-4C22-B535-7FD0EFE4B916}" srcOrd="6" destOrd="0" presId="urn:microsoft.com/office/officeart/2005/8/layout/vProcess5"/>
    <dgm:cxn modelId="{BB4C0C0A-6ADB-4D74-AEC6-2AB63A90AC3D}" type="presParOf" srcId="{1B4ABEFC-F8F2-4F40-B537-E5256CBA47DE}" destId="{17A8461B-33FE-4F6A-8544-7999C6DD3896}" srcOrd="7" destOrd="0" presId="urn:microsoft.com/office/officeart/2005/8/layout/vProcess5"/>
    <dgm:cxn modelId="{55A7783B-AFF8-487D-B028-CC8C4955AF01}" type="presParOf" srcId="{1B4ABEFC-F8F2-4F40-B537-E5256CBA47DE}" destId="{DE886391-33F4-45C8-9100-12C7CDEC5A84}" srcOrd="8" destOrd="0" presId="urn:microsoft.com/office/officeart/2005/8/layout/vProcess5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ADI viene richiesta dal MMG, dal Medico dell’U.O., dall’Assistente Sociale o dalla famiglia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Erogazione di prestazioni socio-sanitarie a domicilio dell’utente finalizzate a evitare istituzionalizzazioni
</a:t>
          </a:r>
          <a:endParaRPr lang="en-US" dirty="0"/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endParaRPr lang="en-US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Assistenza Domiciliare Integrata</a:t>
          </a:r>
          <a:endParaRPr lang="en-US" dirty="0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endParaRPr lang="en-US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F29C4726-DE7F-4EF6-B9CF-59F785CDF7C3}" type="pres">
      <dgm:prSet presAssocID="{B19B3A4D-0C88-4946-9DBB-6C7685CD98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A05227-0124-446A-A3FF-C974D106E6E5}" type="pres">
      <dgm:prSet presAssocID="{B3AD23E7-B4CD-4014-90ED-C1E395347994}" presName="hierRoot1" presStyleCnt="0"/>
      <dgm:spPr/>
    </dgm:pt>
    <dgm:pt modelId="{72BBA0E1-CD41-4F43-8823-5D838B359737}" type="pres">
      <dgm:prSet presAssocID="{B3AD23E7-B4CD-4014-90ED-C1E395347994}" presName="composite" presStyleCnt="0"/>
      <dgm:spPr/>
    </dgm:pt>
    <dgm:pt modelId="{42C494F4-A248-43B3-8B7D-4AF26AA1BCFC}" type="pres">
      <dgm:prSet presAssocID="{B3AD23E7-B4CD-4014-90ED-C1E395347994}" presName="background" presStyleLbl="node0" presStyleIdx="0" presStyleCnt="3"/>
      <dgm:spPr/>
    </dgm:pt>
    <dgm:pt modelId="{737B3AA2-1977-460A-97AF-BFB3DF2023F9}" type="pres">
      <dgm:prSet presAssocID="{B3AD23E7-B4CD-4014-90ED-C1E395347994}" presName="text" presStyleLbl="fgAcc0" presStyleIdx="0" presStyleCnt="3">
        <dgm:presLayoutVars>
          <dgm:chPref val="3"/>
        </dgm:presLayoutVars>
      </dgm:prSet>
      <dgm:spPr/>
    </dgm:pt>
    <dgm:pt modelId="{69B7F550-676B-4367-9600-D6406CB34880}" type="pres">
      <dgm:prSet presAssocID="{B3AD23E7-B4CD-4014-90ED-C1E395347994}" presName="hierChild2" presStyleCnt="0"/>
      <dgm:spPr/>
    </dgm:pt>
    <dgm:pt modelId="{A34B84CF-9FD3-4CDF-81B9-3DA31755B40A}" type="pres">
      <dgm:prSet presAssocID="{5FBB1BB5-EC5D-4BD8-A879-E8AEAAD304A1}" presName="hierRoot1" presStyleCnt="0"/>
      <dgm:spPr/>
    </dgm:pt>
    <dgm:pt modelId="{7C134E6C-17F1-4672-83F1-2086E3BA85DA}" type="pres">
      <dgm:prSet presAssocID="{5FBB1BB5-EC5D-4BD8-A879-E8AEAAD304A1}" presName="composite" presStyleCnt="0"/>
      <dgm:spPr/>
    </dgm:pt>
    <dgm:pt modelId="{3F85A8FA-C27F-4F6E-8EFF-4E8D0E7C4C53}" type="pres">
      <dgm:prSet presAssocID="{5FBB1BB5-EC5D-4BD8-A879-E8AEAAD304A1}" presName="background" presStyleLbl="node0" presStyleIdx="1" presStyleCnt="3"/>
      <dgm:spPr/>
    </dgm:pt>
    <dgm:pt modelId="{4C99D26D-CFEF-4BAB-8CC4-54FC835D22F6}" type="pres">
      <dgm:prSet presAssocID="{5FBB1BB5-EC5D-4BD8-A879-E8AEAAD304A1}" presName="text" presStyleLbl="fgAcc0" presStyleIdx="1" presStyleCnt="3">
        <dgm:presLayoutVars>
          <dgm:chPref val="3"/>
        </dgm:presLayoutVars>
      </dgm:prSet>
      <dgm:spPr/>
    </dgm:pt>
    <dgm:pt modelId="{374E8625-359E-4851-81AF-73BF4089ECEA}" type="pres">
      <dgm:prSet presAssocID="{5FBB1BB5-EC5D-4BD8-A879-E8AEAAD304A1}" presName="hierChild2" presStyleCnt="0"/>
      <dgm:spPr/>
    </dgm:pt>
    <dgm:pt modelId="{E7C654DF-859B-487C-ABCE-A7CF69E6FE0C}" type="pres">
      <dgm:prSet presAssocID="{0D957383-7D04-4E84-A9B7-7CFEC6D1E471}" presName="hierRoot1" presStyleCnt="0"/>
      <dgm:spPr/>
    </dgm:pt>
    <dgm:pt modelId="{771A9064-8984-4306-8888-677632063C0D}" type="pres">
      <dgm:prSet presAssocID="{0D957383-7D04-4E84-A9B7-7CFEC6D1E471}" presName="composite" presStyleCnt="0"/>
      <dgm:spPr/>
    </dgm:pt>
    <dgm:pt modelId="{F144D227-658D-49D6-A68A-3F56234F04C6}" type="pres">
      <dgm:prSet presAssocID="{0D957383-7D04-4E84-A9B7-7CFEC6D1E471}" presName="background" presStyleLbl="node0" presStyleIdx="2" presStyleCnt="3"/>
      <dgm:spPr/>
    </dgm:pt>
    <dgm:pt modelId="{0EE1C915-7117-448A-B241-EE74499978C2}" type="pres">
      <dgm:prSet presAssocID="{0D957383-7D04-4E84-A9B7-7CFEC6D1E471}" presName="text" presStyleLbl="fgAcc0" presStyleIdx="2" presStyleCnt="3">
        <dgm:presLayoutVars>
          <dgm:chPref val="3"/>
        </dgm:presLayoutVars>
      </dgm:prSet>
      <dgm:spPr/>
    </dgm:pt>
    <dgm:pt modelId="{7FD9AA6A-F879-4581-8DD2-FE9B4515E7AD}" type="pres">
      <dgm:prSet presAssocID="{0D957383-7D04-4E84-A9B7-7CFEC6D1E471}" presName="hierChild2" presStyleCnt="0"/>
      <dgm:spPr/>
    </dgm:pt>
  </dgm:ptLst>
  <dgm:cxnLst>
    <dgm:cxn modelId="{DB0E9106-BD32-4888-809F-FBEB9ABAAE4C}" type="presOf" srcId="{5FBB1BB5-EC5D-4BD8-A879-E8AEAAD304A1}" destId="{4C99D26D-CFEF-4BAB-8CC4-54FC835D22F6}" srcOrd="0" destOrd="0" presId="urn:microsoft.com/office/officeart/2005/8/layout/hierarchy1"/>
    <dgm:cxn modelId="{14D8751C-50DE-4DD1-8B19-B11B2DEEF22A}" type="presOf" srcId="{B3AD23E7-B4CD-4014-90ED-C1E395347994}" destId="{737B3AA2-1977-460A-97AF-BFB3DF2023F9}" srcOrd="0" destOrd="0" presId="urn:microsoft.com/office/officeart/2005/8/layout/hierarchy1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10A56D59-7C49-4C01-8759-6D8FB402B4AF}" type="presOf" srcId="{B19B3A4D-0C88-4946-9DBB-6C7685CD9884}" destId="{F29C4726-DE7F-4EF6-B9CF-59F785CDF7C3}" srcOrd="0" destOrd="0" presId="urn:microsoft.com/office/officeart/2005/8/layout/hierarchy1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8CAC6FF-9AE4-45D6-AF8B-E558315F09C5}" type="presOf" srcId="{0D957383-7D04-4E84-A9B7-7CFEC6D1E471}" destId="{0EE1C915-7117-448A-B241-EE74499978C2}" srcOrd="0" destOrd="0" presId="urn:microsoft.com/office/officeart/2005/8/layout/hierarchy1"/>
    <dgm:cxn modelId="{2EEF7BA5-E47F-46FC-834B-DFC03527B98B}" type="presParOf" srcId="{F29C4726-DE7F-4EF6-B9CF-59F785CDF7C3}" destId="{DAA05227-0124-446A-A3FF-C974D106E6E5}" srcOrd="0" destOrd="0" presId="urn:microsoft.com/office/officeart/2005/8/layout/hierarchy1"/>
    <dgm:cxn modelId="{93204D31-10F5-4F6A-8D89-B1BB2F0A9661}" type="presParOf" srcId="{DAA05227-0124-446A-A3FF-C974D106E6E5}" destId="{72BBA0E1-CD41-4F43-8823-5D838B359737}" srcOrd="0" destOrd="0" presId="urn:microsoft.com/office/officeart/2005/8/layout/hierarchy1"/>
    <dgm:cxn modelId="{F7D0983F-C149-4153-BC41-270576574B4B}" type="presParOf" srcId="{72BBA0E1-CD41-4F43-8823-5D838B359737}" destId="{42C494F4-A248-43B3-8B7D-4AF26AA1BCFC}" srcOrd="0" destOrd="0" presId="urn:microsoft.com/office/officeart/2005/8/layout/hierarchy1"/>
    <dgm:cxn modelId="{FB03E983-A8B9-460E-80DD-33B05358836A}" type="presParOf" srcId="{72BBA0E1-CD41-4F43-8823-5D838B359737}" destId="{737B3AA2-1977-460A-97AF-BFB3DF2023F9}" srcOrd="1" destOrd="0" presId="urn:microsoft.com/office/officeart/2005/8/layout/hierarchy1"/>
    <dgm:cxn modelId="{728A3A56-ACCC-463E-9418-B9FCD0A0E138}" type="presParOf" srcId="{DAA05227-0124-446A-A3FF-C974D106E6E5}" destId="{69B7F550-676B-4367-9600-D6406CB34880}" srcOrd="1" destOrd="0" presId="urn:microsoft.com/office/officeart/2005/8/layout/hierarchy1"/>
    <dgm:cxn modelId="{258AA1A6-6AF0-4EA3-9DEF-48C2869DF34E}" type="presParOf" srcId="{F29C4726-DE7F-4EF6-B9CF-59F785CDF7C3}" destId="{A34B84CF-9FD3-4CDF-81B9-3DA31755B40A}" srcOrd="1" destOrd="0" presId="urn:microsoft.com/office/officeart/2005/8/layout/hierarchy1"/>
    <dgm:cxn modelId="{26D98ACE-AF0B-4637-B2FD-1854D7B3F0CB}" type="presParOf" srcId="{A34B84CF-9FD3-4CDF-81B9-3DA31755B40A}" destId="{7C134E6C-17F1-4672-83F1-2086E3BA85DA}" srcOrd="0" destOrd="0" presId="urn:microsoft.com/office/officeart/2005/8/layout/hierarchy1"/>
    <dgm:cxn modelId="{F3B25C47-53F5-4149-9908-FDF7E296BAFF}" type="presParOf" srcId="{7C134E6C-17F1-4672-83F1-2086E3BA85DA}" destId="{3F85A8FA-C27F-4F6E-8EFF-4E8D0E7C4C53}" srcOrd="0" destOrd="0" presId="urn:microsoft.com/office/officeart/2005/8/layout/hierarchy1"/>
    <dgm:cxn modelId="{C6693854-0620-4C81-BC97-1DCDD29FAAE6}" type="presParOf" srcId="{7C134E6C-17F1-4672-83F1-2086E3BA85DA}" destId="{4C99D26D-CFEF-4BAB-8CC4-54FC835D22F6}" srcOrd="1" destOrd="0" presId="urn:microsoft.com/office/officeart/2005/8/layout/hierarchy1"/>
    <dgm:cxn modelId="{DAC3D240-3A61-4BE1-8256-52EA3AE1A4CF}" type="presParOf" srcId="{A34B84CF-9FD3-4CDF-81B9-3DA31755B40A}" destId="{374E8625-359E-4851-81AF-73BF4089ECEA}" srcOrd="1" destOrd="0" presId="urn:microsoft.com/office/officeart/2005/8/layout/hierarchy1"/>
    <dgm:cxn modelId="{D04CDCED-6515-4EDA-9E4F-B03CD173B05D}" type="presParOf" srcId="{F29C4726-DE7F-4EF6-B9CF-59F785CDF7C3}" destId="{E7C654DF-859B-487C-ABCE-A7CF69E6FE0C}" srcOrd="2" destOrd="0" presId="urn:microsoft.com/office/officeart/2005/8/layout/hierarchy1"/>
    <dgm:cxn modelId="{A25957A9-EAA4-4A07-BFA4-6E41E508462B}" type="presParOf" srcId="{E7C654DF-859B-487C-ABCE-A7CF69E6FE0C}" destId="{771A9064-8984-4306-8888-677632063C0D}" srcOrd="0" destOrd="0" presId="urn:microsoft.com/office/officeart/2005/8/layout/hierarchy1"/>
    <dgm:cxn modelId="{6E8E0DEE-CBE9-4772-8F53-F8E6EEBC6995}" type="presParOf" srcId="{771A9064-8984-4306-8888-677632063C0D}" destId="{F144D227-658D-49D6-A68A-3F56234F04C6}" srcOrd="0" destOrd="0" presId="urn:microsoft.com/office/officeart/2005/8/layout/hierarchy1"/>
    <dgm:cxn modelId="{C818BA5B-3685-4009-AA14-95D887478CC0}" type="presParOf" srcId="{771A9064-8984-4306-8888-677632063C0D}" destId="{0EE1C915-7117-448A-B241-EE74499978C2}" srcOrd="1" destOrd="0" presId="urn:microsoft.com/office/officeart/2005/8/layout/hierarchy1"/>
    <dgm:cxn modelId="{B793389F-62F4-4DAD-9E51-F79521C11C43}" type="presParOf" srcId="{E7C654DF-859B-487C-ABCE-A7CF69E6FE0C}" destId="{7FD9AA6A-F879-4581-8DD2-FE9B4515E7AD}" srcOrd="1" destOrd="0" presId="urn:microsoft.com/office/officeart/2005/8/layout/hierarchy1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D1096E-FFC0-4137-BB97-B5F9A2CB5EE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066FF43-991B-4535-96F5-991E8AD9A591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u="sng"/>
            <a:t>Anni ’90 (seconda riforma sanitaria)</a:t>
          </a:r>
          <a:endParaRPr lang="en-US"/>
        </a:p>
      </dgm:t>
    </dgm:pt>
    <dgm:pt modelId="{BC9C8757-4541-43C4-8EC2-5E972BD89624}" type="parTrans" cxnId="{B645B25B-D8E6-484E-80B9-5D36E6CE901A}">
      <dgm:prSet/>
      <dgm:spPr/>
      <dgm:t>
        <a:bodyPr/>
        <a:lstStyle/>
        <a:p>
          <a:endParaRPr lang="en-US"/>
        </a:p>
      </dgm:t>
    </dgm:pt>
    <dgm:pt modelId="{5B038398-A1CA-4C5F-934F-DD7C7D07AF98}" type="sibTrans" cxnId="{B645B25B-D8E6-484E-80B9-5D36E6CE901A}">
      <dgm:prSet/>
      <dgm:spPr/>
      <dgm:t>
        <a:bodyPr/>
        <a:lstStyle/>
        <a:p>
          <a:endParaRPr lang="en-US"/>
        </a:p>
      </dgm:t>
    </dgm:pt>
    <dgm:pt modelId="{20206B71-6AA0-40AE-B3ED-712243F70031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D. Lgs. 502/92 e </a:t>
          </a:r>
          <a:r>
            <a:rPr lang="it-IT" dirty="0" err="1"/>
            <a:t>D.Lgs</a:t>
          </a:r>
          <a:r>
            <a:rPr lang="it-IT" dirty="0"/>
            <a:t> 517/93.</a:t>
          </a:r>
          <a:endParaRPr lang="en-US" dirty="0"/>
        </a:p>
      </dgm:t>
    </dgm:pt>
    <dgm:pt modelId="{B4E95E12-C5D5-4F75-9452-6B1225CAFE91}" type="parTrans" cxnId="{296E713E-1EB0-4ECA-B7DB-8EA873B7EDE5}">
      <dgm:prSet/>
      <dgm:spPr/>
      <dgm:t>
        <a:bodyPr/>
        <a:lstStyle/>
        <a:p>
          <a:endParaRPr lang="en-US"/>
        </a:p>
      </dgm:t>
    </dgm:pt>
    <dgm:pt modelId="{3ED093FA-1A87-4BD8-B52A-BC0AE488BA82}" type="sibTrans" cxnId="{296E713E-1EB0-4ECA-B7DB-8EA873B7EDE5}">
      <dgm:prSet/>
      <dgm:spPr/>
      <dgm:t>
        <a:bodyPr/>
        <a:lstStyle/>
        <a:p>
          <a:endParaRPr lang="en-US"/>
        </a:p>
      </dgm:t>
    </dgm:pt>
    <dgm:pt modelId="{38094A63-F7D0-4FFA-BFD0-54716A6F07C0}" type="pres">
      <dgm:prSet presAssocID="{4ED1096E-FFC0-4137-BB97-B5F9A2CB5EE6}" presName="root" presStyleCnt="0">
        <dgm:presLayoutVars>
          <dgm:dir/>
          <dgm:resizeHandles val="exact"/>
        </dgm:presLayoutVars>
      </dgm:prSet>
      <dgm:spPr/>
    </dgm:pt>
    <dgm:pt modelId="{F59A55A7-1CDB-47C2-955E-222790BB6029}" type="pres">
      <dgm:prSet presAssocID="{9066FF43-991B-4535-96F5-991E8AD9A591}" presName="compNode" presStyleCnt="0"/>
      <dgm:spPr/>
    </dgm:pt>
    <dgm:pt modelId="{9CDA28D8-AFC9-4E66-800A-4CF879BBF352}" type="pres">
      <dgm:prSet presAssocID="{9066FF43-991B-4535-96F5-991E8AD9A591}" presName="bgRect" presStyleLbl="bgShp" presStyleIdx="0" presStyleCnt="2"/>
      <dgm:spPr/>
    </dgm:pt>
    <dgm:pt modelId="{6767A08B-0A8C-4802-813A-B5C9C2DCDF86}" type="pres">
      <dgm:prSet presAssocID="{9066FF43-991B-4535-96F5-991E8AD9A59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tle scene"/>
        </a:ext>
      </dgm:extLst>
    </dgm:pt>
    <dgm:pt modelId="{C81319B5-10DA-45C2-96C1-E07F2CADE389}" type="pres">
      <dgm:prSet presAssocID="{9066FF43-991B-4535-96F5-991E8AD9A591}" presName="spaceRect" presStyleCnt="0"/>
      <dgm:spPr/>
    </dgm:pt>
    <dgm:pt modelId="{473592FA-5FB1-4BA4-8ED2-6BAB24ADF8DF}" type="pres">
      <dgm:prSet presAssocID="{9066FF43-991B-4535-96F5-991E8AD9A591}" presName="parTx" presStyleLbl="revTx" presStyleIdx="0" presStyleCnt="2">
        <dgm:presLayoutVars>
          <dgm:chMax val="0"/>
          <dgm:chPref val="0"/>
        </dgm:presLayoutVars>
      </dgm:prSet>
      <dgm:spPr/>
    </dgm:pt>
    <dgm:pt modelId="{BC0CC344-3BBD-4D95-99A3-0BF79CC50081}" type="pres">
      <dgm:prSet presAssocID="{5B038398-A1CA-4C5F-934F-DD7C7D07AF98}" presName="sibTrans" presStyleCnt="0"/>
      <dgm:spPr/>
    </dgm:pt>
    <dgm:pt modelId="{25C05A67-65C9-4826-85A2-A307518A78D3}" type="pres">
      <dgm:prSet presAssocID="{20206B71-6AA0-40AE-B3ED-712243F70031}" presName="compNode" presStyleCnt="0"/>
      <dgm:spPr/>
    </dgm:pt>
    <dgm:pt modelId="{51B510B8-1956-40AF-B56B-9E1733D5136F}" type="pres">
      <dgm:prSet presAssocID="{20206B71-6AA0-40AE-B3ED-712243F70031}" presName="bgRect" presStyleLbl="bgShp" presStyleIdx="1" presStyleCnt="2"/>
      <dgm:spPr/>
    </dgm:pt>
    <dgm:pt modelId="{1EFB4BC9-5DE1-43E9-B559-4867DAEB74C6}" type="pres">
      <dgm:prSet presAssocID="{20206B71-6AA0-40AE-B3ED-712243F7003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dicatore"/>
        </a:ext>
      </dgm:extLst>
    </dgm:pt>
    <dgm:pt modelId="{2CE381FA-E245-4427-B982-8D30C34A587C}" type="pres">
      <dgm:prSet presAssocID="{20206B71-6AA0-40AE-B3ED-712243F70031}" presName="spaceRect" presStyleCnt="0"/>
      <dgm:spPr/>
    </dgm:pt>
    <dgm:pt modelId="{7711AF13-3E09-4A2D-AF72-5AB1DF52B94F}" type="pres">
      <dgm:prSet presAssocID="{20206B71-6AA0-40AE-B3ED-712243F7003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85C5221-E3D0-4EEF-A2EE-3DB65B029B2B}" type="presOf" srcId="{9066FF43-991B-4535-96F5-991E8AD9A591}" destId="{473592FA-5FB1-4BA4-8ED2-6BAB24ADF8DF}" srcOrd="0" destOrd="0" presId="urn:microsoft.com/office/officeart/2018/2/layout/IconVerticalSolidList"/>
    <dgm:cxn modelId="{296E713E-1EB0-4ECA-B7DB-8EA873B7EDE5}" srcId="{4ED1096E-FFC0-4137-BB97-B5F9A2CB5EE6}" destId="{20206B71-6AA0-40AE-B3ED-712243F70031}" srcOrd="1" destOrd="0" parTransId="{B4E95E12-C5D5-4F75-9452-6B1225CAFE91}" sibTransId="{3ED093FA-1A87-4BD8-B52A-BC0AE488BA82}"/>
    <dgm:cxn modelId="{B645B25B-D8E6-484E-80B9-5D36E6CE901A}" srcId="{4ED1096E-FFC0-4137-BB97-B5F9A2CB5EE6}" destId="{9066FF43-991B-4535-96F5-991E8AD9A591}" srcOrd="0" destOrd="0" parTransId="{BC9C8757-4541-43C4-8EC2-5E972BD89624}" sibTransId="{5B038398-A1CA-4C5F-934F-DD7C7D07AF98}"/>
    <dgm:cxn modelId="{BF55168C-2890-47B2-AA97-CA96C239CDAB}" type="presOf" srcId="{4ED1096E-FFC0-4137-BB97-B5F9A2CB5EE6}" destId="{38094A63-F7D0-4FFA-BFD0-54716A6F07C0}" srcOrd="0" destOrd="0" presId="urn:microsoft.com/office/officeart/2018/2/layout/IconVerticalSolidList"/>
    <dgm:cxn modelId="{43E121F3-B99F-4D4F-A566-9A3A6503F2D6}" type="presOf" srcId="{20206B71-6AA0-40AE-B3ED-712243F70031}" destId="{7711AF13-3E09-4A2D-AF72-5AB1DF52B94F}" srcOrd="0" destOrd="0" presId="urn:microsoft.com/office/officeart/2018/2/layout/IconVerticalSolidList"/>
    <dgm:cxn modelId="{96848558-C0AC-4B18-A448-4CC17C637DF8}" type="presParOf" srcId="{38094A63-F7D0-4FFA-BFD0-54716A6F07C0}" destId="{F59A55A7-1CDB-47C2-955E-222790BB6029}" srcOrd="0" destOrd="0" presId="urn:microsoft.com/office/officeart/2018/2/layout/IconVerticalSolidList"/>
    <dgm:cxn modelId="{AB93CC4E-C43C-4C9C-89DD-D18B2DCCC0DF}" type="presParOf" srcId="{F59A55A7-1CDB-47C2-955E-222790BB6029}" destId="{9CDA28D8-AFC9-4E66-800A-4CF879BBF352}" srcOrd="0" destOrd="0" presId="urn:microsoft.com/office/officeart/2018/2/layout/IconVerticalSolidList"/>
    <dgm:cxn modelId="{38D33C79-C630-407A-AF23-CCE04869471A}" type="presParOf" srcId="{F59A55A7-1CDB-47C2-955E-222790BB6029}" destId="{6767A08B-0A8C-4802-813A-B5C9C2DCDF86}" srcOrd="1" destOrd="0" presId="urn:microsoft.com/office/officeart/2018/2/layout/IconVerticalSolidList"/>
    <dgm:cxn modelId="{AE52264B-C052-4AA3-B4C3-21551072461B}" type="presParOf" srcId="{F59A55A7-1CDB-47C2-955E-222790BB6029}" destId="{C81319B5-10DA-45C2-96C1-E07F2CADE389}" srcOrd="2" destOrd="0" presId="urn:microsoft.com/office/officeart/2018/2/layout/IconVerticalSolidList"/>
    <dgm:cxn modelId="{CAB79CAF-F751-47A0-BEE0-ED48911CE4CE}" type="presParOf" srcId="{F59A55A7-1CDB-47C2-955E-222790BB6029}" destId="{473592FA-5FB1-4BA4-8ED2-6BAB24ADF8DF}" srcOrd="3" destOrd="0" presId="urn:microsoft.com/office/officeart/2018/2/layout/IconVerticalSolidList"/>
    <dgm:cxn modelId="{072061A3-0ED3-4E51-896D-B0A2EAED285A}" type="presParOf" srcId="{38094A63-F7D0-4FFA-BFD0-54716A6F07C0}" destId="{BC0CC344-3BBD-4D95-99A3-0BF79CC50081}" srcOrd="1" destOrd="0" presId="urn:microsoft.com/office/officeart/2018/2/layout/IconVerticalSolidList"/>
    <dgm:cxn modelId="{F9C5CC98-81C0-4630-B630-CD47EA9E366E}" type="presParOf" srcId="{38094A63-F7D0-4FFA-BFD0-54716A6F07C0}" destId="{25C05A67-65C9-4826-85A2-A307518A78D3}" srcOrd="2" destOrd="0" presId="urn:microsoft.com/office/officeart/2018/2/layout/IconVerticalSolidList"/>
    <dgm:cxn modelId="{217B6800-4313-438F-9C56-C58AB778DB9B}" type="presParOf" srcId="{25C05A67-65C9-4826-85A2-A307518A78D3}" destId="{51B510B8-1956-40AF-B56B-9E1733D5136F}" srcOrd="0" destOrd="0" presId="urn:microsoft.com/office/officeart/2018/2/layout/IconVerticalSolidList"/>
    <dgm:cxn modelId="{F0B2B1BC-3464-4B74-BBA8-BFFC9E033D89}" type="presParOf" srcId="{25C05A67-65C9-4826-85A2-A307518A78D3}" destId="{1EFB4BC9-5DE1-43E9-B559-4867DAEB74C6}" srcOrd="1" destOrd="0" presId="urn:microsoft.com/office/officeart/2018/2/layout/IconVerticalSolidList"/>
    <dgm:cxn modelId="{05BFFC52-E2A2-49EF-A84D-29798343FCEA}" type="presParOf" srcId="{25C05A67-65C9-4826-85A2-A307518A78D3}" destId="{2CE381FA-E245-4427-B982-8D30C34A587C}" srcOrd="2" destOrd="0" presId="urn:microsoft.com/office/officeart/2018/2/layout/IconVerticalSolidList"/>
    <dgm:cxn modelId="{BF1A6FDF-D022-43AC-8867-C19C9150978B}" type="presParOf" srcId="{25C05A67-65C9-4826-85A2-A307518A78D3}" destId="{7711AF13-3E09-4A2D-AF72-5AB1DF52B9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/>
            <a:t>Strumento professionale in caso di situazioni di bisogno complesse;</a:t>
          </a:r>
          <a:endParaRPr lang="en-US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Metodologia basata sull’interazione di un gruppo di professionisti accomunato da obiettivi condivisi. 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Obiettivo: valutazione olistica del bisogno, progettazione e realizzazione degli interventi che necessitano di  risposte multidimensionali.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1" u="sng" dirty="0"/>
            <a:t>Tipologie di équipe: </a:t>
          </a:r>
          <a:endParaRPr lang="en-US" b="1" u="sng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579F0CF7-828B-4D17-9F13-90770ED21B78}">
      <dgm:prSet/>
      <dgm:spPr/>
      <dgm:t>
        <a:bodyPr/>
        <a:lstStyle/>
        <a:p>
          <a:r>
            <a:rPr lang="it-IT"/>
            <a:t>Équipe monoprofessionali;</a:t>
          </a:r>
          <a:endParaRPr lang="en-US"/>
        </a:p>
      </dgm:t>
    </dgm:pt>
    <dgm:pt modelId="{159D308A-3D5D-4877-A5D9-DAA3A4B2FFF0}" type="parTrans" cxnId="{A09B81CD-B8F0-4158-A08C-12CE12439DE2}">
      <dgm:prSet/>
      <dgm:spPr/>
      <dgm:t>
        <a:bodyPr/>
        <a:lstStyle/>
        <a:p>
          <a:endParaRPr lang="en-US"/>
        </a:p>
      </dgm:t>
    </dgm:pt>
    <dgm:pt modelId="{A5EAB0D5-3013-455D-8EFC-F1D37A7FEE56}" type="sibTrans" cxnId="{A09B81CD-B8F0-4158-A08C-12CE12439DE2}">
      <dgm:prSet/>
      <dgm:spPr/>
      <dgm:t>
        <a:bodyPr/>
        <a:lstStyle/>
        <a:p>
          <a:endParaRPr lang="en-US"/>
        </a:p>
      </dgm:t>
    </dgm:pt>
    <dgm:pt modelId="{86D07D25-DB51-407A-B997-5D7B8DF14C80}">
      <dgm:prSet/>
      <dgm:spPr/>
      <dgm:t>
        <a:bodyPr/>
        <a:lstStyle/>
        <a:p>
          <a:r>
            <a:rPr lang="it-IT"/>
            <a:t>Équipe interdisciplinari (équipe miste);</a:t>
          </a:r>
          <a:endParaRPr lang="en-US"/>
        </a:p>
      </dgm:t>
    </dgm:pt>
    <dgm:pt modelId="{DBAA4143-45F3-4D04-907C-0B0C6915886C}" type="parTrans" cxnId="{E98C11AC-4A7C-408F-B6C4-DB7B8B1007BF}">
      <dgm:prSet/>
      <dgm:spPr/>
      <dgm:t>
        <a:bodyPr/>
        <a:lstStyle/>
        <a:p>
          <a:endParaRPr lang="en-US"/>
        </a:p>
      </dgm:t>
    </dgm:pt>
    <dgm:pt modelId="{348B0A1D-9E36-4101-96F4-D8518DC05896}" type="sibTrans" cxnId="{E98C11AC-4A7C-408F-B6C4-DB7B8B1007BF}">
      <dgm:prSet/>
      <dgm:spPr/>
      <dgm:t>
        <a:bodyPr/>
        <a:lstStyle/>
        <a:p>
          <a:endParaRPr lang="en-US"/>
        </a:p>
      </dgm:t>
    </dgm:pt>
    <dgm:pt modelId="{ED470A74-16BD-43DE-8AA6-3E200AAEF455}">
      <dgm:prSet/>
      <dgm:spPr/>
      <dgm:t>
        <a:bodyPr/>
        <a:lstStyle/>
        <a:p>
          <a:r>
            <a:rPr lang="it-IT"/>
            <a:t>Équipe interistituzionali. </a:t>
          </a:r>
          <a:endParaRPr lang="en-US"/>
        </a:p>
      </dgm:t>
    </dgm:pt>
    <dgm:pt modelId="{719C084A-1CDE-4238-8D15-D9BEBAF5CA20}" type="parTrans" cxnId="{38910382-913E-406F-B681-3B047B85A936}">
      <dgm:prSet/>
      <dgm:spPr/>
      <dgm:t>
        <a:bodyPr/>
        <a:lstStyle/>
        <a:p>
          <a:endParaRPr lang="en-US"/>
        </a:p>
      </dgm:t>
    </dgm:pt>
    <dgm:pt modelId="{8A69FC0E-6D7C-4741-9EAC-0D25F79BE9DF}" type="sibTrans" cxnId="{38910382-913E-406F-B681-3B047B85A936}">
      <dgm:prSet/>
      <dgm:spPr/>
      <dgm:t>
        <a:bodyPr/>
        <a:lstStyle/>
        <a:p>
          <a:endParaRPr lang="en-US"/>
        </a:p>
      </dgm:t>
    </dgm:pt>
    <dgm:pt modelId="{EE7496D6-181D-4343-ABC2-C2E26B7FDBB4}" type="pres">
      <dgm:prSet presAssocID="{B19B3A4D-0C88-4946-9DBB-6C7685CD9884}" presName="linear" presStyleCnt="0">
        <dgm:presLayoutVars>
          <dgm:animLvl val="lvl"/>
          <dgm:resizeHandles val="exact"/>
        </dgm:presLayoutVars>
      </dgm:prSet>
      <dgm:spPr/>
    </dgm:pt>
    <dgm:pt modelId="{D8D894DE-5C30-418B-967D-95F686B18457}" type="pres">
      <dgm:prSet presAssocID="{B3AD23E7-B4CD-4014-90ED-C1E39534799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3873993-EEE3-4ABE-8D02-3C1AE07D9C94}" type="pres">
      <dgm:prSet presAssocID="{D0F9694E-53BF-4706-8DDA-98FB662E5123}" presName="spacer" presStyleCnt="0"/>
      <dgm:spPr/>
    </dgm:pt>
    <dgm:pt modelId="{1254D2F2-B431-47AA-B492-FC5676C56395}" type="pres">
      <dgm:prSet presAssocID="{5FBB1BB5-EC5D-4BD8-A879-E8AEAAD304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B718C70-56CE-4E30-B0EE-98AC5CF2F189}" type="pres">
      <dgm:prSet presAssocID="{9995C9A2-57FD-48CE-AE8E-0DFADF52A3D8}" presName="spacer" presStyleCnt="0"/>
      <dgm:spPr/>
    </dgm:pt>
    <dgm:pt modelId="{4E116622-73F1-4787-A6E7-E3ED2EE195DE}" type="pres">
      <dgm:prSet presAssocID="{0D957383-7D04-4E84-A9B7-7CFEC6D1E47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641FBC3-AA77-47A3-BABB-ED87B7A70317}" type="pres">
      <dgm:prSet presAssocID="{03BC1CB2-4AA3-4EF0-96DE-D472AC1CBF2E}" presName="spacer" presStyleCnt="0"/>
      <dgm:spPr/>
    </dgm:pt>
    <dgm:pt modelId="{EE6770F0-D1DE-4BEE-ABF5-777BDB9F3F82}" type="pres">
      <dgm:prSet presAssocID="{AB6155E8-65D2-41CE-890A-F6E3853944B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50A47D0-4D16-4D91-8302-DE809BDD3059}" type="pres">
      <dgm:prSet presAssocID="{0A9DCFDE-EBDB-44C2-8F21-0A387CA0AFA4}" presName="spacer" presStyleCnt="0"/>
      <dgm:spPr/>
    </dgm:pt>
    <dgm:pt modelId="{7573DFF6-A890-4CF4-8C24-D15DF892CBF5}" type="pres">
      <dgm:prSet presAssocID="{579F0CF7-828B-4D17-9F13-90770ED21B7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F2F6E25-2240-4200-9BB1-150EDA1EC2A3}" type="pres">
      <dgm:prSet presAssocID="{A5EAB0D5-3013-455D-8EFC-F1D37A7FEE56}" presName="spacer" presStyleCnt="0"/>
      <dgm:spPr/>
    </dgm:pt>
    <dgm:pt modelId="{C3D3B95A-F51D-4AC4-89BE-04EEF171A694}" type="pres">
      <dgm:prSet presAssocID="{86D07D25-DB51-407A-B997-5D7B8DF14C8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F104BDA-25A7-49F8-8B02-D7DDD1C4D65D}" type="pres">
      <dgm:prSet presAssocID="{348B0A1D-9E36-4101-96F4-D8518DC05896}" presName="spacer" presStyleCnt="0"/>
      <dgm:spPr/>
    </dgm:pt>
    <dgm:pt modelId="{9CA9A771-621C-404A-9FD7-71661A69FE0E}" type="pres">
      <dgm:prSet presAssocID="{ED470A74-16BD-43DE-8AA6-3E200AAEF45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0EE222B-2215-4ECA-9405-2AD561D46B4D}" type="presOf" srcId="{579F0CF7-828B-4D17-9F13-90770ED21B78}" destId="{7573DFF6-A890-4CF4-8C24-D15DF892CBF5}" srcOrd="0" destOrd="0" presId="urn:microsoft.com/office/officeart/2005/8/layout/vList2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5F211C31-079F-4D85-9BE0-99F9130807F2}" type="presOf" srcId="{5FBB1BB5-EC5D-4BD8-A879-E8AEAAD304A1}" destId="{1254D2F2-B431-47AA-B492-FC5676C56395}" srcOrd="0" destOrd="0" presId="urn:microsoft.com/office/officeart/2005/8/layout/vList2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43E85851-2C08-43AA-9437-9A7CB4A80A7B}" type="presOf" srcId="{86D07D25-DB51-407A-B997-5D7B8DF14C80}" destId="{C3D3B95A-F51D-4AC4-89BE-04EEF171A694}" srcOrd="0" destOrd="0" presId="urn:microsoft.com/office/officeart/2005/8/layout/vList2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38910382-913E-406F-B681-3B047B85A936}" srcId="{B19B3A4D-0C88-4946-9DBB-6C7685CD9884}" destId="{ED470A74-16BD-43DE-8AA6-3E200AAEF455}" srcOrd="6" destOrd="0" parTransId="{719C084A-1CDE-4238-8D15-D9BEBAF5CA20}" sibTransId="{8A69FC0E-6D7C-4741-9EAC-0D25F79BE9DF}"/>
    <dgm:cxn modelId="{E564769F-ABA6-466E-9A1C-312161D90518}" type="presOf" srcId="{AB6155E8-65D2-41CE-890A-F6E3853944BC}" destId="{EE6770F0-D1DE-4BEE-ABF5-777BDB9F3F82}" srcOrd="0" destOrd="0" presId="urn:microsoft.com/office/officeart/2005/8/layout/vList2"/>
    <dgm:cxn modelId="{E98C11AC-4A7C-408F-B6C4-DB7B8B1007BF}" srcId="{B19B3A4D-0C88-4946-9DBB-6C7685CD9884}" destId="{86D07D25-DB51-407A-B997-5D7B8DF14C80}" srcOrd="5" destOrd="0" parTransId="{DBAA4143-45F3-4D04-907C-0B0C6915886C}" sibTransId="{348B0A1D-9E36-4101-96F4-D8518DC05896}"/>
    <dgm:cxn modelId="{CA8847B1-F91E-4207-A711-93D431410C59}" type="presOf" srcId="{B19B3A4D-0C88-4946-9DBB-6C7685CD9884}" destId="{EE7496D6-181D-4343-ABC2-C2E26B7FDBB4}" srcOrd="0" destOrd="0" presId="urn:microsoft.com/office/officeart/2005/8/layout/vList2"/>
    <dgm:cxn modelId="{A4E51CCD-2298-4BA5-A45F-D1E5D074C77D}" type="presOf" srcId="{ED470A74-16BD-43DE-8AA6-3E200AAEF455}" destId="{9CA9A771-621C-404A-9FD7-71661A69FE0E}" srcOrd="0" destOrd="0" presId="urn:microsoft.com/office/officeart/2005/8/layout/vList2"/>
    <dgm:cxn modelId="{A09B81CD-B8F0-4158-A08C-12CE12439DE2}" srcId="{B19B3A4D-0C88-4946-9DBB-6C7685CD9884}" destId="{579F0CF7-828B-4D17-9F13-90770ED21B78}" srcOrd="4" destOrd="0" parTransId="{159D308A-3D5D-4877-A5D9-DAA3A4B2FFF0}" sibTransId="{A5EAB0D5-3013-455D-8EFC-F1D37A7FEE56}"/>
    <dgm:cxn modelId="{87EE17E6-B66E-4719-AD07-2DFA642E2DAE}" type="presOf" srcId="{B3AD23E7-B4CD-4014-90ED-C1E395347994}" destId="{D8D894DE-5C30-418B-967D-95F686B18457}" srcOrd="0" destOrd="0" presId="urn:microsoft.com/office/officeart/2005/8/layout/vList2"/>
    <dgm:cxn modelId="{ADFC47F3-ADC0-4C36-8107-8FE35BEA24F1}" type="presOf" srcId="{0D957383-7D04-4E84-A9B7-7CFEC6D1E471}" destId="{4E116622-73F1-4787-A6E7-E3ED2EE195DE}" srcOrd="0" destOrd="0" presId="urn:microsoft.com/office/officeart/2005/8/layout/vList2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AAEDA2F8-C7A2-4B74-A3D4-686216C37F89}" type="presParOf" srcId="{EE7496D6-181D-4343-ABC2-C2E26B7FDBB4}" destId="{D8D894DE-5C30-418B-967D-95F686B18457}" srcOrd="0" destOrd="0" presId="urn:microsoft.com/office/officeart/2005/8/layout/vList2"/>
    <dgm:cxn modelId="{08B349CD-D23F-44D0-960F-838395ECCF10}" type="presParOf" srcId="{EE7496D6-181D-4343-ABC2-C2E26B7FDBB4}" destId="{03873993-EEE3-4ABE-8D02-3C1AE07D9C94}" srcOrd="1" destOrd="0" presId="urn:microsoft.com/office/officeart/2005/8/layout/vList2"/>
    <dgm:cxn modelId="{40EB4995-42A6-41D0-90D4-5D42C117D73F}" type="presParOf" srcId="{EE7496D6-181D-4343-ABC2-C2E26B7FDBB4}" destId="{1254D2F2-B431-47AA-B492-FC5676C56395}" srcOrd="2" destOrd="0" presId="urn:microsoft.com/office/officeart/2005/8/layout/vList2"/>
    <dgm:cxn modelId="{48B6F7C6-E81D-4A32-8135-D9BD773A7D94}" type="presParOf" srcId="{EE7496D6-181D-4343-ABC2-C2E26B7FDBB4}" destId="{0B718C70-56CE-4E30-B0EE-98AC5CF2F189}" srcOrd="3" destOrd="0" presId="urn:microsoft.com/office/officeart/2005/8/layout/vList2"/>
    <dgm:cxn modelId="{98872D0A-C586-466D-9D41-5876C4FA0C01}" type="presParOf" srcId="{EE7496D6-181D-4343-ABC2-C2E26B7FDBB4}" destId="{4E116622-73F1-4787-A6E7-E3ED2EE195DE}" srcOrd="4" destOrd="0" presId="urn:microsoft.com/office/officeart/2005/8/layout/vList2"/>
    <dgm:cxn modelId="{7734BF0D-5234-4F47-B2E4-8545B22628CE}" type="presParOf" srcId="{EE7496D6-181D-4343-ABC2-C2E26B7FDBB4}" destId="{A641FBC3-AA77-47A3-BABB-ED87B7A70317}" srcOrd="5" destOrd="0" presId="urn:microsoft.com/office/officeart/2005/8/layout/vList2"/>
    <dgm:cxn modelId="{BCA9F99F-D22D-44FC-B27F-92888EBFA83A}" type="presParOf" srcId="{EE7496D6-181D-4343-ABC2-C2E26B7FDBB4}" destId="{EE6770F0-D1DE-4BEE-ABF5-777BDB9F3F82}" srcOrd="6" destOrd="0" presId="urn:microsoft.com/office/officeart/2005/8/layout/vList2"/>
    <dgm:cxn modelId="{CB85EFBC-B6D4-4A76-8CA5-EF1AD358C58F}" type="presParOf" srcId="{EE7496D6-181D-4343-ABC2-C2E26B7FDBB4}" destId="{150A47D0-4D16-4D91-8302-DE809BDD3059}" srcOrd="7" destOrd="0" presId="urn:microsoft.com/office/officeart/2005/8/layout/vList2"/>
    <dgm:cxn modelId="{AB53657F-1495-442E-B64E-46EF0E614271}" type="presParOf" srcId="{EE7496D6-181D-4343-ABC2-C2E26B7FDBB4}" destId="{7573DFF6-A890-4CF4-8C24-D15DF892CBF5}" srcOrd="8" destOrd="0" presId="urn:microsoft.com/office/officeart/2005/8/layout/vList2"/>
    <dgm:cxn modelId="{07F7B527-576D-49A5-83ED-76A9BE8B793D}" type="presParOf" srcId="{EE7496D6-181D-4343-ABC2-C2E26B7FDBB4}" destId="{EF2F6E25-2240-4200-9BB1-150EDA1EC2A3}" srcOrd="9" destOrd="0" presId="urn:microsoft.com/office/officeart/2005/8/layout/vList2"/>
    <dgm:cxn modelId="{81B4297E-4CF0-450E-A0B6-CC1469910955}" type="presParOf" srcId="{EE7496D6-181D-4343-ABC2-C2E26B7FDBB4}" destId="{C3D3B95A-F51D-4AC4-89BE-04EEF171A694}" srcOrd="10" destOrd="0" presId="urn:microsoft.com/office/officeart/2005/8/layout/vList2"/>
    <dgm:cxn modelId="{CA138130-0C5D-4408-BCC6-1370A6A931DE}" type="presParOf" srcId="{EE7496D6-181D-4343-ABC2-C2E26B7FDBB4}" destId="{FF104BDA-25A7-49F8-8B02-D7DDD1C4D65D}" srcOrd="11" destOrd="0" presId="urn:microsoft.com/office/officeart/2005/8/layout/vList2"/>
    <dgm:cxn modelId="{0B8D7A75-A1F0-4573-88E9-6DD1D1B7F562}" type="presParOf" srcId="{EE7496D6-181D-4343-ABC2-C2E26B7FDBB4}" destId="{9CA9A771-621C-404A-9FD7-71661A69FE0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Coordinamento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en-US" dirty="0" err="1"/>
            <a:t>Interazione</a:t>
          </a:r>
          <a:r>
            <a:rPr lang="en-US" dirty="0"/>
            <a:t>
</a:t>
          </a:r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en-US"/>
            <a:t>integrazione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0" u="none" dirty="0"/>
            <a:t>interdipendenza </a:t>
          </a:r>
          <a:endParaRPr lang="en-US" b="0" u="none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579F0CF7-828B-4D17-9F13-90770ED21B78}">
      <dgm:prSet/>
      <dgm:spPr/>
      <dgm:t>
        <a:bodyPr/>
        <a:lstStyle/>
        <a:p>
          <a:r>
            <a:rPr lang="it-IT" dirty="0"/>
            <a:t>Naturale coordinamento dei diversi interessi e punti di vista
</a:t>
          </a:r>
          <a:endParaRPr lang="en-US" dirty="0"/>
        </a:p>
      </dgm:t>
    </dgm:pt>
    <dgm:pt modelId="{A5EAB0D5-3013-455D-8EFC-F1D37A7FEE56}" type="sibTrans" cxnId="{A09B81CD-B8F0-4158-A08C-12CE12439DE2}">
      <dgm:prSet/>
      <dgm:spPr/>
      <dgm:t>
        <a:bodyPr/>
        <a:lstStyle/>
        <a:p>
          <a:endParaRPr lang="en-US"/>
        </a:p>
      </dgm:t>
    </dgm:pt>
    <dgm:pt modelId="{159D308A-3D5D-4877-A5D9-DAA3A4B2FFF0}" type="parTrans" cxnId="{A09B81CD-B8F0-4158-A08C-12CE12439DE2}">
      <dgm:prSet/>
      <dgm:spPr/>
      <dgm:t>
        <a:bodyPr/>
        <a:lstStyle/>
        <a:p>
          <a:endParaRPr lang="en-US"/>
        </a:p>
      </dgm:t>
    </dgm:pt>
    <dgm:pt modelId="{826CC671-A505-4E51-9AD8-0EFA279E8D4F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09BE6528-FD8F-47CF-A2A9-9C34083E40A8}" type="pres">
      <dgm:prSet presAssocID="{B19B3A4D-0C88-4946-9DBB-6C7685CD9884}" presName="dummyMaxCanvas" presStyleCnt="0">
        <dgm:presLayoutVars/>
      </dgm:prSet>
      <dgm:spPr/>
    </dgm:pt>
    <dgm:pt modelId="{88466E5F-D46D-48A6-BD2D-BC3277246E40}" type="pres">
      <dgm:prSet presAssocID="{B19B3A4D-0C88-4946-9DBB-6C7685CD9884}" presName="FiveNodes_1" presStyleLbl="node1" presStyleIdx="0" presStyleCnt="5">
        <dgm:presLayoutVars>
          <dgm:bulletEnabled val="1"/>
        </dgm:presLayoutVars>
      </dgm:prSet>
      <dgm:spPr/>
    </dgm:pt>
    <dgm:pt modelId="{22173E80-79DD-4207-8062-FA6295B72C9D}" type="pres">
      <dgm:prSet presAssocID="{B19B3A4D-0C88-4946-9DBB-6C7685CD9884}" presName="FiveNodes_2" presStyleLbl="node1" presStyleIdx="1" presStyleCnt="5">
        <dgm:presLayoutVars>
          <dgm:bulletEnabled val="1"/>
        </dgm:presLayoutVars>
      </dgm:prSet>
      <dgm:spPr/>
    </dgm:pt>
    <dgm:pt modelId="{C2D0D4DD-A084-4C59-8EE7-F8C40F254768}" type="pres">
      <dgm:prSet presAssocID="{B19B3A4D-0C88-4946-9DBB-6C7685CD9884}" presName="FiveNodes_3" presStyleLbl="node1" presStyleIdx="2" presStyleCnt="5">
        <dgm:presLayoutVars>
          <dgm:bulletEnabled val="1"/>
        </dgm:presLayoutVars>
      </dgm:prSet>
      <dgm:spPr/>
    </dgm:pt>
    <dgm:pt modelId="{413D70F5-1D2E-4611-8F5A-E55ED36F4D91}" type="pres">
      <dgm:prSet presAssocID="{B19B3A4D-0C88-4946-9DBB-6C7685CD9884}" presName="FiveNodes_4" presStyleLbl="node1" presStyleIdx="3" presStyleCnt="5">
        <dgm:presLayoutVars>
          <dgm:bulletEnabled val="1"/>
        </dgm:presLayoutVars>
      </dgm:prSet>
      <dgm:spPr/>
    </dgm:pt>
    <dgm:pt modelId="{46D6D53F-E6A8-46C0-B052-928740919E1E}" type="pres">
      <dgm:prSet presAssocID="{B19B3A4D-0C88-4946-9DBB-6C7685CD9884}" presName="FiveNodes_5" presStyleLbl="node1" presStyleIdx="4" presStyleCnt="5">
        <dgm:presLayoutVars>
          <dgm:bulletEnabled val="1"/>
        </dgm:presLayoutVars>
      </dgm:prSet>
      <dgm:spPr/>
    </dgm:pt>
    <dgm:pt modelId="{51514246-206A-440E-8930-9CDE118A292A}" type="pres">
      <dgm:prSet presAssocID="{B19B3A4D-0C88-4946-9DBB-6C7685CD9884}" presName="FiveConn_1-2" presStyleLbl="fgAccFollowNode1" presStyleIdx="0" presStyleCnt="4">
        <dgm:presLayoutVars>
          <dgm:bulletEnabled val="1"/>
        </dgm:presLayoutVars>
      </dgm:prSet>
      <dgm:spPr/>
    </dgm:pt>
    <dgm:pt modelId="{B68556B5-CF44-4B82-A243-9122CB46289F}" type="pres">
      <dgm:prSet presAssocID="{B19B3A4D-0C88-4946-9DBB-6C7685CD9884}" presName="FiveConn_2-3" presStyleLbl="fgAccFollowNode1" presStyleIdx="1" presStyleCnt="4">
        <dgm:presLayoutVars>
          <dgm:bulletEnabled val="1"/>
        </dgm:presLayoutVars>
      </dgm:prSet>
      <dgm:spPr/>
    </dgm:pt>
    <dgm:pt modelId="{9F24BF05-4F26-4DF8-849D-CE15B6684A9E}" type="pres">
      <dgm:prSet presAssocID="{B19B3A4D-0C88-4946-9DBB-6C7685CD9884}" presName="FiveConn_3-4" presStyleLbl="fgAccFollowNode1" presStyleIdx="2" presStyleCnt="4">
        <dgm:presLayoutVars>
          <dgm:bulletEnabled val="1"/>
        </dgm:presLayoutVars>
      </dgm:prSet>
      <dgm:spPr/>
    </dgm:pt>
    <dgm:pt modelId="{82AC2299-D16F-4EE9-AE94-8749FC9A7CA9}" type="pres">
      <dgm:prSet presAssocID="{B19B3A4D-0C88-4946-9DBB-6C7685CD9884}" presName="FiveConn_4-5" presStyleLbl="fgAccFollowNode1" presStyleIdx="3" presStyleCnt="4">
        <dgm:presLayoutVars>
          <dgm:bulletEnabled val="1"/>
        </dgm:presLayoutVars>
      </dgm:prSet>
      <dgm:spPr/>
    </dgm:pt>
    <dgm:pt modelId="{B5795A97-50AD-41E8-8E30-BD23B83A948C}" type="pres">
      <dgm:prSet presAssocID="{B19B3A4D-0C88-4946-9DBB-6C7685CD9884}" presName="FiveNodes_1_text" presStyleLbl="node1" presStyleIdx="4" presStyleCnt="5">
        <dgm:presLayoutVars>
          <dgm:bulletEnabled val="1"/>
        </dgm:presLayoutVars>
      </dgm:prSet>
      <dgm:spPr/>
    </dgm:pt>
    <dgm:pt modelId="{BB73D037-E137-4EA6-A950-AC8CBD3332EC}" type="pres">
      <dgm:prSet presAssocID="{B19B3A4D-0C88-4946-9DBB-6C7685CD9884}" presName="FiveNodes_2_text" presStyleLbl="node1" presStyleIdx="4" presStyleCnt="5">
        <dgm:presLayoutVars>
          <dgm:bulletEnabled val="1"/>
        </dgm:presLayoutVars>
      </dgm:prSet>
      <dgm:spPr/>
    </dgm:pt>
    <dgm:pt modelId="{5A4FEB1D-9788-4B14-913B-6105CFAE5EA7}" type="pres">
      <dgm:prSet presAssocID="{B19B3A4D-0C88-4946-9DBB-6C7685CD9884}" presName="FiveNodes_3_text" presStyleLbl="node1" presStyleIdx="4" presStyleCnt="5">
        <dgm:presLayoutVars>
          <dgm:bulletEnabled val="1"/>
        </dgm:presLayoutVars>
      </dgm:prSet>
      <dgm:spPr/>
    </dgm:pt>
    <dgm:pt modelId="{F5868582-BA5C-4103-AF63-711D14C6924A}" type="pres">
      <dgm:prSet presAssocID="{B19B3A4D-0C88-4946-9DBB-6C7685CD9884}" presName="FiveNodes_4_text" presStyleLbl="node1" presStyleIdx="4" presStyleCnt="5">
        <dgm:presLayoutVars>
          <dgm:bulletEnabled val="1"/>
        </dgm:presLayoutVars>
      </dgm:prSet>
      <dgm:spPr/>
    </dgm:pt>
    <dgm:pt modelId="{37F22C32-B7E7-48BA-B546-7E3E612D9360}" type="pres">
      <dgm:prSet presAssocID="{B19B3A4D-0C88-4946-9DBB-6C7685CD98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9B5CE25-C605-4381-96A6-27E843F18D4D}" type="presOf" srcId="{9995C9A2-57FD-48CE-AE8E-0DFADF52A3D8}" destId="{B68556B5-CF44-4B82-A243-9122CB46289F}" srcOrd="0" destOrd="0" presId="urn:microsoft.com/office/officeart/2005/8/layout/vProcess5"/>
    <dgm:cxn modelId="{AE197929-8261-4DDA-B945-BD5AF40B2EB9}" type="presOf" srcId="{B3AD23E7-B4CD-4014-90ED-C1E395347994}" destId="{B5795A97-50AD-41E8-8E30-BD23B83A948C}" srcOrd="1" destOrd="0" presId="urn:microsoft.com/office/officeart/2005/8/layout/vProcess5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2BD70B32-B6BC-41AB-A7F0-DBE86CF81733}" type="presOf" srcId="{D0F9694E-53BF-4706-8DDA-98FB662E5123}" destId="{51514246-206A-440E-8930-9CDE118A292A}" srcOrd="0" destOrd="0" presId="urn:microsoft.com/office/officeart/2005/8/layout/vProcess5"/>
    <dgm:cxn modelId="{671B5043-C745-4327-B198-D77B845E5F14}" type="presOf" srcId="{5FBB1BB5-EC5D-4BD8-A879-E8AEAAD304A1}" destId="{BB73D037-E137-4EA6-A950-AC8CBD3332EC}" srcOrd="1" destOrd="0" presId="urn:microsoft.com/office/officeart/2005/8/layout/vProcess5"/>
    <dgm:cxn modelId="{CE661965-6C59-47DB-8919-DFF0C831E26A}" type="presOf" srcId="{0D957383-7D04-4E84-A9B7-7CFEC6D1E471}" destId="{C2D0D4DD-A084-4C59-8EE7-F8C40F254768}" srcOrd="0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9F46496C-9AE1-4AB7-BE23-3730AD90AA15}" type="presOf" srcId="{0D957383-7D04-4E84-A9B7-7CFEC6D1E471}" destId="{5A4FEB1D-9788-4B14-913B-6105CFAE5EA7}" srcOrd="1" destOrd="0" presId="urn:microsoft.com/office/officeart/2005/8/layout/vProcess5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A263C278-A722-4D2D-94B4-E5FF2B9D63B0}" type="presOf" srcId="{B3AD23E7-B4CD-4014-90ED-C1E395347994}" destId="{88466E5F-D46D-48A6-BD2D-BC3277246E40}" srcOrd="0" destOrd="0" presId="urn:microsoft.com/office/officeart/2005/8/layout/vProcess5"/>
    <dgm:cxn modelId="{3F56EB87-2A2D-49E7-BECA-E68A88AC49A8}" type="presOf" srcId="{0A9DCFDE-EBDB-44C2-8F21-0A387CA0AFA4}" destId="{82AC2299-D16F-4EE9-AE94-8749FC9A7CA9}" srcOrd="0" destOrd="0" presId="urn:microsoft.com/office/officeart/2005/8/layout/vProcess5"/>
    <dgm:cxn modelId="{6BBA6192-D139-423D-AFC0-6BA6092E032A}" type="presOf" srcId="{AB6155E8-65D2-41CE-890A-F6E3853944BC}" destId="{F5868582-BA5C-4103-AF63-711D14C6924A}" srcOrd="1" destOrd="0" presId="urn:microsoft.com/office/officeart/2005/8/layout/vProcess5"/>
    <dgm:cxn modelId="{84F0259C-F5F4-426D-9410-6476A77F6B49}" type="presOf" srcId="{B19B3A4D-0C88-4946-9DBB-6C7685CD9884}" destId="{826CC671-A505-4E51-9AD8-0EFA279E8D4F}" srcOrd="0" destOrd="0" presId="urn:microsoft.com/office/officeart/2005/8/layout/vProcess5"/>
    <dgm:cxn modelId="{92FA9AC7-26E4-4CA4-81A7-EB680845ACE7}" type="presOf" srcId="{5FBB1BB5-EC5D-4BD8-A879-E8AEAAD304A1}" destId="{22173E80-79DD-4207-8062-FA6295B72C9D}" srcOrd="0" destOrd="0" presId="urn:microsoft.com/office/officeart/2005/8/layout/vProcess5"/>
    <dgm:cxn modelId="{49CC04C9-C95B-4691-ACE1-136C88420F7D}" type="presOf" srcId="{579F0CF7-828B-4D17-9F13-90770ED21B78}" destId="{37F22C32-B7E7-48BA-B546-7E3E612D9360}" srcOrd="1" destOrd="0" presId="urn:microsoft.com/office/officeart/2005/8/layout/vProcess5"/>
    <dgm:cxn modelId="{A09B81CD-B8F0-4158-A08C-12CE12439DE2}" srcId="{B19B3A4D-0C88-4946-9DBB-6C7685CD9884}" destId="{579F0CF7-828B-4D17-9F13-90770ED21B78}" srcOrd="4" destOrd="0" parTransId="{159D308A-3D5D-4877-A5D9-DAA3A4B2FFF0}" sibTransId="{A5EAB0D5-3013-455D-8EFC-F1D37A7FEE56}"/>
    <dgm:cxn modelId="{CE6B1AED-FB3C-4833-B02C-CC411FEE9AC0}" type="presOf" srcId="{579F0CF7-828B-4D17-9F13-90770ED21B78}" destId="{46D6D53F-E6A8-46C0-B052-928740919E1E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62234FC-E6FA-49F1-9177-DDCC776B3E08}" type="presOf" srcId="{03BC1CB2-4AA3-4EF0-96DE-D472AC1CBF2E}" destId="{9F24BF05-4F26-4DF8-849D-CE15B6684A9E}" srcOrd="0" destOrd="0" presId="urn:microsoft.com/office/officeart/2005/8/layout/vProcess5"/>
    <dgm:cxn modelId="{AC4463FC-5C2D-41D5-8857-F0AC02070BCE}" type="presOf" srcId="{AB6155E8-65D2-41CE-890A-F6E3853944BC}" destId="{413D70F5-1D2E-4611-8F5A-E55ED36F4D91}" srcOrd="0" destOrd="0" presId="urn:microsoft.com/office/officeart/2005/8/layout/vProcess5"/>
    <dgm:cxn modelId="{0DD88B81-2A95-4B7C-86F7-3A622D2B479D}" type="presParOf" srcId="{826CC671-A505-4E51-9AD8-0EFA279E8D4F}" destId="{09BE6528-FD8F-47CF-A2A9-9C34083E40A8}" srcOrd="0" destOrd="0" presId="urn:microsoft.com/office/officeart/2005/8/layout/vProcess5"/>
    <dgm:cxn modelId="{778904CB-64EA-4CBC-BDE0-352847BAD223}" type="presParOf" srcId="{826CC671-A505-4E51-9AD8-0EFA279E8D4F}" destId="{88466E5F-D46D-48A6-BD2D-BC3277246E40}" srcOrd="1" destOrd="0" presId="urn:microsoft.com/office/officeart/2005/8/layout/vProcess5"/>
    <dgm:cxn modelId="{0FCD05DB-E3F1-4474-8096-3226584E1833}" type="presParOf" srcId="{826CC671-A505-4E51-9AD8-0EFA279E8D4F}" destId="{22173E80-79DD-4207-8062-FA6295B72C9D}" srcOrd="2" destOrd="0" presId="urn:microsoft.com/office/officeart/2005/8/layout/vProcess5"/>
    <dgm:cxn modelId="{23051B6E-C48A-4563-90EB-77F4AAF75C80}" type="presParOf" srcId="{826CC671-A505-4E51-9AD8-0EFA279E8D4F}" destId="{C2D0D4DD-A084-4C59-8EE7-F8C40F254768}" srcOrd="3" destOrd="0" presId="urn:microsoft.com/office/officeart/2005/8/layout/vProcess5"/>
    <dgm:cxn modelId="{5E01B6F0-6E50-425E-B04C-89ADF63CDC97}" type="presParOf" srcId="{826CC671-A505-4E51-9AD8-0EFA279E8D4F}" destId="{413D70F5-1D2E-4611-8F5A-E55ED36F4D91}" srcOrd="4" destOrd="0" presId="urn:microsoft.com/office/officeart/2005/8/layout/vProcess5"/>
    <dgm:cxn modelId="{DE872A4A-A74F-4183-8E6C-D05BF0470F9A}" type="presParOf" srcId="{826CC671-A505-4E51-9AD8-0EFA279E8D4F}" destId="{46D6D53F-E6A8-46C0-B052-928740919E1E}" srcOrd="5" destOrd="0" presId="urn:microsoft.com/office/officeart/2005/8/layout/vProcess5"/>
    <dgm:cxn modelId="{EAB4DE04-6016-43B8-B019-1AFA980BB695}" type="presParOf" srcId="{826CC671-A505-4E51-9AD8-0EFA279E8D4F}" destId="{51514246-206A-440E-8930-9CDE118A292A}" srcOrd="6" destOrd="0" presId="urn:microsoft.com/office/officeart/2005/8/layout/vProcess5"/>
    <dgm:cxn modelId="{3E27533C-A4B9-4AB5-AFF7-984DF92E922E}" type="presParOf" srcId="{826CC671-A505-4E51-9AD8-0EFA279E8D4F}" destId="{B68556B5-CF44-4B82-A243-9122CB46289F}" srcOrd="7" destOrd="0" presId="urn:microsoft.com/office/officeart/2005/8/layout/vProcess5"/>
    <dgm:cxn modelId="{6A9A6918-1166-4444-AC11-A06123812A32}" type="presParOf" srcId="{826CC671-A505-4E51-9AD8-0EFA279E8D4F}" destId="{9F24BF05-4F26-4DF8-849D-CE15B6684A9E}" srcOrd="8" destOrd="0" presId="urn:microsoft.com/office/officeart/2005/8/layout/vProcess5"/>
    <dgm:cxn modelId="{1794C2EC-AAB7-42D1-AF7E-BA0197F327C4}" type="presParOf" srcId="{826CC671-A505-4E51-9AD8-0EFA279E8D4F}" destId="{82AC2299-D16F-4EE9-AE94-8749FC9A7CA9}" srcOrd="9" destOrd="0" presId="urn:microsoft.com/office/officeart/2005/8/layout/vProcess5"/>
    <dgm:cxn modelId="{D8A65952-E26F-4BD6-8D3A-C7756D57D96F}" type="presParOf" srcId="{826CC671-A505-4E51-9AD8-0EFA279E8D4F}" destId="{B5795A97-50AD-41E8-8E30-BD23B83A948C}" srcOrd="10" destOrd="0" presId="urn:microsoft.com/office/officeart/2005/8/layout/vProcess5"/>
    <dgm:cxn modelId="{2F3A2E36-2F18-4737-A7CB-27BF6DC8B934}" type="presParOf" srcId="{826CC671-A505-4E51-9AD8-0EFA279E8D4F}" destId="{BB73D037-E137-4EA6-A950-AC8CBD3332EC}" srcOrd="11" destOrd="0" presId="urn:microsoft.com/office/officeart/2005/8/layout/vProcess5"/>
    <dgm:cxn modelId="{E6677004-9491-4224-875C-9EBFC79D242D}" type="presParOf" srcId="{826CC671-A505-4E51-9AD8-0EFA279E8D4F}" destId="{5A4FEB1D-9788-4B14-913B-6105CFAE5EA7}" srcOrd="12" destOrd="0" presId="urn:microsoft.com/office/officeart/2005/8/layout/vProcess5"/>
    <dgm:cxn modelId="{51B0C057-4E10-4437-BB2A-ED3E44AC39FA}" type="presParOf" srcId="{826CC671-A505-4E51-9AD8-0EFA279E8D4F}" destId="{F5868582-BA5C-4103-AF63-711D14C6924A}" srcOrd="13" destOrd="0" presId="urn:microsoft.com/office/officeart/2005/8/layout/vProcess5"/>
    <dgm:cxn modelId="{A4C1B79C-3C68-40F1-A4A8-8EE18AC7ECEB}" type="presParOf" srcId="{826CC671-A505-4E51-9AD8-0EFA279E8D4F}" destId="{37F22C32-B7E7-48BA-B546-7E3E612D936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Coordinamento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Condivisione del metodo di lavoro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Integrazione tra risorse formali ed informali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0" u="none" dirty="0"/>
            <a:t>Uso razionale delle risorse disponibili</a:t>
          </a:r>
          <a:endParaRPr lang="en-US" b="0" u="none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579F0CF7-828B-4D17-9F13-90770ED21B78}">
      <dgm:prSet/>
      <dgm:spPr/>
      <dgm:t>
        <a:bodyPr/>
        <a:lstStyle/>
        <a:p>
          <a:r>
            <a:rPr lang="en-US" dirty="0" err="1"/>
            <a:t>Monitoraggio</a:t>
          </a:r>
          <a:r>
            <a:rPr lang="en-US" dirty="0"/>
            <a:t> e </a:t>
          </a:r>
          <a:r>
            <a:rPr lang="en-US" dirty="0" err="1"/>
            <a:t>verifica</a:t>
          </a:r>
          <a:r>
            <a:rPr lang="en-US" dirty="0"/>
            <a:t>
</a:t>
          </a:r>
        </a:p>
      </dgm:t>
    </dgm:pt>
    <dgm:pt modelId="{A5EAB0D5-3013-455D-8EFC-F1D37A7FEE56}" type="sibTrans" cxnId="{A09B81CD-B8F0-4158-A08C-12CE12439DE2}">
      <dgm:prSet/>
      <dgm:spPr/>
      <dgm:t>
        <a:bodyPr/>
        <a:lstStyle/>
        <a:p>
          <a:endParaRPr lang="en-US"/>
        </a:p>
      </dgm:t>
    </dgm:pt>
    <dgm:pt modelId="{159D308A-3D5D-4877-A5D9-DAA3A4B2FFF0}" type="parTrans" cxnId="{A09B81CD-B8F0-4158-A08C-12CE12439DE2}">
      <dgm:prSet/>
      <dgm:spPr/>
      <dgm:t>
        <a:bodyPr/>
        <a:lstStyle/>
        <a:p>
          <a:endParaRPr lang="en-US"/>
        </a:p>
      </dgm:t>
    </dgm:pt>
    <dgm:pt modelId="{44B3C2ED-3F78-4120-B06E-91670D2715CA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C56D7C32-9AD4-4AD1-A9BE-FE951F7D3187}" type="pres">
      <dgm:prSet presAssocID="{B19B3A4D-0C88-4946-9DBB-6C7685CD9884}" presName="dummyMaxCanvas" presStyleCnt="0">
        <dgm:presLayoutVars/>
      </dgm:prSet>
      <dgm:spPr/>
    </dgm:pt>
    <dgm:pt modelId="{18AD64CD-A446-449A-9E68-A67D0EA0170E}" type="pres">
      <dgm:prSet presAssocID="{B19B3A4D-0C88-4946-9DBB-6C7685CD9884}" presName="FiveNodes_1" presStyleLbl="node1" presStyleIdx="0" presStyleCnt="5">
        <dgm:presLayoutVars>
          <dgm:bulletEnabled val="1"/>
        </dgm:presLayoutVars>
      </dgm:prSet>
      <dgm:spPr/>
    </dgm:pt>
    <dgm:pt modelId="{CAA29576-31DE-4297-A6F9-9DEB91298BB5}" type="pres">
      <dgm:prSet presAssocID="{B19B3A4D-0C88-4946-9DBB-6C7685CD9884}" presName="FiveNodes_2" presStyleLbl="node1" presStyleIdx="1" presStyleCnt="5">
        <dgm:presLayoutVars>
          <dgm:bulletEnabled val="1"/>
        </dgm:presLayoutVars>
      </dgm:prSet>
      <dgm:spPr/>
    </dgm:pt>
    <dgm:pt modelId="{DE98B9A6-390B-4C29-8B02-F70FF6F91779}" type="pres">
      <dgm:prSet presAssocID="{B19B3A4D-0C88-4946-9DBB-6C7685CD9884}" presName="FiveNodes_3" presStyleLbl="node1" presStyleIdx="2" presStyleCnt="5">
        <dgm:presLayoutVars>
          <dgm:bulletEnabled val="1"/>
        </dgm:presLayoutVars>
      </dgm:prSet>
      <dgm:spPr/>
    </dgm:pt>
    <dgm:pt modelId="{935247C8-87AB-49AA-A982-BCCCD8B8C4FC}" type="pres">
      <dgm:prSet presAssocID="{B19B3A4D-0C88-4946-9DBB-6C7685CD9884}" presName="FiveNodes_4" presStyleLbl="node1" presStyleIdx="3" presStyleCnt="5">
        <dgm:presLayoutVars>
          <dgm:bulletEnabled val="1"/>
        </dgm:presLayoutVars>
      </dgm:prSet>
      <dgm:spPr/>
    </dgm:pt>
    <dgm:pt modelId="{92EB969B-F2E6-4403-82FF-F06AB8116A38}" type="pres">
      <dgm:prSet presAssocID="{B19B3A4D-0C88-4946-9DBB-6C7685CD9884}" presName="FiveNodes_5" presStyleLbl="node1" presStyleIdx="4" presStyleCnt="5">
        <dgm:presLayoutVars>
          <dgm:bulletEnabled val="1"/>
        </dgm:presLayoutVars>
      </dgm:prSet>
      <dgm:spPr/>
    </dgm:pt>
    <dgm:pt modelId="{CFDE0B21-35D3-461E-BC4B-7FDC4BDDCD3B}" type="pres">
      <dgm:prSet presAssocID="{B19B3A4D-0C88-4946-9DBB-6C7685CD9884}" presName="FiveConn_1-2" presStyleLbl="fgAccFollowNode1" presStyleIdx="0" presStyleCnt="4">
        <dgm:presLayoutVars>
          <dgm:bulletEnabled val="1"/>
        </dgm:presLayoutVars>
      </dgm:prSet>
      <dgm:spPr/>
    </dgm:pt>
    <dgm:pt modelId="{D4285C83-B368-4074-B4C0-860BB9E3DDCC}" type="pres">
      <dgm:prSet presAssocID="{B19B3A4D-0C88-4946-9DBB-6C7685CD9884}" presName="FiveConn_2-3" presStyleLbl="fgAccFollowNode1" presStyleIdx="1" presStyleCnt="4">
        <dgm:presLayoutVars>
          <dgm:bulletEnabled val="1"/>
        </dgm:presLayoutVars>
      </dgm:prSet>
      <dgm:spPr/>
    </dgm:pt>
    <dgm:pt modelId="{21F33D12-945C-4C01-823D-A3E8519E3EF4}" type="pres">
      <dgm:prSet presAssocID="{B19B3A4D-0C88-4946-9DBB-6C7685CD9884}" presName="FiveConn_3-4" presStyleLbl="fgAccFollowNode1" presStyleIdx="2" presStyleCnt="4">
        <dgm:presLayoutVars>
          <dgm:bulletEnabled val="1"/>
        </dgm:presLayoutVars>
      </dgm:prSet>
      <dgm:spPr/>
    </dgm:pt>
    <dgm:pt modelId="{BB7AF742-23F4-4E4F-AE57-065EDE8E4E31}" type="pres">
      <dgm:prSet presAssocID="{B19B3A4D-0C88-4946-9DBB-6C7685CD9884}" presName="FiveConn_4-5" presStyleLbl="fgAccFollowNode1" presStyleIdx="3" presStyleCnt="4">
        <dgm:presLayoutVars>
          <dgm:bulletEnabled val="1"/>
        </dgm:presLayoutVars>
      </dgm:prSet>
      <dgm:spPr/>
    </dgm:pt>
    <dgm:pt modelId="{33D84071-BB32-4837-AC09-B26A19086096}" type="pres">
      <dgm:prSet presAssocID="{B19B3A4D-0C88-4946-9DBB-6C7685CD9884}" presName="FiveNodes_1_text" presStyleLbl="node1" presStyleIdx="4" presStyleCnt="5">
        <dgm:presLayoutVars>
          <dgm:bulletEnabled val="1"/>
        </dgm:presLayoutVars>
      </dgm:prSet>
      <dgm:spPr/>
    </dgm:pt>
    <dgm:pt modelId="{82D9524D-4156-45CC-AC49-500FA0964A24}" type="pres">
      <dgm:prSet presAssocID="{B19B3A4D-0C88-4946-9DBB-6C7685CD9884}" presName="FiveNodes_2_text" presStyleLbl="node1" presStyleIdx="4" presStyleCnt="5">
        <dgm:presLayoutVars>
          <dgm:bulletEnabled val="1"/>
        </dgm:presLayoutVars>
      </dgm:prSet>
      <dgm:spPr/>
    </dgm:pt>
    <dgm:pt modelId="{DCB4F062-7588-4B16-9FA2-97FF2DE52360}" type="pres">
      <dgm:prSet presAssocID="{B19B3A4D-0C88-4946-9DBB-6C7685CD9884}" presName="FiveNodes_3_text" presStyleLbl="node1" presStyleIdx="4" presStyleCnt="5">
        <dgm:presLayoutVars>
          <dgm:bulletEnabled val="1"/>
        </dgm:presLayoutVars>
      </dgm:prSet>
      <dgm:spPr/>
    </dgm:pt>
    <dgm:pt modelId="{2A4E91DE-7B6B-4B49-9CC4-B7F8F83E1F5F}" type="pres">
      <dgm:prSet presAssocID="{B19B3A4D-0C88-4946-9DBB-6C7685CD9884}" presName="FiveNodes_4_text" presStyleLbl="node1" presStyleIdx="4" presStyleCnt="5">
        <dgm:presLayoutVars>
          <dgm:bulletEnabled val="1"/>
        </dgm:presLayoutVars>
      </dgm:prSet>
      <dgm:spPr/>
    </dgm:pt>
    <dgm:pt modelId="{275F8509-E1E1-484F-B4B6-FEABC2FBC694}" type="pres">
      <dgm:prSet presAssocID="{B19B3A4D-0C88-4946-9DBB-6C7685CD98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17FE708-6B48-4F53-BBDF-B0369111FD13}" type="presOf" srcId="{D0F9694E-53BF-4706-8DDA-98FB662E5123}" destId="{CFDE0B21-35D3-461E-BC4B-7FDC4BDDCD3B}" srcOrd="0" destOrd="0" presId="urn:microsoft.com/office/officeart/2005/8/layout/vProcess5"/>
    <dgm:cxn modelId="{CA4C6E1E-3019-42A6-8420-C5C19707A311}" type="presOf" srcId="{AB6155E8-65D2-41CE-890A-F6E3853944BC}" destId="{935247C8-87AB-49AA-A982-BCCCD8B8C4FC}" srcOrd="0" destOrd="0" presId="urn:microsoft.com/office/officeart/2005/8/layout/vProcess5"/>
    <dgm:cxn modelId="{B9986B25-09CC-4ADF-A143-3C3DB721DB40}" type="presOf" srcId="{0A9DCFDE-EBDB-44C2-8F21-0A387CA0AFA4}" destId="{BB7AF742-23F4-4E4F-AE57-065EDE8E4E31}" srcOrd="0" destOrd="0" presId="urn:microsoft.com/office/officeart/2005/8/layout/vProcess5"/>
    <dgm:cxn modelId="{57B6A625-E55C-47DF-BA9A-0A4AC7C1D4C0}" type="presOf" srcId="{AB6155E8-65D2-41CE-890A-F6E3853944BC}" destId="{2A4E91DE-7B6B-4B49-9CC4-B7F8F83E1F5F}" srcOrd="1" destOrd="0" presId="urn:microsoft.com/office/officeart/2005/8/layout/vProcess5"/>
    <dgm:cxn modelId="{552C4D28-D35F-4FEB-A025-E7D6735B3640}" type="presOf" srcId="{579F0CF7-828B-4D17-9F13-90770ED21B78}" destId="{92EB969B-F2E6-4403-82FF-F06AB8116A38}" srcOrd="0" destOrd="0" presId="urn:microsoft.com/office/officeart/2005/8/layout/vProcess5"/>
    <dgm:cxn modelId="{7D5AA128-EC4B-4753-ADE5-713786B7E0FE}" type="presOf" srcId="{B3AD23E7-B4CD-4014-90ED-C1E395347994}" destId="{33D84071-BB32-4837-AC09-B26A19086096}" srcOrd="1" destOrd="0" presId="urn:microsoft.com/office/officeart/2005/8/layout/vProcess5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8A5BA83B-A18E-4884-84BA-3A5FC9ACEAEB}" type="presOf" srcId="{5FBB1BB5-EC5D-4BD8-A879-E8AEAAD304A1}" destId="{82D9524D-4156-45CC-AC49-500FA0964A24}" srcOrd="1" destOrd="0" presId="urn:microsoft.com/office/officeart/2005/8/layout/vProcess5"/>
    <dgm:cxn modelId="{82DE7E5F-C88D-4AF5-B9EE-CC830FE89D96}" type="presOf" srcId="{5FBB1BB5-EC5D-4BD8-A879-E8AEAAD304A1}" destId="{CAA29576-31DE-4297-A6F9-9DEB91298BB5}" srcOrd="0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C0F60893-8F23-4E09-8245-022B379111B0}" type="presOf" srcId="{0D957383-7D04-4E84-A9B7-7CFEC6D1E471}" destId="{DCB4F062-7588-4B16-9FA2-97FF2DE52360}" srcOrd="1" destOrd="0" presId="urn:microsoft.com/office/officeart/2005/8/layout/vProcess5"/>
    <dgm:cxn modelId="{AB4BA496-C39C-47CA-A4C8-A80D741573F6}" type="presOf" srcId="{579F0CF7-828B-4D17-9F13-90770ED21B78}" destId="{275F8509-E1E1-484F-B4B6-FEABC2FBC694}" srcOrd="1" destOrd="0" presId="urn:microsoft.com/office/officeart/2005/8/layout/vProcess5"/>
    <dgm:cxn modelId="{943EF39F-5C5D-4E0A-B1B0-05CCD8617357}" type="presOf" srcId="{B19B3A4D-0C88-4946-9DBB-6C7685CD9884}" destId="{44B3C2ED-3F78-4120-B06E-91670D2715CA}" srcOrd="0" destOrd="0" presId="urn:microsoft.com/office/officeart/2005/8/layout/vProcess5"/>
    <dgm:cxn modelId="{CDF633B1-998B-4686-8E1E-A81B5537A58A}" type="presOf" srcId="{9995C9A2-57FD-48CE-AE8E-0DFADF52A3D8}" destId="{D4285C83-B368-4074-B4C0-860BB9E3DDCC}" srcOrd="0" destOrd="0" presId="urn:microsoft.com/office/officeart/2005/8/layout/vProcess5"/>
    <dgm:cxn modelId="{AFA348BA-6649-442B-A3BC-7931D6087C02}" type="presOf" srcId="{03BC1CB2-4AA3-4EF0-96DE-D472AC1CBF2E}" destId="{21F33D12-945C-4C01-823D-A3E8519E3EF4}" srcOrd="0" destOrd="0" presId="urn:microsoft.com/office/officeart/2005/8/layout/vProcess5"/>
    <dgm:cxn modelId="{A09B81CD-B8F0-4158-A08C-12CE12439DE2}" srcId="{B19B3A4D-0C88-4946-9DBB-6C7685CD9884}" destId="{579F0CF7-828B-4D17-9F13-90770ED21B78}" srcOrd="4" destOrd="0" parTransId="{159D308A-3D5D-4877-A5D9-DAA3A4B2FFF0}" sibTransId="{A5EAB0D5-3013-455D-8EFC-F1D37A7FEE56}"/>
    <dgm:cxn modelId="{DA97BDE4-EDBF-457A-81CD-6ECC3113BA08}" type="presOf" srcId="{B3AD23E7-B4CD-4014-90ED-C1E395347994}" destId="{18AD64CD-A446-449A-9E68-A67D0EA0170E}" srcOrd="0" destOrd="0" presId="urn:microsoft.com/office/officeart/2005/8/layout/vProcess5"/>
    <dgm:cxn modelId="{F845AFE7-0F93-4722-A5A3-B601271CDFF7}" type="presOf" srcId="{0D957383-7D04-4E84-A9B7-7CFEC6D1E471}" destId="{DE98B9A6-390B-4C29-8B02-F70FF6F91779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3127042-C027-4B6D-AB31-B29593855874}" type="presParOf" srcId="{44B3C2ED-3F78-4120-B06E-91670D2715CA}" destId="{C56D7C32-9AD4-4AD1-A9BE-FE951F7D3187}" srcOrd="0" destOrd="0" presId="urn:microsoft.com/office/officeart/2005/8/layout/vProcess5"/>
    <dgm:cxn modelId="{6CC9CB26-CFB3-47B4-A05B-0D8E1141CB9F}" type="presParOf" srcId="{44B3C2ED-3F78-4120-B06E-91670D2715CA}" destId="{18AD64CD-A446-449A-9E68-A67D0EA0170E}" srcOrd="1" destOrd="0" presId="urn:microsoft.com/office/officeart/2005/8/layout/vProcess5"/>
    <dgm:cxn modelId="{2AD42509-4321-4F75-ACFC-26C1589346A7}" type="presParOf" srcId="{44B3C2ED-3F78-4120-B06E-91670D2715CA}" destId="{CAA29576-31DE-4297-A6F9-9DEB91298BB5}" srcOrd="2" destOrd="0" presId="urn:microsoft.com/office/officeart/2005/8/layout/vProcess5"/>
    <dgm:cxn modelId="{7C6E6EE3-5215-4C85-B08F-0A184B6C383B}" type="presParOf" srcId="{44B3C2ED-3F78-4120-B06E-91670D2715CA}" destId="{DE98B9A6-390B-4C29-8B02-F70FF6F91779}" srcOrd="3" destOrd="0" presId="urn:microsoft.com/office/officeart/2005/8/layout/vProcess5"/>
    <dgm:cxn modelId="{1992AD28-A495-4381-8835-F94535A992AD}" type="presParOf" srcId="{44B3C2ED-3F78-4120-B06E-91670D2715CA}" destId="{935247C8-87AB-49AA-A982-BCCCD8B8C4FC}" srcOrd="4" destOrd="0" presId="urn:microsoft.com/office/officeart/2005/8/layout/vProcess5"/>
    <dgm:cxn modelId="{5A3071CA-67E0-4A5C-ACBD-FC766B8CEC53}" type="presParOf" srcId="{44B3C2ED-3F78-4120-B06E-91670D2715CA}" destId="{92EB969B-F2E6-4403-82FF-F06AB8116A38}" srcOrd="5" destOrd="0" presId="urn:microsoft.com/office/officeart/2005/8/layout/vProcess5"/>
    <dgm:cxn modelId="{FB1AA279-C527-4F84-9421-E9A5826FA2BC}" type="presParOf" srcId="{44B3C2ED-3F78-4120-B06E-91670D2715CA}" destId="{CFDE0B21-35D3-461E-BC4B-7FDC4BDDCD3B}" srcOrd="6" destOrd="0" presId="urn:microsoft.com/office/officeart/2005/8/layout/vProcess5"/>
    <dgm:cxn modelId="{0564F467-ADD9-4EB1-8687-8C689765DF9D}" type="presParOf" srcId="{44B3C2ED-3F78-4120-B06E-91670D2715CA}" destId="{D4285C83-B368-4074-B4C0-860BB9E3DDCC}" srcOrd="7" destOrd="0" presId="urn:microsoft.com/office/officeart/2005/8/layout/vProcess5"/>
    <dgm:cxn modelId="{F66B3231-4A3D-444E-B0FB-23A02BF86F7C}" type="presParOf" srcId="{44B3C2ED-3F78-4120-B06E-91670D2715CA}" destId="{21F33D12-945C-4C01-823D-A3E8519E3EF4}" srcOrd="8" destOrd="0" presId="urn:microsoft.com/office/officeart/2005/8/layout/vProcess5"/>
    <dgm:cxn modelId="{3EE546C0-624D-4E37-A1C1-460DB4EC3E44}" type="presParOf" srcId="{44B3C2ED-3F78-4120-B06E-91670D2715CA}" destId="{BB7AF742-23F4-4E4F-AE57-065EDE8E4E31}" srcOrd="9" destOrd="0" presId="urn:microsoft.com/office/officeart/2005/8/layout/vProcess5"/>
    <dgm:cxn modelId="{EB4FE5A0-F475-4E7E-9CF9-8DA0ADE78256}" type="presParOf" srcId="{44B3C2ED-3F78-4120-B06E-91670D2715CA}" destId="{33D84071-BB32-4837-AC09-B26A19086096}" srcOrd="10" destOrd="0" presId="urn:microsoft.com/office/officeart/2005/8/layout/vProcess5"/>
    <dgm:cxn modelId="{04ACA56C-38BF-4A40-84A3-29D849FDA3B8}" type="presParOf" srcId="{44B3C2ED-3F78-4120-B06E-91670D2715CA}" destId="{82D9524D-4156-45CC-AC49-500FA0964A24}" srcOrd="11" destOrd="0" presId="urn:microsoft.com/office/officeart/2005/8/layout/vProcess5"/>
    <dgm:cxn modelId="{66211C39-2A42-46FA-9E80-F55D644D4AD4}" type="presParOf" srcId="{44B3C2ED-3F78-4120-B06E-91670D2715CA}" destId="{DCB4F062-7588-4B16-9FA2-97FF2DE52360}" srcOrd="12" destOrd="0" presId="urn:microsoft.com/office/officeart/2005/8/layout/vProcess5"/>
    <dgm:cxn modelId="{0D532B21-EE76-4046-9CC9-E991D98F7877}" type="presParOf" srcId="{44B3C2ED-3F78-4120-B06E-91670D2715CA}" destId="{2A4E91DE-7B6B-4B49-9CC4-B7F8F83E1F5F}" srcOrd="13" destOrd="0" presId="urn:microsoft.com/office/officeart/2005/8/layout/vProcess5"/>
    <dgm:cxn modelId="{2720F17A-6E62-44C8-9E10-F14138942F6B}" type="presParOf" srcId="{44B3C2ED-3F78-4120-B06E-91670D2715CA}" destId="{275F8509-E1E1-484F-B4B6-FEABC2FBC69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Operatore di regia e di responsabilità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/>
            <a:t>Funzione di continuità di cure e assistenza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/>
            <a:t>Monitora gli interventi e verifica I risultati ottenuti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0" u="none"/>
            <a:t>Ponte tra servizi sociali e sanitari
</a:t>
          </a:r>
          <a:endParaRPr lang="en-US" b="0" u="none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982CB32B-8415-4274-8F1D-963816463360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30F7B032-F8F9-45C8-8EAD-AECA305D7339}" type="pres">
      <dgm:prSet presAssocID="{B19B3A4D-0C88-4946-9DBB-6C7685CD9884}" presName="dummyMaxCanvas" presStyleCnt="0">
        <dgm:presLayoutVars/>
      </dgm:prSet>
      <dgm:spPr/>
    </dgm:pt>
    <dgm:pt modelId="{1121C517-1015-4ADB-AF50-8177A703063E}" type="pres">
      <dgm:prSet presAssocID="{B19B3A4D-0C88-4946-9DBB-6C7685CD9884}" presName="FourNodes_1" presStyleLbl="node1" presStyleIdx="0" presStyleCnt="4">
        <dgm:presLayoutVars>
          <dgm:bulletEnabled val="1"/>
        </dgm:presLayoutVars>
      </dgm:prSet>
      <dgm:spPr/>
    </dgm:pt>
    <dgm:pt modelId="{782A5D0A-B5A2-4FF0-AA4C-1F686B4BDC9F}" type="pres">
      <dgm:prSet presAssocID="{B19B3A4D-0C88-4946-9DBB-6C7685CD9884}" presName="FourNodes_2" presStyleLbl="node1" presStyleIdx="1" presStyleCnt="4">
        <dgm:presLayoutVars>
          <dgm:bulletEnabled val="1"/>
        </dgm:presLayoutVars>
      </dgm:prSet>
      <dgm:spPr/>
    </dgm:pt>
    <dgm:pt modelId="{2C740DC8-45AD-4607-A40D-F9CD76A522D0}" type="pres">
      <dgm:prSet presAssocID="{B19B3A4D-0C88-4946-9DBB-6C7685CD9884}" presName="FourNodes_3" presStyleLbl="node1" presStyleIdx="2" presStyleCnt="4">
        <dgm:presLayoutVars>
          <dgm:bulletEnabled val="1"/>
        </dgm:presLayoutVars>
      </dgm:prSet>
      <dgm:spPr/>
    </dgm:pt>
    <dgm:pt modelId="{BA7173EC-B570-4BC9-9CDF-29AD45A919FD}" type="pres">
      <dgm:prSet presAssocID="{B19B3A4D-0C88-4946-9DBB-6C7685CD9884}" presName="FourNodes_4" presStyleLbl="node1" presStyleIdx="3" presStyleCnt="4">
        <dgm:presLayoutVars>
          <dgm:bulletEnabled val="1"/>
        </dgm:presLayoutVars>
      </dgm:prSet>
      <dgm:spPr/>
    </dgm:pt>
    <dgm:pt modelId="{53F07728-FADE-42B0-BA42-EAB2837EA68C}" type="pres">
      <dgm:prSet presAssocID="{B19B3A4D-0C88-4946-9DBB-6C7685CD9884}" presName="FourConn_1-2" presStyleLbl="fgAccFollowNode1" presStyleIdx="0" presStyleCnt="3">
        <dgm:presLayoutVars>
          <dgm:bulletEnabled val="1"/>
        </dgm:presLayoutVars>
      </dgm:prSet>
      <dgm:spPr/>
    </dgm:pt>
    <dgm:pt modelId="{04F0254D-CF82-45D5-97E9-4E118E1A87BD}" type="pres">
      <dgm:prSet presAssocID="{B19B3A4D-0C88-4946-9DBB-6C7685CD9884}" presName="FourConn_2-3" presStyleLbl="fgAccFollowNode1" presStyleIdx="1" presStyleCnt="3">
        <dgm:presLayoutVars>
          <dgm:bulletEnabled val="1"/>
        </dgm:presLayoutVars>
      </dgm:prSet>
      <dgm:spPr/>
    </dgm:pt>
    <dgm:pt modelId="{B048890E-77CC-45D8-BEB3-848D3238EFED}" type="pres">
      <dgm:prSet presAssocID="{B19B3A4D-0C88-4946-9DBB-6C7685CD9884}" presName="FourConn_3-4" presStyleLbl="fgAccFollowNode1" presStyleIdx="2" presStyleCnt="3">
        <dgm:presLayoutVars>
          <dgm:bulletEnabled val="1"/>
        </dgm:presLayoutVars>
      </dgm:prSet>
      <dgm:spPr/>
    </dgm:pt>
    <dgm:pt modelId="{747C7143-5B66-45FD-B8E0-578B00137F16}" type="pres">
      <dgm:prSet presAssocID="{B19B3A4D-0C88-4946-9DBB-6C7685CD9884}" presName="FourNodes_1_text" presStyleLbl="node1" presStyleIdx="3" presStyleCnt="4">
        <dgm:presLayoutVars>
          <dgm:bulletEnabled val="1"/>
        </dgm:presLayoutVars>
      </dgm:prSet>
      <dgm:spPr/>
    </dgm:pt>
    <dgm:pt modelId="{6A73859A-19EB-4723-BDDC-79A05B56EF47}" type="pres">
      <dgm:prSet presAssocID="{B19B3A4D-0C88-4946-9DBB-6C7685CD9884}" presName="FourNodes_2_text" presStyleLbl="node1" presStyleIdx="3" presStyleCnt="4">
        <dgm:presLayoutVars>
          <dgm:bulletEnabled val="1"/>
        </dgm:presLayoutVars>
      </dgm:prSet>
      <dgm:spPr/>
    </dgm:pt>
    <dgm:pt modelId="{D389A6F8-B77B-48D8-9529-1FD0856EA208}" type="pres">
      <dgm:prSet presAssocID="{B19B3A4D-0C88-4946-9DBB-6C7685CD9884}" presName="FourNodes_3_text" presStyleLbl="node1" presStyleIdx="3" presStyleCnt="4">
        <dgm:presLayoutVars>
          <dgm:bulletEnabled val="1"/>
        </dgm:presLayoutVars>
      </dgm:prSet>
      <dgm:spPr/>
    </dgm:pt>
    <dgm:pt modelId="{601151C1-0E37-45BD-8397-DB29E8319355}" type="pres">
      <dgm:prSet presAssocID="{B19B3A4D-0C88-4946-9DBB-6C7685CD988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14995134-138F-40B3-A624-24348220FA28}" type="presOf" srcId="{B19B3A4D-0C88-4946-9DBB-6C7685CD9884}" destId="{982CB32B-8415-4274-8F1D-963816463360}" srcOrd="0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EB136949-EA65-41CE-9A7D-23E760708C7B}" type="presOf" srcId="{AB6155E8-65D2-41CE-890A-F6E3853944BC}" destId="{601151C1-0E37-45BD-8397-DB29E8319355}" srcOrd="1" destOrd="0" presId="urn:microsoft.com/office/officeart/2005/8/layout/vProcess5"/>
    <dgm:cxn modelId="{3510626C-A7E3-4410-80ED-774CFF4EFD8B}" type="presOf" srcId="{5FBB1BB5-EC5D-4BD8-A879-E8AEAAD304A1}" destId="{6A73859A-19EB-4723-BDDC-79A05B56EF47}" srcOrd="1" destOrd="0" presId="urn:microsoft.com/office/officeart/2005/8/layout/vProcess5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CAAD0D8E-09C8-4B11-9038-7C9A87051216}" type="presOf" srcId="{03BC1CB2-4AA3-4EF0-96DE-D472AC1CBF2E}" destId="{B048890E-77CC-45D8-BEB3-848D3238EFED}" srcOrd="0" destOrd="0" presId="urn:microsoft.com/office/officeart/2005/8/layout/vProcess5"/>
    <dgm:cxn modelId="{184A43AD-E487-4B2B-8FB8-A98A675FC812}" type="presOf" srcId="{0D957383-7D04-4E84-A9B7-7CFEC6D1E471}" destId="{2C740DC8-45AD-4607-A40D-F9CD76A522D0}" srcOrd="0" destOrd="0" presId="urn:microsoft.com/office/officeart/2005/8/layout/vProcess5"/>
    <dgm:cxn modelId="{9CC4B4B6-8872-49A4-8D01-5C567C2A193E}" type="presOf" srcId="{5FBB1BB5-EC5D-4BD8-A879-E8AEAAD304A1}" destId="{782A5D0A-B5A2-4FF0-AA4C-1F686B4BDC9F}" srcOrd="0" destOrd="0" presId="urn:microsoft.com/office/officeart/2005/8/layout/vProcess5"/>
    <dgm:cxn modelId="{C3C2B7BB-A444-4930-9B86-826CFD451C99}" type="presOf" srcId="{AB6155E8-65D2-41CE-890A-F6E3853944BC}" destId="{BA7173EC-B570-4BC9-9CDF-29AD45A919FD}" srcOrd="0" destOrd="0" presId="urn:microsoft.com/office/officeart/2005/8/layout/vProcess5"/>
    <dgm:cxn modelId="{771376C2-A9B5-4602-8B00-4FD98E18ABD4}" type="presOf" srcId="{0D957383-7D04-4E84-A9B7-7CFEC6D1E471}" destId="{D389A6F8-B77B-48D8-9529-1FD0856EA208}" srcOrd="1" destOrd="0" presId="urn:microsoft.com/office/officeart/2005/8/layout/vProcess5"/>
    <dgm:cxn modelId="{A57A7CC6-8CEC-4070-BE77-5B78F75BD540}" type="presOf" srcId="{B3AD23E7-B4CD-4014-90ED-C1E395347994}" destId="{747C7143-5B66-45FD-B8E0-578B00137F16}" srcOrd="1" destOrd="0" presId="urn:microsoft.com/office/officeart/2005/8/layout/vProcess5"/>
    <dgm:cxn modelId="{232945D8-FFD2-4452-85A2-67C4A3A115C0}" type="presOf" srcId="{B3AD23E7-B4CD-4014-90ED-C1E395347994}" destId="{1121C517-1015-4ADB-AF50-8177A703063E}" srcOrd="0" destOrd="0" presId="urn:microsoft.com/office/officeart/2005/8/layout/vProcess5"/>
    <dgm:cxn modelId="{53E745E0-F25F-4E62-A205-91A5322CE162}" type="presOf" srcId="{D0F9694E-53BF-4706-8DDA-98FB662E5123}" destId="{53F07728-FADE-42B0-BA42-EAB2837EA68C}" srcOrd="0" destOrd="0" presId="urn:microsoft.com/office/officeart/2005/8/layout/vProcess5"/>
    <dgm:cxn modelId="{A3A675EE-5990-4FA9-8296-31471F3EAD04}" type="presOf" srcId="{9995C9A2-57FD-48CE-AE8E-0DFADF52A3D8}" destId="{04F0254D-CF82-45D5-97E9-4E118E1A87BD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C3C9B65-8A77-4FC3-8649-1114A243DB05}" type="presParOf" srcId="{982CB32B-8415-4274-8F1D-963816463360}" destId="{30F7B032-F8F9-45C8-8EAD-AECA305D7339}" srcOrd="0" destOrd="0" presId="urn:microsoft.com/office/officeart/2005/8/layout/vProcess5"/>
    <dgm:cxn modelId="{7FD674CA-B5B4-4567-A1FB-998A51074E6A}" type="presParOf" srcId="{982CB32B-8415-4274-8F1D-963816463360}" destId="{1121C517-1015-4ADB-AF50-8177A703063E}" srcOrd="1" destOrd="0" presId="urn:microsoft.com/office/officeart/2005/8/layout/vProcess5"/>
    <dgm:cxn modelId="{AAD1158E-995B-4841-9766-AF2FB920B46E}" type="presParOf" srcId="{982CB32B-8415-4274-8F1D-963816463360}" destId="{782A5D0A-B5A2-4FF0-AA4C-1F686B4BDC9F}" srcOrd="2" destOrd="0" presId="urn:microsoft.com/office/officeart/2005/8/layout/vProcess5"/>
    <dgm:cxn modelId="{46D2D04D-895F-49F7-AF47-DD9B6B37C396}" type="presParOf" srcId="{982CB32B-8415-4274-8F1D-963816463360}" destId="{2C740DC8-45AD-4607-A40D-F9CD76A522D0}" srcOrd="3" destOrd="0" presId="urn:microsoft.com/office/officeart/2005/8/layout/vProcess5"/>
    <dgm:cxn modelId="{556DF7F7-0194-4813-8456-7A4772F64E31}" type="presParOf" srcId="{982CB32B-8415-4274-8F1D-963816463360}" destId="{BA7173EC-B570-4BC9-9CDF-29AD45A919FD}" srcOrd="4" destOrd="0" presId="urn:microsoft.com/office/officeart/2005/8/layout/vProcess5"/>
    <dgm:cxn modelId="{49BB6D30-722F-4DCD-9C18-A9A2ED5AF2DD}" type="presParOf" srcId="{982CB32B-8415-4274-8F1D-963816463360}" destId="{53F07728-FADE-42B0-BA42-EAB2837EA68C}" srcOrd="5" destOrd="0" presId="urn:microsoft.com/office/officeart/2005/8/layout/vProcess5"/>
    <dgm:cxn modelId="{C49F6669-49D8-4ED6-80EE-D76806DFB146}" type="presParOf" srcId="{982CB32B-8415-4274-8F1D-963816463360}" destId="{04F0254D-CF82-45D5-97E9-4E118E1A87BD}" srcOrd="6" destOrd="0" presId="urn:microsoft.com/office/officeart/2005/8/layout/vProcess5"/>
    <dgm:cxn modelId="{84FE7E5C-5A81-49CC-8378-B2962E8496EE}" type="presParOf" srcId="{982CB32B-8415-4274-8F1D-963816463360}" destId="{B048890E-77CC-45D8-BEB3-848D3238EFED}" srcOrd="7" destOrd="0" presId="urn:microsoft.com/office/officeart/2005/8/layout/vProcess5"/>
    <dgm:cxn modelId="{E484CD0F-36B3-4D37-8FA2-574822BBB3D2}" type="presParOf" srcId="{982CB32B-8415-4274-8F1D-963816463360}" destId="{747C7143-5B66-45FD-B8E0-578B00137F16}" srcOrd="8" destOrd="0" presId="urn:microsoft.com/office/officeart/2005/8/layout/vProcess5"/>
    <dgm:cxn modelId="{E2BECDA2-D483-4F78-AB95-631556CBB1B0}" type="presParOf" srcId="{982CB32B-8415-4274-8F1D-963816463360}" destId="{6A73859A-19EB-4723-BDDC-79A05B56EF47}" srcOrd="9" destOrd="0" presId="urn:microsoft.com/office/officeart/2005/8/layout/vProcess5"/>
    <dgm:cxn modelId="{AD847C92-83D1-433A-BF85-01B9B2A72ED0}" type="presParOf" srcId="{982CB32B-8415-4274-8F1D-963816463360}" destId="{D389A6F8-B77B-48D8-9529-1FD0856EA208}" srcOrd="10" destOrd="0" presId="urn:microsoft.com/office/officeart/2005/8/layout/vProcess5"/>
    <dgm:cxn modelId="{A2F24CBC-FD4E-4EFF-AEF1-53EC5363C393}" type="presParOf" srcId="{982CB32B-8415-4274-8F1D-963816463360}" destId="{601151C1-0E37-45BD-8397-DB29E831935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Punto Unico di Accesso (d.m. Salute 10 luglio 2007)</a:t>
          </a:r>
          <a:endParaRPr lang="en-US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Modalità organizzativa per l’accesso unitario e universalistico ai servizi sociali, sanitari e socio-sanitari legata ai bisogni complessi di salute  
</a:t>
          </a:r>
          <a:endParaRPr lang="en-US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Servizio al Cittadino con funzione di: accoglienza, informazione, orientamento, gestione della domanda
</a:t>
          </a:r>
          <a:endParaRPr lang="en-US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 b="0" u="none"/>
            <a:t>Attivazione diretta di risposta ai bisogni semplici o attivazione di UVM.
</a:t>
          </a:r>
          <a:endParaRPr lang="en-US" b="0" u="none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F00DE054-3EC3-4009-98DE-7C55F9F2430D}" type="pres">
      <dgm:prSet presAssocID="{B19B3A4D-0C88-4946-9DBB-6C7685CD9884}" presName="root" presStyleCnt="0">
        <dgm:presLayoutVars>
          <dgm:dir/>
          <dgm:resizeHandles val="exact"/>
        </dgm:presLayoutVars>
      </dgm:prSet>
      <dgm:spPr/>
    </dgm:pt>
    <dgm:pt modelId="{A23C011C-A422-4C52-9B8A-6A9358941031}" type="pres">
      <dgm:prSet presAssocID="{B3AD23E7-B4CD-4014-90ED-C1E395347994}" presName="compNode" presStyleCnt="0"/>
      <dgm:spPr/>
    </dgm:pt>
    <dgm:pt modelId="{C86B55D9-69E6-4AD3-BE39-E94CDD861A0A}" type="pres">
      <dgm:prSet presAssocID="{B3AD23E7-B4CD-4014-90ED-C1E395347994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5204B55B-1F9F-4555-8E89-841A09EC44EA}" type="pres">
      <dgm:prSet presAssocID="{B3AD23E7-B4CD-4014-90ED-C1E3953479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lacanestro"/>
        </a:ext>
      </dgm:extLst>
    </dgm:pt>
    <dgm:pt modelId="{3A0A04F6-59C2-47B9-ABAF-22A2C5267892}" type="pres">
      <dgm:prSet presAssocID="{B3AD23E7-B4CD-4014-90ED-C1E395347994}" presName="spaceRect" presStyleCnt="0"/>
      <dgm:spPr/>
    </dgm:pt>
    <dgm:pt modelId="{860BD206-8EDF-477C-A2FC-9C83FA272E8F}" type="pres">
      <dgm:prSet presAssocID="{B3AD23E7-B4CD-4014-90ED-C1E395347994}" presName="textRect" presStyleLbl="revTx" presStyleIdx="0" presStyleCnt="4">
        <dgm:presLayoutVars>
          <dgm:chMax val="1"/>
          <dgm:chPref val="1"/>
        </dgm:presLayoutVars>
      </dgm:prSet>
      <dgm:spPr/>
    </dgm:pt>
    <dgm:pt modelId="{76F7F745-0EA5-4720-A30B-263C019FD67C}" type="pres">
      <dgm:prSet presAssocID="{D0F9694E-53BF-4706-8DDA-98FB662E5123}" presName="sibTrans" presStyleCnt="0"/>
      <dgm:spPr/>
    </dgm:pt>
    <dgm:pt modelId="{ACF735BC-151C-4590-A161-9BF525BBEFF1}" type="pres">
      <dgm:prSet presAssocID="{5FBB1BB5-EC5D-4BD8-A879-E8AEAAD304A1}" presName="compNode" presStyleCnt="0"/>
      <dgm:spPr/>
    </dgm:pt>
    <dgm:pt modelId="{ACBC3A8C-BBF1-4DF3-B70E-80F006938DA0}" type="pres">
      <dgm:prSet presAssocID="{5FBB1BB5-EC5D-4BD8-A879-E8AEAAD304A1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2CDD234-8123-4ED1-8CA9-3B43DCC5787E}" type="pres">
      <dgm:prSet presAssocID="{5FBB1BB5-EC5D-4BD8-A879-E8AEAAD304A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E0CD36C-970F-46E7-B59B-133DEA972EAB}" type="pres">
      <dgm:prSet presAssocID="{5FBB1BB5-EC5D-4BD8-A879-E8AEAAD304A1}" presName="spaceRect" presStyleCnt="0"/>
      <dgm:spPr/>
    </dgm:pt>
    <dgm:pt modelId="{88B5DBB5-9C15-47F7-AF89-59CA8A889D41}" type="pres">
      <dgm:prSet presAssocID="{5FBB1BB5-EC5D-4BD8-A879-E8AEAAD304A1}" presName="textRect" presStyleLbl="revTx" presStyleIdx="1" presStyleCnt="4">
        <dgm:presLayoutVars>
          <dgm:chMax val="1"/>
          <dgm:chPref val="1"/>
        </dgm:presLayoutVars>
      </dgm:prSet>
      <dgm:spPr/>
    </dgm:pt>
    <dgm:pt modelId="{58C64932-7FC5-45DB-9B27-AA2E30136A2D}" type="pres">
      <dgm:prSet presAssocID="{9995C9A2-57FD-48CE-AE8E-0DFADF52A3D8}" presName="sibTrans" presStyleCnt="0"/>
      <dgm:spPr/>
    </dgm:pt>
    <dgm:pt modelId="{57438B84-2D87-4D5B-B1A5-6CE71EE104BE}" type="pres">
      <dgm:prSet presAssocID="{0D957383-7D04-4E84-A9B7-7CFEC6D1E471}" presName="compNode" presStyleCnt="0"/>
      <dgm:spPr/>
    </dgm:pt>
    <dgm:pt modelId="{8754D158-F7A6-4B6D-9A2F-CCECB0678B90}" type="pres">
      <dgm:prSet presAssocID="{0D957383-7D04-4E84-A9B7-7CFEC6D1E471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8E4BCE2-7882-47CA-926F-6AAAC3DC55F7}" type="pres">
      <dgm:prSet presAssocID="{0D957383-7D04-4E84-A9B7-7CFEC6D1E47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tenti"/>
        </a:ext>
      </dgm:extLst>
    </dgm:pt>
    <dgm:pt modelId="{E3C624F8-0554-4BA7-8833-FC4955C96192}" type="pres">
      <dgm:prSet presAssocID="{0D957383-7D04-4E84-A9B7-7CFEC6D1E471}" presName="spaceRect" presStyleCnt="0"/>
      <dgm:spPr/>
    </dgm:pt>
    <dgm:pt modelId="{9CCE8A95-1EF6-42EC-A099-695D69A3D8BD}" type="pres">
      <dgm:prSet presAssocID="{0D957383-7D04-4E84-A9B7-7CFEC6D1E471}" presName="textRect" presStyleLbl="revTx" presStyleIdx="2" presStyleCnt="4">
        <dgm:presLayoutVars>
          <dgm:chMax val="1"/>
          <dgm:chPref val="1"/>
        </dgm:presLayoutVars>
      </dgm:prSet>
      <dgm:spPr/>
    </dgm:pt>
    <dgm:pt modelId="{053479DD-849F-4A1F-A983-D69D253C6318}" type="pres">
      <dgm:prSet presAssocID="{03BC1CB2-4AA3-4EF0-96DE-D472AC1CBF2E}" presName="sibTrans" presStyleCnt="0"/>
      <dgm:spPr/>
    </dgm:pt>
    <dgm:pt modelId="{F6CCE2E6-7D7C-4668-9061-EBAC3888D827}" type="pres">
      <dgm:prSet presAssocID="{AB6155E8-65D2-41CE-890A-F6E3853944BC}" presName="compNode" presStyleCnt="0"/>
      <dgm:spPr/>
    </dgm:pt>
    <dgm:pt modelId="{EB97F696-D4FC-4290-B42F-326A626E8B58}" type="pres">
      <dgm:prSet presAssocID="{AB6155E8-65D2-41CE-890A-F6E3853944BC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DDC4E13-1246-4DB5-A297-236ADB234C9C}" type="pres">
      <dgm:prSet presAssocID="{AB6155E8-65D2-41CE-890A-F6E3853944B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5583A86F-2918-4BC5-86DB-91FE256DC160}" type="pres">
      <dgm:prSet presAssocID="{AB6155E8-65D2-41CE-890A-F6E3853944BC}" presName="spaceRect" presStyleCnt="0"/>
      <dgm:spPr/>
    </dgm:pt>
    <dgm:pt modelId="{AF56196E-3503-4011-A550-4ABCA06697C7}" type="pres">
      <dgm:prSet presAssocID="{AB6155E8-65D2-41CE-890A-F6E3853944B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7D5E20A-C429-4560-A1B4-DA0029C60D96}" type="presOf" srcId="{B3AD23E7-B4CD-4014-90ED-C1E395347994}" destId="{860BD206-8EDF-477C-A2FC-9C83FA272E8F}" srcOrd="0" destOrd="0" presId="urn:microsoft.com/office/officeart/2018/5/layout/IconLeafLabelList"/>
    <dgm:cxn modelId="{2EDD4418-8A2F-4907-A9FA-CD0643039309}" type="presOf" srcId="{5FBB1BB5-EC5D-4BD8-A879-E8AEAAD304A1}" destId="{88B5DBB5-9C15-47F7-AF89-59CA8A889D41}" srcOrd="0" destOrd="0" presId="urn:microsoft.com/office/officeart/2018/5/layout/IconLeafLabelList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39BB6754-4D0E-4123-94B9-3081228E7339}" type="presOf" srcId="{B19B3A4D-0C88-4946-9DBB-6C7685CD9884}" destId="{F00DE054-3EC3-4009-98DE-7C55F9F2430D}" srcOrd="0" destOrd="0" presId="urn:microsoft.com/office/officeart/2018/5/layout/IconLeafLabelList"/>
    <dgm:cxn modelId="{18E7369F-0387-46DA-A444-C72316F73491}" type="presOf" srcId="{AB6155E8-65D2-41CE-890A-F6E3853944BC}" destId="{AF56196E-3503-4011-A550-4ABCA06697C7}" srcOrd="0" destOrd="0" presId="urn:microsoft.com/office/officeart/2018/5/layout/IconLeafLabelList"/>
    <dgm:cxn modelId="{C64FFFCD-4195-4307-987C-951BC23F0222}" type="presOf" srcId="{0D957383-7D04-4E84-A9B7-7CFEC6D1E471}" destId="{9CCE8A95-1EF6-42EC-A099-695D69A3D8BD}" srcOrd="0" destOrd="0" presId="urn:microsoft.com/office/officeart/2018/5/layout/IconLeafLabelList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297934CE-8E66-49EC-8F9A-3422C009A986}" type="presParOf" srcId="{F00DE054-3EC3-4009-98DE-7C55F9F2430D}" destId="{A23C011C-A422-4C52-9B8A-6A9358941031}" srcOrd="0" destOrd="0" presId="urn:microsoft.com/office/officeart/2018/5/layout/IconLeafLabelList"/>
    <dgm:cxn modelId="{AC340A1C-4576-4A5F-B384-B34E0EA4C364}" type="presParOf" srcId="{A23C011C-A422-4C52-9B8A-6A9358941031}" destId="{C86B55D9-69E6-4AD3-BE39-E94CDD861A0A}" srcOrd="0" destOrd="0" presId="urn:microsoft.com/office/officeart/2018/5/layout/IconLeafLabelList"/>
    <dgm:cxn modelId="{A6E8A108-28D1-48C4-ADD8-D0E6934EFC1A}" type="presParOf" srcId="{A23C011C-A422-4C52-9B8A-6A9358941031}" destId="{5204B55B-1F9F-4555-8E89-841A09EC44EA}" srcOrd="1" destOrd="0" presId="urn:microsoft.com/office/officeart/2018/5/layout/IconLeafLabelList"/>
    <dgm:cxn modelId="{1D063398-B7CE-453A-95EA-43DBA4517791}" type="presParOf" srcId="{A23C011C-A422-4C52-9B8A-6A9358941031}" destId="{3A0A04F6-59C2-47B9-ABAF-22A2C5267892}" srcOrd="2" destOrd="0" presId="urn:microsoft.com/office/officeart/2018/5/layout/IconLeafLabelList"/>
    <dgm:cxn modelId="{25785A5D-96D0-4440-AC2D-7164E9C866C6}" type="presParOf" srcId="{A23C011C-A422-4C52-9B8A-6A9358941031}" destId="{860BD206-8EDF-477C-A2FC-9C83FA272E8F}" srcOrd="3" destOrd="0" presId="urn:microsoft.com/office/officeart/2018/5/layout/IconLeafLabelList"/>
    <dgm:cxn modelId="{F3A0557B-C0C4-439D-B946-2299B8BF4E5E}" type="presParOf" srcId="{F00DE054-3EC3-4009-98DE-7C55F9F2430D}" destId="{76F7F745-0EA5-4720-A30B-263C019FD67C}" srcOrd="1" destOrd="0" presId="urn:microsoft.com/office/officeart/2018/5/layout/IconLeafLabelList"/>
    <dgm:cxn modelId="{19FD6EAA-6662-4D8D-8DE2-2F7C71F58493}" type="presParOf" srcId="{F00DE054-3EC3-4009-98DE-7C55F9F2430D}" destId="{ACF735BC-151C-4590-A161-9BF525BBEFF1}" srcOrd="2" destOrd="0" presId="urn:microsoft.com/office/officeart/2018/5/layout/IconLeafLabelList"/>
    <dgm:cxn modelId="{139EB691-92B9-42C2-8795-809643FD0152}" type="presParOf" srcId="{ACF735BC-151C-4590-A161-9BF525BBEFF1}" destId="{ACBC3A8C-BBF1-4DF3-B70E-80F006938DA0}" srcOrd="0" destOrd="0" presId="urn:microsoft.com/office/officeart/2018/5/layout/IconLeafLabelList"/>
    <dgm:cxn modelId="{71E0170C-702D-4FAB-AB6E-982FB356C95D}" type="presParOf" srcId="{ACF735BC-151C-4590-A161-9BF525BBEFF1}" destId="{92CDD234-8123-4ED1-8CA9-3B43DCC5787E}" srcOrd="1" destOrd="0" presId="urn:microsoft.com/office/officeart/2018/5/layout/IconLeafLabelList"/>
    <dgm:cxn modelId="{7B34E3CC-C244-480C-A218-A756702CCAE7}" type="presParOf" srcId="{ACF735BC-151C-4590-A161-9BF525BBEFF1}" destId="{8E0CD36C-970F-46E7-B59B-133DEA972EAB}" srcOrd="2" destOrd="0" presId="urn:microsoft.com/office/officeart/2018/5/layout/IconLeafLabelList"/>
    <dgm:cxn modelId="{E9B40A44-DF57-4195-9A82-0B09F60EEDC8}" type="presParOf" srcId="{ACF735BC-151C-4590-A161-9BF525BBEFF1}" destId="{88B5DBB5-9C15-47F7-AF89-59CA8A889D41}" srcOrd="3" destOrd="0" presId="urn:microsoft.com/office/officeart/2018/5/layout/IconLeafLabelList"/>
    <dgm:cxn modelId="{1B426288-2BBC-4777-AB57-BEC1D825746C}" type="presParOf" srcId="{F00DE054-3EC3-4009-98DE-7C55F9F2430D}" destId="{58C64932-7FC5-45DB-9B27-AA2E30136A2D}" srcOrd="3" destOrd="0" presId="urn:microsoft.com/office/officeart/2018/5/layout/IconLeafLabelList"/>
    <dgm:cxn modelId="{4F3C5846-9BC3-478D-B582-4B19F5D0FD5A}" type="presParOf" srcId="{F00DE054-3EC3-4009-98DE-7C55F9F2430D}" destId="{57438B84-2D87-4D5B-B1A5-6CE71EE104BE}" srcOrd="4" destOrd="0" presId="urn:microsoft.com/office/officeart/2018/5/layout/IconLeafLabelList"/>
    <dgm:cxn modelId="{BE229972-35A6-415A-B416-79D45E15F521}" type="presParOf" srcId="{57438B84-2D87-4D5B-B1A5-6CE71EE104BE}" destId="{8754D158-F7A6-4B6D-9A2F-CCECB0678B90}" srcOrd="0" destOrd="0" presId="urn:microsoft.com/office/officeart/2018/5/layout/IconLeafLabelList"/>
    <dgm:cxn modelId="{E2BADAC0-F20F-4827-A3CD-9AAC9CC1C680}" type="presParOf" srcId="{57438B84-2D87-4D5B-B1A5-6CE71EE104BE}" destId="{38E4BCE2-7882-47CA-926F-6AAAC3DC55F7}" srcOrd="1" destOrd="0" presId="urn:microsoft.com/office/officeart/2018/5/layout/IconLeafLabelList"/>
    <dgm:cxn modelId="{25CEBC42-DAC7-4D5C-872D-7301B5BA8AFA}" type="presParOf" srcId="{57438B84-2D87-4D5B-B1A5-6CE71EE104BE}" destId="{E3C624F8-0554-4BA7-8833-FC4955C96192}" srcOrd="2" destOrd="0" presId="urn:microsoft.com/office/officeart/2018/5/layout/IconLeafLabelList"/>
    <dgm:cxn modelId="{297F1807-BBE2-4A50-9340-17252BA23499}" type="presParOf" srcId="{57438B84-2D87-4D5B-B1A5-6CE71EE104BE}" destId="{9CCE8A95-1EF6-42EC-A099-695D69A3D8BD}" srcOrd="3" destOrd="0" presId="urn:microsoft.com/office/officeart/2018/5/layout/IconLeafLabelList"/>
    <dgm:cxn modelId="{AE047110-640D-4109-A089-283137C965E8}" type="presParOf" srcId="{F00DE054-3EC3-4009-98DE-7C55F9F2430D}" destId="{053479DD-849F-4A1F-A983-D69D253C6318}" srcOrd="5" destOrd="0" presId="urn:microsoft.com/office/officeart/2018/5/layout/IconLeafLabelList"/>
    <dgm:cxn modelId="{469EBD91-8FBB-423F-9E4A-6704C988E9FB}" type="presParOf" srcId="{F00DE054-3EC3-4009-98DE-7C55F9F2430D}" destId="{F6CCE2E6-7D7C-4668-9061-EBAC3888D827}" srcOrd="6" destOrd="0" presId="urn:microsoft.com/office/officeart/2018/5/layout/IconLeafLabelList"/>
    <dgm:cxn modelId="{BE0C7C5A-A529-4A8B-A69E-FEB65AFB5C01}" type="presParOf" srcId="{F6CCE2E6-7D7C-4668-9061-EBAC3888D827}" destId="{EB97F696-D4FC-4290-B42F-326A626E8B58}" srcOrd="0" destOrd="0" presId="urn:microsoft.com/office/officeart/2018/5/layout/IconLeafLabelList"/>
    <dgm:cxn modelId="{96546ED5-0DF4-4917-BC24-488237137B30}" type="presParOf" srcId="{F6CCE2E6-7D7C-4668-9061-EBAC3888D827}" destId="{8DDC4E13-1246-4DB5-A297-236ADB234C9C}" srcOrd="1" destOrd="0" presId="urn:microsoft.com/office/officeart/2018/5/layout/IconLeafLabelList"/>
    <dgm:cxn modelId="{5AA5572F-DF11-496A-ACD2-1E0F70D4E820}" type="presParOf" srcId="{F6CCE2E6-7D7C-4668-9061-EBAC3888D827}" destId="{5583A86F-2918-4BC5-86DB-91FE256DC160}" srcOrd="2" destOrd="0" presId="urn:microsoft.com/office/officeart/2018/5/layout/IconLeafLabelList"/>
    <dgm:cxn modelId="{DD8BBF25-8144-4054-BCB8-F1F076824497}" type="presParOf" srcId="{F6CCE2E6-7D7C-4668-9061-EBAC3888D827}" destId="{AF56196E-3503-4011-A550-4ABCA06697C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Unità di Valutazione Multidisciplinare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Équipe di lavoro composta da professionisti diversi (MMG, medico specialista, assistente sociale, infermiere, operatori servizi territoriali)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Il suo compito è quello di leggere I bisogni socio-assistenziali dei cittadini con percorsi di assistenza specifici.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04D04112-2E66-4E82-A7BC-506D16474472}" type="pres">
      <dgm:prSet presAssocID="{B19B3A4D-0C88-4946-9DBB-6C7685CD9884}" presName="Name0" presStyleCnt="0">
        <dgm:presLayoutVars>
          <dgm:animLvl val="lvl"/>
          <dgm:resizeHandles val="exact"/>
        </dgm:presLayoutVars>
      </dgm:prSet>
      <dgm:spPr/>
    </dgm:pt>
    <dgm:pt modelId="{34D068AA-8CB5-4563-8968-638F00C3CB09}" type="pres">
      <dgm:prSet presAssocID="{B3AD23E7-B4CD-4014-90ED-C1E395347994}" presName="compositeNode" presStyleCnt="0">
        <dgm:presLayoutVars>
          <dgm:bulletEnabled val="1"/>
        </dgm:presLayoutVars>
      </dgm:prSet>
      <dgm:spPr/>
    </dgm:pt>
    <dgm:pt modelId="{16CEA0B7-7AD5-4499-AD8A-41502F7FA7E7}" type="pres">
      <dgm:prSet presAssocID="{B3AD23E7-B4CD-4014-90ED-C1E395347994}" presName="bgRect" presStyleLbl="alignNode1" presStyleIdx="0" presStyleCnt="3"/>
      <dgm:spPr/>
    </dgm:pt>
    <dgm:pt modelId="{58CC3DE0-B47D-4177-9977-1CD82E076EED}" type="pres">
      <dgm:prSet presAssocID="{D0F9694E-53BF-4706-8DDA-98FB662E5123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12C0C24-86D0-4259-90B3-FF98F95CB2AB}" type="pres">
      <dgm:prSet presAssocID="{B3AD23E7-B4CD-4014-90ED-C1E395347994}" presName="nodeRect" presStyleLbl="alignNode1" presStyleIdx="0" presStyleCnt="3">
        <dgm:presLayoutVars>
          <dgm:bulletEnabled val="1"/>
        </dgm:presLayoutVars>
      </dgm:prSet>
      <dgm:spPr/>
    </dgm:pt>
    <dgm:pt modelId="{58F863C2-67C1-46B7-926A-A7DD7C32EA96}" type="pres">
      <dgm:prSet presAssocID="{D0F9694E-53BF-4706-8DDA-98FB662E5123}" presName="sibTrans" presStyleCnt="0"/>
      <dgm:spPr/>
    </dgm:pt>
    <dgm:pt modelId="{11124447-E0FE-4BED-825F-21DFBC9787CC}" type="pres">
      <dgm:prSet presAssocID="{5FBB1BB5-EC5D-4BD8-A879-E8AEAAD304A1}" presName="compositeNode" presStyleCnt="0">
        <dgm:presLayoutVars>
          <dgm:bulletEnabled val="1"/>
        </dgm:presLayoutVars>
      </dgm:prSet>
      <dgm:spPr/>
    </dgm:pt>
    <dgm:pt modelId="{AA6997E9-51F7-4999-9B3B-E60303C60248}" type="pres">
      <dgm:prSet presAssocID="{5FBB1BB5-EC5D-4BD8-A879-E8AEAAD304A1}" presName="bgRect" presStyleLbl="alignNode1" presStyleIdx="1" presStyleCnt="3"/>
      <dgm:spPr/>
    </dgm:pt>
    <dgm:pt modelId="{BD63EA94-4DB2-48A4-A74B-82A8A1EA31BF}" type="pres">
      <dgm:prSet presAssocID="{9995C9A2-57FD-48CE-AE8E-0DFADF52A3D8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796B94DC-AFFA-41E9-85E9-638CFB94ABFE}" type="pres">
      <dgm:prSet presAssocID="{5FBB1BB5-EC5D-4BD8-A879-E8AEAAD304A1}" presName="nodeRect" presStyleLbl="alignNode1" presStyleIdx="1" presStyleCnt="3">
        <dgm:presLayoutVars>
          <dgm:bulletEnabled val="1"/>
        </dgm:presLayoutVars>
      </dgm:prSet>
      <dgm:spPr/>
    </dgm:pt>
    <dgm:pt modelId="{2150A426-2454-4321-BA2B-21F09D4E0AFC}" type="pres">
      <dgm:prSet presAssocID="{9995C9A2-57FD-48CE-AE8E-0DFADF52A3D8}" presName="sibTrans" presStyleCnt="0"/>
      <dgm:spPr/>
    </dgm:pt>
    <dgm:pt modelId="{71D59FB6-AA37-45DA-A075-004C14ABE46E}" type="pres">
      <dgm:prSet presAssocID="{0D957383-7D04-4E84-A9B7-7CFEC6D1E471}" presName="compositeNode" presStyleCnt="0">
        <dgm:presLayoutVars>
          <dgm:bulletEnabled val="1"/>
        </dgm:presLayoutVars>
      </dgm:prSet>
      <dgm:spPr/>
    </dgm:pt>
    <dgm:pt modelId="{F96D92F9-85C2-4E32-A02A-FE14FD9FA05F}" type="pres">
      <dgm:prSet presAssocID="{0D957383-7D04-4E84-A9B7-7CFEC6D1E471}" presName="bgRect" presStyleLbl="alignNode1" presStyleIdx="2" presStyleCnt="3"/>
      <dgm:spPr/>
    </dgm:pt>
    <dgm:pt modelId="{BFD8B71F-3381-4ED3-A924-129F2BE8BF6D}" type="pres">
      <dgm:prSet presAssocID="{03BC1CB2-4AA3-4EF0-96DE-D472AC1CBF2E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67DF89D-0D49-45F0-8527-A181D1F2B030}" type="pres">
      <dgm:prSet presAssocID="{0D957383-7D04-4E84-A9B7-7CFEC6D1E471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2C71C807-1E2F-4246-8421-59932D29B206}" type="presOf" srcId="{03BC1CB2-4AA3-4EF0-96DE-D472AC1CBF2E}" destId="{BFD8B71F-3381-4ED3-A924-129F2BE8BF6D}" srcOrd="0" destOrd="0" presId="urn:microsoft.com/office/officeart/2016/7/layout/LinearBlockProcessNumbered"/>
    <dgm:cxn modelId="{640F480C-651C-4EA1-9F2D-0783ECC4D9F9}" type="presOf" srcId="{B3AD23E7-B4CD-4014-90ED-C1E395347994}" destId="{16CEA0B7-7AD5-4499-AD8A-41502F7FA7E7}" srcOrd="0" destOrd="0" presId="urn:microsoft.com/office/officeart/2016/7/layout/LinearBlockProcessNumbered"/>
    <dgm:cxn modelId="{E7EEB25B-7D4A-4FA8-8E7E-5BD5CD2727A0}" type="presOf" srcId="{5FBB1BB5-EC5D-4BD8-A879-E8AEAAD304A1}" destId="{796B94DC-AFFA-41E9-85E9-638CFB94ABFE}" srcOrd="1" destOrd="0" presId="urn:microsoft.com/office/officeart/2016/7/layout/LinearBlockProcessNumbered"/>
    <dgm:cxn modelId="{388D7B5E-98F2-485D-A360-FE46C5784E22}" type="presOf" srcId="{0D957383-7D04-4E84-A9B7-7CFEC6D1E471}" destId="{F96D92F9-85C2-4E32-A02A-FE14FD9FA05F}" srcOrd="0" destOrd="0" presId="urn:microsoft.com/office/officeart/2016/7/layout/LinearBlockProcessNumbered"/>
    <dgm:cxn modelId="{424DDC5E-4A9F-4E0D-B0D8-389F9FCF0CCA}" type="presOf" srcId="{B19B3A4D-0C88-4946-9DBB-6C7685CD9884}" destId="{04D04112-2E66-4E82-A7BC-506D16474472}" srcOrd="0" destOrd="0" presId="urn:microsoft.com/office/officeart/2016/7/layout/LinearBlockProcessNumbered"/>
    <dgm:cxn modelId="{E011CA62-F354-43ED-96E9-78D260B3764D}" type="presOf" srcId="{5FBB1BB5-EC5D-4BD8-A879-E8AEAAD304A1}" destId="{AA6997E9-51F7-4999-9B3B-E60303C60248}" srcOrd="0" destOrd="0" presId="urn:microsoft.com/office/officeart/2016/7/layout/LinearBlockProcessNumbered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F5AC5179-6098-4E96-A9EE-F249E2B7591B}" type="presOf" srcId="{9995C9A2-57FD-48CE-AE8E-0DFADF52A3D8}" destId="{BD63EA94-4DB2-48A4-A74B-82A8A1EA31BF}" srcOrd="0" destOrd="0" presId="urn:microsoft.com/office/officeart/2016/7/layout/LinearBlockProcessNumbered"/>
    <dgm:cxn modelId="{EBBFB8A4-5785-40E5-8053-0653506BF8D4}" type="presOf" srcId="{0D957383-7D04-4E84-A9B7-7CFEC6D1E471}" destId="{667DF89D-0D49-45F0-8527-A181D1F2B030}" srcOrd="1" destOrd="0" presId="urn:microsoft.com/office/officeart/2016/7/layout/LinearBlockProcessNumbered"/>
    <dgm:cxn modelId="{A5BEB3AB-F7CE-4EF7-A027-4EC7EC495E82}" type="presOf" srcId="{D0F9694E-53BF-4706-8DDA-98FB662E5123}" destId="{58CC3DE0-B47D-4177-9977-1CD82E076EED}" srcOrd="0" destOrd="0" presId="urn:microsoft.com/office/officeart/2016/7/layout/LinearBlockProcessNumbered"/>
    <dgm:cxn modelId="{E500A9F4-A762-47C1-8371-EAE4D251ED53}" type="presOf" srcId="{B3AD23E7-B4CD-4014-90ED-C1E395347994}" destId="{512C0C24-86D0-4259-90B3-FF98F95CB2AB}" srcOrd="1" destOrd="0" presId="urn:microsoft.com/office/officeart/2016/7/layout/LinearBlockProcessNumbered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B4767A6B-AB45-4E06-9FAE-E1A328B95262}" type="presParOf" srcId="{04D04112-2E66-4E82-A7BC-506D16474472}" destId="{34D068AA-8CB5-4563-8968-638F00C3CB09}" srcOrd="0" destOrd="0" presId="urn:microsoft.com/office/officeart/2016/7/layout/LinearBlockProcessNumbered"/>
    <dgm:cxn modelId="{C612814F-975B-4FB5-8417-A1FA42640306}" type="presParOf" srcId="{34D068AA-8CB5-4563-8968-638F00C3CB09}" destId="{16CEA0B7-7AD5-4499-AD8A-41502F7FA7E7}" srcOrd="0" destOrd="0" presId="urn:microsoft.com/office/officeart/2016/7/layout/LinearBlockProcessNumbered"/>
    <dgm:cxn modelId="{88FC5C84-20CA-4433-A506-3CB7BE805D8F}" type="presParOf" srcId="{34D068AA-8CB5-4563-8968-638F00C3CB09}" destId="{58CC3DE0-B47D-4177-9977-1CD82E076EED}" srcOrd="1" destOrd="0" presId="urn:microsoft.com/office/officeart/2016/7/layout/LinearBlockProcessNumbered"/>
    <dgm:cxn modelId="{1A49F0BA-A3DB-42C5-ADD8-82A2696C0EC7}" type="presParOf" srcId="{34D068AA-8CB5-4563-8968-638F00C3CB09}" destId="{512C0C24-86D0-4259-90B3-FF98F95CB2AB}" srcOrd="2" destOrd="0" presId="urn:microsoft.com/office/officeart/2016/7/layout/LinearBlockProcessNumbered"/>
    <dgm:cxn modelId="{25EA26E0-057B-4DD5-96B7-1C15740DA323}" type="presParOf" srcId="{04D04112-2E66-4E82-A7BC-506D16474472}" destId="{58F863C2-67C1-46B7-926A-A7DD7C32EA96}" srcOrd="1" destOrd="0" presId="urn:microsoft.com/office/officeart/2016/7/layout/LinearBlockProcessNumbered"/>
    <dgm:cxn modelId="{AD8A1025-337D-4177-ADDA-539593708973}" type="presParOf" srcId="{04D04112-2E66-4E82-A7BC-506D16474472}" destId="{11124447-E0FE-4BED-825F-21DFBC9787CC}" srcOrd="2" destOrd="0" presId="urn:microsoft.com/office/officeart/2016/7/layout/LinearBlockProcessNumbered"/>
    <dgm:cxn modelId="{19EEADD2-270A-4DAE-8D23-C50BB1261021}" type="presParOf" srcId="{11124447-E0FE-4BED-825F-21DFBC9787CC}" destId="{AA6997E9-51F7-4999-9B3B-E60303C60248}" srcOrd="0" destOrd="0" presId="urn:microsoft.com/office/officeart/2016/7/layout/LinearBlockProcessNumbered"/>
    <dgm:cxn modelId="{83CD5EE0-0AFA-4CCD-AB11-95341B074CFA}" type="presParOf" srcId="{11124447-E0FE-4BED-825F-21DFBC9787CC}" destId="{BD63EA94-4DB2-48A4-A74B-82A8A1EA31BF}" srcOrd="1" destOrd="0" presId="urn:microsoft.com/office/officeart/2016/7/layout/LinearBlockProcessNumbered"/>
    <dgm:cxn modelId="{923BEAD4-4EE0-4DB2-B4A4-69EF476CA1AA}" type="presParOf" srcId="{11124447-E0FE-4BED-825F-21DFBC9787CC}" destId="{796B94DC-AFFA-41E9-85E9-638CFB94ABFE}" srcOrd="2" destOrd="0" presId="urn:microsoft.com/office/officeart/2016/7/layout/LinearBlockProcessNumbered"/>
    <dgm:cxn modelId="{6E6B1AB4-A591-4BC2-8050-2BF87E4F63A9}" type="presParOf" srcId="{04D04112-2E66-4E82-A7BC-506D16474472}" destId="{2150A426-2454-4321-BA2B-21F09D4E0AFC}" srcOrd="3" destOrd="0" presId="urn:microsoft.com/office/officeart/2016/7/layout/LinearBlockProcessNumbered"/>
    <dgm:cxn modelId="{E0D46987-9CCC-45C5-8531-E612260DD0C6}" type="presParOf" srcId="{04D04112-2E66-4E82-A7BC-506D16474472}" destId="{71D59FB6-AA37-45DA-A075-004C14ABE46E}" srcOrd="4" destOrd="0" presId="urn:microsoft.com/office/officeart/2016/7/layout/LinearBlockProcessNumbered"/>
    <dgm:cxn modelId="{6307848B-E938-40BD-AEA6-93EAB3EC303D}" type="presParOf" srcId="{71D59FB6-AA37-45DA-A075-004C14ABE46E}" destId="{F96D92F9-85C2-4E32-A02A-FE14FD9FA05F}" srcOrd="0" destOrd="0" presId="urn:microsoft.com/office/officeart/2016/7/layout/LinearBlockProcessNumbered"/>
    <dgm:cxn modelId="{9115CCE5-3548-41B0-8176-DC601F8D7843}" type="presParOf" srcId="{71D59FB6-AA37-45DA-A075-004C14ABE46E}" destId="{BFD8B71F-3381-4ED3-A924-129F2BE8BF6D}" srcOrd="1" destOrd="0" presId="urn:microsoft.com/office/officeart/2016/7/layout/LinearBlockProcessNumbered"/>
    <dgm:cxn modelId="{1BB87F36-3ED8-4D6C-9B2A-F2486992F56B}" type="presParOf" srcId="{71D59FB6-AA37-45DA-A075-004C14ABE46E}" destId="{667DF89D-0D49-45F0-8527-A181D1F2B03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Valutazione Multidimensionale 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Processo globale, dinamico e interdisciplinare volto a identificare la natura e l’entità del problema di carattere fisico, psichico o relazionale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Modello diffuso in ambito geriatrico al fine di garantire continuità assistenziale per la persona in carico a Unità Operative (UO). 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endParaRPr lang="en-US"/>
        </a:p>
      </dgm:t>
    </dgm:pt>
    <dgm:pt modelId="{6ADD9ABB-AB2A-4F7A-90BD-97D0034720D2}" type="pres">
      <dgm:prSet presAssocID="{B19B3A4D-0C88-4946-9DBB-6C7685CD9884}" presName="diagram" presStyleCnt="0">
        <dgm:presLayoutVars>
          <dgm:dir/>
          <dgm:resizeHandles val="exact"/>
        </dgm:presLayoutVars>
      </dgm:prSet>
      <dgm:spPr/>
    </dgm:pt>
    <dgm:pt modelId="{8C3A1C6B-F485-4DAA-8C0C-18777BE7EB32}" type="pres">
      <dgm:prSet presAssocID="{B3AD23E7-B4CD-4014-90ED-C1E395347994}" presName="node" presStyleLbl="node1" presStyleIdx="0" presStyleCnt="3">
        <dgm:presLayoutVars>
          <dgm:bulletEnabled val="1"/>
        </dgm:presLayoutVars>
      </dgm:prSet>
      <dgm:spPr/>
    </dgm:pt>
    <dgm:pt modelId="{5F00C778-D3E4-4DF6-8834-B343F84C28C9}" type="pres">
      <dgm:prSet presAssocID="{D0F9694E-53BF-4706-8DDA-98FB662E5123}" presName="sibTrans" presStyleCnt="0"/>
      <dgm:spPr/>
    </dgm:pt>
    <dgm:pt modelId="{FE8E691E-1597-4CB5-ADA9-E3B7B6FEAFF7}" type="pres">
      <dgm:prSet presAssocID="{5FBB1BB5-EC5D-4BD8-A879-E8AEAAD304A1}" presName="node" presStyleLbl="node1" presStyleIdx="1" presStyleCnt="3">
        <dgm:presLayoutVars>
          <dgm:bulletEnabled val="1"/>
        </dgm:presLayoutVars>
      </dgm:prSet>
      <dgm:spPr/>
    </dgm:pt>
    <dgm:pt modelId="{77F96CF6-A77D-4670-A251-7BF68ABDE9DB}" type="pres">
      <dgm:prSet presAssocID="{9995C9A2-57FD-48CE-AE8E-0DFADF52A3D8}" presName="sibTrans" presStyleCnt="0"/>
      <dgm:spPr/>
    </dgm:pt>
    <dgm:pt modelId="{411B3077-2442-4288-922E-5E045FE167A3}" type="pres">
      <dgm:prSet presAssocID="{0D957383-7D04-4E84-A9B7-7CFEC6D1E471}" presName="node" presStyleLbl="node1" presStyleIdx="2" presStyleCnt="3">
        <dgm:presLayoutVars>
          <dgm:bulletEnabled val="1"/>
        </dgm:presLayoutVars>
      </dgm:prSet>
      <dgm:spPr/>
    </dgm:pt>
  </dgm:ptLst>
  <dgm:cxnLst>
    <dgm:cxn modelId="{1494F615-622E-4625-A144-BB9DE4204024}" type="presOf" srcId="{5FBB1BB5-EC5D-4BD8-A879-E8AEAAD304A1}" destId="{FE8E691E-1597-4CB5-ADA9-E3B7B6FEAFF7}" srcOrd="0" destOrd="0" presId="urn:microsoft.com/office/officeart/2005/8/layout/default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FE5D114F-0BFF-4138-91C3-265F9851DAA2}" type="presOf" srcId="{B19B3A4D-0C88-4946-9DBB-6C7685CD9884}" destId="{6ADD9ABB-AB2A-4F7A-90BD-97D0034720D2}" srcOrd="0" destOrd="0" presId="urn:microsoft.com/office/officeart/2005/8/layout/default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B5FC7DB2-13F6-4ED5-B5EA-4B538E36906C}" type="presOf" srcId="{0D957383-7D04-4E84-A9B7-7CFEC6D1E471}" destId="{411B3077-2442-4288-922E-5E045FE167A3}" srcOrd="0" destOrd="0" presId="urn:microsoft.com/office/officeart/2005/8/layout/default"/>
    <dgm:cxn modelId="{382C7ECE-F926-438A-9C0E-F09C73B74286}" type="presOf" srcId="{B3AD23E7-B4CD-4014-90ED-C1E395347994}" destId="{8C3A1C6B-F485-4DAA-8C0C-18777BE7EB32}" srcOrd="0" destOrd="0" presId="urn:microsoft.com/office/officeart/2005/8/layout/default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02DD27CE-31F0-4388-BECA-00D34A282675}" type="presParOf" srcId="{6ADD9ABB-AB2A-4F7A-90BD-97D0034720D2}" destId="{8C3A1C6B-F485-4DAA-8C0C-18777BE7EB32}" srcOrd="0" destOrd="0" presId="urn:microsoft.com/office/officeart/2005/8/layout/default"/>
    <dgm:cxn modelId="{99A96C95-0627-455E-B911-D232CC859779}" type="presParOf" srcId="{6ADD9ABB-AB2A-4F7A-90BD-97D0034720D2}" destId="{5F00C778-D3E4-4DF6-8834-B343F84C28C9}" srcOrd="1" destOrd="0" presId="urn:microsoft.com/office/officeart/2005/8/layout/default"/>
    <dgm:cxn modelId="{75E81608-3EC0-4240-AF8F-9FB0BA99B72E}" type="presParOf" srcId="{6ADD9ABB-AB2A-4F7A-90BD-97D0034720D2}" destId="{FE8E691E-1597-4CB5-ADA9-E3B7B6FEAFF7}" srcOrd="2" destOrd="0" presId="urn:microsoft.com/office/officeart/2005/8/layout/default"/>
    <dgm:cxn modelId="{DB81DF0A-2CB5-4BD8-BA1D-8D7CBE1FE3B8}" type="presParOf" srcId="{6ADD9ABB-AB2A-4F7A-90BD-97D0034720D2}" destId="{77F96CF6-A77D-4670-A251-7BF68ABDE9DB}" srcOrd="3" destOrd="0" presId="urn:microsoft.com/office/officeart/2005/8/layout/default"/>
    <dgm:cxn modelId="{591687C8-5061-4814-80F0-31BC8DF4E9AC}" type="presParOf" srcId="{6ADD9ABB-AB2A-4F7A-90BD-97D0034720D2}" destId="{411B3077-2442-4288-922E-5E045FE167A3}" srcOrd="4" destOrd="0" presId="urn:microsoft.com/office/officeart/2005/8/layout/default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D6123-8D93-4974-8DC9-07F8548B9E08}">
      <dsp:nvSpPr>
        <dsp:cNvPr id="0" name=""/>
        <dsp:cNvSpPr/>
      </dsp:nvSpPr>
      <dsp:spPr>
        <a:xfrm>
          <a:off x="429682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9A195-C7F8-45B2-B1E5-7D221E057119}">
      <dsp:nvSpPr>
        <dsp:cNvPr id="0" name=""/>
        <dsp:cNvSpPr/>
      </dsp:nvSpPr>
      <dsp:spPr>
        <a:xfrm>
          <a:off x="425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Per integrazione socio-sanitaria intendiamo:</a:t>
          </a:r>
          <a:endParaRPr lang="en-US" sz="1100" kern="1200"/>
        </a:p>
      </dsp:txBody>
      <dsp:txXfrm>
        <a:off x="425" y="2671125"/>
        <a:ext cx="1560937" cy="1636545"/>
      </dsp:txXfrm>
    </dsp:sp>
    <dsp:sp modelId="{9DB96FAC-D0A7-42F5-BE94-8A7AB00D04A3}">
      <dsp:nvSpPr>
        <dsp:cNvPr id="0" name=""/>
        <dsp:cNvSpPr/>
      </dsp:nvSpPr>
      <dsp:spPr>
        <a:xfrm>
          <a:off x="2263784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34929-E5E1-42FE-8509-3F9DCD80AFEB}">
      <dsp:nvSpPr>
        <dsp:cNvPr id="0" name=""/>
        <dsp:cNvSpPr/>
      </dsp:nvSpPr>
      <dsp:spPr>
        <a:xfrm>
          <a:off x="1834526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Il Coordinamento tra interventi di natura sanitaria e interventi di natura sociale a fronte di bisogni di salute molteplici e complessi, sulla base di progetti assistenziali personalizzati;</a:t>
          </a:r>
          <a:endParaRPr lang="en-US" sz="1100" kern="1200"/>
        </a:p>
      </dsp:txBody>
      <dsp:txXfrm>
        <a:off x="1834526" y="2671125"/>
        <a:ext cx="1560937" cy="1636545"/>
      </dsp:txXfrm>
    </dsp:sp>
    <dsp:sp modelId="{DA545FFB-CED5-45E1-865C-40E5E1E3A749}">
      <dsp:nvSpPr>
        <dsp:cNvPr id="0" name=""/>
        <dsp:cNvSpPr/>
      </dsp:nvSpPr>
      <dsp:spPr>
        <a:xfrm>
          <a:off x="4097886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598B6-0E75-4DAA-81E7-3FFE2A77AB15}">
      <dsp:nvSpPr>
        <dsp:cNvPr id="0" name=""/>
        <dsp:cNvSpPr/>
      </dsp:nvSpPr>
      <dsp:spPr>
        <a:xfrm>
          <a:off x="3668628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Il raccordo tra politiche sanitarie e sociali consente di dare risposte unitarie all’interno di percorsi assistenziali integrati, con il coinvolgimento e la valorizzazione di tutte le competenze e le risorse istituzionali (e non) presenti sul territorio;</a:t>
          </a:r>
          <a:endParaRPr lang="en-US" sz="1100" kern="1200"/>
        </a:p>
      </dsp:txBody>
      <dsp:txXfrm>
        <a:off x="3668628" y="2671125"/>
        <a:ext cx="1560937" cy="1636545"/>
      </dsp:txXfrm>
    </dsp:sp>
    <dsp:sp modelId="{43D31292-6028-4E0F-A784-F88127C56EDB}">
      <dsp:nvSpPr>
        <dsp:cNvPr id="0" name=""/>
        <dsp:cNvSpPr/>
      </dsp:nvSpPr>
      <dsp:spPr>
        <a:xfrm>
          <a:off x="5931987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E5336-15EC-419D-AD65-61FC8787F946}">
      <dsp:nvSpPr>
        <dsp:cNvPr id="0" name=""/>
        <dsp:cNvSpPr/>
      </dsp:nvSpPr>
      <dsp:spPr>
        <a:xfrm>
          <a:off x="5502729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Il necessario superamento della dicotomia tra servizi sociali gestiti da Enti locali e servizi sanitari di competenza del SSN instaurando una partnership tra Distretti sociosanitari e Comuni;</a:t>
          </a:r>
          <a:endParaRPr lang="en-US" sz="1100" kern="1200"/>
        </a:p>
      </dsp:txBody>
      <dsp:txXfrm>
        <a:off x="5502729" y="2671125"/>
        <a:ext cx="1560937" cy="1636545"/>
      </dsp:txXfrm>
    </dsp:sp>
    <dsp:sp modelId="{68D80C15-17C9-41EC-A17F-1C6ED8DC7801}">
      <dsp:nvSpPr>
        <dsp:cNvPr id="0" name=""/>
        <dsp:cNvSpPr/>
      </dsp:nvSpPr>
      <dsp:spPr>
        <a:xfrm>
          <a:off x="7766089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9846E-E238-4580-AA37-9081E642EA5E}">
      <dsp:nvSpPr>
        <dsp:cNvPr id="0" name=""/>
        <dsp:cNvSpPr/>
      </dsp:nvSpPr>
      <dsp:spPr>
        <a:xfrm>
          <a:off x="7336831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La definizione di Livelli Essenziali di Assistenza e di Livelli Essenziali delle Prestazioni mediante l’integrazione di strumenti di progettazione territoriale come il Piano socio-sanitario regionale, il Piano Integrato di Salute e i Piani di Zona.</a:t>
          </a:r>
          <a:endParaRPr lang="en-US" sz="1100" kern="1200"/>
        </a:p>
      </dsp:txBody>
      <dsp:txXfrm>
        <a:off x="7336831" y="2671125"/>
        <a:ext cx="1560937" cy="16365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A645-0084-4CA0-BC9E-381BE475F897}">
      <dsp:nvSpPr>
        <dsp:cNvPr id="0" name=""/>
        <dsp:cNvSpPr/>
      </dsp:nvSpPr>
      <dsp:spPr>
        <a:xfrm>
          <a:off x="0" y="0"/>
          <a:ext cx="9197339" cy="1084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Piano Assistenziale Individualizzato </a:t>
          </a:r>
          <a:endParaRPr lang="en-US" sz="1800" kern="1200" dirty="0"/>
        </a:p>
      </dsp:txBody>
      <dsp:txXfrm>
        <a:off x="31762" y="31762"/>
        <a:ext cx="8027163" cy="1020897"/>
      </dsp:txXfrm>
    </dsp:sp>
    <dsp:sp modelId="{A99ED9B7-E5FE-4EDB-A3D6-117608A92D35}">
      <dsp:nvSpPr>
        <dsp:cNvPr id="0" name=""/>
        <dsp:cNvSpPr/>
      </dsp:nvSpPr>
      <dsp:spPr>
        <a:xfrm>
          <a:off x="811529" y="1265158"/>
          <a:ext cx="9197339" cy="1084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Esito</a:t>
          </a:r>
          <a:r>
            <a:rPr lang="en-US" sz="1800" kern="1200" dirty="0"/>
            <a:t> </a:t>
          </a:r>
          <a:r>
            <a:rPr lang="en-US" sz="1800" kern="1200" dirty="0" err="1"/>
            <a:t>della</a:t>
          </a:r>
          <a:r>
            <a:rPr lang="en-US" sz="1800" kern="1200" dirty="0"/>
            <a:t> VMD </a:t>
          </a:r>
        </a:p>
      </dsp:txBody>
      <dsp:txXfrm>
        <a:off x="843291" y="1296920"/>
        <a:ext cx="7617411" cy="1020897"/>
      </dsp:txXfrm>
    </dsp:sp>
    <dsp:sp modelId="{8123526E-EFF0-4EA1-979F-45B92DAB1F70}">
      <dsp:nvSpPr>
        <dsp:cNvPr id="0" name=""/>
        <dsp:cNvSpPr/>
      </dsp:nvSpPr>
      <dsp:spPr>
        <a:xfrm>
          <a:off x="1623059" y="2530316"/>
          <a:ext cx="9197339" cy="1084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Esso va a definire le azioni e gli interventi finalizzati a rimuovere I problemi mediante il coinvolgimenti di attori formali ed informali.
</a:t>
          </a:r>
          <a:endParaRPr lang="en-US" sz="1800" kern="1200" dirty="0"/>
        </a:p>
      </dsp:txBody>
      <dsp:txXfrm>
        <a:off x="1654821" y="2562078"/>
        <a:ext cx="7617411" cy="1020897"/>
      </dsp:txXfrm>
    </dsp:sp>
    <dsp:sp modelId="{3530D437-8C7A-45D8-9A6D-F7B8C66B3DA4}">
      <dsp:nvSpPr>
        <dsp:cNvPr id="0" name=""/>
        <dsp:cNvSpPr/>
      </dsp:nvSpPr>
      <dsp:spPr>
        <a:xfrm>
          <a:off x="8492465" y="822352"/>
          <a:ext cx="704873" cy="70487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01</a:t>
          </a:r>
        </a:p>
      </dsp:txBody>
      <dsp:txXfrm>
        <a:off x="8651061" y="822352"/>
        <a:ext cx="387681" cy="530417"/>
      </dsp:txXfrm>
    </dsp:sp>
    <dsp:sp modelId="{B1D012A2-6D0C-40DA-A1B2-998C462F4467}">
      <dsp:nvSpPr>
        <dsp:cNvPr id="0" name=""/>
        <dsp:cNvSpPr/>
      </dsp:nvSpPr>
      <dsp:spPr>
        <a:xfrm>
          <a:off x="9303995" y="2080281"/>
          <a:ext cx="704873" cy="70487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02</a:t>
          </a:r>
        </a:p>
      </dsp:txBody>
      <dsp:txXfrm>
        <a:off x="9462591" y="2080281"/>
        <a:ext cx="387681" cy="5304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494F4-A248-43B3-8B7D-4AF26AA1BCFC}">
      <dsp:nvSpPr>
        <dsp:cNvPr id="0" name=""/>
        <dsp:cNvSpPr/>
      </dsp:nvSpPr>
      <dsp:spPr>
        <a:xfrm>
          <a:off x="0" y="680525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7B3AA2-1977-460A-97AF-BFB3DF2023F9}">
      <dsp:nvSpPr>
        <dsp:cNvPr id="0" name=""/>
        <dsp:cNvSpPr/>
      </dsp:nvSpPr>
      <dsp:spPr>
        <a:xfrm>
          <a:off x="338137" y="100175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Assistenza Domiciliare Integrata</a:t>
          </a:r>
          <a:endParaRPr lang="en-US" sz="1800" kern="1200" dirty="0"/>
        </a:p>
      </dsp:txBody>
      <dsp:txXfrm>
        <a:off x="394737" y="1058356"/>
        <a:ext cx="2930037" cy="1819255"/>
      </dsp:txXfrm>
    </dsp:sp>
    <dsp:sp modelId="{3F85A8FA-C27F-4F6E-8EFF-4E8D0E7C4C53}">
      <dsp:nvSpPr>
        <dsp:cNvPr id="0" name=""/>
        <dsp:cNvSpPr/>
      </dsp:nvSpPr>
      <dsp:spPr>
        <a:xfrm>
          <a:off x="3719512" y="680525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99D26D-CFEF-4BAB-8CC4-54FC835D22F6}">
      <dsp:nvSpPr>
        <dsp:cNvPr id="0" name=""/>
        <dsp:cNvSpPr/>
      </dsp:nvSpPr>
      <dsp:spPr>
        <a:xfrm>
          <a:off x="4057649" y="100175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Erogazione di prestazioni socio-sanitarie a domicilio dell’utente finalizzate a evitare istituzionalizzazioni
</a:t>
          </a:r>
          <a:endParaRPr lang="en-US" sz="1800" kern="1200" dirty="0"/>
        </a:p>
      </dsp:txBody>
      <dsp:txXfrm>
        <a:off x="4114249" y="1058356"/>
        <a:ext cx="2930037" cy="1819255"/>
      </dsp:txXfrm>
    </dsp:sp>
    <dsp:sp modelId="{F144D227-658D-49D6-A68A-3F56234F04C6}">
      <dsp:nvSpPr>
        <dsp:cNvPr id="0" name=""/>
        <dsp:cNvSpPr/>
      </dsp:nvSpPr>
      <dsp:spPr>
        <a:xfrm>
          <a:off x="7439024" y="680525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E1C915-7117-448A-B241-EE74499978C2}">
      <dsp:nvSpPr>
        <dsp:cNvPr id="0" name=""/>
        <dsp:cNvSpPr/>
      </dsp:nvSpPr>
      <dsp:spPr>
        <a:xfrm>
          <a:off x="7777161" y="100175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ADI viene richiesta dal MMG, dal Medico dell’U.O., dall’Assistente Sociale o dalla famiglia
</a:t>
          </a:r>
          <a:endParaRPr lang="en-US" sz="1800" kern="1200" dirty="0"/>
        </a:p>
      </dsp:txBody>
      <dsp:txXfrm>
        <a:off x="7833761" y="1058356"/>
        <a:ext cx="2930037" cy="1819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A28D8-AFC9-4E66-800A-4CF879BBF352}">
      <dsp:nvSpPr>
        <dsp:cNvPr id="0" name=""/>
        <dsp:cNvSpPr/>
      </dsp:nvSpPr>
      <dsp:spPr>
        <a:xfrm>
          <a:off x="0" y="774915"/>
          <a:ext cx="6190459" cy="14306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7A08B-0A8C-4802-813A-B5C9C2DCDF86}">
      <dsp:nvSpPr>
        <dsp:cNvPr id="0" name=""/>
        <dsp:cNvSpPr/>
      </dsp:nvSpPr>
      <dsp:spPr>
        <a:xfrm>
          <a:off x="432760" y="1096803"/>
          <a:ext cx="786837" cy="7868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592FA-5FB1-4BA4-8ED2-6BAB24ADF8DF}">
      <dsp:nvSpPr>
        <dsp:cNvPr id="0" name=""/>
        <dsp:cNvSpPr/>
      </dsp:nvSpPr>
      <dsp:spPr>
        <a:xfrm>
          <a:off x="1652359" y="774915"/>
          <a:ext cx="4538099" cy="143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07" tIns="151407" rIns="151407" bIns="15140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u="sng" kern="1200"/>
            <a:t>Anni ’90 (seconda riforma sanitaria)</a:t>
          </a:r>
          <a:endParaRPr lang="en-US" sz="2500" kern="1200"/>
        </a:p>
      </dsp:txBody>
      <dsp:txXfrm>
        <a:off x="1652359" y="774915"/>
        <a:ext cx="4538099" cy="1430613"/>
      </dsp:txXfrm>
    </dsp:sp>
    <dsp:sp modelId="{51B510B8-1956-40AF-B56B-9E1733D5136F}">
      <dsp:nvSpPr>
        <dsp:cNvPr id="0" name=""/>
        <dsp:cNvSpPr/>
      </dsp:nvSpPr>
      <dsp:spPr>
        <a:xfrm>
          <a:off x="0" y="2563183"/>
          <a:ext cx="6190459" cy="14306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B4BC9-5DE1-43E9-B559-4867DAEB74C6}">
      <dsp:nvSpPr>
        <dsp:cNvPr id="0" name=""/>
        <dsp:cNvSpPr/>
      </dsp:nvSpPr>
      <dsp:spPr>
        <a:xfrm>
          <a:off x="432760" y="2885071"/>
          <a:ext cx="786837" cy="7868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1AF13-3E09-4A2D-AF72-5AB1DF52B94F}">
      <dsp:nvSpPr>
        <dsp:cNvPr id="0" name=""/>
        <dsp:cNvSpPr/>
      </dsp:nvSpPr>
      <dsp:spPr>
        <a:xfrm>
          <a:off x="1652359" y="2563183"/>
          <a:ext cx="4538099" cy="143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07" tIns="151407" rIns="151407" bIns="15140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D. Lgs. 502/92 e </a:t>
          </a:r>
          <a:r>
            <a:rPr lang="it-IT" sz="2500" kern="1200" dirty="0" err="1"/>
            <a:t>D.Lgs</a:t>
          </a:r>
          <a:r>
            <a:rPr lang="it-IT" sz="2500" kern="1200" dirty="0"/>
            <a:t> 517/93.</a:t>
          </a:r>
          <a:endParaRPr lang="en-US" sz="2500" kern="1200" dirty="0"/>
        </a:p>
      </dsp:txBody>
      <dsp:txXfrm>
        <a:off x="1652359" y="2563183"/>
        <a:ext cx="4538099" cy="14306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894DE-5C30-418B-967D-95F686B18457}">
      <dsp:nvSpPr>
        <dsp:cNvPr id="0" name=""/>
        <dsp:cNvSpPr/>
      </dsp:nvSpPr>
      <dsp:spPr>
        <a:xfrm>
          <a:off x="0" y="590834"/>
          <a:ext cx="10255250" cy="2878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Strumento professionale in caso di situazioni di bisogno complesse;</a:t>
          </a:r>
          <a:endParaRPr lang="en-US" sz="1200" kern="1200"/>
        </a:p>
      </dsp:txBody>
      <dsp:txXfrm>
        <a:off x="14050" y="604884"/>
        <a:ext cx="10227150" cy="259719"/>
      </dsp:txXfrm>
    </dsp:sp>
    <dsp:sp modelId="{1254D2F2-B431-47AA-B492-FC5676C56395}">
      <dsp:nvSpPr>
        <dsp:cNvPr id="0" name=""/>
        <dsp:cNvSpPr/>
      </dsp:nvSpPr>
      <dsp:spPr>
        <a:xfrm>
          <a:off x="0" y="913214"/>
          <a:ext cx="10255250" cy="287819"/>
        </a:xfrm>
        <a:prstGeom prst="roundRect">
          <a:avLst/>
        </a:prstGeom>
        <a:solidFill>
          <a:schemeClr val="accent5">
            <a:hueOff val="3359043"/>
            <a:satOff val="-1570"/>
            <a:lumOff val="-176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Metodologia basata sull’interazione di un gruppo di professionisti accomunato da obiettivi condivisi. </a:t>
          </a:r>
          <a:endParaRPr lang="en-US" sz="1200" kern="1200" dirty="0"/>
        </a:p>
      </dsp:txBody>
      <dsp:txXfrm>
        <a:off x="14050" y="927264"/>
        <a:ext cx="10227150" cy="259719"/>
      </dsp:txXfrm>
    </dsp:sp>
    <dsp:sp modelId="{4E116622-73F1-4787-A6E7-E3ED2EE195DE}">
      <dsp:nvSpPr>
        <dsp:cNvPr id="0" name=""/>
        <dsp:cNvSpPr/>
      </dsp:nvSpPr>
      <dsp:spPr>
        <a:xfrm>
          <a:off x="0" y="1235594"/>
          <a:ext cx="10255250" cy="287819"/>
        </a:xfrm>
        <a:prstGeom prst="roundRect">
          <a:avLst/>
        </a:prstGeom>
        <a:solidFill>
          <a:schemeClr val="accent5">
            <a:hueOff val="6718086"/>
            <a:satOff val="-3139"/>
            <a:lumOff val="-35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Obiettivo: valutazione olistica del bisogno, progettazione e realizzazione degli interventi che necessitano di  risposte multidimensionali.</a:t>
          </a:r>
          <a:endParaRPr lang="en-US" sz="1200" kern="1200" dirty="0"/>
        </a:p>
      </dsp:txBody>
      <dsp:txXfrm>
        <a:off x="14050" y="1249644"/>
        <a:ext cx="10227150" cy="259719"/>
      </dsp:txXfrm>
    </dsp:sp>
    <dsp:sp modelId="{EE6770F0-D1DE-4BEE-ABF5-777BDB9F3F82}">
      <dsp:nvSpPr>
        <dsp:cNvPr id="0" name=""/>
        <dsp:cNvSpPr/>
      </dsp:nvSpPr>
      <dsp:spPr>
        <a:xfrm>
          <a:off x="0" y="1557974"/>
          <a:ext cx="10255250" cy="287819"/>
        </a:xfrm>
        <a:prstGeom prst="roundRect">
          <a:avLst/>
        </a:prstGeom>
        <a:solidFill>
          <a:schemeClr val="accent5">
            <a:hueOff val="10077129"/>
            <a:satOff val="-4709"/>
            <a:lumOff val="-52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u="sng" kern="1200" dirty="0"/>
            <a:t>Tipologie di équipe: </a:t>
          </a:r>
          <a:endParaRPr lang="en-US" sz="1200" b="1" u="sng" kern="1200" dirty="0"/>
        </a:p>
      </dsp:txBody>
      <dsp:txXfrm>
        <a:off x="14050" y="1572024"/>
        <a:ext cx="10227150" cy="259719"/>
      </dsp:txXfrm>
    </dsp:sp>
    <dsp:sp modelId="{7573DFF6-A890-4CF4-8C24-D15DF892CBF5}">
      <dsp:nvSpPr>
        <dsp:cNvPr id="0" name=""/>
        <dsp:cNvSpPr/>
      </dsp:nvSpPr>
      <dsp:spPr>
        <a:xfrm>
          <a:off x="0" y="1880354"/>
          <a:ext cx="10255250" cy="287819"/>
        </a:xfrm>
        <a:prstGeom prst="roundRect">
          <a:avLst/>
        </a:prstGeom>
        <a:solidFill>
          <a:schemeClr val="accent5">
            <a:hueOff val="13436172"/>
            <a:satOff val="-6278"/>
            <a:lumOff val="-705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Équipe monoprofessionali;</a:t>
          </a:r>
          <a:endParaRPr lang="en-US" sz="1200" kern="1200"/>
        </a:p>
      </dsp:txBody>
      <dsp:txXfrm>
        <a:off x="14050" y="1894404"/>
        <a:ext cx="10227150" cy="259719"/>
      </dsp:txXfrm>
    </dsp:sp>
    <dsp:sp modelId="{C3D3B95A-F51D-4AC4-89BE-04EEF171A694}">
      <dsp:nvSpPr>
        <dsp:cNvPr id="0" name=""/>
        <dsp:cNvSpPr/>
      </dsp:nvSpPr>
      <dsp:spPr>
        <a:xfrm>
          <a:off x="0" y="2202734"/>
          <a:ext cx="10255250" cy="287819"/>
        </a:xfrm>
        <a:prstGeom prst="roundRect">
          <a:avLst/>
        </a:prstGeom>
        <a:solidFill>
          <a:schemeClr val="accent5">
            <a:hueOff val="16795214"/>
            <a:satOff val="-7848"/>
            <a:lumOff val="-882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Équipe interdisciplinari (équipe miste);</a:t>
          </a:r>
          <a:endParaRPr lang="en-US" sz="1200" kern="1200"/>
        </a:p>
      </dsp:txBody>
      <dsp:txXfrm>
        <a:off x="14050" y="2216784"/>
        <a:ext cx="10227150" cy="259719"/>
      </dsp:txXfrm>
    </dsp:sp>
    <dsp:sp modelId="{9CA9A771-621C-404A-9FD7-71661A69FE0E}">
      <dsp:nvSpPr>
        <dsp:cNvPr id="0" name=""/>
        <dsp:cNvSpPr/>
      </dsp:nvSpPr>
      <dsp:spPr>
        <a:xfrm>
          <a:off x="0" y="2525114"/>
          <a:ext cx="10255250" cy="287819"/>
        </a:xfrm>
        <a:prstGeom prst="roundRect">
          <a:avLst/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Équipe interistituzionali. </a:t>
          </a:r>
          <a:endParaRPr lang="en-US" sz="1200" kern="1200"/>
        </a:p>
      </dsp:txBody>
      <dsp:txXfrm>
        <a:off x="14050" y="2539164"/>
        <a:ext cx="10227150" cy="2597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66E5F-D46D-48A6-BD2D-BC3277246E40}">
      <dsp:nvSpPr>
        <dsp:cNvPr id="0" name=""/>
        <dsp:cNvSpPr/>
      </dsp:nvSpPr>
      <dsp:spPr>
        <a:xfrm>
          <a:off x="0" y="0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Coordinamento</a:t>
          </a:r>
          <a:endParaRPr lang="en-US" sz="1400" kern="1200" dirty="0"/>
        </a:p>
      </dsp:txBody>
      <dsp:txXfrm>
        <a:off x="19057" y="19057"/>
        <a:ext cx="7553475" cy="612538"/>
      </dsp:txXfrm>
    </dsp:sp>
    <dsp:sp modelId="{22173E80-79DD-4207-8062-FA6295B72C9D}">
      <dsp:nvSpPr>
        <dsp:cNvPr id="0" name=""/>
        <dsp:cNvSpPr/>
      </dsp:nvSpPr>
      <dsp:spPr>
        <a:xfrm>
          <a:off x="622172" y="741021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2188608"/>
            <a:satOff val="-1975"/>
            <a:lumOff val="-44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Interazione</a:t>
          </a:r>
          <a:r>
            <a:rPr lang="en-US" sz="1400" kern="1200" dirty="0"/>
            <a:t>
</a:t>
          </a:r>
        </a:p>
      </dsp:txBody>
      <dsp:txXfrm>
        <a:off x="641229" y="760078"/>
        <a:ext cx="7248495" cy="612538"/>
      </dsp:txXfrm>
    </dsp:sp>
    <dsp:sp modelId="{C2D0D4DD-A084-4C59-8EE7-F8C40F254768}">
      <dsp:nvSpPr>
        <dsp:cNvPr id="0" name=""/>
        <dsp:cNvSpPr/>
      </dsp:nvSpPr>
      <dsp:spPr>
        <a:xfrm>
          <a:off x="1244345" y="1482042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integrazione</a:t>
          </a:r>
          <a:endParaRPr lang="en-US" sz="1400" kern="1200" dirty="0"/>
        </a:p>
      </dsp:txBody>
      <dsp:txXfrm>
        <a:off x="1263402" y="1501099"/>
        <a:ext cx="7248495" cy="612538"/>
      </dsp:txXfrm>
    </dsp:sp>
    <dsp:sp modelId="{413D70F5-1D2E-4611-8F5A-E55ED36F4D91}">
      <dsp:nvSpPr>
        <dsp:cNvPr id="0" name=""/>
        <dsp:cNvSpPr/>
      </dsp:nvSpPr>
      <dsp:spPr>
        <a:xfrm>
          <a:off x="1866518" y="2223063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6565823"/>
            <a:satOff val="-5925"/>
            <a:lumOff val="-1321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u="none" kern="1200" dirty="0"/>
            <a:t>interdipendenza </a:t>
          </a:r>
          <a:endParaRPr lang="en-US" sz="1400" b="0" u="none" kern="1200" dirty="0"/>
        </a:p>
      </dsp:txBody>
      <dsp:txXfrm>
        <a:off x="1885575" y="2242120"/>
        <a:ext cx="7248495" cy="612538"/>
      </dsp:txXfrm>
    </dsp:sp>
    <dsp:sp modelId="{46D6D53F-E6A8-46C0-B052-928740919E1E}">
      <dsp:nvSpPr>
        <dsp:cNvPr id="0" name=""/>
        <dsp:cNvSpPr/>
      </dsp:nvSpPr>
      <dsp:spPr>
        <a:xfrm>
          <a:off x="2488691" y="2964085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Naturale coordinamento dei diversi interessi e punti di vista
</a:t>
          </a:r>
          <a:endParaRPr lang="en-US" sz="1400" kern="1200" dirty="0"/>
        </a:p>
      </dsp:txBody>
      <dsp:txXfrm>
        <a:off x="2507748" y="2983142"/>
        <a:ext cx="7248495" cy="612538"/>
      </dsp:txXfrm>
    </dsp:sp>
    <dsp:sp modelId="{51514246-206A-440E-8930-9CDE118A292A}">
      <dsp:nvSpPr>
        <dsp:cNvPr id="0" name=""/>
        <dsp:cNvSpPr/>
      </dsp:nvSpPr>
      <dsp:spPr>
        <a:xfrm>
          <a:off x="7908782" y="475338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003940" y="475338"/>
        <a:ext cx="232608" cy="318250"/>
      </dsp:txXfrm>
    </dsp:sp>
    <dsp:sp modelId="{B68556B5-CF44-4B82-A243-9122CB46289F}">
      <dsp:nvSpPr>
        <dsp:cNvPr id="0" name=""/>
        <dsp:cNvSpPr/>
      </dsp:nvSpPr>
      <dsp:spPr>
        <a:xfrm>
          <a:off x="8530955" y="1216359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277816"/>
            <a:satOff val="-1922"/>
            <a:lumOff val="-239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3277816"/>
              <a:satOff val="-1922"/>
              <a:lumOff val="-2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626113" y="1216359"/>
        <a:ext cx="232608" cy="318250"/>
      </dsp:txXfrm>
    </dsp:sp>
    <dsp:sp modelId="{9F24BF05-4F26-4DF8-849D-CE15B6684A9E}">
      <dsp:nvSpPr>
        <dsp:cNvPr id="0" name=""/>
        <dsp:cNvSpPr/>
      </dsp:nvSpPr>
      <dsp:spPr>
        <a:xfrm>
          <a:off x="9153128" y="1946536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555631"/>
            <a:satOff val="-3844"/>
            <a:lumOff val="-479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6555631"/>
              <a:satOff val="-3844"/>
              <a:lumOff val="-4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248286" y="1946536"/>
        <a:ext cx="232608" cy="318250"/>
      </dsp:txXfrm>
    </dsp:sp>
    <dsp:sp modelId="{82AC2299-D16F-4EE9-AE94-8749FC9A7CA9}">
      <dsp:nvSpPr>
        <dsp:cNvPr id="0" name=""/>
        <dsp:cNvSpPr/>
      </dsp:nvSpPr>
      <dsp:spPr>
        <a:xfrm>
          <a:off x="9775301" y="2694787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9833447"/>
            <a:satOff val="-5766"/>
            <a:lumOff val="-718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9833447"/>
              <a:satOff val="-5766"/>
              <a:lumOff val="-7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870459" y="2694787"/>
        <a:ext cx="232608" cy="318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D64CD-A446-449A-9E68-A67D0EA0170E}">
      <dsp:nvSpPr>
        <dsp:cNvPr id="0" name=""/>
        <dsp:cNvSpPr/>
      </dsp:nvSpPr>
      <dsp:spPr>
        <a:xfrm>
          <a:off x="0" y="0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Coordinamento</a:t>
          </a:r>
          <a:endParaRPr lang="en-US" sz="1400" kern="1200" dirty="0"/>
        </a:p>
      </dsp:txBody>
      <dsp:txXfrm>
        <a:off x="18852" y="18852"/>
        <a:ext cx="4306843" cy="605955"/>
      </dsp:txXfrm>
    </dsp:sp>
    <dsp:sp modelId="{CAA29576-31DE-4297-A6F9-9DEB91298BB5}">
      <dsp:nvSpPr>
        <dsp:cNvPr id="0" name=""/>
        <dsp:cNvSpPr/>
      </dsp:nvSpPr>
      <dsp:spPr>
        <a:xfrm>
          <a:off x="379104" y="733056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5038564"/>
            <a:satOff val="-2354"/>
            <a:lumOff val="-264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Condivisione del metodo di lavoro
</a:t>
          </a:r>
          <a:endParaRPr lang="en-US" sz="1400" kern="1200" dirty="0"/>
        </a:p>
      </dsp:txBody>
      <dsp:txXfrm>
        <a:off x="397956" y="751908"/>
        <a:ext cx="4241521" cy="605955"/>
      </dsp:txXfrm>
    </dsp:sp>
    <dsp:sp modelId="{DE98B9A6-390B-4C29-8B02-F70FF6F91779}">
      <dsp:nvSpPr>
        <dsp:cNvPr id="0" name=""/>
        <dsp:cNvSpPr/>
      </dsp:nvSpPr>
      <dsp:spPr>
        <a:xfrm>
          <a:off x="758209" y="1466112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10077129"/>
            <a:satOff val="-4709"/>
            <a:lumOff val="-52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Integrazione tra risorse formali ed informali
</a:t>
          </a:r>
          <a:endParaRPr lang="en-US" sz="1400" kern="1200" dirty="0"/>
        </a:p>
      </dsp:txBody>
      <dsp:txXfrm>
        <a:off x="777061" y="1484964"/>
        <a:ext cx="4241521" cy="605955"/>
      </dsp:txXfrm>
    </dsp:sp>
    <dsp:sp modelId="{935247C8-87AB-49AA-A982-BCCCD8B8C4FC}">
      <dsp:nvSpPr>
        <dsp:cNvPr id="0" name=""/>
        <dsp:cNvSpPr/>
      </dsp:nvSpPr>
      <dsp:spPr>
        <a:xfrm>
          <a:off x="1137314" y="2199168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15115693"/>
            <a:satOff val="-7063"/>
            <a:lumOff val="-79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u="none" kern="1200" dirty="0"/>
            <a:t>Uso razionale delle risorse disponibili</a:t>
          </a:r>
          <a:endParaRPr lang="en-US" sz="1400" b="0" u="none" kern="1200" dirty="0"/>
        </a:p>
      </dsp:txBody>
      <dsp:txXfrm>
        <a:off x="1156166" y="2218020"/>
        <a:ext cx="4241521" cy="605955"/>
      </dsp:txXfrm>
    </dsp:sp>
    <dsp:sp modelId="{92EB969B-F2E6-4403-82FF-F06AB8116A38}">
      <dsp:nvSpPr>
        <dsp:cNvPr id="0" name=""/>
        <dsp:cNvSpPr/>
      </dsp:nvSpPr>
      <dsp:spPr>
        <a:xfrm>
          <a:off x="1516419" y="2932224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Monitoraggio</a:t>
          </a:r>
          <a:r>
            <a:rPr lang="en-US" sz="1400" kern="1200" dirty="0"/>
            <a:t> e </a:t>
          </a:r>
          <a:r>
            <a:rPr lang="en-US" sz="1400" kern="1200" dirty="0" err="1"/>
            <a:t>verifica</a:t>
          </a:r>
          <a:r>
            <a:rPr lang="en-US" sz="1400" kern="1200" dirty="0"/>
            <a:t>
</a:t>
          </a:r>
        </a:p>
      </dsp:txBody>
      <dsp:txXfrm>
        <a:off x="1535271" y="2951076"/>
        <a:ext cx="4241521" cy="605955"/>
      </dsp:txXfrm>
    </dsp:sp>
    <dsp:sp modelId="{CFDE0B21-35D3-461E-BC4B-7FDC4BDDCD3B}">
      <dsp:nvSpPr>
        <dsp:cNvPr id="0" name=""/>
        <dsp:cNvSpPr/>
      </dsp:nvSpPr>
      <dsp:spPr>
        <a:xfrm>
          <a:off x="4658330" y="470228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752465" y="470228"/>
        <a:ext cx="230108" cy="314829"/>
      </dsp:txXfrm>
    </dsp:sp>
    <dsp:sp modelId="{D4285C83-B368-4074-B4C0-860BB9E3DDCC}">
      <dsp:nvSpPr>
        <dsp:cNvPr id="0" name=""/>
        <dsp:cNvSpPr/>
      </dsp:nvSpPr>
      <dsp:spPr>
        <a:xfrm>
          <a:off x="5037435" y="1203284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6911950"/>
            <a:satOff val="-9148"/>
            <a:lumOff val="-852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131570" y="1203284"/>
        <a:ext cx="230108" cy="314829"/>
      </dsp:txXfrm>
    </dsp:sp>
    <dsp:sp modelId="{21F33D12-945C-4C01-823D-A3E8519E3EF4}">
      <dsp:nvSpPr>
        <dsp:cNvPr id="0" name=""/>
        <dsp:cNvSpPr/>
      </dsp:nvSpPr>
      <dsp:spPr>
        <a:xfrm>
          <a:off x="5416540" y="1925613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3823901"/>
            <a:satOff val="-18296"/>
            <a:lumOff val="-1703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510675" y="1925613"/>
        <a:ext cx="230108" cy="314829"/>
      </dsp:txXfrm>
    </dsp:sp>
    <dsp:sp modelId="{BB7AF742-23F4-4E4F-AE57-065EDE8E4E31}">
      <dsp:nvSpPr>
        <dsp:cNvPr id="0" name=""/>
        <dsp:cNvSpPr/>
      </dsp:nvSpPr>
      <dsp:spPr>
        <a:xfrm>
          <a:off x="5795645" y="2665821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0735850"/>
            <a:satOff val="-27444"/>
            <a:lumOff val="-2555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889780" y="2665821"/>
        <a:ext cx="230108" cy="3148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1C517-1015-4ADB-AF50-8177A703063E}">
      <dsp:nvSpPr>
        <dsp:cNvPr id="0" name=""/>
        <dsp:cNvSpPr/>
      </dsp:nvSpPr>
      <dsp:spPr>
        <a:xfrm>
          <a:off x="0" y="0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Operatore di regia e di responsabilità</a:t>
          </a:r>
          <a:endParaRPr lang="en-US" sz="1400" kern="1200" dirty="0"/>
        </a:p>
      </dsp:txBody>
      <dsp:txXfrm>
        <a:off x="23041" y="23041"/>
        <a:ext cx="4359123" cy="740612"/>
      </dsp:txXfrm>
    </dsp:sp>
    <dsp:sp modelId="{782A5D0A-B5A2-4FF0-AA4C-1F686B4BDC9F}">
      <dsp:nvSpPr>
        <dsp:cNvPr id="0" name=""/>
        <dsp:cNvSpPr/>
      </dsp:nvSpPr>
      <dsp:spPr>
        <a:xfrm>
          <a:off x="441739" y="929729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718086"/>
                <a:satOff val="-3139"/>
                <a:lumOff val="-352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6718086"/>
                <a:satOff val="-3139"/>
                <a:lumOff val="-352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Funzione di continuità di cure e assistenza
</a:t>
          </a:r>
          <a:endParaRPr lang="en-US" sz="1400" kern="1200" dirty="0"/>
        </a:p>
      </dsp:txBody>
      <dsp:txXfrm>
        <a:off x="464780" y="952770"/>
        <a:ext cx="4275330" cy="740612"/>
      </dsp:txXfrm>
    </dsp:sp>
    <dsp:sp modelId="{2C740DC8-45AD-4607-A40D-F9CD76A522D0}">
      <dsp:nvSpPr>
        <dsp:cNvPr id="0" name=""/>
        <dsp:cNvSpPr/>
      </dsp:nvSpPr>
      <dsp:spPr>
        <a:xfrm>
          <a:off x="876886" y="1859459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436172"/>
                <a:satOff val="-6278"/>
                <a:lumOff val="-705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3436172"/>
                <a:satOff val="-6278"/>
                <a:lumOff val="-705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Monitora gli interventi e verifica I risultati ottenuti
</a:t>
          </a:r>
          <a:endParaRPr lang="en-US" sz="1400" kern="1200" dirty="0"/>
        </a:p>
      </dsp:txBody>
      <dsp:txXfrm>
        <a:off x="899927" y="1882500"/>
        <a:ext cx="4281923" cy="740612"/>
      </dsp:txXfrm>
    </dsp:sp>
    <dsp:sp modelId="{BA7173EC-B570-4BC9-9CDF-29AD45A919FD}">
      <dsp:nvSpPr>
        <dsp:cNvPr id="0" name=""/>
        <dsp:cNvSpPr/>
      </dsp:nvSpPr>
      <dsp:spPr>
        <a:xfrm>
          <a:off x="1318625" y="2789189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0154258"/>
                <a:satOff val="-9417"/>
                <a:lumOff val="-1058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0154258"/>
                <a:satOff val="-9417"/>
                <a:lumOff val="-1058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u="none" kern="1200"/>
            <a:t>Ponte tra servizi sociali e sanitari
</a:t>
          </a:r>
          <a:endParaRPr lang="en-US" sz="1400" b="0" u="none" kern="1200" dirty="0"/>
        </a:p>
      </dsp:txBody>
      <dsp:txXfrm>
        <a:off x="1341666" y="2812230"/>
        <a:ext cx="4275330" cy="740612"/>
      </dsp:txXfrm>
    </dsp:sp>
    <dsp:sp modelId="{53F07728-FADE-42B0-BA42-EAB2837EA68C}">
      <dsp:nvSpPr>
        <dsp:cNvPr id="0" name=""/>
        <dsp:cNvSpPr/>
      </dsp:nvSpPr>
      <dsp:spPr>
        <a:xfrm>
          <a:off x="4763151" y="602536"/>
          <a:ext cx="511351" cy="511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878205" y="602536"/>
        <a:ext cx="281243" cy="384792"/>
      </dsp:txXfrm>
    </dsp:sp>
    <dsp:sp modelId="{04F0254D-CF82-45D5-97E9-4E118E1A87BD}">
      <dsp:nvSpPr>
        <dsp:cNvPr id="0" name=""/>
        <dsp:cNvSpPr/>
      </dsp:nvSpPr>
      <dsp:spPr>
        <a:xfrm>
          <a:off x="5204891" y="1532266"/>
          <a:ext cx="511351" cy="511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0367925"/>
            <a:satOff val="-13722"/>
            <a:lumOff val="-1278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319945" y="1532266"/>
        <a:ext cx="281243" cy="384792"/>
      </dsp:txXfrm>
    </dsp:sp>
    <dsp:sp modelId="{B048890E-77CC-45D8-BEB3-848D3238EFED}">
      <dsp:nvSpPr>
        <dsp:cNvPr id="0" name=""/>
        <dsp:cNvSpPr/>
      </dsp:nvSpPr>
      <dsp:spPr>
        <a:xfrm>
          <a:off x="5640037" y="2461996"/>
          <a:ext cx="511351" cy="511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0735850"/>
            <a:satOff val="-27444"/>
            <a:lumOff val="-2555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755091" y="2461996"/>
        <a:ext cx="281243" cy="3847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B55D9-69E6-4AD3-BE39-E94CDD861A0A}">
      <dsp:nvSpPr>
        <dsp:cNvPr id="0" name=""/>
        <dsp:cNvSpPr/>
      </dsp:nvSpPr>
      <dsp:spPr>
        <a:xfrm>
          <a:off x="859836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4B55B-1F9F-4555-8E89-841A09EC44EA}">
      <dsp:nvSpPr>
        <dsp:cNvPr id="0" name=""/>
        <dsp:cNvSpPr/>
      </dsp:nvSpPr>
      <dsp:spPr>
        <a:xfrm>
          <a:off x="1128186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BD206-8EDF-477C-A2FC-9C83FA272E8F}">
      <dsp:nvSpPr>
        <dsp:cNvPr id="0" name=""/>
        <dsp:cNvSpPr/>
      </dsp:nvSpPr>
      <dsp:spPr>
        <a:xfrm>
          <a:off x="457312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kern="1200"/>
            <a:t>Punto Unico di Accesso (d.m. Salute 10 luglio 2007)</a:t>
          </a:r>
          <a:endParaRPr lang="en-US" sz="1100" kern="1200"/>
        </a:p>
      </dsp:txBody>
      <dsp:txXfrm>
        <a:off x="457312" y="1897574"/>
        <a:ext cx="2064226" cy="1260000"/>
      </dsp:txXfrm>
    </dsp:sp>
    <dsp:sp modelId="{ACBC3A8C-BBF1-4DF3-B70E-80F006938DA0}">
      <dsp:nvSpPr>
        <dsp:cNvPr id="0" name=""/>
        <dsp:cNvSpPr/>
      </dsp:nvSpPr>
      <dsp:spPr>
        <a:xfrm>
          <a:off x="3285302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DD234-8123-4ED1-8CA9-3B43DCC5787E}">
      <dsp:nvSpPr>
        <dsp:cNvPr id="0" name=""/>
        <dsp:cNvSpPr/>
      </dsp:nvSpPr>
      <dsp:spPr>
        <a:xfrm>
          <a:off x="3553652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5DBB5-9C15-47F7-AF89-59CA8A889D41}">
      <dsp:nvSpPr>
        <dsp:cNvPr id="0" name=""/>
        <dsp:cNvSpPr/>
      </dsp:nvSpPr>
      <dsp:spPr>
        <a:xfrm>
          <a:off x="2882778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kern="1200"/>
            <a:t>Modalità organizzativa per l’accesso unitario e universalistico ai servizi sociali, sanitari e socio-sanitari legata ai bisogni complessi di salute  
</a:t>
          </a:r>
          <a:endParaRPr lang="en-US" sz="1100" kern="1200"/>
        </a:p>
      </dsp:txBody>
      <dsp:txXfrm>
        <a:off x="2882778" y="1897574"/>
        <a:ext cx="2064226" cy="1260000"/>
      </dsp:txXfrm>
    </dsp:sp>
    <dsp:sp modelId="{8754D158-F7A6-4B6D-9A2F-CCECB0678B90}">
      <dsp:nvSpPr>
        <dsp:cNvPr id="0" name=""/>
        <dsp:cNvSpPr/>
      </dsp:nvSpPr>
      <dsp:spPr>
        <a:xfrm>
          <a:off x="5710769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4BCE2-7882-47CA-926F-6AAAC3DC55F7}">
      <dsp:nvSpPr>
        <dsp:cNvPr id="0" name=""/>
        <dsp:cNvSpPr/>
      </dsp:nvSpPr>
      <dsp:spPr>
        <a:xfrm>
          <a:off x="5979118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E8A95-1EF6-42EC-A099-695D69A3D8BD}">
      <dsp:nvSpPr>
        <dsp:cNvPr id="0" name=""/>
        <dsp:cNvSpPr/>
      </dsp:nvSpPr>
      <dsp:spPr>
        <a:xfrm>
          <a:off x="5308244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kern="1200"/>
            <a:t>Servizio al Cittadino con funzione di: accoglienza, informazione, orientamento, gestione della domanda
</a:t>
          </a:r>
          <a:endParaRPr lang="en-US" sz="1100" kern="1200"/>
        </a:p>
      </dsp:txBody>
      <dsp:txXfrm>
        <a:off x="5308244" y="1897574"/>
        <a:ext cx="2064226" cy="1260000"/>
      </dsp:txXfrm>
    </dsp:sp>
    <dsp:sp modelId="{EB97F696-D4FC-4290-B42F-326A626E8B58}">
      <dsp:nvSpPr>
        <dsp:cNvPr id="0" name=""/>
        <dsp:cNvSpPr/>
      </dsp:nvSpPr>
      <dsp:spPr>
        <a:xfrm>
          <a:off x="8136235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C4E13-1246-4DB5-A297-236ADB234C9C}">
      <dsp:nvSpPr>
        <dsp:cNvPr id="0" name=""/>
        <dsp:cNvSpPr/>
      </dsp:nvSpPr>
      <dsp:spPr>
        <a:xfrm>
          <a:off x="8404584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6196E-3503-4011-A550-4ABCA06697C7}">
      <dsp:nvSpPr>
        <dsp:cNvPr id="0" name=""/>
        <dsp:cNvSpPr/>
      </dsp:nvSpPr>
      <dsp:spPr>
        <a:xfrm>
          <a:off x="7733711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b="0" u="none" kern="1200"/>
            <a:t>Attivazione diretta di risposta ai bisogni semplici o attivazione di UVM.
</a:t>
          </a:r>
          <a:endParaRPr lang="en-US" sz="1100" b="0" u="none" kern="1200"/>
        </a:p>
      </dsp:txBody>
      <dsp:txXfrm>
        <a:off x="7733711" y="1897574"/>
        <a:ext cx="2064226" cy="126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EA0B7-7AD5-4499-AD8A-41502F7FA7E7}">
      <dsp:nvSpPr>
        <dsp:cNvPr id="0" name=""/>
        <dsp:cNvSpPr/>
      </dsp:nvSpPr>
      <dsp:spPr>
        <a:xfrm>
          <a:off x="801" y="0"/>
          <a:ext cx="3244825" cy="3403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0" rIns="32051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Unità di Valutazione Multidisciplinare</a:t>
          </a:r>
          <a:endParaRPr lang="en-US" sz="1500" kern="1200" dirty="0"/>
        </a:p>
      </dsp:txBody>
      <dsp:txXfrm>
        <a:off x="801" y="1361507"/>
        <a:ext cx="3244825" cy="2042260"/>
      </dsp:txXfrm>
    </dsp:sp>
    <dsp:sp modelId="{58CC3DE0-B47D-4177-9977-1CD82E076EED}">
      <dsp:nvSpPr>
        <dsp:cNvPr id="0" name=""/>
        <dsp:cNvSpPr/>
      </dsp:nvSpPr>
      <dsp:spPr>
        <a:xfrm>
          <a:off x="801" y="0"/>
          <a:ext cx="3244825" cy="136150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165100" rIns="32051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01" y="0"/>
        <a:ext cx="3244825" cy="1361507"/>
      </dsp:txXfrm>
    </dsp:sp>
    <dsp:sp modelId="{AA6997E9-51F7-4999-9B3B-E60303C60248}">
      <dsp:nvSpPr>
        <dsp:cNvPr id="0" name=""/>
        <dsp:cNvSpPr/>
      </dsp:nvSpPr>
      <dsp:spPr>
        <a:xfrm>
          <a:off x="3505212" y="0"/>
          <a:ext cx="3244825" cy="3403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0" rIns="32051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Équipe di lavoro composta da professionisti diversi (MMG, medico specialista, assistente sociale, infermiere, operatori servizi territoriali)
</a:t>
          </a:r>
          <a:endParaRPr lang="en-US" sz="1500" kern="1200" dirty="0"/>
        </a:p>
      </dsp:txBody>
      <dsp:txXfrm>
        <a:off x="3505212" y="1361507"/>
        <a:ext cx="3244825" cy="2042260"/>
      </dsp:txXfrm>
    </dsp:sp>
    <dsp:sp modelId="{BD63EA94-4DB2-48A4-A74B-82A8A1EA31BF}">
      <dsp:nvSpPr>
        <dsp:cNvPr id="0" name=""/>
        <dsp:cNvSpPr/>
      </dsp:nvSpPr>
      <dsp:spPr>
        <a:xfrm>
          <a:off x="3505212" y="0"/>
          <a:ext cx="3244825" cy="136150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165100" rIns="32051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05212" y="0"/>
        <a:ext cx="3244825" cy="1361507"/>
      </dsp:txXfrm>
    </dsp:sp>
    <dsp:sp modelId="{F96D92F9-85C2-4E32-A02A-FE14FD9FA05F}">
      <dsp:nvSpPr>
        <dsp:cNvPr id="0" name=""/>
        <dsp:cNvSpPr/>
      </dsp:nvSpPr>
      <dsp:spPr>
        <a:xfrm>
          <a:off x="7009623" y="0"/>
          <a:ext cx="3244825" cy="3403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0" rIns="32051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Il suo compito è quello di leggere I bisogni socio-assistenziali dei cittadini con percorsi di assistenza specifici.
</a:t>
          </a:r>
          <a:endParaRPr lang="en-US" sz="1500" kern="1200" dirty="0"/>
        </a:p>
      </dsp:txBody>
      <dsp:txXfrm>
        <a:off x="7009623" y="1361507"/>
        <a:ext cx="3244825" cy="2042260"/>
      </dsp:txXfrm>
    </dsp:sp>
    <dsp:sp modelId="{BFD8B71F-3381-4ED3-A924-129F2BE8BF6D}">
      <dsp:nvSpPr>
        <dsp:cNvPr id="0" name=""/>
        <dsp:cNvSpPr/>
      </dsp:nvSpPr>
      <dsp:spPr>
        <a:xfrm>
          <a:off x="7009623" y="0"/>
          <a:ext cx="3244825" cy="136150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165100" rIns="32051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009623" y="0"/>
        <a:ext cx="3244825" cy="13615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A1C6B-F485-4DAA-8C0C-18777BE7EB32}">
      <dsp:nvSpPr>
        <dsp:cNvPr id="0" name=""/>
        <dsp:cNvSpPr/>
      </dsp:nvSpPr>
      <dsp:spPr>
        <a:xfrm>
          <a:off x="0" y="740454"/>
          <a:ext cx="3204765" cy="19228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Valutazione Multidimensionale </a:t>
          </a:r>
          <a:endParaRPr lang="en-US" sz="1700" kern="1200" dirty="0"/>
        </a:p>
      </dsp:txBody>
      <dsp:txXfrm>
        <a:off x="0" y="740454"/>
        <a:ext cx="3204765" cy="1922859"/>
      </dsp:txXfrm>
    </dsp:sp>
    <dsp:sp modelId="{FE8E691E-1597-4CB5-ADA9-E3B7B6FEAFF7}">
      <dsp:nvSpPr>
        <dsp:cNvPr id="0" name=""/>
        <dsp:cNvSpPr/>
      </dsp:nvSpPr>
      <dsp:spPr>
        <a:xfrm>
          <a:off x="3525242" y="740454"/>
          <a:ext cx="3204765" cy="1922859"/>
        </a:xfrm>
        <a:prstGeom prst="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Processo globale, dinamico e interdisciplinare volto a identificare la natura e l’entità del problema di carattere fisico, psichico o relazionale
</a:t>
          </a:r>
          <a:endParaRPr lang="en-US" sz="1700" kern="1200" dirty="0"/>
        </a:p>
      </dsp:txBody>
      <dsp:txXfrm>
        <a:off x="3525242" y="740454"/>
        <a:ext cx="3204765" cy="1922859"/>
      </dsp:txXfrm>
    </dsp:sp>
    <dsp:sp modelId="{411B3077-2442-4288-922E-5E045FE167A3}">
      <dsp:nvSpPr>
        <dsp:cNvPr id="0" name=""/>
        <dsp:cNvSpPr/>
      </dsp:nvSpPr>
      <dsp:spPr>
        <a:xfrm>
          <a:off x="7050484" y="740454"/>
          <a:ext cx="3204765" cy="1922859"/>
        </a:xfrm>
        <a:prstGeom prst="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Modello diffuso in ambito geriatrico al fine di garantire continuità assistenziale per la persona in carico a Unità Operative (UO). 
</a:t>
          </a:r>
          <a:endParaRPr lang="en-US" sz="1700" kern="1200" dirty="0"/>
        </a:p>
      </dsp:txBody>
      <dsp:txXfrm>
        <a:off x="7050484" y="740454"/>
        <a:ext cx="3204765" cy="1922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18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36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04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456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912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2512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3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65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01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50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35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13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52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31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16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03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A97232-F4F1-4FAB-9077-F5DD6FC2CBEE}" type="datetimeFigureOut">
              <a:rPr lang="it-IT" smtClean="0"/>
              <a:t>18/02/2026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702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iglio.marche.it/banche_dati_e_documentazione/leggi/dettaglio.php?idl=2261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88303FD-7F1A-4C53-AE79-4DDB9EDA1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41" y="4473679"/>
            <a:ext cx="9552558" cy="1233251"/>
          </a:xfrm>
        </p:spPr>
        <p:txBody>
          <a:bodyPr>
            <a:normAutofit/>
          </a:bodyPr>
          <a:lstStyle/>
          <a:p>
            <a:r>
              <a:rPr lang="it-IT" sz="4400"/>
              <a:t>L’integrazione socio-sanitaria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Mani che si tengono per i polsi e si uniscono per formare un cerchio">
            <a:extLst>
              <a:ext uri="{FF2B5EF4-FFF2-40B4-BE49-F238E27FC236}">
                <a16:creationId xmlns:a16="http://schemas.microsoft.com/office/drawing/2014/main" id="{924D34D5-B996-4F9D-E136-3C2D9B48A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8" r="1" b="38366"/>
          <a:stretch/>
        </p:blipFill>
        <p:spPr>
          <a:xfrm>
            <a:off x="834934" y="854087"/>
            <a:ext cx="9290304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44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6">
            <a:extLst>
              <a:ext uri="{FF2B5EF4-FFF2-40B4-BE49-F238E27FC236}">
                <a16:creationId xmlns:a16="http://schemas.microsoft.com/office/drawing/2014/main" id="{AD2D45C7-2E37-44FD-AC77-116CD14B9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Snip Single Corner Rectangle 17">
            <a:extLst>
              <a:ext uri="{FF2B5EF4-FFF2-40B4-BE49-F238E27FC236}">
                <a16:creationId xmlns:a16="http://schemas.microsoft.com/office/drawing/2014/main" id="{1FF88480-2CF1-4C54-8CE3-2CA9CD9FF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6170AA8-6CD7-4289-9C1C-4FEE5650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sz="4000">
                <a:solidFill>
                  <a:schemeClr val="tx2"/>
                </a:solidFill>
              </a:rPr>
              <a:t>Le prestazioni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16EC6-E2E6-4687-9968-877829B5E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rmAutofit/>
          </a:bodyPr>
          <a:lstStyle/>
          <a:p>
            <a:r>
              <a:rPr lang="it-IT" sz="1900" b="1" u="sng">
                <a:solidFill>
                  <a:schemeClr val="tx1"/>
                </a:solidFill>
              </a:rPr>
              <a:t>Prestazioni sanitarie a rilevanza sociale </a:t>
            </a:r>
            <a:r>
              <a:rPr lang="it-IT" sz="1900">
                <a:solidFill>
                  <a:schemeClr val="tx1"/>
                </a:solidFill>
              </a:rPr>
              <a:t>di competenza delle Aziende Sanitarie;</a:t>
            </a:r>
          </a:p>
          <a:p>
            <a:endParaRPr lang="it-IT" sz="1900">
              <a:solidFill>
                <a:schemeClr val="tx1"/>
              </a:solidFill>
            </a:endParaRPr>
          </a:p>
          <a:p>
            <a:r>
              <a:rPr lang="it-IT" sz="1900" b="1" u="sng">
                <a:solidFill>
                  <a:schemeClr val="tx1"/>
                </a:solidFill>
              </a:rPr>
              <a:t>Prestazioni sociali a rilevanza sanitaria </a:t>
            </a:r>
            <a:r>
              <a:rPr lang="it-IT" sz="1900">
                <a:solidFill>
                  <a:schemeClr val="tx1"/>
                </a:solidFill>
              </a:rPr>
              <a:t>di competenza dei Comuni con compartecipazione della spesa da parte dei cittadini;</a:t>
            </a:r>
          </a:p>
          <a:p>
            <a:endParaRPr lang="it-IT" sz="1900">
              <a:solidFill>
                <a:schemeClr val="tx1"/>
              </a:solidFill>
            </a:endParaRPr>
          </a:p>
          <a:p>
            <a:r>
              <a:rPr lang="it-IT" sz="1900" b="1" u="sng">
                <a:solidFill>
                  <a:schemeClr val="tx1"/>
                </a:solidFill>
              </a:rPr>
              <a:t>Prestazioni socio-sanitarie ad elevata integrazione sanitaria </a:t>
            </a:r>
            <a:r>
              <a:rPr lang="it-IT" sz="1900">
                <a:solidFill>
                  <a:schemeClr val="tx1"/>
                </a:solidFill>
              </a:rPr>
              <a:t>di competenza del Fondo Sanitario Nazionale. I servizi si caratterizzano per rilevanza terapeutica, intensità della componente sanitaria e concorso di apporti professionali sanitari e sociali.</a:t>
            </a:r>
          </a:p>
        </p:txBody>
      </p:sp>
    </p:spTree>
    <p:extLst>
      <p:ext uri="{BB962C8B-B14F-4D97-AF65-F5344CB8AC3E}">
        <p14:creationId xmlns:p14="http://schemas.microsoft.com/office/powerpoint/2010/main" val="1157768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65DFE4-4CCD-4332-B6F6-662C3AF0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638800"/>
            <a:ext cx="7543800" cy="958645"/>
          </a:xfrm>
        </p:spPr>
        <p:txBody>
          <a:bodyPr>
            <a:normAutofit/>
          </a:bodyPr>
          <a:lstStyle/>
          <a:p>
            <a:r>
              <a:rPr lang="it-IT" dirty="0"/>
              <a:t>I tre livelli di integrazione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B8C778-F6BD-4016-9EA1-CF955BDB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48792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Ø"/>
            </a:pPr>
            <a:endParaRPr lang="it-IT" altLang="it-IT" sz="1400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it-IT" altLang="it-IT" sz="1400" b="1" dirty="0"/>
              <a:t>Istituzionale: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None/>
            </a:pPr>
            <a:r>
              <a:rPr lang="it-IT" altLang="it-IT" sz="1400" b="1" dirty="0">
                <a:ea typeface="ＭＳ Ｐゴシック" panose="020B0600070205080204" pitchFamily="34" charset="-128"/>
              </a:rPr>
              <a:t>norme che regolano il settore e soggetti istituzionali che entrano nella realizzazione delle attività (“patti per la salute”) dove la collaborazione tra nodi ed enti si realizza nel perseguire obiettivi a tutela della salute delle persone;</a:t>
            </a: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it-IT" altLang="it-IT" sz="1400" b="1" dirty="0"/>
              <a:t>Gestionale: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None/>
            </a:pPr>
            <a:r>
              <a:rPr lang="it-IT" altLang="it-IT" sz="1400" b="1" dirty="0">
                <a:ea typeface="ＭＳ Ｐゴシック" panose="020B0600070205080204" pitchFamily="34" charset="-128"/>
              </a:rPr>
              <a:t>Organizzazione, struttura e modalità operative dei servizi socio-sanitari (adozione di modelli organizzativi coerenti);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it-IT" altLang="it-IT" sz="1400" b="1" dirty="0"/>
              <a:t>Professionale: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Tx/>
              <a:buNone/>
            </a:pPr>
            <a:r>
              <a:rPr lang="it-IT" altLang="it-IT" sz="1400" b="1" dirty="0">
                <a:ea typeface="ＭＳ Ｐゴシック" panose="020B0600070205080204" pitchFamily="34" charset="-128"/>
              </a:rPr>
              <a:t>armonizzazione delle competenze, coordinamento e lavoro congiunto tra operatori sanitari e sociali.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it-IT" altLang="it-IT" sz="1400" b="1" dirty="0"/>
              <a:t>			L’obiettivo dei livelli di integrazione è quello di “Fare rete”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it-IT" altLang="it-IT" sz="1400" b="1" dirty="0"/>
              <a:t> </a:t>
            </a:r>
            <a:endParaRPr lang="it-IT" sz="1400" dirty="0"/>
          </a:p>
          <a:p>
            <a:pPr>
              <a:lnSpc>
                <a:spcPct val="90000"/>
              </a:lnSpc>
            </a:pPr>
            <a:endParaRPr lang="it-IT" sz="1000" dirty="0"/>
          </a:p>
        </p:txBody>
      </p:sp>
      <p:pic>
        <p:nvPicPr>
          <p:cNvPr id="5" name="Picture 4" descr="Lampadine bianche con una gialla che si distingue dalle altre">
            <a:extLst>
              <a:ext uri="{FF2B5EF4-FFF2-40B4-BE49-F238E27FC236}">
                <a16:creationId xmlns:a16="http://schemas.microsoft.com/office/drawing/2014/main" id="{94B639C1-CE99-9275-4F14-52B1870ED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8" r="41527" b="-1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821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288941-04F5-45FC-BCE8-5AEC7277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7543800" cy="1507067"/>
          </a:xfrm>
        </p:spPr>
        <p:txBody>
          <a:bodyPr>
            <a:normAutofit/>
          </a:bodyPr>
          <a:lstStyle/>
          <a:p>
            <a:r>
              <a:rPr lang="it-IT" dirty="0"/>
              <a:t>Integrazione «in rete»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9B7027-7A7C-4FAB-948E-37EE7C2D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361526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it-IT" sz="1900"/>
              <a:t>I termini RETE e INTEGRAZIONE sono molto presenti ed utilizzati nei mondi professionali dei servizi sociali e sanitari.</a:t>
            </a:r>
          </a:p>
          <a:p>
            <a:pPr lvl="0">
              <a:lnSpc>
                <a:spcPct val="90000"/>
              </a:lnSpc>
            </a:pPr>
            <a:r>
              <a:rPr lang="it-IT" sz="1900"/>
              <a:t>La parola RETE è quella più diffusa perché rimanda in modo metaforico ad un immagine che riesce a leggere concretamente molte situazioni: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Relazioni  primarie familiari e parentali;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Forme di comunicazione reale e virtuale;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Scambi economici;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Sistemi di imprese economiche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Politiche pubbliche (Stato , Regioni e Comuni)</a:t>
            </a:r>
          </a:p>
          <a:p>
            <a:pPr marL="0" indent="0">
              <a:lnSpc>
                <a:spcPct val="90000"/>
              </a:lnSpc>
              <a:buNone/>
            </a:pPr>
            <a:endParaRPr lang="it-IT" sz="1900"/>
          </a:p>
        </p:txBody>
      </p:sp>
      <p:pic>
        <p:nvPicPr>
          <p:cNvPr id="19" name="Picture 4" descr="Sfere metalliche connesse in una rete">
            <a:extLst>
              <a:ext uri="{FF2B5EF4-FFF2-40B4-BE49-F238E27FC236}">
                <a16:creationId xmlns:a16="http://schemas.microsoft.com/office/drawing/2014/main" id="{56AF608D-748A-32E7-DFEA-E6A99271A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67" r="34818" b="-1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0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47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3B45FC-5192-434E-A37F-48190CDA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200" cap="all" spc="-10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Le tre dimensioni dell’integrazione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1AD7A86-BC16-4252-86D2-212E55F9A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679" y="1280935"/>
            <a:ext cx="4444276" cy="47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0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B4D215-B521-465F-850D-6F483401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7543800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300" b="1"/>
              <a:t>Gli attori del sistema dell’integrazione socio-sanitaria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E30A8F-3781-4C05-BCB4-1C82707D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361526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Per descrivere il sistema dell’integrazione socio-sanitaria vanno tenute in considerazione le trasformazioni subìte dal nostro welfare. L’aumento dei bisogni complessi a ingenerato la necessità di programmare gli interventi sulla base del principio di </a:t>
            </a:r>
            <a:r>
              <a:rPr lang="it-IT" sz="1000" i="1" dirty="0"/>
              <a:t>sussidiarietà</a:t>
            </a:r>
            <a:r>
              <a:rPr lang="it-IT" sz="1000" dirty="0"/>
              <a:t> orizzontale e verticale tra gli attori e i nodi della rete territoriale. </a:t>
            </a:r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La struttura </a:t>
            </a:r>
            <a:r>
              <a:rPr lang="it-IT" sz="1000" b="1" u="sng" dirty="0"/>
              <a:t>amministrativa, programmatoria e tecnico-professionale</a:t>
            </a:r>
            <a:r>
              <a:rPr lang="it-IT" sz="1000" dirty="0"/>
              <a:t> del sistema dei servizi è costituita una fitta rete di attori: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Ministeri;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Regioni;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Province;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Comuni;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Aziende Sanitarie Locali;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Aziende Ospedaliere;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Comunità montane;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ATS;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Asp;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Terzo Settore.</a:t>
            </a:r>
          </a:p>
        </p:txBody>
      </p:sp>
      <p:pic>
        <p:nvPicPr>
          <p:cNvPr id="5" name="Picture 4" descr="Sfera di mesh e nodi">
            <a:extLst>
              <a:ext uri="{FF2B5EF4-FFF2-40B4-BE49-F238E27FC236}">
                <a16:creationId xmlns:a16="http://schemas.microsoft.com/office/drawing/2014/main" id="{1DF554C2-163F-1B5E-316A-6EE4FF740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59" r="16071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794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13528-BBA5-4D07-8186-323299001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1" y="2198450"/>
            <a:ext cx="4754880" cy="2719854"/>
          </a:xfrm>
        </p:spPr>
        <p:txBody>
          <a:bodyPr/>
          <a:lstStyle/>
          <a:p>
            <a:r>
              <a:rPr lang="it-IT" sz="2400" b="1" dirty="0"/>
              <a:t>Stato</a:t>
            </a:r>
            <a:r>
              <a:rPr lang="it-IT" sz="2400" dirty="0"/>
              <a:t> e </a:t>
            </a:r>
            <a:r>
              <a:rPr lang="it-IT" sz="2400" b="1" dirty="0"/>
              <a:t>Regioni</a:t>
            </a:r>
            <a:r>
              <a:rPr lang="it-IT" sz="2400" dirty="0"/>
              <a:t> rappresentano l’ambiente complessivo entro il quale prende forma l’integrazione socio-sanitaria a </a:t>
            </a:r>
            <a:r>
              <a:rPr lang="it-IT" sz="2400" b="1" u="sng" dirty="0"/>
              <a:t>livello strategico-gestionale</a:t>
            </a:r>
            <a:r>
              <a:rPr lang="it-IT" sz="2400" dirty="0"/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A24A29-F078-4255-97FC-B21A9F9BB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320" y="2198450"/>
            <a:ext cx="4754880" cy="2719854"/>
          </a:xfrm>
        </p:spPr>
        <p:txBody>
          <a:bodyPr>
            <a:normAutofit/>
          </a:bodyPr>
          <a:lstStyle/>
          <a:p>
            <a:r>
              <a:rPr lang="it-IT" sz="2400" dirty="0"/>
              <a:t>Le </a:t>
            </a:r>
            <a:r>
              <a:rPr lang="it-IT" sz="2400" b="1" dirty="0"/>
              <a:t>Aziende Sanitarie Locali</a:t>
            </a:r>
            <a:r>
              <a:rPr lang="it-IT" sz="2400" dirty="0"/>
              <a:t> e i Servizi Sociali dei </a:t>
            </a:r>
            <a:r>
              <a:rPr lang="it-IT" sz="2400" b="1" dirty="0"/>
              <a:t>Comuni</a:t>
            </a:r>
            <a:r>
              <a:rPr lang="it-IT" sz="2400" dirty="0"/>
              <a:t> rappresentano l’</a:t>
            </a:r>
            <a:r>
              <a:rPr lang="it-IT" sz="2400" b="1" u="sng" dirty="0"/>
              <a:t>ambiente operativo</a:t>
            </a:r>
            <a:r>
              <a:rPr lang="it-IT" sz="2400" dirty="0"/>
              <a:t> dell’integrazione socio-sanitaria. </a:t>
            </a:r>
          </a:p>
        </p:txBody>
      </p:sp>
    </p:spTree>
    <p:extLst>
      <p:ext uri="{BB962C8B-B14F-4D97-AF65-F5344CB8AC3E}">
        <p14:creationId xmlns:p14="http://schemas.microsoft.com/office/powerpoint/2010/main" val="363672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0B2897-3F3B-47A7-A872-E9C00C0A1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725864"/>
            <a:ext cx="10058400" cy="530917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Il Distretto Sanitario è il luogo di raccordo tra tutti gli attori coinvolti nell’integrazione socio-sanitaria. </a:t>
            </a:r>
          </a:p>
          <a:p>
            <a:pPr marL="0" indent="0">
              <a:buNone/>
            </a:pPr>
            <a:r>
              <a:rPr lang="it-IT" dirty="0"/>
              <a:t>   Esso garantisce: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Servizi di assistenza primaria relativamente alle attività sanitarie e socio-sanitarie;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Accesso alla popolazione ai servizi e alle prestazioni sanitarie e sociali ad elevata integrazione sanitaria;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Valutazione dei bisogni e definizione dei servizi necessari con prestazioni di primo livello o di base (assistenza specialistica ambulatoriale, assistenza domiciliare integrata, servizi alla persona secondo il bisogno preminente). 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  <a:p>
            <a:pPr marL="0" indent="0">
              <a:buNone/>
            </a:pPr>
            <a:r>
              <a:rPr lang="it-IT" dirty="0"/>
              <a:t>Per la sua collocazione e per le funzioni che gli competono, il Distretto ha un ruolo strategico nel sistema dei servizi poiché punta a fronteggiare l’eccessiva ospedalizzazione, collega ospedale e territorio, promuove l’assistenza territoriale in sinergia con servizi sociali comunali, MMG, TS.</a:t>
            </a:r>
          </a:p>
        </p:txBody>
      </p:sp>
    </p:spTree>
    <p:extLst>
      <p:ext uri="{BB962C8B-B14F-4D97-AF65-F5344CB8AC3E}">
        <p14:creationId xmlns:p14="http://schemas.microsoft.com/office/powerpoint/2010/main" val="298096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385082-07E1-4E39-92FF-F2E5F12F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u="sng" spc="-100">
                <a:solidFill>
                  <a:srgbClr val="FFFFFF"/>
                </a:solidFill>
              </a:rPr>
              <a:t>Attori e strumenti
</a:t>
            </a:r>
          </a:p>
        </p:txBody>
      </p:sp>
      <p:sp useBgFill="1">
        <p:nvSpPr>
          <p:cNvPr id="24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0FE04F0-4ED2-4BB1-88AB-D649E775A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7" y="1867467"/>
            <a:ext cx="5450437" cy="27933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039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15491C-A890-47FF-BEC1-16391716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200">
                <a:solidFill>
                  <a:srgbClr val="FFFFFF"/>
                </a:solidFill>
              </a:rPr>
              <a:t>Obiettivi dell’integrazione socio-sanitaria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A85D5-AB6E-4222-99FC-E94B9472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1" r="31158" b="1"/>
          <a:stretch/>
        </p:blipFill>
        <p:spPr>
          <a:xfrm>
            <a:off x="1443213" y="643467"/>
            <a:ext cx="3436141" cy="535093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0F8DE4-3C7B-4F7F-ABF5-DF177CE19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endParaRPr lang="it-IT" sz="1500">
              <a:solidFill>
                <a:srgbClr val="0F496F"/>
              </a:solidFill>
            </a:endParaRPr>
          </a:p>
          <a:p>
            <a:pPr lvl="0">
              <a:lnSpc>
                <a:spcPct val="90000"/>
              </a:lnSpc>
            </a:pPr>
            <a:r>
              <a:rPr lang="it-IT" sz="1500">
                <a:solidFill>
                  <a:srgbClr val="0F496F"/>
                </a:solidFill>
              </a:rPr>
              <a:t>Il complessivo sistema socio sanitario persegue quindi i seguenti compiti funzionali :</a:t>
            </a:r>
          </a:p>
          <a:p>
            <a:pPr lvl="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it-IT" sz="1500">
              <a:solidFill>
                <a:srgbClr val="0F496F"/>
              </a:solidFill>
            </a:endParaRP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Intercettare bisogni e domande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Migliorare la qualità e la quantità dei nodi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Progettare l'accesso ai singoli servizi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Accompagnare l'utente nei diversi processi di aiuto presenti nel sistema stesso.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rgbClr val="0F496F"/>
              </a:solidFill>
            </a:endParaRP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3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8085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B0BAB0-DCB3-48C9-81C7-1413DD711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cap="all" spc="-10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I modelli di gestione dei servizi e la promozione dell’integrazione socio-sanitaria</a:t>
            </a:r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F4DB6-8F45-4009-B4CB-37943203B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05"/>
          <a:stretch/>
        </p:blipFill>
        <p:spPr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8736D2-AE1E-4B30-95BE-A06F53137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500" spc="80"/>
              <a:t>La scelta del modello di gestione si basa su logiche di razionalizzazione dell’offerta e sui comportamenti professionali in cui ogni attore deve adottare unitariamente agli altri per il perseguimento di un medesimo obiettivo. Ciò, a seconda le proprie mansioni e delle proprie responsabilità.
Vi sono due macro categorie: 
Modelli, forme o strumenti gestionali che non danno vita ad altri soggetti giuridici;
Forme di gestione che portano a nuovi soggetti giuridici, le c.d. “aziende sociali”.
</a:t>
            </a:r>
            <a:endParaRPr lang="en-US" sz="1500" spc="8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4512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2BCA5-B795-4E59-BDEA-C65D5709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273014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Brainstorming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4BF920-8DF9-4C8C-B816-7AE157313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837" y="942392"/>
            <a:ext cx="8890534" cy="5411274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Graphic 6" descr="Lampadina">
            <a:extLst>
              <a:ext uri="{FF2B5EF4-FFF2-40B4-BE49-F238E27FC236}">
                <a16:creationId xmlns:a16="http://schemas.microsoft.com/office/drawing/2014/main" id="{FDDB3300-9822-403B-861C-8F476A32D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317" y="1812823"/>
            <a:ext cx="2820452" cy="28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849DEE-55F7-4BE0-AE01-57376FEB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I modelli di gestione dei servizi sociali </a:t>
            </a:r>
          </a:p>
        </p:txBody>
      </p:sp>
      <p:sp useBgFill="1">
        <p:nvSpPr>
          <p:cNvPr id="48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7B4C48C-FA7B-421F-BA49-6ED46FFDD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217" y="1826588"/>
            <a:ext cx="5450437" cy="287510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052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DF334BE-34B5-4210-B497-EEF263FB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96" y="4335184"/>
            <a:ext cx="7967619" cy="1406981"/>
          </a:xfrm>
        </p:spPr>
        <p:txBody>
          <a:bodyPr/>
          <a:lstStyle/>
          <a:p>
            <a:pPr defTabSz="425196"/>
            <a:r>
              <a:rPr lang="it-IT" sz="3348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Esempi di modelli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0022A-C2F4-4E0E-938C-69B3BE406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0795" y="786117"/>
            <a:ext cx="4609739" cy="3375172"/>
          </a:xfrm>
        </p:spPr>
        <p:txBody>
          <a:bodyPr>
            <a:normAutofit/>
          </a:bodyPr>
          <a:lstStyle/>
          <a:p>
            <a:pPr marL="265748" indent="-265748" defTabSz="425196">
              <a:spcAft>
                <a:spcPts val="558"/>
              </a:spcAft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La delega o delega partecipata</a:t>
            </a:r>
          </a:p>
          <a:p>
            <a:pPr marL="265748" indent="-265748" defTabSz="425196">
              <a:spcAft>
                <a:spcPts val="558"/>
              </a:spcAft>
            </a:pPr>
            <a:endParaRPr lang="it-IT" sz="186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25196">
              <a:spcAft>
                <a:spcPts val="558"/>
              </a:spcAft>
              <a:buNone/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Trasferimento delle funzioni di gestione dei servizi sociali dagli Enti Locali alle Aziende Sanitarie Locali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8F269-A5EE-4757-83D8-91A4DA92A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430" y="786118"/>
            <a:ext cx="4606774" cy="3375171"/>
          </a:xfrm>
        </p:spPr>
        <p:txBody>
          <a:bodyPr>
            <a:normAutofit/>
          </a:bodyPr>
          <a:lstStyle/>
          <a:p>
            <a:pPr marL="265748" indent="-265748" defTabSz="425196">
              <a:lnSpc>
                <a:spcPct val="90000"/>
              </a:lnSpc>
              <a:spcAft>
                <a:spcPts val="558"/>
              </a:spcAft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Il consorzio </a:t>
            </a:r>
          </a:p>
          <a:p>
            <a:pPr marL="265748" indent="-265748" defTabSz="425196">
              <a:lnSpc>
                <a:spcPct val="90000"/>
              </a:lnSpc>
              <a:spcAft>
                <a:spcPts val="558"/>
              </a:spcAft>
            </a:pPr>
            <a:endParaRPr lang="it-IT" sz="186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25196">
              <a:lnSpc>
                <a:spcPct val="90000"/>
              </a:lnSpc>
              <a:spcAft>
                <a:spcPts val="558"/>
              </a:spcAft>
              <a:buNone/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Istituto giuridico che risulta strumentale nell’aggregazione volontaria e legalmente riconosciuta di più enti pubblici (Enti Locali, ASL, Comunità montane)</a:t>
            </a:r>
          </a:p>
          <a:p>
            <a:pPr marL="0" indent="0" defTabSz="425196">
              <a:lnSpc>
                <a:spcPct val="90000"/>
              </a:lnSpc>
              <a:spcAft>
                <a:spcPts val="558"/>
              </a:spcAft>
              <a:buNone/>
            </a:pPr>
            <a:endParaRPr lang="it-IT" sz="186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25196">
              <a:lnSpc>
                <a:spcPct val="90000"/>
              </a:lnSpc>
              <a:spcAft>
                <a:spcPts val="558"/>
              </a:spcAft>
              <a:buNone/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Ha propria autonomia giuridica, organizzativa e gestionale..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01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AD681-136C-4E82-A78D-BBD7158B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68575"/>
            <a:ext cx="3765200" cy="5457366"/>
          </a:xfrm>
        </p:spPr>
        <p:txBody>
          <a:bodyPr>
            <a:normAutofit/>
          </a:bodyPr>
          <a:lstStyle/>
          <a:p>
            <a:pPr algn="ctr"/>
            <a:r>
              <a:rPr lang="it-IT" sz="3400">
                <a:solidFill>
                  <a:schemeClr val="bg1"/>
                </a:solidFill>
              </a:rPr>
              <a:t>Strumenti operativi nell’integrazione socio-sanitaria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C5AF2A-83DD-498D-B453-4243B0793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it-IT" dirty="0"/>
              <a:t>Il lavoro d’équipe;</a:t>
            </a:r>
          </a:p>
          <a:p>
            <a:r>
              <a:rPr lang="it-IT" dirty="0"/>
              <a:t>Il case management;</a:t>
            </a:r>
          </a:p>
          <a:p>
            <a:r>
              <a:rPr lang="it-IT" dirty="0"/>
              <a:t>PUA;</a:t>
            </a:r>
          </a:p>
          <a:p>
            <a:r>
              <a:rPr lang="it-IT" dirty="0"/>
              <a:t>UVM;</a:t>
            </a:r>
          </a:p>
          <a:p>
            <a:r>
              <a:rPr lang="it-IT" dirty="0"/>
              <a:t>PAI;</a:t>
            </a:r>
          </a:p>
          <a:p>
            <a:r>
              <a:rPr lang="it-IT" dirty="0"/>
              <a:t>ADI.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301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Il lavoro d’équipe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782332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762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Requisiti del lavoro di équipe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48845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629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Case management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97B1A0-F54E-4BFD-89DE-53C75582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0" y="1239206"/>
            <a:ext cx="3185108" cy="2556049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908804"/>
              </p:ext>
            </p:extLst>
          </p:nvPr>
        </p:nvGraphicFramePr>
        <p:xfrm>
          <a:off x="4325696" y="733647"/>
          <a:ext cx="6593129" cy="357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6843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Il case manager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A5615D-BA12-476E-B069-D9A70D531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0" y="1239205"/>
            <a:ext cx="3185108" cy="255605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576569"/>
              </p:ext>
            </p:extLst>
          </p:nvPr>
        </p:nvGraphicFramePr>
        <p:xfrm>
          <a:off x="4325696" y="733647"/>
          <a:ext cx="6593129" cy="357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2815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PUA	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333443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9825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UVM	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824745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69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VMD	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756571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130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ce solare nella foresta">
            <a:extLst>
              <a:ext uri="{FF2B5EF4-FFF2-40B4-BE49-F238E27FC236}">
                <a16:creationId xmlns:a16="http://schemas.microsoft.com/office/drawing/2014/main" id="{71D9E2BD-F4D1-547A-29A1-7961A9909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9" r="29313" b="1"/>
          <a:stretch/>
        </p:blipFill>
        <p:spPr>
          <a:xfrm>
            <a:off x="9301316" y="732999"/>
            <a:ext cx="2252510" cy="3013822"/>
          </a:xfrm>
          <a:custGeom>
            <a:avLst/>
            <a:gdLst/>
            <a:ahLst/>
            <a:cxnLst/>
            <a:rect l="l" t="t" r="r" b="b"/>
            <a:pathLst>
              <a:path w="3239538" h="4334450">
                <a:moveTo>
                  <a:pt x="322464" y="0"/>
                </a:moveTo>
                <a:lnTo>
                  <a:pt x="3239538" y="0"/>
                </a:lnTo>
                <a:lnTo>
                  <a:pt x="3239538" y="4011987"/>
                </a:lnTo>
                <a:lnTo>
                  <a:pt x="2917075" y="4334450"/>
                </a:lnTo>
                <a:lnTo>
                  <a:pt x="0" y="4334450"/>
                </a:lnTo>
                <a:lnTo>
                  <a:pt x="0" y="32246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B975FEB-EB22-4265-87DB-98C8B1A03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59517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65F12FA-1912-4E22-A32D-0831ADB49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D85A33A-E141-4004-96FE-2B25852F7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DBBF9A1-F02B-475F-8E25-E42F60053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E10861-F5C5-4FCE-BB8E-126306C8C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EE8BD36-DC78-4FAA-AC76-FF2D4FAD3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" name="Segnaposto contenuto 2">
            <a:extLst>
              <a:ext uri="{FF2B5EF4-FFF2-40B4-BE49-F238E27FC236}">
                <a16:creationId xmlns:a16="http://schemas.microsoft.com/office/drawing/2014/main" id="{8E246860-D437-7A46-4AA4-857EC15E3D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957652"/>
              </p:ext>
            </p:extLst>
          </p:nvPr>
        </p:nvGraphicFramePr>
        <p:xfrm>
          <a:off x="167148" y="304800"/>
          <a:ext cx="8898194" cy="5863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586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PAI	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524019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4670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ADI	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20657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667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22D36A4-EFB0-4AB4-B170-0D5B9ECC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300"/>
              <a:t>Le aree di intervento nell’integrazione socio-sanitaria</a:t>
            </a:r>
          </a:p>
        </p:txBody>
      </p:sp>
      <p:pic>
        <p:nvPicPr>
          <p:cNvPr id="5" name="Picture 4" descr="Due persone che si tengono le mani">
            <a:extLst>
              <a:ext uri="{FF2B5EF4-FFF2-40B4-BE49-F238E27FC236}">
                <a16:creationId xmlns:a16="http://schemas.microsoft.com/office/drawing/2014/main" id="{228E4770-089F-81E6-F05A-646688D06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3" r="36010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FB80BF-0627-4357-A7D1-99AEFCA98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/>
          </a:p>
          <a:p>
            <a:r>
              <a:rPr lang="it-IT"/>
              <a:t>Area anziani;</a:t>
            </a:r>
          </a:p>
          <a:p>
            <a:r>
              <a:rPr lang="it-IT"/>
              <a:t>Area età evolutiva;</a:t>
            </a:r>
          </a:p>
          <a:p>
            <a:r>
              <a:rPr lang="it-IT"/>
              <a:t>Salute mentale;</a:t>
            </a:r>
          </a:p>
          <a:p>
            <a:r>
              <a:rPr lang="it-IT"/>
              <a:t>Area dipendenze patologiche;</a:t>
            </a:r>
          </a:p>
          <a:p>
            <a:r>
              <a:rPr lang="it-IT"/>
              <a:t>Area disabilità.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4383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05ED699-8CCA-47E4-984D-BB39EDCC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it-IT" sz="3300"/>
              <a:t>L’integrazione socio-sanitaria in Italia </a:t>
            </a:r>
            <a:br>
              <a:rPr lang="it-IT" sz="3300"/>
            </a:br>
            <a:r>
              <a:rPr lang="it-IT" sz="3300"/>
              <a:t>Le differenze interregionali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6FF8A6-1567-4CB4-BE60-7D1A878DB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In Italia l’integrazione tra politiche sociali e socio-sanitarie è divenuta strumento indispensabile per la definizione di interventi efficaci ed efficienti. </a:t>
            </a:r>
          </a:p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Tra le aree di intervento particolare attenzione va dedicata agli interventi di long term care (LCT) dedicati a persone non autosufficienti e disabili. Gli LCT sono definiti come «servizi, interventi e prestazioni di lungo periodo a favore di individui con disabilità mentali o fisiche che sono diventati dipendenti dall’assistenza nelle attività fondamentali della vita quotidiana».</a:t>
            </a:r>
          </a:p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Data l’autonomia regionale nella promozione di politiche socio-sanitarie ogni Regione adotta modelli regolativi finalizzati alla strutturazione tra istituzioni pubbliche e private. </a:t>
            </a:r>
          </a:p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La Regione Marche, in particolare, adotta tipologie di policy rivolte a soggetti non autosufficienti, con handicap e rientrati nella terza età. </a:t>
            </a:r>
          </a:p>
        </p:txBody>
      </p:sp>
    </p:spTree>
    <p:extLst>
      <p:ext uri="{BB962C8B-B14F-4D97-AF65-F5344CB8AC3E}">
        <p14:creationId xmlns:p14="http://schemas.microsoft.com/office/powerpoint/2010/main" val="3121532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90626BC-6098-9412-A9DC-5775D77D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953000"/>
            <a:ext cx="5627158" cy="1041399"/>
          </a:xfrm>
        </p:spPr>
        <p:txBody>
          <a:bodyPr>
            <a:normAutofit fontScale="90000"/>
          </a:bodyPr>
          <a:lstStyle/>
          <a:p>
            <a:r>
              <a:rPr lang="it-IT" dirty="0"/>
              <a:t>Servizio sanitario regionale – marche</a:t>
            </a:r>
          </a:p>
        </p:txBody>
      </p:sp>
      <p:pic>
        <p:nvPicPr>
          <p:cNvPr id="24" name="Picture 4" descr="Una mano che tiene una penna e cerchi ombreggiati su un foglio">
            <a:extLst>
              <a:ext uri="{FF2B5EF4-FFF2-40B4-BE49-F238E27FC236}">
                <a16:creationId xmlns:a16="http://schemas.microsoft.com/office/drawing/2014/main" id="{00973ABB-D2B5-28AD-4609-4A030239E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3" r="22892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DDA36998-8747-DD2D-C419-539C70EA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324465"/>
            <a:ext cx="7304498" cy="44507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400" b="1" dirty="0">
                <a:solidFill>
                  <a:schemeClr val="tx1"/>
                </a:solidFill>
                <a:latin typeface="Titillium Web" panose="00000500000000000000" pitchFamily="2" charset="0"/>
              </a:rPr>
              <a:t>D</a:t>
            </a:r>
            <a:r>
              <a:rPr lang="it-IT" sz="1400" b="1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al 1/1/2023 l’ASUR cessa di esistere. Il SSR si articola ad oggi in Aziende Sanitarie Territoriali (AST).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Con</a:t>
            </a:r>
            <a:r>
              <a:rPr lang="it-IT" sz="1400" b="1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 </a:t>
            </a:r>
            <a:r>
              <a:rPr lang="it-IT" sz="1400" b="0" i="0" u="none" strike="noStrike" dirty="0">
                <a:solidFill>
                  <a:schemeClr val="tx1"/>
                </a:solidFill>
                <a:effectLst/>
                <a:latin typeface="Titillium Web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Legge regionale 8 agosto 2022 n. 19</a:t>
            </a: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 recante ad oggetto "Organizzazione del servizio sanitario regionale", alla data del 31 dicembre 2022 l'Azienda Sanitaria Unica Regionale (ASUR) è soppressa e dal 1° gennaio 2023 sono costituite e divengono operative le Aziende Sanitarie Territoriali (DGRM n. 1499/ 2022, n.1500/2022, n.1501/2022, n.1502/2022, n.1503/2022).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Tale Aziende sono dotate di personalità giuridica pubblica e autonomia imprenditoriale ed esercitano la propria autonomia organizzativa mediante l'atto aziendale; assicurati le prestazioni incluse nei livelli essenziali di assistenza (LEA) e l'equo accesso ai servizi e alle funzioni di tipo sanitario, sociale e di elevata integrazione socio-sanitaria organizzate nel territorio.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Gli organi delle Aziende sanitarie territoriali sono:</a:t>
            </a:r>
            <a:b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Direttore generale;</a:t>
            </a:r>
            <a:b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Collegio di direzione;</a:t>
            </a:r>
            <a:b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Collegio sindacale.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Direttore Generale è coadiuvato nell'esercizio delle proprie funzioni dal Direttore Amministrativo, Direttore Sanitario e dal Direttore Socio-Sanitario.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681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85954B-69DF-40E1-9153-22903F63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300"/>
              <a:t>Quando nasce l’integrazione socio-sanitaria?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07F1FA-1610-4638-AA3B-FEA366865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9961" y="685798"/>
            <a:ext cx="6858065" cy="58034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sz="2000" dirty="0"/>
              <a:t>A </a:t>
            </a:r>
            <a:r>
              <a:rPr lang="en-US" sz="2000" dirty="0" err="1"/>
              <a:t>partire</a:t>
            </a:r>
            <a:r>
              <a:rPr lang="en-US" sz="2000" dirty="0"/>
              <a:t> </a:t>
            </a:r>
            <a:r>
              <a:rPr lang="en-US" sz="2000" dirty="0" err="1"/>
              <a:t>dagli</a:t>
            </a:r>
            <a:r>
              <a:rPr lang="en-US" sz="2000" dirty="0"/>
              <a:t> anni </a:t>
            </a:r>
            <a:r>
              <a:rPr lang="en-US" sz="2000" dirty="0" err="1"/>
              <a:t>Settanta</a:t>
            </a:r>
            <a:r>
              <a:rPr lang="en-US" sz="2000" dirty="0"/>
              <a:t> il </a:t>
            </a:r>
            <a:r>
              <a:rPr lang="en-US" sz="2000" dirty="0" err="1"/>
              <a:t>tema</a:t>
            </a:r>
            <a:r>
              <a:rPr lang="en-US" sz="2000" dirty="0"/>
              <a:t> </a:t>
            </a:r>
            <a:r>
              <a:rPr lang="en-US" sz="2000" dirty="0" err="1"/>
              <a:t>dell’integrazione</a:t>
            </a:r>
            <a:r>
              <a:rPr lang="en-US" sz="2000" dirty="0"/>
              <a:t> è </a:t>
            </a:r>
            <a:r>
              <a:rPr lang="en-US" sz="2000" dirty="0" err="1"/>
              <a:t>divenuta</a:t>
            </a:r>
            <a:r>
              <a:rPr lang="en-US" sz="2000" dirty="0"/>
              <a:t> </a:t>
            </a:r>
            <a:r>
              <a:rPr lang="en-US" sz="2000" dirty="0" err="1"/>
              <a:t>centro</a:t>
            </a:r>
            <a:r>
              <a:rPr lang="en-US" sz="2000" dirty="0"/>
              <a:t> </a:t>
            </a:r>
            <a:r>
              <a:rPr lang="en-US" sz="2000" dirty="0" err="1"/>
              <a:t>dell’attenzione</a:t>
            </a:r>
            <a:r>
              <a:rPr lang="en-US" sz="2000" dirty="0"/>
              <a:t> e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riflessione</a:t>
            </a:r>
            <a:r>
              <a:rPr lang="en-US" sz="2000" dirty="0"/>
              <a:t> </a:t>
            </a:r>
            <a:r>
              <a:rPr lang="en-US" sz="2000" dirty="0" err="1"/>
              <a:t>quotidiana</a:t>
            </a:r>
            <a:r>
              <a:rPr lang="en-US" sz="2000" dirty="0"/>
              <a:t> di </a:t>
            </a:r>
            <a:r>
              <a:rPr lang="en-US" sz="2000" dirty="0" err="1"/>
              <a:t>politici</a:t>
            </a:r>
            <a:r>
              <a:rPr lang="en-US" sz="2000" dirty="0"/>
              <a:t>, </a:t>
            </a:r>
            <a:r>
              <a:rPr lang="en-US" sz="2000" dirty="0" err="1"/>
              <a:t>amministratori</a:t>
            </a:r>
            <a:r>
              <a:rPr lang="en-US" sz="2000" dirty="0"/>
              <a:t> e </a:t>
            </a:r>
            <a:r>
              <a:rPr lang="en-US" sz="2000" dirty="0" err="1"/>
              <a:t>operatori</a:t>
            </a:r>
            <a:r>
              <a:rPr lang="en-US" sz="2000" dirty="0"/>
              <a:t> del </a:t>
            </a:r>
            <a:r>
              <a:rPr lang="en-US" sz="2000" dirty="0" err="1"/>
              <a:t>settore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sz="2000" dirty="0"/>
              <a:t>La </a:t>
            </a:r>
            <a:r>
              <a:rPr lang="en-US" sz="2000" dirty="0" err="1"/>
              <a:t>sua</a:t>
            </a:r>
            <a:r>
              <a:rPr lang="en-US" sz="2000" dirty="0"/>
              <a:t> </a:t>
            </a:r>
            <a:r>
              <a:rPr lang="en-US" sz="2000" dirty="0" err="1"/>
              <a:t>diffusione</a:t>
            </a:r>
            <a:r>
              <a:rPr lang="en-US" sz="2000" dirty="0"/>
              <a:t> è </a:t>
            </a:r>
            <a:r>
              <a:rPr lang="en-US" sz="2000" dirty="0" err="1"/>
              <a:t>legata</a:t>
            </a:r>
            <a:r>
              <a:rPr lang="en-US" sz="2000" dirty="0"/>
              <a:t> </a:t>
            </a:r>
            <a:r>
              <a:rPr lang="en-US" sz="2000" dirty="0" err="1"/>
              <a:t>all’evoluzione</a:t>
            </a:r>
            <a:r>
              <a:rPr lang="en-US" sz="2000" dirty="0"/>
              <a:t> </a:t>
            </a:r>
            <a:r>
              <a:rPr lang="en-US" sz="2000" dirty="0" err="1"/>
              <a:t>storica</a:t>
            </a:r>
            <a:r>
              <a:rPr lang="en-US" sz="2000" dirty="0"/>
              <a:t>, </a:t>
            </a:r>
            <a:r>
              <a:rPr lang="en-US" sz="2000" dirty="0" err="1"/>
              <a:t>normativa</a:t>
            </a:r>
            <a:r>
              <a:rPr lang="en-US" sz="2000" dirty="0"/>
              <a:t> e </a:t>
            </a:r>
            <a:r>
              <a:rPr lang="en-US" sz="2000" dirty="0" err="1"/>
              <a:t>sociale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bisogni</a:t>
            </a:r>
            <a:r>
              <a:rPr lang="en-US" sz="2000" dirty="0"/>
              <a:t> </a:t>
            </a:r>
            <a:r>
              <a:rPr lang="en-US" sz="2000" dirty="0" err="1"/>
              <a:t>sul</a:t>
            </a:r>
            <a:r>
              <a:rPr lang="en-US" sz="2000" dirty="0"/>
              <a:t> </a:t>
            </a:r>
            <a:r>
              <a:rPr lang="en-US" sz="2000" dirty="0" err="1"/>
              <a:t>territorio</a:t>
            </a:r>
            <a:r>
              <a:rPr lang="en-US" sz="2000" dirty="0"/>
              <a:t>. 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sz="2000" dirty="0"/>
              <a:t>In </a:t>
            </a:r>
            <a:r>
              <a:rPr lang="en-US" sz="2000" dirty="0" err="1"/>
              <a:t>particolare</a:t>
            </a:r>
            <a:r>
              <a:rPr lang="en-US" sz="2000" dirty="0"/>
              <a:t>: </a:t>
            </a:r>
            <a:r>
              <a:rPr lang="en-US" sz="2000" dirty="0" err="1"/>
              <a:t>l’incremento</a:t>
            </a:r>
            <a:r>
              <a:rPr lang="en-US" sz="2000" dirty="0"/>
              <a:t> di </a:t>
            </a:r>
            <a:r>
              <a:rPr lang="en-US" sz="2000" dirty="0" err="1"/>
              <a:t>patologie</a:t>
            </a:r>
            <a:r>
              <a:rPr lang="en-US" sz="2000" dirty="0"/>
              <a:t> </a:t>
            </a:r>
            <a:r>
              <a:rPr lang="en-US" sz="2000" dirty="0" err="1"/>
              <a:t>cronico</a:t>
            </a:r>
            <a:r>
              <a:rPr lang="en-US" sz="2000" dirty="0"/>
              <a:t>-degenerative a carattere </a:t>
            </a:r>
            <a:r>
              <a:rPr lang="en-US" sz="2000" dirty="0" err="1"/>
              <a:t>invalidante</a:t>
            </a:r>
            <a:r>
              <a:rPr lang="en-US" sz="2000" dirty="0"/>
              <a:t>, il </a:t>
            </a:r>
            <a:r>
              <a:rPr lang="en-US" sz="2000" dirty="0" err="1"/>
              <a:t>ruolo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famiglia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carichi</a:t>
            </a:r>
            <a:r>
              <a:rPr lang="en-US" sz="2000" dirty="0"/>
              <a:t> di </a:t>
            </a:r>
            <a:r>
              <a:rPr lang="en-US" sz="2000" dirty="0" err="1"/>
              <a:t>cura</a:t>
            </a:r>
            <a:r>
              <a:rPr lang="en-US" sz="2000" dirty="0"/>
              <a:t> ed </a:t>
            </a:r>
            <a:r>
              <a:rPr lang="en-US" sz="2000" dirty="0" err="1"/>
              <a:t>assistenza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membri</a:t>
            </a:r>
            <a:r>
              <a:rPr lang="en-US" sz="2000" dirty="0"/>
              <a:t> </a:t>
            </a:r>
            <a:r>
              <a:rPr lang="en-US" sz="2000" dirty="0" err="1"/>
              <a:t>fragili</a:t>
            </a:r>
            <a:r>
              <a:rPr lang="en-US" sz="2000" dirty="0"/>
              <a:t>,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molteplici</a:t>
            </a:r>
            <a:r>
              <a:rPr lang="en-US" sz="2000" dirty="0"/>
              <a:t> </a:t>
            </a:r>
            <a:r>
              <a:rPr lang="en-US" sz="2000" dirty="0" err="1"/>
              <a:t>approcci</a:t>
            </a:r>
            <a:r>
              <a:rPr lang="en-US" sz="2000" dirty="0"/>
              <a:t> multi-</a:t>
            </a:r>
            <a:r>
              <a:rPr lang="en-US" sz="2000" dirty="0" err="1"/>
              <a:t>professionali</a:t>
            </a:r>
            <a:r>
              <a:rPr lang="en-US" sz="2000" dirty="0"/>
              <a:t> e la </a:t>
            </a:r>
            <a:r>
              <a:rPr lang="en-US" sz="2000" dirty="0" err="1"/>
              <a:t>necessaria</a:t>
            </a:r>
            <a:r>
              <a:rPr lang="en-US" sz="2000" dirty="0"/>
              <a:t> </a:t>
            </a:r>
            <a:r>
              <a:rPr lang="en-US" sz="2000" dirty="0" err="1"/>
              <a:t>economia</a:t>
            </a:r>
            <a:r>
              <a:rPr lang="en-US" sz="2000" dirty="0"/>
              <a:t> delle </a:t>
            </a:r>
            <a:r>
              <a:rPr lang="en-US" sz="2000" dirty="0" err="1"/>
              <a:t>risorse</a:t>
            </a:r>
            <a:r>
              <a:rPr lang="en-US" sz="2000" dirty="0"/>
              <a:t> </a:t>
            </a:r>
            <a:r>
              <a:rPr lang="en-US" sz="2000" dirty="0" err="1"/>
              <a:t>fanno</a:t>
            </a:r>
            <a:r>
              <a:rPr lang="en-US" sz="2000" dirty="0"/>
              <a:t> </a:t>
            </a:r>
            <a:r>
              <a:rPr lang="en-US" sz="2000" dirty="0" err="1"/>
              <a:t>sì</a:t>
            </a:r>
            <a:r>
              <a:rPr lang="en-US" sz="2000" dirty="0"/>
              <a:t> da ricercare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collaborazione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le diverse </a:t>
            </a:r>
            <a:r>
              <a:rPr lang="en-US" sz="2000" dirty="0" err="1"/>
              <a:t>Istituzioni</a:t>
            </a:r>
            <a:r>
              <a:rPr lang="en-US" sz="2000" dirty="0"/>
              <a:t> e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attori</a:t>
            </a:r>
            <a:r>
              <a:rPr lang="en-US" sz="2000" dirty="0"/>
              <a:t> del </a:t>
            </a:r>
            <a:r>
              <a:rPr lang="en-US" sz="2000" dirty="0" err="1"/>
              <a:t>territorio</a:t>
            </a:r>
            <a:r>
              <a:rPr lang="en-US" sz="2000" dirty="0"/>
              <a:t> </a:t>
            </a:r>
            <a:r>
              <a:rPr lang="en-US" sz="2000" dirty="0" err="1"/>
              <a:t>finalizzate</a:t>
            </a:r>
            <a:r>
              <a:rPr lang="en-US" sz="2000" dirty="0"/>
              <a:t> ad </a:t>
            </a:r>
            <a:r>
              <a:rPr lang="en-US" sz="2000" dirty="0" err="1"/>
              <a:t>una</a:t>
            </a:r>
            <a:r>
              <a:rPr lang="en-US" sz="2000" dirty="0"/>
              <a:t> presa in </a:t>
            </a:r>
            <a:r>
              <a:rPr lang="en-US" sz="2000" dirty="0" err="1"/>
              <a:t>carico</a:t>
            </a:r>
            <a:r>
              <a:rPr lang="en-US" sz="2000" dirty="0"/>
              <a:t> </a:t>
            </a:r>
            <a:r>
              <a:rPr lang="en-US" sz="2000" dirty="0" err="1"/>
              <a:t>olistica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875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6BF0BE-2927-479F-951C-48FDF543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r>
              <a:rPr lang="it-IT" sz="3200">
                <a:solidFill>
                  <a:srgbClr val="FFFFFF"/>
                </a:solidFill>
              </a:rPr>
              <a:t>I principi</a:t>
            </a:r>
          </a:p>
        </p:txBody>
      </p:sp>
      <p:pic>
        <p:nvPicPr>
          <p:cNvPr id="7" name="Graphic 6" descr="Dottore">
            <a:extLst>
              <a:ext uri="{FF2B5EF4-FFF2-40B4-BE49-F238E27FC236}">
                <a16:creationId xmlns:a16="http://schemas.microsoft.com/office/drawing/2014/main" id="{56FBC17B-A10F-A08C-E05A-D5C383F3F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51" y="875199"/>
            <a:ext cx="4887466" cy="4887466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BD1259-005D-4D8E-935C-91319E46E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r>
              <a:rPr lang="it-IT" sz="1800">
                <a:solidFill>
                  <a:srgbClr val="0F496F"/>
                </a:solidFill>
              </a:rPr>
              <a:t>Cura e prendersi cura;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Malattia e salute;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Concezione di persona;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Contesto;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Utilizzo ragionevole delle risorse.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8807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5AA1A-B831-4D38-A38F-448C43A4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it-IT"/>
              <a:t>La cornice normativa </a:t>
            </a:r>
          </a:p>
        </p:txBody>
      </p:sp>
      <p:pic>
        <p:nvPicPr>
          <p:cNvPr id="5" name="Picture 4" descr="Tavolo con stetoscopio e tastiera di computer">
            <a:extLst>
              <a:ext uri="{FF2B5EF4-FFF2-40B4-BE49-F238E27FC236}">
                <a16:creationId xmlns:a16="http://schemas.microsoft.com/office/drawing/2014/main" id="{43648BF2-0EDA-F19C-F645-19E6901EA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33" r="5481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FDC2E5-71C3-4F54-897B-DA50464F1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700" b="1" u="sng"/>
              <a:t>Anni ’70-’80 (prima riforma sanitaria)</a:t>
            </a:r>
          </a:p>
          <a:p>
            <a:pPr marL="0" indent="0">
              <a:lnSpc>
                <a:spcPct val="90000"/>
              </a:lnSpc>
              <a:buNone/>
            </a:pPr>
            <a:endParaRPr lang="it-IT" sz="1700" b="1" u="sng"/>
          </a:p>
          <a:p>
            <a:pPr>
              <a:lnSpc>
                <a:spcPct val="90000"/>
              </a:lnSpc>
            </a:pPr>
            <a:r>
              <a:rPr lang="it-IT" sz="1700"/>
              <a:t>L. 833/78 istituzione del SSN.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700"/>
              <a:t>Nasce l’idea di benessere globale determinato non solo dalle condizioni fisiche ma da fattori esterni che incidono sulla qualità della vita.</a:t>
            </a:r>
          </a:p>
          <a:p>
            <a:pPr marL="0" indent="0">
              <a:lnSpc>
                <a:spcPct val="90000"/>
              </a:lnSpc>
              <a:buNone/>
            </a:pPr>
            <a:endParaRPr lang="it-IT" sz="1700"/>
          </a:p>
          <a:p>
            <a:pPr>
              <a:lnSpc>
                <a:spcPct val="90000"/>
              </a:lnSpc>
            </a:pPr>
            <a:r>
              <a:rPr lang="it-IT" sz="1700"/>
              <a:t>D.P.C.M. 8 agosto 1985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700"/>
              <a:t>Vengono definite le attività di rilievo sanitario connesse con quelle socio-assistenziali dirette alla tutela della salute del cittadino. </a:t>
            </a:r>
          </a:p>
          <a:p>
            <a:pPr>
              <a:lnSpc>
                <a:spcPct val="90000"/>
              </a:lnSpc>
            </a:pPr>
            <a:endParaRPr lang="it-IT" sz="1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791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3C5AA1A-B831-4D38-A38F-448C43A4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900" dirty="0">
                <a:solidFill>
                  <a:srgbClr val="FFFFFF"/>
                </a:solidFill>
              </a:rPr>
              <a:t>Innovazioni: 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1. Lo Stato ha potestà in materia di pianificazione sanitaria (PSN);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2. Individuazione dei livelli di assistenza su base finanziaria delle risorse in campo;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3. Regionalizzazione della sanità in materia di programmazione sanitaria;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4.Aziendalizzazione, passaggio da USL ad ASL;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5. Introduzione del sistema di accreditamento delle strutture convenzionate con adeguamento delle strutture e delle prestazioni sanitarie;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b="1" u="sng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endParaRPr lang="it-IT" sz="900" dirty="0">
              <a:solidFill>
                <a:srgbClr val="FFFFFF"/>
              </a:solidFill>
            </a:endParaRPr>
          </a:p>
        </p:txBody>
      </p:sp>
      <p:graphicFrame>
        <p:nvGraphicFramePr>
          <p:cNvPr id="21" name="Segnaposto contenuto 2">
            <a:extLst>
              <a:ext uri="{FF2B5EF4-FFF2-40B4-BE49-F238E27FC236}">
                <a16:creationId xmlns:a16="http://schemas.microsoft.com/office/drawing/2014/main" id="{20A8D11B-2800-416B-B0EA-E556540824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331193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07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1236B1-C8A9-48E4-B6FF-9B54011E1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7374" y="786117"/>
            <a:ext cx="4754337" cy="4956048"/>
          </a:xfrm>
        </p:spPr>
        <p:txBody>
          <a:bodyPr>
            <a:normAutofit/>
          </a:bodyPr>
          <a:lstStyle/>
          <a:p>
            <a:pPr marL="282893" indent="-282893" defTabSz="452628">
              <a:spcAft>
                <a:spcPts val="594"/>
              </a:spcAft>
            </a:pPr>
            <a: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Stesura del Piano Sanitario Nazionale 1998-2000</a:t>
            </a:r>
            <a:b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Data rilevanza agli interventi atti ad integrare comparto sanitario e comparto sociale. Il </a:t>
            </a:r>
            <a: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distretto sanitario </a:t>
            </a:r>
            <a: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viene definito come luogo privilegiato per l’attuazione dei processi di </a:t>
            </a:r>
            <a: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integrazione</a:t>
            </a:r>
            <a: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2958CE-81C0-4958-BAB6-A66B54DCB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288" y="786117"/>
            <a:ext cx="4754337" cy="4956048"/>
          </a:xfrm>
        </p:spPr>
        <p:txBody>
          <a:bodyPr>
            <a:normAutofit/>
          </a:bodyPr>
          <a:lstStyle/>
          <a:p>
            <a:pPr marL="282893" indent="-282893" defTabSz="452628">
              <a:lnSpc>
                <a:spcPct val="90000"/>
              </a:lnSpc>
              <a:spcAft>
                <a:spcPts val="594"/>
              </a:spcAft>
            </a:pPr>
            <a:r>
              <a:rPr lang="it-IT" sz="1700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Terza riforma sanitaria: D. Lgs. 229/99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</a:pPr>
            <a:endParaRPr lang="it-IT" sz="17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52628">
              <a:lnSpc>
                <a:spcPct val="90000"/>
              </a:lnSpc>
              <a:spcAft>
                <a:spcPts val="594"/>
              </a:spcAft>
              <a:buNone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Si riaffermano i principi di </a:t>
            </a:r>
            <a:r>
              <a:rPr lang="it-IT" sz="1700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universalismo, solidarietà, equità, regionalismo</a:t>
            </a: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 con l’obiettivo di provvedere ad un riordino del Servizio Sanitario Nazionale. </a:t>
            </a:r>
          </a:p>
          <a:p>
            <a:pPr marL="0" indent="0" defTabSz="452628">
              <a:lnSpc>
                <a:spcPct val="90000"/>
              </a:lnSpc>
              <a:spcAft>
                <a:spcPts val="594"/>
              </a:spcAft>
              <a:buNone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Novità introdotte: 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  <a:buFont typeface="Wingdings" panose="05000000000000000000" pitchFamily="2" charset="2"/>
              <a:buChar char="q"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Correlazione tra risorse e livelli essenziali di assistenza (istituzione di nuovi fondi integrativi);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  <a:buFont typeface="Wingdings" panose="05000000000000000000" pitchFamily="2" charset="2"/>
              <a:buChar char="q"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Assunzione dell’</a:t>
            </a:r>
            <a:r>
              <a:rPr lang="it-IT" sz="1700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integrazione socio-sanitaria </a:t>
            </a: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con recupero del ruolo dei Comuni;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  <a:buFont typeface="Wingdings" panose="05000000000000000000" pitchFamily="2" charset="2"/>
              <a:buChar char="q"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Attività di autorizzazione, accreditamento  ed accordi in favore di strutture pubbliche e private.</a:t>
            </a:r>
            <a:endParaRPr lang="it-IT" sz="1700"/>
          </a:p>
        </p:txBody>
      </p:sp>
    </p:spTree>
    <p:extLst>
      <p:ext uri="{BB962C8B-B14F-4D97-AF65-F5344CB8AC3E}">
        <p14:creationId xmlns:p14="http://schemas.microsoft.com/office/powerpoint/2010/main" val="274209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214553-09BB-4384-9976-60747D61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7543800" cy="1507067"/>
          </a:xfrm>
        </p:spPr>
        <p:txBody>
          <a:bodyPr>
            <a:normAutofit/>
          </a:bodyPr>
          <a:lstStyle/>
          <a:p>
            <a:r>
              <a:rPr lang="it-IT" b="1" u="sng" dirty="0"/>
              <a:t>Anni 2000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46D406-FA2A-4CB1-9A16-09226B799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300" b="1"/>
              <a:t>L. 328/00 </a:t>
            </a:r>
            <a:r>
              <a:rPr lang="it-IT" sz="1300"/>
              <a:t>Gli interventi assumono la caratteristica di globalità finalizzati a prevenire, ridurre e recuperare situazioni di disagio. Si pone l’attenzione sul concetto di salute (condizione fisica e psichica delle persone) tutelata da interventi integrati tra servizi sociali e sanitari;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300"/>
              <a:t> </a:t>
            </a:r>
          </a:p>
          <a:p>
            <a:pPr>
              <a:lnSpc>
                <a:spcPct val="90000"/>
              </a:lnSpc>
            </a:pPr>
            <a:r>
              <a:rPr lang="it-IT" sz="1300" b="1"/>
              <a:t>D.P.C.M. 14 febbraio 2001 </a:t>
            </a:r>
            <a:r>
              <a:rPr lang="it-IT" sz="1300"/>
              <a:t>atto di indirizzo previsto all’art. 3 del D. Lgs. 229/99 vengono individuate le tre tipologie di prestazioni socio-sanitarie sulla base del bisogno, del progetto personalizzato e dell’intensità degli interventi ritenuti adeguati;</a:t>
            </a:r>
          </a:p>
          <a:p>
            <a:pPr>
              <a:lnSpc>
                <a:spcPct val="90000"/>
              </a:lnSpc>
            </a:pPr>
            <a:endParaRPr lang="it-IT" sz="1300" b="1"/>
          </a:p>
          <a:p>
            <a:pPr>
              <a:lnSpc>
                <a:spcPct val="90000"/>
              </a:lnSpc>
            </a:pPr>
            <a:r>
              <a:rPr lang="it-IT" sz="1300" b="1"/>
              <a:t>D.P.C.M. 29 novembre 2001 </a:t>
            </a:r>
            <a:r>
              <a:rPr lang="it-IT" sz="1300"/>
              <a:t>Individuazione dei LEA organizzati in: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300"/>
              <a:t>Assistenza sanitaria collettiva in ambiente di vita e di lavoro;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300"/>
              <a:t>Assistenza distrettuale;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300"/>
              <a:t>Assistenza ospedaliera.</a:t>
            </a:r>
          </a:p>
          <a:p>
            <a:pPr>
              <a:lnSpc>
                <a:spcPct val="90000"/>
              </a:lnSpc>
            </a:pPr>
            <a:endParaRPr lang="it-IT" sz="1300"/>
          </a:p>
          <a:p>
            <a:pPr marL="0" indent="0">
              <a:lnSpc>
                <a:spcPct val="90000"/>
              </a:lnSpc>
              <a:buNone/>
            </a:pPr>
            <a:endParaRPr lang="it-IT" sz="1300"/>
          </a:p>
          <a:p>
            <a:pPr>
              <a:lnSpc>
                <a:spcPct val="90000"/>
              </a:lnSpc>
            </a:pPr>
            <a:endParaRPr lang="it-IT" sz="1300"/>
          </a:p>
        </p:txBody>
      </p:sp>
      <p:pic>
        <p:nvPicPr>
          <p:cNvPr id="5" name="Picture 4" descr="Punto esclamativo su uno sfondo giallo">
            <a:extLst>
              <a:ext uri="{FF2B5EF4-FFF2-40B4-BE49-F238E27FC236}">
                <a16:creationId xmlns:a16="http://schemas.microsoft.com/office/drawing/2014/main" id="{D49663EA-31D5-7B4A-71E4-71E44AAC0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4" r="25106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4642575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TM02900771[[fn=Sezione]]</Template>
  <TotalTime>319</TotalTime>
  <Words>2153</Words>
  <Application>Microsoft Office PowerPoint</Application>
  <PresentationFormat>Widescreen</PresentationFormat>
  <Paragraphs>201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ＭＳ Ｐゴシック</vt:lpstr>
      <vt:lpstr>Arial</vt:lpstr>
      <vt:lpstr>Century Gothic</vt:lpstr>
      <vt:lpstr>Titillium Web</vt:lpstr>
      <vt:lpstr>Wingdings</vt:lpstr>
      <vt:lpstr>Wingdings 3</vt:lpstr>
      <vt:lpstr>Sezione</vt:lpstr>
      <vt:lpstr>L’integrazione socio-sanitaria</vt:lpstr>
      <vt:lpstr>Brainstorming</vt:lpstr>
      <vt:lpstr>Presentazione standard di PowerPoint</vt:lpstr>
      <vt:lpstr>Quando nasce l’integrazione socio-sanitaria?</vt:lpstr>
      <vt:lpstr>I principi</vt:lpstr>
      <vt:lpstr>La cornice normativa </vt:lpstr>
      <vt:lpstr>Innovazioni:   1. Lo Stato ha potestà in materia di pianificazione sanitaria (PSN);  2. Individuazione dei livelli di assistenza su base finanziaria delle risorse in campo;  3. Regionalizzazione della sanità in materia di programmazione sanitaria;  4.Aziendalizzazione, passaggio da USL ad ASL;  5. Introduzione del sistema di accreditamento delle strutture convenzionate con adeguamento delle strutture e delle prestazioni sanitarie;     </vt:lpstr>
      <vt:lpstr>Presentazione standard di PowerPoint</vt:lpstr>
      <vt:lpstr>Anni 2000</vt:lpstr>
      <vt:lpstr>Le prestazioni</vt:lpstr>
      <vt:lpstr>I tre livelli di integrazione</vt:lpstr>
      <vt:lpstr>Integrazione «in rete»</vt:lpstr>
      <vt:lpstr>Le tre dimensioni dell’integrazione</vt:lpstr>
      <vt:lpstr>Gli attori del sistema dell’integrazione socio-sanitaria</vt:lpstr>
      <vt:lpstr>Presentazione standard di PowerPoint</vt:lpstr>
      <vt:lpstr>Presentazione standard di PowerPoint</vt:lpstr>
      <vt:lpstr>Attori e strumenti
</vt:lpstr>
      <vt:lpstr>Obiettivi dell’integrazione socio-sanitaria</vt:lpstr>
      <vt:lpstr>I modelli di gestione dei servizi e la promozione dell’integrazione socio-sanitaria</vt:lpstr>
      <vt:lpstr>I modelli di gestione dei servizi sociali </vt:lpstr>
      <vt:lpstr>Esempi di modelli</vt:lpstr>
      <vt:lpstr>Strumenti operativi nell’integrazione socio-sanitaria</vt:lpstr>
      <vt:lpstr>Il lavoro d’équipe</vt:lpstr>
      <vt:lpstr>Requisiti del lavoro di équipe</vt:lpstr>
      <vt:lpstr>Case management</vt:lpstr>
      <vt:lpstr>Il case manager</vt:lpstr>
      <vt:lpstr>PUA </vt:lpstr>
      <vt:lpstr>UVM </vt:lpstr>
      <vt:lpstr>VMD </vt:lpstr>
      <vt:lpstr>PAI </vt:lpstr>
      <vt:lpstr>ADI </vt:lpstr>
      <vt:lpstr>Le aree di intervento nell’integrazione socio-sanitaria</vt:lpstr>
      <vt:lpstr>L’integrazione socio-sanitaria in Italia  Le differenze interregionali</vt:lpstr>
      <vt:lpstr>Servizio sanitario regionale – marche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L’integrazione socio-sanitaria</dc:title>
  <dc:creator>393249947888</dc:creator>
  <cp:lastModifiedBy>l.curella@unimc.it</cp:lastModifiedBy>
  <cp:revision>26</cp:revision>
  <dcterms:created xsi:type="dcterms:W3CDTF">2020-10-18T09:06:09Z</dcterms:created>
  <dcterms:modified xsi:type="dcterms:W3CDTF">2026-02-18T08:40:18Z</dcterms:modified>
</cp:coreProperties>
</file>