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7idYP5harEZuJhMCUk/coBJj7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5d2bcfc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f5d2bcfc8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f5d2bcfc8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8" name="Google Shape;28;p15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9" name="Google Shape;29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Google Shape;31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5" name="Google Shape;35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6" name="Google Shape;36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7" name="Google Shape;37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07" name="Google Shape;107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22" name="Google Shape;122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5" name="Google Shape;145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7" name="Google Shape;147;p2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8" name="Google Shape;148;p2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9" name="Google Shape;149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51" name="Google Shape;151;p2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3" name="Google Shape;153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" descr="Sfere metalliche connesse in una rete"/>
          <p:cNvPicPr preferRelativeResize="0"/>
          <p:nvPr/>
        </p:nvPicPr>
        <p:blipFill rotWithShape="1">
          <a:blip r:embed="rId3">
            <a:alphaModFix/>
          </a:blip>
          <a:srcRect l="17657" t="9091" r="1224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 extrusionOk="0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Trebuchet MS"/>
              <a:buNone/>
            </a:pPr>
            <a:r>
              <a:rPr lang="en-US" sz="3700"/>
              <a:t>L’organizzazione dei servizi sociali sul territorio</a:t>
            </a:r>
            <a:br>
              <a:rPr lang="en-US" sz="3700"/>
            </a:br>
            <a:endParaRPr sz="370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Organismi, attori e strumenti operativi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/>
          </a:p>
        </p:txBody>
      </p:sp>
      <p:cxnSp>
        <p:nvCxnSpPr>
          <p:cNvPr id="173" name="Google Shape;173;p1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1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1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176" name="Google Shape;176;p1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77" name="Google Shape;177;p1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46666"/>
            </a:srgbClr>
          </a:solidFill>
          <a:ln>
            <a:noFill/>
          </a:ln>
        </p:spPr>
      </p:sp>
      <p:sp>
        <p:nvSpPr>
          <p:cNvPr id="179" name="Google Shape;179;p1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EDFF5">
              <a:alpha val="69803"/>
            </a:srgbClr>
          </a:solidFill>
          <a:ln>
            <a:noFill/>
          </a:ln>
        </p:spPr>
      </p:sp>
      <p:sp>
        <p:nvSpPr>
          <p:cNvPr id="180" name="Google Shape;180;p1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181" name="Google Shape;181;p1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6" name="Google Shape;356;p12"/>
          <p:cNvCxnSpPr/>
          <p:nvPr/>
        </p:nvCxnSpPr>
        <p:spPr>
          <a:xfrm>
            <a:off x="3953376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16B0E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12"/>
          <p:cNvCxnSpPr/>
          <p:nvPr/>
        </p:nvCxnSpPr>
        <p:spPr>
          <a:xfrm flipH="1">
            <a:off x="2133042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FEFEFE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8" name="Google Shape;358;p12"/>
          <p:cNvSpPr/>
          <p:nvPr/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359" name="Google Shape;359;p12"/>
          <p:cNvSpPr/>
          <p:nvPr/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60" name="Google Shape;360;p12"/>
          <p:cNvSpPr/>
          <p:nvPr/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2"/>
          <p:cNvSpPr/>
          <p:nvPr/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803"/>
            </a:srgbClr>
          </a:solidFill>
          <a:ln>
            <a:noFill/>
          </a:ln>
        </p:spPr>
      </p:sp>
      <p:sp>
        <p:nvSpPr>
          <p:cNvPr id="362" name="Google Shape;362;p12"/>
          <p:cNvSpPr/>
          <p:nvPr/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2"/>
          <p:cNvSpPr/>
          <p:nvPr/>
        </p:nvSpPr>
        <p:spPr>
          <a:xfrm>
            <a:off x="5082154" y="-8467"/>
            <a:ext cx="7109846" cy="6866467"/>
          </a:xfrm>
          <a:custGeom>
            <a:avLst/>
            <a:gdLst/>
            <a:ahLst/>
            <a:cxnLst/>
            <a:rect l="l" t="t" r="r" b="b"/>
            <a:pathLst>
              <a:path w="7109846" h="6866467" extrusionOk="0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12"/>
          <p:cNvSpPr txBox="1"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FEFEFE"/>
                </a:solidFill>
              </a:rPr>
              <a:t>Servizi sanitari</a:t>
            </a:r>
            <a:endParaRPr/>
          </a:p>
        </p:txBody>
      </p:sp>
      <p:sp>
        <p:nvSpPr>
          <p:cNvPr id="365" name="Google Shape;365;p12"/>
          <p:cNvSpPr txBox="1">
            <a:spLocks noGrp="1"/>
          </p:cNvSpPr>
          <p:nvPr>
            <p:ph type="body" idx="1"/>
          </p:nvPr>
        </p:nvSpPr>
        <p:spPr>
          <a:xfrm>
            <a:off x="5649487" y="-8467"/>
            <a:ext cx="6466313" cy="686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DEFINIZIONE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Le Aziende Sanitarie Locali (ASL) sono enti pubblici appartenenti alla Pubblica Amministrazione che ha lo scopo di erogare servizi sanitari spesso in collaborazione con gli enti locali nell’ottica dell’integrazione socio-sanitaria. Il termine ASL non è una denominazione comune a tutte le regione d’Italia. Nel territorio marchigiano si hanno le Aziende Sanitarie Uniche Regionali (ASUR) che svolgono le medesime funzioni.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CORNICE NORMATIVA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Noto Sans Symbols"/>
              <a:buChar char="❖"/>
            </a:pPr>
            <a:r>
              <a:rPr lang="en-US" sz="1000">
                <a:solidFill>
                  <a:srgbClr val="FFFFFF"/>
                </a:solidFill>
              </a:rPr>
              <a:t>Art. 32 della Costituzione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Noto Sans Symbols"/>
              <a:buChar char="❖"/>
            </a:pPr>
            <a:r>
              <a:rPr lang="en-US" sz="1000">
                <a:solidFill>
                  <a:srgbClr val="FFFFFF"/>
                </a:solidFill>
              </a:rPr>
              <a:t>L. 833/78 istituzione del SSN;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Noto Sans Symbols"/>
              <a:buChar char="❖"/>
            </a:pPr>
            <a:r>
              <a:rPr lang="en-US" sz="1000">
                <a:solidFill>
                  <a:srgbClr val="FFFFFF"/>
                </a:solidFill>
              </a:rPr>
              <a:t>Riordino del Servizio Sanitario Nazionale (D. Lgs. n. 229/99, D. Lgs. n. 502/1992, D. Lgs. n. 517/1993, L. n. 189/2012);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Noto Sans Symbols"/>
              <a:buChar char="❖"/>
            </a:pPr>
            <a:r>
              <a:rPr lang="en-US" sz="1000">
                <a:solidFill>
                  <a:srgbClr val="FFFFFF"/>
                </a:solidFill>
              </a:rPr>
              <a:t>L. 328/2000 SIISS, integrazione sociosanitaria, riconoscimento della figura dell’Assistente Sociale per la realizzazione di interventi integrati in favore dei pazienti.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Noto Sans Symbols"/>
              <a:buChar char="❖"/>
            </a:pPr>
            <a:r>
              <a:rPr lang="en-US" sz="1000">
                <a:solidFill>
                  <a:srgbClr val="FFFFFF"/>
                </a:solidFill>
              </a:rPr>
              <a:t>DPCM 14 febbraio 2001, atto di indirizzo e coordinamento in materia di prestazioni sociosanitarie.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ORGANIZZAZIONE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Le ASL adempiono ai compiti del SSN rispetto ad un dato ambito territoriale (singolo comune, provincia o insieme di città).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Ogni azienda sanitaria è composta da tre componenti fondamentali: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Trebuchet MS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La struttura organizzativa, ovvero, ruoli e relazioni tra servizi;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Trebuchet MS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Le regole/meccanismi operativi, cioè processi, procedure di decisione, supporti gestionali e tecnologici utilizzati per il governo dell’azienda;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Trebuchet MS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I comportamenti e la distribuzione del potere organizzativo e la divisione delle varie Unità Operative (semplici o complesse).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SERVIZI EROGATI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rgbClr val="FFFFFF"/>
                </a:solidFill>
              </a:rPr>
              <a:t>L’Assistente Sociale svolge il suo operato nelle unità operative prestando la propria competenze secondo le tre principali tipologie di prestazioni socio-sanitarie: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Trebuchet MS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Prestazioni sanitarie a rilevanza sociale erogate dalle ASL;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Trebuchet MS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Prestazioni sociali a rilevanza sanitaria di competenza dei Comuni;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Font typeface="Trebuchet MS"/>
              <a:buAutoNum type="arabicPeriod"/>
            </a:pPr>
            <a:r>
              <a:rPr lang="en-US" sz="1000">
                <a:solidFill>
                  <a:srgbClr val="FFFFFF"/>
                </a:solidFill>
              </a:rPr>
              <a:t>Prestazioni sociosanitarie a elevata integrazione sanitaria.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7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3200"/>
              <a:t>L’organizzazione del servizio sociale nei servizi sanitari specialistici</a:t>
            </a:r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body" idx="1"/>
          </p:nvPr>
        </p:nvSpPr>
        <p:spPr>
          <a:xfrm>
            <a:off x="1251678" y="1441173"/>
            <a:ext cx="10178322" cy="443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US"/>
              <a:t>L’attività dell’Assistente Sociale si esplica in interventi di indirizzo e coordinamento con le Unità Operative nel quale è inserito al fine di rispondere ai bisogni che richiedono unitariamente prestazioni sanitarie e azioni di protezione sociale che garantiscano il benessere della persona. </a:t>
            </a:r>
            <a:endParaRPr/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/>
              <a:t>Entrando più nello specifico, l’Assistente Sociale è inserito in integrazione socio-sanitaria nei seguenti servizi: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❖"/>
            </a:pPr>
            <a:r>
              <a:rPr lang="en-US"/>
              <a:t>Area materno infantile;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❖"/>
            </a:pPr>
            <a:r>
              <a:rPr lang="en-US"/>
              <a:t>Area disabilità (età adulta e età evolutiva);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❖"/>
            </a:pPr>
            <a:r>
              <a:rPr lang="en-US"/>
              <a:t>Area anziani e patologie cronico-degenerative;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❖"/>
            </a:pPr>
            <a:r>
              <a:rPr lang="en-US"/>
              <a:t>Area dipendenze patologiche;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❖"/>
            </a:pPr>
            <a:r>
              <a:rPr lang="en-US"/>
              <a:t>Area patologie psichiatriche;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❖"/>
            </a:pPr>
            <a:r>
              <a:rPr lang="en-US"/>
              <a:t>Area patologie terminali e cure palliative;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❖"/>
            </a:pPr>
            <a:r>
              <a:rPr lang="en-US"/>
              <a:t>Distretti socio-sanitari.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5d2bcfc8b_0_0"/>
          <p:cNvSpPr txBox="1">
            <a:spLocks noGrp="1"/>
          </p:cNvSpPr>
          <p:nvPr>
            <p:ph type="title"/>
          </p:nvPr>
        </p:nvSpPr>
        <p:spPr>
          <a:xfrm>
            <a:off x="557475" y="109475"/>
            <a:ext cx="8596800" cy="74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Regione Marche e riorganizzazione del Servizio Sanitario Regionale: la L.R. 8 agosto 2022, n. 19.</a:t>
            </a:r>
            <a:endParaRPr sz="180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f5d2bcfc8b_0_0"/>
          <p:cNvSpPr txBox="1">
            <a:spLocks noGrp="1"/>
          </p:cNvSpPr>
          <p:nvPr>
            <p:ph type="body" idx="1"/>
          </p:nvPr>
        </p:nvSpPr>
        <p:spPr>
          <a:xfrm>
            <a:off x="677325" y="1068275"/>
            <a:ext cx="8898600" cy="56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 L.R. 8 agosto 2022, n. 19 la Regione Marche ha avviato  un’opera di ristrutturazione dell’assetto del SSR della Regione Marche. </a:t>
            </a: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soppressione dell’Asur, a decorrere dalla data del 31 dicembre 2022, e la contestuale trasformazione delle precedenti 5 Aree Vaste in 5 Aziende sanitarie territoriali (AST) di Ancona, Ascoli Piceno, Fermo, Macerata e Pesaro-Urbino con la permanenza della già esistente INRCA di Ancona e l’Azienda ospedaliera-universitaria delle Marche. </a:t>
            </a: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 AST e l’Azienda ospedaliero-universitaria delle Marche sono dotate di personalità giuridica pubblica e autonomia imprenditoriale ed eserciteranno la propria autonomia organizzativa mediante l’atto aziendale di diritto privato di cui all’art. 3 co. 1bis del d.lgs. 30 dicembre 1992, n. 502.</a:t>
            </a: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La legge ridefinisce inoltre all’art. 13 gli strumenti di programmazione sia a livello regionale che locale, coerentemente con il già menzionato d.lgs. 30 dicembre 1992, n. 502. </a:t>
            </a: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5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Gli strumenti di programmazione a livello regionale sono rappresentati dal Piano sociosanitario regionale (PSSR) e dall’Atto di definizione degli obiettivi sanitari annuali dell’attività degli enti. A livello locale la programmazione si estrinseca attraverso i Piani attuativi degli enti del SSR, di pari durata del PSSR; il Programma delle attività̀ territoriali (PAT) del distretto, da aggiornare annualmente; i Piani annuali di attività̀ dei dipartimenti. Ed è proprio l’approvazione nel corso del 2023 del nuovo Piano sociosanitario che rappresenta un ulteriore elemento di interesse della riforma. Sarà infatti possibile verificarne la coerenza con il Decreto ministeriale 2 aprile 2015, n. 70, normativa statale che detta standard qualitativi, strutturali, tecnologici e quantitativi relativi all’assistenza ospedaliera. Proprio rispetto a quest’ultima, il precedente assetto, derivante dalla Delibera della Giunta regionale 314 del 2022, presentava profili di incompatibilità per il mancato rispetto dei requisiti ivi indicati.</a:t>
            </a:r>
            <a:endParaRPr sz="12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 l="50664" r="5813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765052" y="382385"/>
            <a:ext cx="6388224" cy="95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Brainstorming </a:t>
            </a:r>
            <a:endParaRPr/>
          </a:p>
        </p:txBody>
      </p:sp>
      <p:sp>
        <p:nvSpPr>
          <p:cNvPr id="188" name="Google Shape;188;p2"/>
          <p:cNvSpPr txBox="1">
            <a:spLocks noGrp="1"/>
          </p:cNvSpPr>
          <p:nvPr>
            <p:ph type="body" idx="1"/>
          </p:nvPr>
        </p:nvSpPr>
        <p:spPr>
          <a:xfrm>
            <a:off x="765051" y="1405719"/>
            <a:ext cx="6388224" cy="518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4" name="Google Shape;194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6" name="Google Shape;196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97" name="Google Shape;197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98" name="Google Shape;198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200" name="Google Shape;200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01" name="Google Shape;201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02" name="Google Shape;202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6" name="Google Shape;206;p3"/>
          <p:cNvCxnSpPr/>
          <p:nvPr/>
        </p:nvCxnSpPr>
        <p:spPr>
          <a:xfrm>
            <a:off x="5111313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16B0E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3"/>
          <p:cNvCxnSpPr/>
          <p:nvPr/>
        </p:nvCxnSpPr>
        <p:spPr>
          <a:xfrm flipH="1">
            <a:off x="3290979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"/>
          <p:cNvSpPr/>
          <p:nvPr/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209" name="Google Shape;209;p3"/>
          <p:cNvSpPr/>
          <p:nvPr/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10" name="Google Shape;210;p3"/>
          <p:cNvSpPr/>
          <p:nvPr/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"/>
          <p:cNvSpPr/>
          <p:nvPr/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803"/>
            </a:srgbClr>
          </a:solidFill>
          <a:ln>
            <a:noFill/>
          </a:ln>
        </p:spPr>
      </p:sp>
      <p:sp>
        <p:nvSpPr>
          <p:cNvPr id="212" name="Google Shape;212;p3"/>
          <p:cNvSpPr/>
          <p:nvPr/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6197631" y="-8467"/>
            <a:ext cx="5994369" cy="6866467"/>
          </a:xfrm>
          <a:custGeom>
            <a:avLst/>
            <a:gdLst/>
            <a:ahLst/>
            <a:cxnLst/>
            <a:rect l="l" t="t" r="r" b="b"/>
            <a:pathLst>
              <a:path w="5994369" h="6866467" extrusionOk="0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600">
                <a:solidFill>
                  <a:srgbClr val="FFFFFF"/>
                </a:solidFill>
              </a:rPr>
              <a:t>Il concetto di organizzazione</a:t>
            </a:r>
            <a:endParaRPr/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251" y="1545062"/>
            <a:ext cx="3856774" cy="385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>
            <a:spLocks noGrp="1"/>
          </p:cNvSpPr>
          <p:nvPr>
            <p:ph type="body" idx="2"/>
          </p:nvPr>
        </p:nvSpPr>
        <p:spPr>
          <a:xfrm>
            <a:off x="7181725" y="2837329"/>
            <a:ext cx="4512988" cy="331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Nella parola “organizzazione” si celano due distinti significati: </a:t>
            </a:r>
            <a:endParaRPr/>
          </a:p>
          <a:p>
            <a:pPr marL="1143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Char char="►"/>
            </a:pPr>
            <a:r>
              <a:rPr lang="en-US" b="1" u="sng">
                <a:solidFill>
                  <a:srgbClr val="FFFFFF"/>
                </a:solidFill>
              </a:rPr>
              <a:t>modo</a:t>
            </a:r>
            <a:r>
              <a:rPr lang="en-US">
                <a:solidFill>
                  <a:srgbClr val="FFFFFF"/>
                </a:solidFill>
              </a:rPr>
              <a:t> in cui le varie parti o componenti di un ente sono dinamicamente connesse e coordinate tra loro.</a:t>
            </a:r>
            <a:endParaRPr/>
          </a:p>
          <a:p>
            <a:pPr marL="1143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categoria di </a:t>
            </a:r>
            <a:r>
              <a:rPr lang="en-US" b="1" u="sng">
                <a:solidFill>
                  <a:srgbClr val="FFFFFF"/>
                </a:solidFill>
              </a:rPr>
              <a:t>enti</a:t>
            </a:r>
            <a:r>
              <a:rPr lang="en-US">
                <a:solidFill>
                  <a:srgbClr val="FFFFFF"/>
                </a:solidFill>
              </a:rPr>
              <a:t> fondati sulla divisione del lavoro e delle competenze: imprese economiche, amministrazioni pubbliche, partiti politici, associazioni culturali, religiose, sportive, ecc. In questa accezione le organizzazioni sono oggetto di discipline specifiche come la teoria d'impresa, il </a:t>
            </a:r>
            <a:r>
              <a:rPr lang="en-US" b="1" u="sng">
                <a:solidFill>
                  <a:srgbClr val="FFFFFF"/>
                </a:solidFill>
              </a:rPr>
              <a:t>comportamento organizzativo</a:t>
            </a:r>
            <a:r>
              <a:rPr lang="en-US">
                <a:solidFill>
                  <a:srgbClr val="FFFFFF"/>
                </a:solidFill>
              </a:rPr>
              <a:t>, la sociologia e la psicologia delle organizzazioni. In questa accezione le organizzazioni si suddividono in due macro categorie: formali ed informali.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1" name="Google Shape;251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3" name="Google Shape;253;p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54" name="Google Shape;254;p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55" name="Google Shape;255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69803"/>
              </a:srgbClr>
            </a:solidFill>
            <a:ln>
              <a:noFill/>
            </a:ln>
          </p:spPr>
        </p:sp>
        <p:sp>
          <p:nvSpPr>
            <p:cNvPr id="257" name="Google Shape;257;p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EDFF5">
                <a:alpha val="69803"/>
              </a:srgbClr>
            </a:solidFill>
            <a:ln>
              <a:noFill/>
            </a:ln>
          </p:spPr>
        </p:sp>
        <p:sp>
          <p:nvSpPr>
            <p:cNvPr id="258" name="Google Shape;258;p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59" name="Google Shape;259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1" name="Google Shape;261;p5" descr="Mano con corde rosse"/>
          <p:cNvPicPr preferRelativeResize="0"/>
          <p:nvPr/>
        </p:nvPicPr>
        <p:blipFill rotWithShape="1">
          <a:blip r:embed="rId3">
            <a:alphaModFix/>
          </a:blip>
          <a:srcRect l="27245" r="2024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 extrusionOk="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2" name="Google Shape;262;p5"/>
          <p:cNvSpPr txBox="1">
            <a:spLocks noGrp="1"/>
          </p:cNvSpPr>
          <p:nvPr>
            <p:ph type="title"/>
          </p:nvPr>
        </p:nvSpPr>
        <p:spPr>
          <a:xfrm>
            <a:off x="5394960" y="359465"/>
            <a:ext cx="3887839" cy="587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2000" b="1" u="sng"/>
              <a:t>Le reti di servizi </a:t>
            </a:r>
            <a:br>
              <a:rPr lang="en-US" sz="1400" b="1" u="sng"/>
            </a:br>
            <a:br>
              <a:rPr lang="en-US" sz="1400" b="1" u="sng"/>
            </a:br>
            <a:r>
              <a:rPr lang="en-US" sz="1400">
                <a:solidFill>
                  <a:srgbClr val="3F3F3F"/>
                </a:solidFill>
              </a:rPr>
              <a:t>costituiscono una delle forme organizzative primarie nell’ambito dei servizi sociali.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Le reti sono costituite da tre elementi. 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- I </a:t>
            </a:r>
            <a:r>
              <a:rPr lang="en-US" sz="1400" b="1" u="sng">
                <a:solidFill>
                  <a:srgbClr val="3F3F3F"/>
                </a:solidFill>
              </a:rPr>
              <a:t>nodi</a:t>
            </a:r>
            <a:r>
              <a:rPr lang="en-US" sz="1400">
                <a:solidFill>
                  <a:srgbClr val="3F3F3F"/>
                </a:solidFill>
              </a:rPr>
              <a:t>: 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enti di riferimento (comuni, distretti sanitari, gruppi di lavoro, associazioni);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- le </a:t>
            </a:r>
            <a:r>
              <a:rPr lang="en-US" sz="1400" b="1" u="sng">
                <a:solidFill>
                  <a:srgbClr val="3F3F3F"/>
                </a:solidFill>
              </a:rPr>
              <a:t>connessioni</a:t>
            </a:r>
            <a:r>
              <a:rPr lang="en-US" sz="1400">
                <a:solidFill>
                  <a:srgbClr val="3F3F3F"/>
                </a:solidFill>
              </a:rPr>
              <a:t>: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 relazioni di collaborazione tra I nodi(cooperazione, burocrazia, impegni e obblighi, comunicazioni, processi decisionali);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-la </a:t>
            </a:r>
            <a:r>
              <a:rPr lang="en-US" sz="1400" b="1" u="sng">
                <a:solidFill>
                  <a:srgbClr val="3F3F3F"/>
                </a:solidFill>
              </a:rPr>
              <a:t>struttura</a:t>
            </a:r>
            <a:r>
              <a:rPr lang="en-US" sz="1400">
                <a:solidFill>
                  <a:srgbClr val="3F3F3F"/>
                </a:solidFill>
              </a:rPr>
              <a:t>: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 configurazione dei nodi con le connessioni(mercato, strutture gerarchiche, operative, informative, sociali, politiche). </a:t>
            </a: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La rete sarà poi caratterizzata governata da tre condizioni: </a:t>
            </a:r>
            <a:br>
              <a:rPr lang="en-US" sz="1400">
                <a:solidFill>
                  <a:srgbClr val="3F3F3F"/>
                </a:solidFill>
              </a:rPr>
            </a:br>
            <a:r>
              <a:rPr lang="en-US" sz="1400">
                <a:solidFill>
                  <a:srgbClr val="3F3F3F"/>
                </a:solidFill>
              </a:rPr>
              <a:t>una </a:t>
            </a:r>
            <a:r>
              <a:rPr lang="en-US" sz="1400" b="1">
                <a:solidFill>
                  <a:srgbClr val="3F3F3F"/>
                </a:solidFill>
              </a:rPr>
              <a:t>dimensione istituzionale</a:t>
            </a:r>
            <a:r>
              <a:rPr lang="en-US" sz="1400">
                <a:solidFill>
                  <a:srgbClr val="3F3F3F"/>
                </a:solidFill>
              </a:rPr>
              <a:t>, una </a:t>
            </a:r>
            <a:r>
              <a:rPr lang="en-US" sz="1400" b="1">
                <a:solidFill>
                  <a:srgbClr val="3F3F3F"/>
                </a:solidFill>
              </a:rPr>
              <a:t>dimensione culturale </a:t>
            </a:r>
            <a:r>
              <a:rPr lang="en-US" sz="1400">
                <a:solidFill>
                  <a:srgbClr val="3F3F3F"/>
                </a:solidFill>
              </a:rPr>
              <a:t>e un </a:t>
            </a:r>
            <a:r>
              <a:rPr lang="en-US" sz="1400" b="1">
                <a:solidFill>
                  <a:srgbClr val="3F3F3F"/>
                </a:solidFill>
              </a:rPr>
              <a:t>sistema operativo</a:t>
            </a:r>
            <a:r>
              <a:rPr lang="en-US" sz="1400" b="1"/>
              <a:t>. </a:t>
            </a:r>
            <a:br>
              <a:rPr lang="en-US" sz="1400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haroni"/>
              <a:buNone/>
            </a:pPr>
            <a:r>
              <a:rPr lang="en-US" sz="2800">
                <a:latin typeface="Aharoni"/>
                <a:ea typeface="Aharoni"/>
                <a:cs typeface="Aharoni"/>
                <a:sym typeface="Aharoni"/>
              </a:rPr>
              <a:t>Gli approcci: </a:t>
            </a:r>
            <a:br>
              <a:rPr lang="en-US" sz="2800">
                <a:latin typeface="Aharoni"/>
                <a:ea typeface="Aharoni"/>
                <a:cs typeface="Aharoni"/>
                <a:sym typeface="Aharoni"/>
              </a:rPr>
            </a:br>
            <a:r>
              <a:rPr lang="en-US" sz="1600">
                <a:latin typeface="Aharoni"/>
                <a:ea typeface="Aharoni"/>
                <a:cs typeface="Aharoni"/>
                <a:sym typeface="Aharoni"/>
              </a:rPr>
              <a:t>STUDIARE LE ORGANIZZAZIONI NELLE QUALI L’ASSISTENTE SOCIALE OPERA NECESSITA DI ADOTTARE DEGLI APPROCCI IN GRADO DI analizzare le componenti che ne fanno parte. </a:t>
            </a:r>
            <a:endParaRPr sz="2800"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8" name="Google Shape;268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Top-down</a:t>
            </a:r>
            <a:endParaRPr/>
          </a:p>
        </p:txBody>
      </p:sp>
      <p:sp>
        <p:nvSpPr>
          <p:cNvPr id="269" name="Google Shape;269;p6"/>
          <p:cNvSpPr txBox="1">
            <a:spLocks noGrp="1"/>
          </p:cNvSpPr>
          <p:nvPr>
            <p:ph type="body" idx="2"/>
          </p:nvPr>
        </p:nvSpPr>
        <p:spPr>
          <a:xfrm>
            <a:off x="1257300" y="3429000"/>
            <a:ext cx="480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Con l’approccio top-down le organizzazioni vengono studiare partendo dal macro sistema di informazioni sino ad arrivare al sistema micro.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70" name="Google Shape;270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Bottom-up</a:t>
            </a:r>
            <a:endParaRPr/>
          </a:p>
        </p:txBody>
      </p:sp>
      <p:sp>
        <p:nvSpPr>
          <p:cNvPr id="271" name="Google Shape;271;p6"/>
          <p:cNvSpPr txBox="1">
            <a:spLocks noGrp="1"/>
          </p:cNvSpPr>
          <p:nvPr>
            <p:ph type="body" idx="4"/>
          </p:nvPr>
        </p:nvSpPr>
        <p:spPr>
          <a:xfrm>
            <a:off x="6633864" y="3429000"/>
            <a:ext cx="4800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L’approccio bottom-up intende comprendere le organizzazioni partendo dagli elementi specifici (servizi erogati, composizione interna organizzativa) per arrivare ad un livello generale.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93" name="Google Shape;293;p8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94" name="Google Shape;294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5" name="Google Shape;295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6" name="Google Shape;296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97" name="Google Shape;297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8" name="Google Shape;298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00" name="Google Shape;300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3" name="Google Shape;303;p8"/>
          <p:cNvPicPr preferRelativeResize="0"/>
          <p:nvPr/>
        </p:nvPicPr>
        <p:blipFill rotWithShape="1">
          <a:blip r:embed="rId3">
            <a:alphaModFix/>
          </a:blip>
          <a:srcRect l="22451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 extrusionOk="0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4" name="Google Shape;304;p8"/>
          <p:cNvSpPr txBox="1"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en-US" sz="4800"/>
              <a:t>Le organizzazioni che erogano servizi sociali</a:t>
            </a:r>
            <a:endParaRPr sz="4800"/>
          </a:p>
        </p:txBody>
      </p:sp>
      <p:sp>
        <p:nvSpPr>
          <p:cNvPr id="305" name="Google Shape;305;p8"/>
          <p:cNvSpPr txBox="1">
            <a:spLocks noGrp="1"/>
          </p:cNvSpPr>
          <p:nvPr>
            <p:ph type="body" idx="1"/>
          </p:nvPr>
        </p:nvSpPr>
        <p:spPr>
          <a:xfrm>
            <a:off x="677335" y="4050831"/>
            <a:ext cx="5113217" cy="109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/>
              <a:t>Quali e quante sono le organizzazioni sul territorio che si occupano di erogare servizi? Dove operano gli assistenti sociali?</a:t>
            </a:r>
            <a:endParaRPr/>
          </a:p>
        </p:txBody>
      </p:sp>
      <p:cxnSp>
        <p:nvCxnSpPr>
          <p:cNvPr id="306" name="Google Shape;306;p8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8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8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309" name="Google Shape;309;p8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10" name="Google Shape;310;p8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8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46666"/>
            </a:srgbClr>
          </a:solidFill>
          <a:ln>
            <a:noFill/>
          </a:ln>
        </p:spPr>
      </p:sp>
      <p:sp>
        <p:nvSpPr>
          <p:cNvPr id="312" name="Google Shape;312;p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EDFF5">
              <a:alpha val="69803"/>
            </a:srgbClr>
          </a:solidFill>
          <a:ln>
            <a:noFill/>
          </a:ln>
        </p:spPr>
      </p:sp>
      <p:sp>
        <p:nvSpPr>
          <p:cNvPr id="313" name="Google Shape;313;p8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314" name="Google Shape;314;p8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✔"/>
            </a:pPr>
            <a:r>
              <a:rPr lang="en-US" sz="2000"/>
              <a:t>Le prestazioni sociali vengono erogate da organizzazioni sul territorio, formali ed informali, che cooperano al fine di soddisfare il bisogno di interazione proprio dei membri appartenenti ad un modello organizzativo.</a:t>
            </a:r>
            <a:br>
              <a:rPr lang="en-US" sz="2000"/>
            </a:br>
            <a:br>
              <a:rPr lang="en-US" sz="2000"/>
            </a:br>
            <a:r>
              <a:rPr lang="en-US" sz="2000"/>
              <a:t>  </a:t>
            </a:r>
            <a:br>
              <a:rPr lang="en-US" sz="2000"/>
            </a:br>
            <a:endParaRPr sz="2000"/>
          </a:p>
        </p:txBody>
      </p:sp>
      <p:sp>
        <p:nvSpPr>
          <p:cNvPr id="321" name="Google Shape;321;p9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2" name="Google Shape;322;p9"/>
          <p:cNvCxnSpPr/>
          <p:nvPr/>
        </p:nvCxnSpPr>
        <p:spPr>
          <a:xfrm>
            <a:off x="4656670" y="1442595"/>
            <a:ext cx="0" cy="393700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9"/>
          <p:cNvSpPr txBox="1">
            <a:spLocks noGrp="1"/>
          </p:cNvSpPr>
          <p:nvPr>
            <p:ph type="body" idx="1"/>
          </p:nvPr>
        </p:nvSpPr>
        <p:spPr>
          <a:xfrm>
            <a:off x="4978918" y="1109145"/>
            <a:ext cx="6341016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Tra le organizzazioni nelle quali operano gli Assistenti Sociali menzioniamo: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US"/>
              <a:t>Ente Locale;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US"/>
              <a:t>Servizi Sanitari;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US"/>
              <a:t>Sistema penitenziario;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US"/>
              <a:t>Terzo Settore;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US"/>
              <a:t>Libera professione;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US"/>
              <a:t>ATS.</a:t>
            </a:r>
            <a:endParaRPr/>
          </a:p>
        </p:txBody>
      </p:sp>
      <p:sp>
        <p:nvSpPr>
          <p:cNvPr id="324" name="Google Shape;324;p9"/>
          <p:cNvSpPr/>
          <p:nvPr/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/>
          <p:nvPr/>
        </p:nvSpPr>
        <p:spPr>
          <a:xfrm>
            <a:off x="0" y="0"/>
            <a:ext cx="1218882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0" name="Google Shape;330;p10"/>
          <p:cNvSpPr txBox="1">
            <a:spLocks noGrp="1"/>
          </p:cNvSpPr>
          <p:nvPr>
            <p:ph type="body" idx="1"/>
          </p:nvPr>
        </p:nvSpPr>
        <p:spPr>
          <a:xfrm>
            <a:off x="124841" y="139148"/>
            <a:ext cx="7256084" cy="671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sz="1200"/>
              <a:t>DEFINIZIONE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 Nel nostro ordinamento giuridico viene definito all’.art 114 della Costituzione e si traduce come organo pubblico di governo o amministrazione locale la cui competenza è circoscritta in un dato territorio. L’ente locale è dotato di autonomia statuaria, normativa, organizzativa, impositiva e finanziaria.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US" sz="1200"/>
              <a:t>CORNICE NORMATIVA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Art. 114 della Costituzione;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L’organizzazione amministrativa dell’ente locale è sancita all’art. 3 del D. lgs. n. 267/2000 rubricato «Testo Unico degli Enti Locali» meglio noto come TUEL.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US" sz="1200"/>
              <a:t>ORGANIZZAZIONE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Tipicamente a capo dell’ente locale vi è il sindaco, affiancato a livello  amministrativo da organi collegiali:  la giunta (composta dagli assessori) la quale detiene il potere esecutivo e il consiglio comunale (equivalente al Parlamento a livello statale) con a capo un presidente la cui autonomia legislativa si esplica attraverso le deliberazioni.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US" sz="1200"/>
              <a:t>SERVIZI EROGATI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US" sz="1200"/>
              <a:t>L’ente locale eroga servizi in base al «settore» di riferimento, in via generale gli interventi erogati riguardano: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Organi istituzionali;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Amministrazione generale;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Ufficio tecnico;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Anagrafe;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Polizia locale;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Servizi Sociali;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en-US" sz="1200"/>
              <a:t>Nettezza urbana e tributi.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"/>
              <a:buNone/>
            </a:pPr>
            <a:r>
              <a:rPr lang="en-US" sz="500"/>
              <a:t> </a:t>
            </a:r>
            <a:endParaRPr/>
          </a:p>
        </p:txBody>
      </p:sp>
      <p:sp>
        <p:nvSpPr>
          <p:cNvPr id="331" name="Google Shape;331;p10"/>
          <p:cNvSpPr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2" name="Google Shape;332;p10"/>
          <p:cNvCxnSpPr/>
          <p:nvPr/>
        </p:nvCxnSpPr>
        <p:spPr>
          <a:xfrm flipH="1">
            <a:off x="10590212" y="0"/>
            <a:ext cx="1059921" cy="6858000"/>
          </a:xfrm>
          <a:prstGeom prst="straightConnector1">
            <a:avLst/>
          </a:prstGeom>
          <a:noFill/>
          <a:ln w="9525" cap="flat" cmpd="sng">
            <a:solidFill>
              <a:srgbClr val="BFBFBF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10"/>
          <p:cNvCxnSpPr/>
          <p:nvPr/>
        </p:nvCxnSpPr>
        <p:spPr>
          <a:xfrm flipH="1">
            <a:off x="7721600" y="3721395"/>
            <a:ext cx="4345560" cy="3136604"/>
          </a:xfrm>
          <a:prstGeom prst="straightConnector1">
            <a:avLst/>
          </a:prstGeom>
          <a:noFill/>
          <a:ln w="9525" cap="flat" cmpd="sng">
            <a:solidFill>
              <a:srgbClr val="BFBFBF">
                <a:alpha val="6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4" name="Google Shape;334;p10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335" name="Google Shape;335;p10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36" name="Google Shape;336;p10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0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803"/>
            </a:srgbClr>
          </a:solidFill>
          <a:ln>
            <a:noFill/>
          </a:ln>
        </p:spPr>
      </p:sp>
      <p:sp>
        <p:nvSpPr>
          <p:cNvPr id="338" name="Google Shape;338;p10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EDFF5">
              <a:alpha val="69803"/>
            </a:srgbClr>
          </a:solidFill>
          <a:ln>
            <a:noFill/>
          </a:ln>
        </p:spPr>
      </p:sp>
      <p:sp>
        <p:nvSpPr>
          <p:cNvPr id="339" name="Google Shape;339;p10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340" name="Google Shape;340;p10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0"/>
          <p:cNvSpPr txBox="1"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>
                <a:solidFill>
                  <a:schemeClr val="lt1"/>
                </a:solidFill>
              </a:rPr>
              <a:t>Ente locale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 txBox="1">
            <a:spLocks noGrp="1"/>
          </p:cNvSpPr>
          <p:nvPr>
            <p:ph type="body" idx="1"/>
          </p:nvPr>
        </p:nvSpPr>
        <p:spPr>
          <a:xfrm>
            <a:off x="1251678" y="170329"/>
            <a:ext cx="48006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I servizi trasversali</a:t>
            </a:r>
            <a:endParaRPr/>
          </a:p>
        </p:txBody>
      </p:sp>
      <p:sp>
        <p:nvSpPr>
          <p:cNvPr id="347" name="Google Shape;347;p11"/>
          <p:cNvSpPr txBox="1">
            <a:spLocks noGrp="1"/>
          </p:cNvSpPr>
          <p:nvPr>
            <p:ph type="body" idx="2"/>
          </p:nvPr>
        </p:nvSpPr>
        <p:spPr>
          <a:xfrm>
            <a:off x="1233748" y="986118"/>
            <a:ext cx="4800600" cy="4919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/>
              <a:t>L’accesso alle prestazioni è un diritto dei Cittadini residenti in quel dato territorio ed iscritti all’anagrafe.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 b="1" u="sng"/>
              <a:t>Segretariato sociale:</a:t>
            </a:r>
            <a:r>
              <a:rPr lang="en-US"/>
              <a:t> costituisce il primo contatto che la persona ha con il servizio. Esso si esplica nella presentazione di un’istanza da parte del cittadino presso il Front-office che si traduce in richieste di informazioni, accesso a bandi o agevolazioni, contributi economici. (Es. bonus bebè, bonus idro-elettrico, assegno di cura, assegno terzo figlio, riduzione rette mense scolastiche, alloggi popolari)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 b="1" u="sng"/>
              <a:t>Segretariato di servizio sociale professionale: </a:t>
            </a:r>
            <a:r>
              <a:rPr lang="en-US"/>
              <a:t>contatto della persona con l’assistente sociale dell’ente locale. Tale servizio si traduce con la definizione di un colloquio conoscitivo in cui la persona presenza al professionista la propria istanza. A seconda della natura del bisogno, l’assistente sociale instaura una relazione empatica e di fiducia finalizzata alla presa in carico e alla creazione di un percorso personalizzato. </a:t>
            </a:r>
            <a:endParaRPr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lang="en-US"/>
              <a:t>		                       </a:t>
            </a:r>
            <a:endParaRPr/>
          </a:p>
        </p:txBody>
      </p:sp>
      <p:sp>
        <p:nvSpPr>
          <p:cNvPr id="348" name="Google Shape;348;p11"/>
          <p:cNvSpPr txBox="1">
            <a:spLocks noGrp="1"/>
          </p:cNvSpPr>
          <p:nvPr>
            <p:ph type="body" idx="3"/>
          </p:nvPr>
        </p:nvSpPr>
        <p:spPr>
          <a:xfrm>
            <a:off x="6633864" y="170329"/>
            <a:ext cx="48006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Servizi alla persona </a:t>
            </a:r>
            <a:endParaRPr/>
          </a:p>
        </p:txBody>
      </p:sp>
      <p:sp>
        <p:nvSpPr>
          <p:cNvPr id="349" name="Google Shape;349;p11"/>
          <p:cNvSpPr txBox="1">
            <a:spLocks noGrp="1"/>
          </p:cNvSpPr>
          <p:nvPr>
            <p:ph type="body" idx="4"/>
          </p:nvPr>
        </p:nvSpPr>
        <p:spPr>
          <a:xfrm>
            <a:off x="6633864" y="986118"/>
            <a:ext cx="4800600" cy="4919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/>
              <a:t>L’accesso a tali tipologie di prestazioni si definisce secondo il bisogno espresso dall’utenza. Le aree di intervento possono essere così di seguito classificate.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/>
              <a:t>Area minori, infanzia e famiglie;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/>
              <a:t>Area anziani;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/>
              <a:t>Area disagio adulto e politiche di contrasto alla povertà;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/>
              <a:t>Area immigrazione;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/>
              <a:t>Area disagio psichico e dipendenze patologiche (in integrazione socio-sanitaria);</a:t>
            </a:r>
            <a:endParaRPr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ct val="79999"/>
              <a:buFont typeface="Trebuchet MS"/>
              <a:buAutoNum type="arabicPeriod"/>
            </a:pPr>
            <a:r>
              <a:rPr lang="en-US"/>
              <a:t>Area disabilità (età evolutiva ed età adulta, in integrazione socio-sanitaria).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1608</Words>
  <Application>Microsoft Office PowerPoint</Application>
  <PresentationFormat>Widescreen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Noto Sans Symbols</vt:lpstr>
      <vt:lpstr>Trebuchet MS</vt:lpstr>
      <vt:lpstr>Sfaccettatura</vt:lpstr>
      <vt:lpstr>Sfaccettatura</vt:lpstr>
      <vt:lpstr>L’organizzazione dei servizi sociali sul territorio </vt:lpstr>
      <vt:lpstr>Brainstorming </vt:lpstr>
      <vt:lpstr>Il concetto di organizzazione</vt:lpstr>
      <vt:lpstr>Le reti di servizi   costituiscono una delle forme organizzative primarie nell’ambito dei servizi sociali.  Le reti sono costituite da tre elementi.   - I nodi:   enti di riferimento (comuni, distretti sanitari, gruppi di lavoro, associazioni);  - le connessioni:   relazioni di collaborazione tra I nodi(cooperazione, burocrazia, impegni e obblighi, comunicazioni, processi decisionali);  -la struttura:   configurazione dei nodi con le connessioni(mercato, strutture gerarchiche, operative, informative, sociali, politiche).    La rete sarà poi caratterizzata governata da tre condizioni:  una dimensione istituzionale, una dimensione culturale e un sistema operativo.  </vt:lpstr>
      <vt:lpstr>Gli approcci:  STUDIARE LE ORGANIZZAZIONI NELLE QUALI L’ASSISTENTE SOCIALE OPERA NECESSITA DI ADOTTARE DEGLI APPROCCI IN GRADO DI analizzare le componenti che ne fanno parte. </vt:lpstr>
      <vt:lpstr>Le organizzazioni che erogano servizi sociali</vt:lpstr>
      <vt:lpstr>Le prestazioni sociali vengono erogate da organizzazioni sul territorio, formali ed informali, che cooperano al fine di soddisfare il bisogno di interazione proprio dei membri appartenenti ad un modello organizzativo.     </vt:lpstr>
      <vt:lpstr>Ente locale</vt:lpstr>
      <vt:lpstr>Presentazione standard di PowerPoint</vt:lpstr>
      <vt:lpstr>Servizi sanitari</vt:lpstr>
      <vt:lpstr>L’organizzazione del servizio sociale nei servizi sanitari specialistici</vt:lpstr>
      <vt:lpstr>Regione Marche e riorganizzazione del Servizio Sanitario Regionale: la L.R. 8 agosto 2022, n. 19.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L’organizzazione dei servizi sociali sul territorio </dc:title>
  <dc:creator>393249947888</dc:creator>
  <cp:lastModifiedBy>l.curella@unimc.it</cp:lastModifiedBy>
  <cp:revision>1</cp:revision>
  <dcterms:created xsi:type="dcterms:W3CDTF">2020-10-10T06:50:01Z</dcterms:created>
  <dcterms:modified xsi:type="dcterms:W3CDTF">2026-02-13T13:14:06Z</dcterms:modified>
</cp:coreProperties>
</file>