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4" r:id="rId1"/>
  </p:sldMasterIdLst>
  <p:sldIdLst>
    <p:sldId id="256" r:id="rId2"/>
    <p:sldId id="258" r:id="rId3"/>
    <p:sldId id="259" r:id="rId4"/>
    <p:sldId id="260" r:id="rId5"/>
    <p:sldId id="262" r:id="rId6"/>
    <p:sldId id="261" r:id="rId7"/>
    <p:sldId id="266" r:id="rId8"/>
    <p:sldId id="263" r:id="rId9"/>
    <p:sldId id="264" r:id="rId10"/>
    <p:sldId id="265" r:id="rId11"/>
    <p:sldId id="267" r:id="rId1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905" autoAdjust="0"/>
    <p:restoredTop sz="94660"/>
  </p:normalViewPr>
  <p:slideViewPr>
    <p:cSldViewPr snapToGrid="0">
      <p:cViewPr varScale="1">
        <p:scale>
          <a:sx n="110" d="100"/>
          <a:sy n="110" d="100"/>
        </p:scale>
        <p:origin x="-672" y="-90"/>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xmlns="" id="{904DB13E-F722-4ED6-BB00-556651E95281}"/>
              </a:ext>
            </a:extLst>
          </p:cNvPr>
          <p:cNvSpPr/>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p:cNvSpPr/>
          <p:nvPr/>
        </p:nvSpPr>
        <p:spPr>
          <a:xfrm>
            <a:off x="1307870" y="1267730"/>
            <a:ext cx="9576262" cy="4307950"/>
          </a:xfrm>
          <a:prstGeom prst="rect">
            <a:avLst/>
          </a:prstGeom>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7" name="Group 6">
            <a:extLst>
              <a:ext uri="{FF2B5EF4-FFF2-40B4-BE49-F238E27FC236}">
                <a16:creationId xmlns:a16="http://schemas.microsoft.com/office/drawing/2014/main" xmlns="" id="{E26428D7-C6F3-473D-A360-A3F5C3E8728C}"/>
              </a:ext>
            </a:extLst>
          </p:cNvPr>
          <p:cNvGrpSpPr/>
          <p:nvPr/>
        </p:nvGrpSpPr>
        <p:grpSpPr>
          <a:xfrm>
            <a:off x="5250180" y="1267730"/>
            <a:ext cx="1691640" cy="615934"/>
            <a:chOff x="5250180" y="1267730"/>
            <a:chExt cx="1691640" cy="615934"/>
          </a:xfrm>
        </p:grpSpPr>
        <p:cxnSp>
          <p:nvCxnSpPr>
            <p:cNvPr id="17" name="Straight Connector 16"/>
            <p:cNvCxnSpPr/>
            <p:nvPr/>
          </p:nvCxnSpPr>
          <p:spPr>
            <a:xfrm>
              <a:off x="5250180" y="1267730"/>
              <a:ext cx="0" cy="612648"/>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941820" y="1267730"/>
              <a:ext cx="0" cy="612648"/>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250180" y="1883664"/>
              <a:ext cx="1691640" cy="0"/>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629103" y="2244830"/>
            <a:ext cx="8933796" cy="2437232"/>
          </a:xfrm>
        </p:spPr>
        <p:txBody>
          <a:bodyPr tIns="45720" bIns="45720" anchor="ctr">
            <a:normAutofit/>
          </a:bodyPr>
          <a:lstStyle>
            <a:lvl1pPr algn="ctr">
              <a:lnSpc>
                <a:spcPct val="83000"/>
              </a:lnSpc>
              <a:defRPr lang="en-US" sz="6800" b="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Subtitle 2"/>
          <p:cNvSpPr>
            <a:spLocks noGrp="1"/>
          </p:cNvSpPr>
          <p:nvPr>
            <p:ph type="subTitle" idx="1"/>
          </p:nvPr>
        </p:nvSpPr>
        <p:spPr>
          <a:xfrm>
            <a:off x="1629101" y="4682062"/>
            <a:ext cx="8936846" cy="457201"/>
          </a:xfrm>
        </p:spPr>
        <p:txBody>
          <a:bodyPr>
            <a:normAutofit/>
          </a:bodyPr>
          <a:lstStyle>
            <a:lvl1pPr marL="0" indent="0" algn="ctr">
              <a:spcBef>
                <a:spcPts val="0"/>
              </a:spcBef>
              <a:buNone/>
              <a:defRPr sz="1800" spc="80" baseline="0">
                <a:solidFill>
                  <a:schemeClr val="tx1">
                    <a:lumMod val="95000"/>
                    <a:lumOff val="5000"/>
                  </a:schemeClr>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20" name="Date Placeholder 19"/>
          <p:cNvSpPr>
            <a:spLocks noGrp="1"/>
          </p:cNvSpPr>
          <p:nvPr>
            <p:ph type="dt" sz="half" idx="10"/>
          </p:nvPr>
        </p:nvSpPr>
        <p:spPr>
          <a:xfrm>
            <a:off x="5318760" y="1341256"/>
            <a:ext cx="1554480" cy="485546"/>
          </a:xfrm>
        </p:spPr>
        <p:txBody>
          <a:bodyPr/>
          <a:lstStyle>
            <a:lvl1pPr algn="ctr">
              <a:defRPr sz="1300" spc="0" baseline="0">
                <a:solidFill>
                  <a:srgbClr val="FFFFFF"/>
                </a:solidFill>
                <a:latin typeface="+mn-lt"/>
              </a:defRPr>
            </a:lvl1pPr>
          </a:lstStyle>
          <a:p>
            <a:fld id="{EA0C0817-A112-4847-8014-A94B7D2A4EA3}" type="datetime1">
              <a:rPr lang="en-US" smtClean="0"/>
              <a:t>11/24/2022</a:t>
            </a:fld>
            <a:endParaRPr lang="en-US" dirty="0"/>
          </a:p>
        </p:txBody>
      </p:sp>
      <p:sp>
        <p:nvSpPr>
          <p:cNvPr id="21" name="Footer Placeholder 20"/>
          <p:cNvSpPr>
            <a:spLocks noGrp="1"/>
          </p:cNvSpPr>
          <p:nvPr>
            <p:ph type="ftr" sz="quarter" idx="11"/>
          </p:nvPr>
        </p:nvSpPr>
        <p:spPr>
          <a:xfrm>
            <a:off x="1629100" y="5177408"/>
            <a:ext cx="5730295" cy="228600"/>
          </a:xfrm>
        </p:spPr>
        <p:txBody>
          <a:bodyPr/>
          <a:lstStyle>
            <a:lvl1pPr algn="l">
              <a:defRPr>
                <a:solidFill>
                  <a:schemeClr val="tx1">
                    <a:lumMod val="85000"/>
                    <a:lumOff val="15000"/>
                  </a:schemeClr>
                </a:solidFill>
              </a:defRPr>
            </a:lvl1pPr>
          </a:lstStyle>
          <a:p>
            <a:endParaRPr lang="en-US" dirty="0"/>
          </a:p>
        </p:txBody>
      </p:sp>
      <p:sp>
        <p:nvSpPr>
          <p:cNvPr id="22" name="Slide Number Placeholder 21"/>
          <p:cNvSpPr>
            <a:spLocks noGrp="1"/>
          </p:cNvSpPr>
          <p:nvPr>
            <p:ph type="sldNum" sz="quarter" idx="12"/>
          </p:nvPr>
        </p:nvSpPr>
        <p:spPr>
          <a:xfrm>
            <a:off x="8606920" y="5177408"/>
            <a:ext cx="1955980" cy="228600"/>
          </a:xfrm>
        </p:spPr>
        <p:txBody>
          <a:bodyPr/>
          <a:lstStyle>
            <a:lvl1pPr>
              <a:defRPr>
                <a:solidFill>
                  <a:schemeClr val="tx1">
                    <a:lumMod val="85000"/>
                    <a:lumOff val="15000"/>
                  </a:schemeClr>
                </a:solidFill>
              </a:defRPr>
            </a:lvl1pPr>
          </a:lstStyle>
          <a:p>
            <a:fld id="{34B7E4EF-A1BD-40F4-AB7B-04F084DD991D}" type="slidenum">
              <a:rPr lang="en-US" smtClean="0"/>
              <a:t>‹N›</a:t>
            </a:fld>
            <a:endParaRPr lang="en-US" dirty="0"/>
          </a:p>
        </p:txBody>
      </p:sp>
    </p:spTree>
    <p:extLst>
      <p:ext uri="{BB962C8B-B14F-4D97-AF65-F5344CB8AC3E}">
        <p14:creationId xmlns:p14="http://schemas.microsoft.com/office/powerpoint/2010/main" val="205755074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34F40B7-36AB-4376-BE14-EF7004D79BB9}" type="datetime1">
              <a:rPr lang="en-US" smtClean="0"/>
              <a:t>11/24/2022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4B7E4EF-A1BD-40F4-AB7B-04F084DD991D}" type="slidenum">
              <a:rPr lang="en-US" smtClean="0"/>
              <a:t>‹N›</a:t>
            </a:fld>
            <a:endParaRPr lang="en-US"/>
          </a:p>
        </p:txBody>
      </p:sp>
    </p:spTree>
    <p:extLst>
      <p:ext uri="{BB962C8B-B14F-4D97-AF65-F5344CB8AC3E}">
        <p14:creationId xmlns:p14="http://schemas.microsoft.com/office/powerpoint/2010/main" val="3483714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F87CAB8-DCAE-46A5-AADA-B3FAD11A54E0}" type="datetime1">
              <a:rPr lang="en-US" smtClean="0"/>
              <a:t>11/24/2022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4B7E4EF-A1BD-40F4-AB7B-04F084DD991D}" type="slidenum">
              <a:rPr lang="en-US" smtClean="0"/>
              <a:t>‹N›</a:t>
            </a:fld>
            <a:endParaRPr lang="en-US"/>
          </a:p>
        </p:txBody>
      </p:sp>
    </p:spTree>
    <p:extLst>
      <p:ext uri="{BB962C8B-B14F-4D97-AF65-F5344CB8AC3E}">
        <p14:creationId xmlns:p14="http://schemas.microsoft.com/office/powerpoint/2010/main" val="34849268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332B432-ACDA-4023-A761-2BAB76577B62}" type="datetime1">
              <a:rPr lang="en-US" smtClean="0"/>
              <a:t>11/24/2022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4B7E4EF-A1BD-40F4-AB7B-04F084DD991D}" type="slidenum">
              <a:rPr lang="en-US" smtClean="0"/>
              <a:t>‹N›</a:t>
            </a:fld>
            <a:endParaRPr lang="en-US"/>
          </a:p>
        </p:txBody>
      </p:sp>
    </p:spTree>
    <p:extLst>
      <p:ext uri="{BB962C8B-B14F-4D97-AF65-F5344CB8AC3E}">
        <p14:creationId xmlns:p14="http://schemas.microsoft.com/office/powerpoint/2010/main" val="28512006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15" name="Rectangle 14">
            <a:extLst>
              <a:ext uri="{FF2B5EF4-FFF2-40B4-BE49-F238E27FC236}">
                <a16:creationId xmlns:a16="http://schemas.microsoft.com/office/drawing/2014/main" xmlns="" id="{0A4A1889-E37C-4EC3-9E41-9DAD221CF389}"/>
              </a:ext>
            </a:extLst>
          </p:cNvPr>
          <p:cNvSpPr/>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23" name="Rectangle 22"/>
          <p:cNvSpPr/>
          <p:nvPr/>
        </p:nvSpPr>
        <p:spPr>
          <a:xfrm>
            <a:off x="1307870" y="1267730"/>
            <a:ext cx="9576262" cy="4307950"/>
          </a:xfrm>
          <a:prstGeom prst="rect">
            <a:avLst/>
          </a:prstGeom>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629156" y="2275165"/>
            <a:ext cx="8933688" cy="2406895"/>
          </a:xfrm>
        </p:spPr>
        <p:txBody>
          <a:bodyPr anchor="ctr">
            <a:normAutofit/>
          </a:bodyPr>
          <a:lstStyle>
            <a:lvl1pPr algn="ctr">
              <a:lnSpc>
                <a:spcPct val="83000"/>
              </a:lnSpc>
              <a:defRPr lang="en-US" sz="680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grpSp>
        <p:nvGrpSpPr>
          <p:cNvPr id="16" name="Group 15">
            <a:extLst>
              <a:ext uri="{FF2B5EF4-FFF2-40B4-BE49-F238E27FC236}">
                <a16:creationId xmlns:a16="http://schemas.microsoft.com/office/drawing/2014/main" xmlns="" id="{1683EB04-C23E-490C-A1A6-030CF79D23C8}"/>
              </a:ext>
            </a:extLst>
          </p:cNvPr>
          <p:cNvGrpSpPr/>
          <p:nvPr/>
        </p:nvGrpSpPr>
        <p:grpSpPr>
          <a:xfrm>
            <a:off x="5250180" y="1267730"/>
            <a:ext cx="1691640" cy="615934"/>
            <a:chOff x="5250180" y="1267730"/>
            <a:chExt cx="1691640" cy="615934"/>
          </a:xfrm>
        </p:grpSpPr>
        <p:cxnSp>
          <p:nvCxnSpPr>
            <p:cNvPr id="17" name="Straight Connector 16">
              <a:extLst>
                <a:ext uri="{FF2B5EF4-FFF2-40B4-BE49-F238E27FC236}">
                  <a16:creationId xmlns:a16="http://schemas.microsoft.com/office/drawing/2014/main" xmlns="" id="{F8A84C03-E1CA-4A4E-81D6-9BB0C335B7A0}"/>
                </a:ext>
              </a:extLst>
            </p:cNvPr>
            <p:cNvCxnSpPr/>
            <p:nvPr/>
          </p:nvCxnSpPr>
          <p:spPr>
            <a:xfrm>
              <a:off x="5250180" y="1267730"/>
              <a:ext cx="0" cy="612648"/>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xmlns="" id="{4A26FB5A-D5D1-4DAB-AC43-7F51A7F2D197}"/>
                </a:ext>
              </a:extLst>
            </p:cNvPr>
            <p:cNvCxnSpPr/>
            <p:nvPr/>
          </p:nvCxnSpPr>
          <p:spPr>
            <a:xfrm>
              <a:off x="6941820" y="1267730"/>
              <a:ext cx="0" cy="612648"/>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xmlns="" id="{49303F14-E560-4C02-94F4-B4695FE26813}"/>
                </a:ext>
              </a:extLst>
            </p:cNvPr>
            <p:cNvCxnSpPr/>
            <p:nvPr/>
          </p:nvCxnSpPr>
          <p:spPr>
            <a:xfrm>
              <a:off x="5250180" y="1883664"/>
              <a:ext cx="1691640" cy="0"/>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grpSp>
      <p:sp>
        <p:nvSpPr>
          <p:cNvPr id="3" name="Text Placeholder 2"/>
          <p:cNvSpPr>
            <a:spLocks noGrp="1"/>
          </p:cNvSpPr>
          <p:nvPr>
            <p:ph type="body" idx="1"/>
          </p:nvPr>
        </p:nvSpPr>
        <p:spPr>
          <a:xfrm>
            <a:off x="1629156" y="4682062"/>
            <a:ext cx="8939784" cy="457200"/>
          </a:xfrm>
        </p:spPr>
        <p:txBody>
          <a:bodyPr anchor="t">
            <a:normAutofit/>
          </a:bodyPr>
          <a:lstStyle>
            <a:lvl1pPr marL="0" indent="0" algn="ctr">
              <a:buNone/>
              <a:tabLst>
                <a:tab pos="2633663" algn="l"/>
              </a:tabLst>
              <a:defRPr sz="1800">
                <a:solidFill>
                  <a:schemeClr val="tx1">
                    <a:lumMod val="95000"/>
                    <a:lumOff val="5000"/>
                  </a:schemeClr>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5318760" y="1344502"/>
            <a:ext cx="1554480" cy="498781"/>
          </a:xfrm>
        </p:spPr>
        <p:txBody>
          <a:bodyPr/>
          <a:lstStyle>
            <a:lvl1pPr algn="ctr">
              <a:defRPr lang="en-US" sz="1300" kern="1200" spc="0" baseline="0">
                <a:solidFill>
                  <a:srgbClr val="FFFFFF"/>
                </a:solidFill>
                <a:latin typeface="+mn-lt"/>
                <a:ea typeface="+mn-ea"/>
                <a:cs typeface="+mn-cs"/>
              </a:defRPr>
            </a:lvl1pPr>
          </a:lstStyle>
          <a:p>
            <a:fld id="{D9C646AA-F36E-4540-911D-FFFC0A0EF24A}" type="datetime1">
              <a:rPr lang="en-US" smtClean="0"/>
              <a:t>11/24/2022</a:t>
            </a:fld>
            <a:endParaRPr lang="en-US" dirty="0"/>
          </a:p>
        </p:txBody>
      </p:sp>
      <p:sp>
        <p:nvSpPr>
          <p:cNvPr id="5" name="Footer Placeholder 4"/>
          <p:cNvSpPr>
            <a:spLocks noGrp="1"/>
          </p:cNvSpPr>
          <p:nvPr>
            <p:ph type="ftr" sz="quarter" idx="11"/>
          </p:nvPr>
        </p:nvSpPr>
        <p:spPr>
          <a:xfrm>
            <a:off x="1629157" y="5177408"/>
            <a:ext cx="5660134" cy="228600"/>
          </a:xfrm>
        </p:spPr>
        <p:txBody>
          <a:bodyPr/>
          <a:lstStyle>
            <a:lvl1pPr algn="l">
              <a:defRPr>
                <a:solidFill>
                  <a:schemeClr val="tx1">
                    <a:lumMod val="85000"/>
                    <a:lumOff val="15000"/>
                  </a:schemeClr>
                </a:solidFill>
              </a:defRPr>
            </a:lvl1pPr>
          </a:lstStyle>
          <a:p>
            <a:endParaRPr lang="en-US" dirty="0"/>
          </a:p>
        </p:txBody>
      </p:sp>
      <p:sp>
        <p:nvSpPr>
          <p:cNvPr id="6" name="Slide Number Placeholder 5"/>
          <p:cNvSpPr>
            <a:spLocks noGrp="1"/>
          </p:cNvSpPr>
          <p:nvPr>
            <p:ph type="sldNum" sz="quarter" idx="12"/>
          </p:nvPr>
        </p:nvSpPr>
        <p:spPr>
          <a:xfrm>
            <a:off x="8604504" y="5177408"/>
            <a:ext cx="1958339" cy="228600"/>
          </a:xfrm>
        </p:spPr>
        <p:txBody>
          <a:bodyPr/>
          <a:lstStyle>
            <a:lvl1pPr>
              <a:defRPr>
                <a:solidFill>
                  <a:schemeClr val="tx1">
                    <a:lumMod val="85000"/>
                    <a:lumOff val="15000"/>
                  </a:schemeClr>
                </a:solidFill>
              </a:defRPr>
            </a:lvl1pPr>
          </a:lstStyle>
          <a:p>
            <a:fld id="{34B7E4EF-A1BD-40F4-AB7B-04F084DD991D}" type="slidenum">
              <a:rPr lang="en-US" smtClean="0"/>
              <a:t>‹N›</a:t>
            </a:fld>
            <a:endParaRPr lang="en-US" dirty="0"/>
          </a:p>
        </p:txBody>
      </p:sp>
    </p:spTree>
    <p:extLst>
      <p:ext uri="{BB962C8B-B14F-4D97-AF65-F5344CB8AC3E}">
        <p14:creationId xmlns:p14="http://schemas.microsoft.com/office/powerpoint/2010/main" val="399746156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066800" y="2103120"/>
            <a:ext cx="466344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61760" y="2103120"/>
            <a:ext cx="466344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69186D26-FA5F-4637-B602-B7C2DC34CFD4}" type="datetime1">
              <a:rPr lang="en-US" smtClean="0"/>
              <a:t>11/24/2022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4B7E4EF-A1BD-40F4-AB7B-04F084DD991D}" type="slidenum">
              <a:rPr lang="en-US" smtClean="0"/>
              <a:t>‹N›</a:t>
            </a:fld>
            <a:endParaRPr lang="en-US"/>
          </a:p>
        </p:txBody>
      </p:sp>
    </p:spTree>
    <p:extLst>
      <p:ext uri="{BB962C8B-B14F-4D97-AF65-F5344CB8AC3E}">
        <p14:creationId xmlns:p14="http://schemas.microsoft.com/office/powerpoint/2010/main" val="263875828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069848" y="2074334"/>
            <a:ext cx="4663440" cy="640080"/>
          </a:xfrm>
        </p:spPr>
        <p:txBody>
          <a:bodyPr anchor="ctr">
            <a:normAutofit/>
          </a:bodyPr>
          <a:lstStyle>
            <a:lvl1pPr marL="0" indent="0" algn="l">
              <a:spcBef>
                <a:spcPts val="0"/>
              </a:spcBef>
              <a:buNone/>
              <a:defRPr sz="1900" b="1" i="0">
                <a:solidFill>
                  <a:schemeClr val="tx1"/>
                </a:solidFill>
                <a:latin typeface="+mn-lt"/>
              </a:defRPr>
            </a:lvl1pPr>
            <a:lvl2pPr marL="457200" indent="0">
              <a:buNone/>
              <a:defRPr sz="18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p:cNvSpPr>
            <a:spLocks noGrp="1"/>
          </p:cNvSpPr>
          <p:nvPr>
            <p:ph sz="half" idx="2"/>
          </p:nvPr>
        </p:nvSpPr>
        <p:spPr>
          <a:xfrm>
            <a:off x="1069848" y="2792472"/>
            <a:ext cx="4663440" cy="3163825"/>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p:cNvSpPr>
            <a:spLocks noGrp="1"/>
          </p:cNvSpPr>
          <p:nvPr>
            <p:ph type="body" sz="quarter" idx="3"/>
          </p:nvPr>
        </p:nvSpPr>
        <p:spPr>
          <a:xfrm>
            <a:off x="6458712" y="2074334"/>
            <a:ext cx="4663440" cy="640080"/>
          </a:xfrm>
        </p:spPr>
        <p:txBody>
          <a:bodyPr anchor="ctr">
            <a:normAutofit/>
          </a:bodyPr>
          <a:lstStyle>
            <a:lvl1pPr marL="0" indent="0" algn="l">
              <a:spcBef>
                <a:spcPts val="0"/>
              </a:spcBef>
              <a:buNone/>
              <a:defRPr sz="1900" b="1">
                <a:solidFill>
                  <a:schemeClr val="tx1"/>
                </a:solidFill>
              </a:defRPr>
            </a:lvl1pPr>
            <a:lvl2pPr marL="457200" indent="0">
              <a:buNone/>
              <a:defRPr sz="18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5"/>
          <p:cNvSpPr>
            <a:spLocks noGrp="1"/>
          </p:cNvSpPr>
          <p:nvPr>
            <p:ph sz="quarter" idx="4"/>
          </p:nvPr>
        </p:nvSpPr>
        <p:spPr>
          <a:xfrm>
            <a:off x="6458712" y="2792471"/>
            <a:ext cx="4663440" cy="3164509"/>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Date Placeholder 6"/>
          <p:cNvSpPr>
            <a:spLocks noGrp="1"/>
          </p:cNvSpPr>
          <p:nvPr>
            <p:ph type="dt" sz="half" idx="10"/>
          </p:nvPr>
        </p:nvSpPr>
        <p:spPr/>
        <p:txBody>
          <a:bodyPr/>
          <a:lstStyle/>
          <a:p>
            <a:fld id="{8A7F15D8-96D1-4781-BC50-CA8A088B2FE4}" type="datetime1">
              <a:rPr lang="en-US" smtClean="0"/>
              <a:t>11/24/2022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4B7E4EF-A1BD-40F4-AB7B-04F084DD991D}" type="slidenum">
              <a:rPr lang="en-US" smtClean="0"/>
              <a:t>‹N›</a:t>
            </a:fld>
            <a:endParaRPr lang="en-US"/>
          </a:p>
        </p:txBody>
      </p:sp>
    </p:spTree>
    <p:extLst>
      <p:ext uri="{BB962C8B-B14F-4D97-AF65-F5344CB8AC3E}">
        <p14:creationId xmlns:p14="http://schemas.microsoft.com/office/powerpoint/2010/main" val="55756345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F9A96C99-B8F8-4528-BD05-0E16E943DC09}" type="datetime1">
              <a:rPr lang="en-US" smtClean="0"/>
              <a:t>11/24/2022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4B7E4EF-A1BD-40F4-AB7B-04F084DD991D}" type="slidenum">
              <a:rPr lang="en-US" smtClean="0"/>
              <a:t>‹N›</a:t>
            </a:fld>
            <a:endParaRPr lang="en-US"/>
          </a:p>
        </p:txBody>
      </p:sp>
    </p:spTree>
    <p:extLst>
      <p:ext uri="{BB962C8B-B14F-4D97-AF65-F5344CB8AC3E}">
        <p14:creationId xmlns:p14="http://schemas.microsoft.com/office/powerpoint/2010/main" val="23779869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3636942-C211-4B28-8DBD-C953E00AF71B}" type="datetime1">
              <a:rPr lang="en-US" smtClean="0"/>
              <a:t>11/24/2022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4B7E4EF-A1BD-40F4-AB7B-04F084DD991D}" type="slidenum">
              <a:rPr lang="en-US" smtClean="0"/>
              <a:t>‹N›</a:t>
            </a:fld>
            <a:endParaRPr lang="en-US"/>
          </a:p>
        </p:txBody>
      </p:sp>
    </p:spTree>
    <p:extLst>
      <p:ext uri="{BB962C8B-B14F-4D97-AF65-F5344CB8AC3E}">
        <p14:creationId xmlns:p14="http://schemas.microsoft.com/office/powerpoint/2010/main" val="40592782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xmlns="" id="{D5E1BBF9-8BEF-4353-BA68-30AAF9EBD8D8}"/>
              </a:ext>
            </a:extLst>
          </p:cNvPr>
          <p:cNvSpPr/>
          <p:nvPr/>
        </p:nvSpPr>
        <p:spPr>
          <a:xfrm>
            <a:off x="8119870" y="237744"/>
            <a:ext cx="3826596" cy="6382512"/>
          </a:xfrm>
          <a:prstGeom prst="rect">
            <a:avLst/>
          </a:prstGeom>
          <a:solidFill>
            <a:schemeClr val="bg1">
              <a:lumMod val="85000"/>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Rectangle 12">
            <a:extLst>
              <a:ext uri="{FF2B5EF4-FFF2-40B4-BE49-F238E27FC236}">
                <a16:creationId xmlns:a16="http://schemas.microsoft.com/office/drawing/2014/main" xmlns="" id="{5B941C21-2A5D-4912-AB06-1BB0C0EB6AE1}"/>
              </a:ext>
            </a:extLst>
          </p:cNvPr>
          <p:cNvSpPr/>
          <p:nvPr/>
        </p:nvSpPr>
        <p:spPr>
          <a:xfrm>
            <a:off x="8254660" y="374904"/>
            <a:ext cx="3557016" cy="6108192"/>
          </a:xfrm>
          <a:prstGeom prst="rect">
            <a:avLst/>
          </a:prstGeom>
          <a:noFill/>
          <a:ln w="6350" cap="sq">
            <a:solidFill>
              <a:schemeClr val="tx1">
                <a:lumMod val="75000"/>
                <a:lumOff val="2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458200" y="607392"/>
            <a:ext cx="3161963" cy="1645920"/>
          </a:xfrm>
        </p:spPr>
        <p:txBody>
          <a:bodyPr anchor="b">
            <a:normAutofit/>
          </a:bodyPr>
          <a:lstStyle>
            <a:lvl1pPr algn="l" defTabSz="914400" rtl="0" eaLnBrk="1" latinLnBrk="0" hangingPunct="1">
              <a:lnSpc>
                <a:spcPct val="100000"/>
              </a:lnSpc>
              <a:spcBef>
                <a:spcPct val="0"/>
              </a:spcBef>
              <a:buNone/>
              <a:defRPr lang="en-US" sz="3200" b="0" kern="1200" cap="none" spc="0" baseline="0" dirty="0">
                <a:solidFill>
                  <a:schemeClr val="tx1"/>
                </a:solidFill>
                <a:effectLst/>
                <a:latin typeface="+mj-lt"/>
                <a:ea typeface="+mn-ea"/>
                <a:cs typeface="+mn-cs"/>
              </a:defRPr>
            </a:lvl1pPr>
          </a:lstStyle>
          <a:p>
            <a:r>
              <a:rPr lang="en-US"/>
              <a:t>Click to edit Master title style</a:t>
            </a:r>
            <a:endParaRPr lang="en-US" dirty="0"/>
          </a:p>
        </p:txBody>
      </p:sp>
      <p:sp>
        <p:nvSpPr>
          <p:cNvPr id="3" name="Content Placeholder 2"/>
          <p:cNvSpPr>
            <a:spLocks noGrp="1"/>
          </p:cNvSpPr>
          <p:nvPr>
            <p:ph idx="1"/>
          </p:nvPr>
        </p:nvSpPr>
        <p:spPr>
          <a:xfrm>
            <a:off x="685800" y="609600"/>
            <a:ext cx="6858000" cy="5334000"/>
          </a:xfrm>
        </p:spPr>
        <p:txBody>
          <a:bodyPr/>
          <a:lstStyle>
            <a:lvl1pPr>
              <a:defRPr sz="19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458200" y="2336800"/>
            <a:ext cx="3161963" cy="3606800"/>
          </a:xfrm>
        </p:spPr>
        <p:txBody>
          <a:bodyPr>
            <a:normAutofit/>
          </a:bodyPr>
          <a:lstStyle>
            <a:lvl1pPr marL="0" indent="0">
              <a:lnSpc>
                <a:spcPct val="110000"/>
              </a:lnSpc>
              <a:spcBef>
                <a:spcPts val="800"/>
              </a:spcBef>
              <a:buNone/>
              <a:defRPr sz="18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8" name="Date Placeholder 7"/>
          <p:cNvSpPr>
            <a:spLocks noGrp="1"/>
          </p:cNvSpPr>
          <p:nvPr>
            <p:ph type="dt" sz="half" idx="10"/>
          </p:nvPr>
        </p:nvSpPr>
        <p:spPr>
          <a:xfrm>
            <a:off x="5588000" y="6035040"/>
            <a:ext cx="1955800" cy="365760"/>
          </a:xfrm>
        </p:spPr>
        <p:txBody>
          <a:bodyPr/>
          <a:lstStyle>
            <a:lvl1pPr>
              <a:defRPr>
                <a:solidFill>
                  <a:schemeClr val="tx1">
                    <a:lumMod val="85000"/>
                    <a:lumOff val="15000"/>
                  </a:schemeClr>
                </a:solidFill>
              </a:defRPr>
            </a:lvl1pPr>
          </a:lstStyle>
          <a:p>
            <a:fld id="{7E8D12A6-918A-48BD-8CB9-CA713993B0EA}" type="datetime1">
              <a:rPr lang="en-US" smtClean="0"/>
              <a:t>11/24/2022</a:t>
            </a:fld>
            <a:endParaRPr lang="en-US"/>
          </a:p>
        </p:txBody>
      </p:sp>
      <p:sp>
        <p:nvSpPr>
          <p:cNvPr id="9" name="Footer Placeholder 8"/>
          <p:cNvSpPr>
            <a:spLocks noGrp="1"/>
          </p:cNvSpPr>
          <p:nvPr>
            <p:ph type="ftr" sz="quarter" idx="11"/>
          </p:nvPr>
        </p:nvSpPr>
        <p:spPr>
          <a:xfrm>
            <a:off x="685801" y="6035040"/>
            <a:ext cx="4584700" cy="365760"/>
          </a:xfrm>
        </p:spPr>
        <p:txBody>
          <a:bodyPr/>
          <a:lstStyle>
            <a:lvl1pPr algn="l">
              <a:defRPr/>
            </a:lvl1pPr>
          </a:lstStyle>
          <a:p>
            <a:endParaRPr lang="en-US"/>
          </a:p>
        </p:txBody>
      </p:sp>
      <p:sp>
        <p:nvSpPr>
          <p:cNvPr id="11" name="Slide Number Placeholder 10"/>
          <p:cNvSpPr>
            <a:spLocks noGrp="1"/>
          </p:cNvSpPr>
          <p:nvPr>
            <p:ph type="sldNum" sz="quarter" idx="12"/>
          </p:nvPr>
        </p:nvSpPr>
        <p:spPr>
          <a:xfrm>
            <a:off x="10396728" y="6035040"/>
            <a:ext cx="1223435" cy="365760"/>
          </a:xfrm>
        </p:spPr>
        <p:txBody>
          <a:bodyPr/>
          <a:lstStyle>
            <a:lvl1pPr>
              <a:defRPr>
                <a:solidFill>
                  <a:schemeClr val="tx1">
                    <a:lumMod val="85000"/>
                    <a:lumOff val="15000"/>
                  </a:schemeClr>
                </a:solidFill>
              </a:defRPr>
            </a:lvl1pPr>
          </a:lstStyle>
          <a:p>
            <a:fld id="{34B7E4EF-A1BD-40F4-AB7B-04F084DD991D}" type="slidenum">
              <a:rPr lang="en-US" smtClean="0"/>
              <a:t>‹N›</a:t>
            </a:fld>
            <a:endParaRPr lang="en-US"/>
          </a:p>
        </p:txBody>
      </p:sp>
    </p:spTree>
    <p:extLst>
      <p:ext uri="{BB962C8B-B14F-4D97-AF65-F5344CB8AC3E}">
        <p14:creationId xmlns:p14="http://schemas.microsoft.com/office/powerpoint/2010/main" val="195544508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xmlns="" id="{E687CA98-D9C7-497F-A1DA-7D22F8753BCE}"/>
              </a:ext>
            </a:extLst>
          </p:cNvPr>
          <p:cNvSpPr/>
          <p:nvPr/>
        </p:nvSpPr>
        <p:spPr>
          <a:xfrm>
            <a:off x="8119870" y="237744"/>
            <a:ext cx="3826596" cy="6382512"/>
          </a:xfrm>
          <a:prstGeom prst="rect">
            <a:avLst/>
          </a:prstGeom>
          <a:solidFill>
            <a:schemeClr val="bg1">
              <a:lumMod val="85000"/>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Picture Placeholder 2"/>
          <p:cNvSpPr>
            <a:spLocks noGrp="1" noChangeAspect="1"/>
          </p:cNvSpPr>
          <p:nvPr>
            <p:ph type="pic" idx="1"/>
          </p:nvPr>
        </p:nvSpPr>
        <p:spPr>
          <a:xfrm>
            <a:off x="228599" y="237744"/>
            <a:ext cx="7696201"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5" name="Date Placeholder 4"/>
          <p:cNvSpPr>
            <a:spLocks noGrp="1"/>
          </p:cNvSpPr>
          <p:nvPr>
            <p:ph type="dt" sz="half" idx="10"/>
          </p:nvPr>
        </p:nvSpPr>
        <p:spPr>
          <a:xfrm>
            <a:off x="5662337" y="6035040"/>
            <a:ext cx="2071963" cy="365760"/>
          </a:xfrm>
        </p:spPr>
        <p:txBody>
          <a:bodyPr/>
          <a:lstStyle>
            <a:lvl1pPr>
              <a:defRPr b="1">
                <a:solidFill>
                  <a:srgbClr val="FFFFFF"/>
                </a:solidFill>
                <a:effectLst>
                  <a:outerShdw blurRad="19050" dist="6350" dir="2700000" algn="tl" rotWithShape="0">
                    <a:prstClr val="black">
                      <a:alpha val="40000"/>
                    </a:prstClr>
                  </a:outerShdw>
                </a:effectLst>
              </a:defRPr>
            </a:lvl1pPr>
          </a:lstStyle>
          <a:p>
            <a:fld id="{E778CE86-875F-4587-BCF6-FA054AFC0D53}" type="datetime1">
              <a:rPr lang="en-US" smtClean="0"/>
              <a:pPr/>
              <a:t>11/24/2022</a:t>
            </a:fld>
            <a:endParaRPr lang="en-US" dirty="0"/>
          </a:p>
        </p:txBody>
      </p:sp>
      <p:sp>
        <p:nvSpPr>
          <p:cNvPr id="6" name="Footer Placeholder 5"/>
          <p:cNvSpPr>
            <a:spLocks noGrp="1"/>
          </p:cNvSpPr>
          <p:nvPr>
            <p:ph type="ftr" sz="quarter" idx="11"/>
          </p:nvPr>
        </p:nvSpPr>
        <p:spPr>
          <a:xfrm>
            <a:off x="612648" y="6035040"/>
            <a:ext cx="4588002" cy="365760"/>
          </a:xfrm>
        </p:spPr>
        <p:txBody>
          <a:bodyPr/>
          <a:lstStyle>
            <a:lvl1pPr marL="0" algn="r" defTabSz="914400" rtl="0" eaLnBrk="1" latinLnBrk="0" hangingPunct="1">
              <a:defRPr lang="en-US" sz="1000" b="1" kern="1200" dirty="0">
                <a:solidFill>
                  <a:srgbClr val="FFFFFF"/>
                </a:solidFill>
                <a:effectLst>
                  <a:outerShdw blurRad="19050" dist="6350" dir="2700000" algn="tl" rotWithShape="0">
                    <a:prstClr val="black">
                      <a:alpha val="40000"/>
                    </a:prstClr>
                  </a:outerShdw>
                </a:effectLst>
                <a:latin typeface="+mn-lt"/>
                <a:ea typeface="+mn-ea"/>
                <a:cs typeface="+mn-cs"/>
              </a:defRPr>
            </a:lvl1pPr>
          </a:lstStyle>
          <a:p>
            <a:pPr algn="l"/>
            <a:endParaRPr lang="en-US" dirty="0"/>
          </a:p>
        </p:txBody>
      </p:sp>
      <p:sp>
        <p:nvSpPr>
          <p:cNvPr id="7" name="Slide Number Placeholder 6"/>
          <p:cNvSpPr>
            <a:spLocks noGrp="1"/>
          </p:cNvSpPr>
          <p:nvPr>
            <p:ph type="sldNum" sz="quarter" idx="12"/>
          </p:nvPr>
        </p:nvSpPr>
        <p:spPr>
          <a:xfrm>
            <a:off x="10396728" y="6035040"/>
            <a:ext cx="1225296" cy="365760"/>
          </a:xfrm>
        </p:spPr>
        <p:txBody>
          <a:bodyPr/>
          <a:lstStyle/>
          <a:p>
            <a:fld id="{34B7E4EF-A1BD-40F4-AB7B-04F084DD991D}" type="slidenum">
              <a:rPr lang="en-US" smtClean="0"/>
              <a:t>‹N›</a:t>
            </a:fld>
            <a:endParaRPr lang="en-US"/>
          </a:p>
        </p:txBody>
      </p:sp>
      <p:sp>
        <p:nvSpPr>
          <p:cNvPr id="12" name="Rectangle 11">
            <a:extLst>
              <a:ext uri="{FF2B5EF4-FFF2-40B4-BE49-F238E27FC236}">
                <a16:creationId xmlns:a16="http://schemas.microsoft.com/office/drawing/2014/main" xmlns="" id="{F8B3D8CC-BB13-41A5-8F34-B8E84A4F9534}"/>
              </a:ext>
            </a:extLst>
          </p:cNvPr>
          <p:cNvSpPr/>
          <p:nvPr/>
        </p:nvSpPr>
        <p:spPr>
          <a:xfrm>
            <a:off x="8254660" y="374904"/>
            <a:ext cx="3557016" cy="6108192"/>
          </a:xfrm>
          <a:prstGeom prst="rect">
            <a:avLst/>
          </a:prstGeom>
          <a:noFill/>
          <a:ln w="6350" cap="sq">
            <a:solidFill>
              <a:schemeClr val="tx1">
                <a:lumMod val="75000"/>
                <a:lumOff val="2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477250" y="603504"/>
            <a:ext cx="3144774" cy="1645920"/>
          </a:xfrm>
        </p:spPr>
        <p:txBody>
          <a:bodyPr anchor="b">
            <a:noAutofit/>
          </a:bodyPr>
          <a:lstStyle>
            <a:lvl1pPr algn="l">
              <a:lnSpc>
                <a:spcPct val="100000"/>
              </a:lnSpc>
              <a:defRPr sz="3200" b="0">
                <a:solidFill>
                  <a:schemeClr val="tx1"/>
                </a:solidFill>
                <a:latin typeface="+mj-lt"/>
              </a:defRPr>
            </a:lvl1pPr>
          </a:lstStyle>
          <a:p>
            <a:r>
              <a:rPr lang="en-US"/>
              <a:t>Click to edit Master title style</a:t>
            </a:r>
            <a:endParaRPr lang="en-US" dirty="0"/>
          </a:p>
        </p:txBody>
      </p:sp>
      <p:sp>
        <p:nvSpPr>
          <p:cNvPr id="4" name="Text Placeholder 3"/>
          <p:cNvSpPr>
            <a:spLocks noGrp="1"/>
          </p:cNvSpPr>
          <p:nvPr>
            <p:ph type="body" sz="half" idx="2"/>
          </p:nvPr>
        </p:nvSpPr>
        <p:spPr>
          <a:xfrm>
            <a:off x="8477250" y="2386584"/>
            <a:ext cx="3144774" cy="3511296"/>
          </a:xfrm>
        </p:spPr>
        <p:txBody>
          <a:bodyPr>
            <a:normAutofit/>
          </a:bodyPr>
          <a:lstStyle>
            <a:lvl1pPr marL="0" indent="0" algn="l">
              <a:lnSpc>
                <a:spcPct val="110000"/>
              </a:lnSpc>
              <a:spcBef>
                <a:spcPts val="800"/>
              </a:spcBef>
              <a:buNone/>
              <a:defRPr sz="18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417549510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xmlns="" id="{1E94681D-2A4C-4A8D-B9B5-31D440D0328D}"/>
              </a:ext>
            </a:extLst>
          </p:cNvPr>
          <p:cNvSpPr/>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p:nvSpPr>
        <p:spPr>
          <a:xfrm>
            <a:off x="234696" y="237744"/>
            <a:ext cx="11722608" cy="6382512"/>
          </a:xfrm>
          <a:prstGeom prst="rect">
            <a:avLst/>
          </a:prstGeom>
          <a:solidFill>
            <a:schemeClr val="bg1">
              <a:lumMod val="75000"/>
              <a:alpha val="60000"/>
            </a:schemeClr>
          </a:solidFill>
          <a:ln w="6350" cap="flat" cmpd="sng" algn="ctr">
            <a:noFill/>
            <a:prstDash val="solid"/>
          </a:ln>
          <a:effectLst>
            <a:softEdge rad="0"/>
          </a:effectLst>
        </p:spPr>
      </p:sp>
      <p:sp>
        <p:nvSpPr>
          <p:cNvPr id="8" name="Rectangle 7"/>
          <p:cNvSpPr/>
          <p:nvPr/>
        </p:nvSpPr>
        <p:spPr>
          <a:xfrm>
            <a:off x="371856" y="374904"/>
            <a:ext cx="11448288" cy="6108192"/>
          </a:xfrm>
          <a:prstGeom prst="rect">
            <a:avLst/>
          </a:prstGeom>
          <a:noFill/>
          <a:ln w="6350" cap="sq" cmpd="sng" algn="ctr">
            <a:solidFill>
              <a:schemeClr val="tx1">
                <a:lumMod val="85000"/>
                <a:lumOff val="15000"/>
              </a:schemeClr>
            </a:solidFill>
            <a:prstDash val="solid"/>
            <a:miter lim="800000"/>
          </a:ln>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66800" y="2103120"/>
            <a:ext cx="10058400" cy="384962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56794" y="6035040"/>
            <a:ext cx="2893045" cy="36576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fld id="{F6FA2B21-3FCD-4721-B95C-427943F61125}" type="datetime1">
              <a:rPr lang="en-US" smtClean="0"/>
              <a:t>11/24/2022</a:t>
            </a:fld>
            <a:endParaRPr lang="en-US"/>
          </a:p>
        </p:txBody>
      </p:sp>
      <p:sp>
        <p:nvSpPr>
          <p:cNvPr id="5" name="Footer Placeholder 4"/>
          <p:cNvSpPr>
            <a:spLocks noGrp="1"/>
          </p:cNvSpPr>
          <p:nvPr>
            <p:ph type="ftr" sz="quarter" idx="3"/>
          </p:nvPr>
        </p:nvSpPr>
        <p:spPr>
          <a:xfrm>
            <a:off x="1066800" y="6035040"/>
            <a:ext cx="5816600" cy="365760"/>
          </a:xfrm>
          <a:prstGeom prst="rect">
            <a:avLst/>
          </a:prstGeom>
        </p:spPr>
        <p:txBody>
          <a:bodyPr vert="horz" lIns="91440" tIns="45720" rIns="91440" bIns="45720" rtlCol="0" anchor="b"/>
          <a:lstStyle>
            <a:lvl1pPr algn="l">
              <a:defRPr sz="1000">
                <a:solidFill>
                  <a:schemeClr val="tx1">
                    <a:lumMod val="85000"/>
                    <a:lumOff val="15000"/>
                  </a:schemeClr>
                </a:solidFill>
              </a:defRPr>
            </a:lvl1pPr>
          </a:lstStyle>
          <a:p>
            <a:endParaRPr lang="en-US" dirty="0"/>
          </a:p>
        </p:txBody>
      </p:sp>
      <p:sp>
        <p:nvSpPr>
          <p:cNvPr id="6" name="Slide Number Placeholder 5"/>
          <p:cNvSpPr>
            <a:spLocks noGrp="1"/>
          </p:cNvSpPr>
          <p:nvPr>
            <p:ph type="sldNum" sz="quarter" idx="4"/>
          </p:nvPr>
        </p:nvSpPr>
        <p:spPr>
          <a:xfrm>
            <a:off x="10287000" y="6035040"/>
            <a:ext cx="838200" cy="36576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fld id="{34B7E4EF-A1BD-40F4-AB7B-04F084DD991D}" type="slidenum">
              <a:rPr lang="en-US" smtClean="0"/>
              <a:t>‹N›</a:t>
            </a:fld>
            <a:endParaRPr lang="en-US"/>
          </a:p>
        </p:txBody>
      </p:sp>
    </p:spTree>
    <p:extLst>
      <p:ext uri="{BB962C8B-B14F-4D97-AF65-F5344CB8AC3E}">
        <p14:creationId xmlns:p14="http://schemas.microsoft.com/office/powerpoint/2010/main" val="2849434807"/>
      </p:ext>
    </p:extLst>
  </p:cSld>
  <p:clrMap bg1="lt1" tx1="dk1" bg2="lt2" tx2="dk2" accent1="accent1" accent2="accent2" accent3="accent3" accent4="accent4" accent5="accent5" accent6="accent6" hlink="hlink" folHlink="folHlink"/>
  <p:sldLayoutIdLst>
    <p:sldLayoutId id="2147483720" r:id="rId1"/>
    <p:sldLayoutId id="2147483721" r:id="rId2"/>
    <p:sldLayoutId id="2147483722" r:id="rId3"/>
    <p:sldLayoutId id="2147483723" r:id="rId4"/>
    <p:sldLayoutId id="2147483718" r:id="rId5"/>
    <p:sldLayoutId id="2147483713" r:id="rId6"/>
    <p:sldLayoutId id="2147483714" r:id="rId7"/>
    <p:sldLayoutId id="2147483715" r:id="rId8"/>
    <p:sldLayoutId id="2147483716" r:id="rId9"/>
    <p:sldLayoutId id="2147483717" r:id="rId10"/>
    <p:sldLayoutId id="2147483719" r:id="rId11"/>
  </p:sldLayoutIdLst>
  <p:hf sldNum="0" hdr="0" ftr="0" dt="0"/>
  <p:txStyles>
    <p:titleStyle>
      <a:lvl1pPr algn="l" defTabSz="914400" rtl="0" eaLnBrk="1" latinLnBrk="0" hangingPunct="1">
        <a:lnSpc>
          <a:spcPct val="90000"/>
        </a:lnSpc>
        <a:spcBef>
          <a:spcPct val="0"/>
        </a:spcBef>
        <a:buNone/>
        <a:defRPr lang="en-US" sz="4200" i="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10000"/>
        </a:lnSpc>
        <a:spcBef>
          <a:spcPts val="900"/>
        </a:spcBef>
        <a:spcAft>
          <a:spcPts val="0"/>
        </a:spcAft>
        <a:buClr>
          <a:schemeClr val="tx1">
            <a:lumMod val="85000"/>
            <a:lumOff val="15000"/>
          </a:schemeClr>
        </a:buClr>
        <a:buFont typeface="Garamond" pitchFamily="18" charset="0"/>
        <a:buChar char="◦"/>
        <a:defRPr sz="1500" kern="1200">
          <a:solidFill>
            <a:schemeClr val="tx1"/>
          </a:solidFill>
          <a:latin typeface="+mn-lt"/>
          <a:ea typeface="+mn-ea"/>
          <a:cs typeface="+mn-cs"/>
        </a:defRPr>
      </a:lvl1pPr>
      <a:lvl2pPr marL="457200" indent="-182880" algn="l" defTabSz="914400" rtl="0" eaLnBrk="1" latinLnBrk="0" hangingPunct="1">
        <a:lnSpc>
          <a:spcPct val="110000"/>
        </a:lnSpc>
        <a:spcBef>
          <a:spcPts val="500"/>
        </a:spcBef>
        <a:buClr>
          <a:schemeClr val="tx1">
            <a:lumMod val="85000"/>
            <a:lumOff val="15000"/>
          </a:schemeClr>
        </a:buClr>
        <a:buFont typeface="Garamond" pitchFamily="18" charset="0"/>
        <a:buChar char="◦"/>
        <a:defRPr sz="1300" kern="1200">
          <a:solidFill>
            <a:schemeClr val="tx1"/>
          </a:solidFill>
          <a:latin typeface="+mn-lt"/>
          <a:ea typeface="+mn-ea"/>
          <a:cs typeface="+mn-cs"/>
        </a:defRPr>
      </a:lvl2pPr>
      <a:lvl3pPr marL="731520" indent="-182880" algn="l" defTabSz="914400" rtl="0" eaLnBrk="1" latinLnBrk="0" hangingPunct="1">
        <a:lnSpc>
          <a:spcPct val="110000"/>
        </a:lnSpc>
        <a:spcBef>
          <a:spcPts val="500"/>
        </a:spcBef>
        <a:buClr>
          <a:schemeClr val="tx1">
            <a:lumMod val="85000"/>
            <a:lumOff val="15000"/>
          </a:schemeClr>
        </a:buClr>
        <a:buFont typeface="Garamond" pitchFamily="18" charset="0"/>
        <a:buChar char="◦"/>
        <a:defRPr sz="1200" kern="1200">
          <a:solidFill>
            <a:schemeClr val="tx1"/>
          </a:solidFill>
          <a:latin typeface="+mn-lt"/>
          <a:ea typeface="+mn-ea"/>
          <a:cs typeface="+mn-cs"/>
        </a:defRPr>
      </a:lvl3pPr>
      <a:lvl4pPr marL="1005840" indent="-182880" algn="l" defTabSz="914400" rtl="0" eaLnBrk="1" latinLnBrk="0" hangingPunct="1">
        <a:lnSpc>
          <a:spcPct val="110000"/>
        </a:lnSpc>
        <a:spcBef>
          <a:spcPts val="500"/>
        </a:spcBef>
        <a:buClr>
          <a:schemeClr val="tx1">
            <a:lumMod val="85000"/>
            <a:lumOff val="15000"/>
          </a:schemeClr>
        </a:buClr>
        <a:buFont typeface="Garamond" pitchFamily="18" charset="0"/>
        <a:buChar char="◦"/>
        <a:defRPr sz="1200" kern="1200">
          <a:solidFill>
            <a:schemeClr val="tx1"/>
          </a:solidFill>
          <a:latin typeface="+mn-lt"/>
          <a:ea typeface="+mn-ea"/>
          <a:cs typeface="+mn-cs"/>
        </a:defRPr>
      </a:lvl4pPr>
      <a:lvl5pPr marL="1280160" indent="-182880" algn="l" defTabSz="914400" rtl="0" eaLnBrk="1" latinLnBrk="0" hangingPunct="1">
        <a:lnSpc>
          <a:spcPct val="110000"/>
        </a:lnSpc>
        <a:spcBef>
          <a:spcPts val="500"/>
        </a:spcBef>
        <a:buClr>
          <a:schemeClr val="tx1">
            <a:lumMod val="85000"/>
            <a:lumOff val="15000"/>
          </a:schemeClr>
        </a:buClr>
        <a:buFont typeface="Garamond" pitchFamily="18" charset="0"/>
        <a:buChar char="◦"/>
        <a:defRPr sz="12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5" name="Picture 2">
            <a:extLst>
              <a:ext uri="{FF2B5EF4-FFF2-40B4-BE49-F238E27FC236}">
                <a16:creationId xmlns:a16="http://schemas.microsoft.com/office/drawing/2014/main" xmlns="" id="{FF5EC6F0-270A-450C-8BFC-3FD7D6BE3B7D}"/>
              </a:ext>
            </a:extLst>
          </p:cNvPr>
          <p:cNvPicPr>
            <a:picLocks noChangeAspect="1"/>
          </p:cNvPicPr>
          <p:nvPr/>
        </p:nvPicPr>
        <p:blipFill rotWithShape="1">
          <a:blip r:embed="rId2"/>
          <a:srcRect/>
          <a:stretch/>
        </p:blipFill>
        <p:spPr>
          <a:xfrm>
            <a:off x="20" y="-839"/>
            <a:ext cx="12191980" cy="6858000"/>
          </a:xfrm>
          <a:prstGeom prst="rect">
            <a:avLst/>
          </a:prstGeom>
        </p:spPr>
      </p:pic>
      <p:sp useBgFill="1">
        <p:nvSpPr>
          <p:cNvPr id="8" name="Rectangle 7">
            <a:extLst>
              <a:ext uri="{FF2B5EF4-FFF2-40B4-BE49-F238E27FC236}">
                <a16:creationId xmlns:a16="http://schemas.microsoft.com/office/drawing/2014/main" xmlns="" id="{BF9FFE17-DE95-4821-ACC1-B90C95449294}"/>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1307870" y="1267730"/>
            <a:ext cx="9576262" cy="4307950"/>
          </a:xfrm>
          <a:prstGeom prst="rect">
            <a:avLst/>
          </a:prstGeom>
          <a:ln w="6350" cap="flat" cmpd="sng" algn="ctr">
            <a:noFill/>
            <a:prstDash val="solid"/>
          </a:ln>
          <a:effectLst>
            <a:outerShdw blurRad="50800" algn="ctr" rotWithShape="0">
              <a:prstClr val="black">
                <a:alpha val="66000"/>
              </a:prstClr>
            </a:outerShdw>
            <a:softEdge rad="0"/>
          </a:effectLst>
        </p:spPr>
      </p:sp>
      <p:sp>
        <p:nvSpPr>
          <p:cNvPr id="10" name="Rectangle 9">
            <a:extLst>
              <a:ext uri="{FF2B5EF4-FFF2-40B4-BE49-F238E27FC236}">
                <a16:creationId xmlns:a16="http://schemas.microsoft.com/office/drawing/2014/main" xmlns="" id="{03CF76AF-FF72-4430-A772-05840329020B}"/>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2" name="Titolo 1">
            <a:extLst>
              <a:ext uri="{FF2B5EF4-FFF2-40B4-BE49-F238E27FC236}">
                <a16:creationId xmlns:a16="http://schemas.microsoft.com/office/drawing/2014/main" xmlns="" id="{FEB1B6AE-62F0-4A4D-992C-8DAB40689698}"/>
              </a:ext>
            </a:extLst>
          </p:cNvPr>
          <p:cNvSpPr>
            <a:spLocks noGrp="1"/>
          </p:cNvSpPr>
          <p:nvPr>
            <p:ph type="ctrTitle"/>
          </p:nvPr>
        </p:nvSpPr>
        <p:spPr>
          <a:xfrm>
            <a:off x="1771132" y="2091263"/>
            <a:ext cx="8649738" cy="2590800"/>
          </a:xfrm>
        </p:spPr>
        <p:txBody>
          <a:bodyPr>
            <a:normAutofit/>
          </a:bodyPr>
          <a:lstStyle/>
          <a:p>
            <a:r>
              <a:rPr lang="it-IT" sz="6300"/>
              <a:t>Ufficio di Esecuzione Penale Esterna</a:t>
            </a:r>
          </a:p>
        </p:txBody>
      </p:sp>
      <p:sp>
        <p:nvSpPr>
          <p:cNvPr id="12" name="Rectangle 11">
            <a:extLst>
              <a:ext uri="{FF2B5EF4-FFF2-40B4-BE49-F238E27FC236}">
                <a16:creationId xmlns:a16="http://schemas.microsoft.com/office/drawing/2014/main" xmlns="" id="{0B1C8180-2FDD-4202-8C45-4057CB1AB26F}"/>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5135880" y="1267730"/>
            <a:ext cx="1920240" cy="7315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cxnSp>
        <p:nvCxnSpPr>
          <p:cNvPr id="14" name="Straight Connector 13">
            <a:extLst>
              <a:ext uri="{FF2B5EF4-FFF2-40B4-BE49-F238E27FC236}">
                <a16:creationId xmlns:a16="http://schemas.microsoft.com/office/drawing/2014/main" xmlns="" id="{D6E86CC6-13EA-4A88-86AD-CF27BF52CC95}"/>
              </a:ext>
              <a:ext uri="{C183D7F6-B498-43B3-948B-1728B52AA6E4}">
                <adec:decorative xmlns:adec="http://schemas.microsoft.com/office/drawing/2017/decorative" xmlns=""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xmlns="" val="1"/>
              </p:ext>
            </p:extLst>
          </p:nvPr>
        </p:nvCxnSpPr>
        <p:spPr>
          <a:xfrm>
            <a:off x="5250180" y="1267730"/>
            <a:ext cx="0" cy="640080"/>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106" name="Straight Connector 15">
            <a:extLst>
              <a:ext uri="{FF2B5EF4-FFF2-40B4-BE49-F238E27FC236}">
                <a16:creationId xmlns:a16="http://schemas.microsoft.com/office/drawing/2014/main" xmlns="" id="{3F80B441-4F7D-4B40-8A13-FED03A1F3A16}"/>
              </a:ext>
              <a:ext uri="{C183D7F6-B498-43B3-948B-1728B52AA6E4}">
                <adec:decorative xmlns:adec="http://schemas.microsoft.com/office/drawing/2017/decorative" xmlns=""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xmlns="" val="1"/>
              </p:ext>
            </p:extLst>
          </p:nvPr>
        </p:nvCxnSpPr>
        <p:spPr>
          <a:xfrm>
            <a:off x="6941820" y="1267730"/>
            <a:ext cx="0" cy="640080"/>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xmlns="" id="{70C7FD1A-44B1-4E4C-B0C9-A8103DCCDCC2}"/>
              </a:ext>
              <a:ext uri="{C183D7F6-B498-43B3-948B-1728B52AA6E4}">
                <adec:decorative xmlns:adec="http://schemas.microsoft.com/office/drawing/2017/decorative" xmlns=""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xmlns="" val="1"/>
              </p:ext>
            </p:extLst>
          </p:nvPr>
        </p:nvCxnSpPr>
        <p:spPr>
          <a:xfrm>
            <a:off x="5250180" y="1913025"/>
            <a:ext cx="1691640" cy="0"/>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6275534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xmlns="" id="{30298762-2F2D-4FFC-94C6-DAAA1AEAAD9F}"/>
              </a:ext>
            </a:extLst>
          </p:cNvPr>
          <p:cNvSpPr>
            <a:spLocks noGrp="1"/>
          </p:cNvSpPr>
          <p:nvPr>
            <p:ph type="title"/>
          </p:nvPr>
        </p:nvSpPr>
        <p:spPr/>
        <p:txBody>
          <a:bodyPr/>
          <a:lstStyle/>
          <a:p>
            <a:r>
              <a:rPr lang="it-IT" b="1" i="0" dirty="0">
                <a:solidFill>
                  <a:srgbClr val="000000"/>
                </a:solidFill>
                <a:effectLst/>
                <a:latin typeface="Roboto"/>
              </a:rPr>
              <a:t>COLLABORA</a:t>
            </a:r>
            <a:endParaRPr lang="it-IT" dirty="0"/>
          </a:p>
        </p:txBody>
      </p:sp>
      <p:sp>
        <p:nvSpPr>
          <p:cNvPr id="3" name="Segnaposto contenuto 2">
            <a:extLst>
              <a:ext uri="{FF2B5EF4-FFF2-40B4-BE49-F238E27FC236}">
                <a16:creationId xmlns:a16="http://schemas.microsoft.com/office/drawing/2014/main" xmlns="" id="{C375F8D8-2781-4532-AFD1-F3501D85FC22}"/>
              </a:ext>
            </a:extLst>
          </p:cNvPr>
          <p:cNvSpPr>
            <a:spLocks noGrp="1"/>
          </p:cNvSpPr>
          <p:nvPr>
            <p:ph idx="1"/>
          </p:nvPr>
        </p:nvSpPr>
        <p:spPr/>
        <p:txBody>
          <a:bodyPr/>
          <a:lstStyle/>
          <a:p>
            <a:pPr marL="0" indent="0">
              <a:buNone/>
            </a:pPr>
            <a:r>
              <a:rPr lang="it-IT" dirty="0"/>
              <a:t/>
            </a:r>
            <a:br>
              <a:rPr lang="it-IT" dirty="0"/>
            </a:br>
            <a:r>
              <a:rPr lang="it-IT" b="0" i="0" dirty="0">
                <a:solidFill>
                  <a:srgbClr val="000000"/>
                </a:solidFill>
                <a:effectLst/>
                <a:latin typeface="Roboto"/>
              </a:rPr>
              <a:t>Nell'espletamento dei propri compiti istituzionali l'</a:t>
            </a:r>
            <a:r>
              <a:rPr lang="it-IT" b="0" i="0" dirty="0" err="1">
                <a:solidFill>
                  <a:srgbClr val="000000"/>
                </a:solidFill>
                <a:effectLst/>
                <a:latin typeface="Roboto"/>
              </a:rPr>
              <a:t>Uepe</a:t>
            </a:r>
            <a:r>
              <a:rPr lang="it-IT" b="0" i="0" dirty="0">
                <a:solidFill>
                  <a:srgbClr val="000000"/>
                </a:solidFill>
                <a:effectLst/>
                <a:latin typeface="Roboto"/>
              </a:rPr>
              <a:t> si rapporta con la Magistratura di Sorveglianza, collabora con gli Enti locali, Dipartimenti delle Dipendenze delle ASUR, Forze dell'Ordine e Terzo Settore (cooperative sociali, associazioni di volontariato, Caritas, etc.). In un'ottica di partecipazione attiva nella costruzione integrata dei servizi presente nei tavoli di concertazione degli Ambiti Sociali, raggruppamento di Comuni di una determinata zona territoriale della Regione per proporre interventi specifici in favore dei condannati e in persone che sono incorse in problemi giudiziari.</a:t>
            </a:r>
            <a:r>
              <a:rPr lang="it-IT" dirty="0"/>
              <a:t/>
            </a:r>
            <a:br>
              <a:rPr lang="it-IT" dirty="0"/>
            </a:br>
            <a:r>
              <a:rPr lang="it-IT" dirty="0"/>
              <a:t/>
            </a:r>
            <a:br>
              <a:rPr lang="it-IT" dirty="0"/>
            </a:br>
            <a:r>
              <a:rPr lang="it-IT" b="0" i="0" dirty="0">
                <a:solidFill>
                  <a:srgbClr val="000000"/>
                </a:solidFill>
                <a:effectLst/>
                <a:latin typeface="Roboto"/>
              </a:rPr>
              <a:t>La </a:t>
            </a:r>
            <a:r>
              <a:rPr lang="it-IT" b="0" i="0" dirty="0" err="1">
                <a:solidFill>
                  <a:srgbClr val="000000"/>
                </a:solidFill>
                <a:effectLst/>
                <a:latin typeface="Roboto"/>
              </a:rPr>
              <a:t>multiproblematicità</a:t>
            </a:r>
            <a:r>
              <a:rPr lang="it-IT" b="0" i="0" dirty="0">
                <a:solidFill>
                  <a:srgbClr val="000000"/>
                </a:solidFill>
                <a:effectLst/>
                <a:latin typeface="Roboto"/>
              </a:rPr>
              <a:t> delle persone in esecuzione penale rende indispensabile la costruzione ed il consolidamento della rete dei servizi, attraverso forme di collaborazione e co-progettazione. I progetti attualmente operativi finalizzati all'inclusione socio-lavorativa dei condannati sono finanziati dalla Regione Marche, dalla Cassa delle Ammende del Ministero della Giustizia e da fondi di bilancio ministeriali; sono state anche stipulate convenzioni con Comuni delle province di Ancona e Pesaro Urbino, </a:t>
            </a:r>
            <a:r>
              <a:rPr lang="it-IT" b="0" i="0" dirty="0" err="1">
                <a:solidFill>
                  <a:srgbClr val="000000"/>
                </a:solidFill>
                <a:effectLst/>
                <a:latin typeface="Roboto"/>
              </a:rPr>
              <a:t>nonchè</a:t>
            </a:r>
            <a:r>
              <a:rPr lang="it-IT" b="0" i="0" dirty="0">
                <a:solidFill>
                  <a:srgbClr val="000000"/>
                </a:solidFill>
                <a:effectLst/>
                <a:latin typeface="Roboto"/>
              </a:rPr>
              <a:t> Associazioni no-profit e di Pubblica Assistenza per inserire in attività di volontariato e giustizia riparativa le persone condannate.</a:t>
            </a:r>
            <a:endParaRPr lang="it-IT" dirty="0"/>
          </a:p>
        </p:txBody>
      </p:sp>
    </p:spTree>
    <p:extLst>
      <p:ext uri="{BB962C8B-B14F-4D97-AF65-F5344CB8AC3E}">
        <p14:creationId xmlns:p14="http://schemas.microsoft.com/office/powerpoint/2010/main" val="309619580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xmlns="" id="{DC353EA8-263D-4B41-A0BF-31A497586EDC}"/>
              </a:ext>
            </a:extLst>
          </p:cNvPr>
          <p:cNvSpPr>
            <a:spLocks noGrp="1"/>
          </p:cNvSpPr>
          <p:nvPr>
            <p:ph type="title"/>
          </p:nvPr>
        </p:nvSpPr>
        <p:spPr>
          <a:xfrm>
            <a:off x="1066800" y="642594"/>
            <a:ext cx="10058400" cy="545183"/>
          </a:xfrm>
        </p:spPr>
        <p:txBody>
          <a:bodyPr>
            <a:normAutofit fontScale="90000"/>
          </a:bodyPr>
          <a:lstStyle/>
          <a:p>
            <a:r>
              <a:rPr lang="it-IT" dirty="0"/>
              <a:t>Esempio di richiesta di messa alla prova</a:t>
            </a:r>
          </a:p>
        </p:txBody>
      </p:sp>
      <p:sp>
        <p:nvSpPr>
          <p:cNvPr id="3" name="Segnaposto contenuto 2">
            <a:extLst>
              <a:ext uri="{FF2B5EF4-FFF2-40B4-BE49-F238E27FC236}">
                <a16:creationId xmlns:a16="http://schemas.microsoft.com/office/drawing/2014/main" xmlns="" id="{F476626C-A9BD-4773-A394-80392AD4A4D9}"/>
              </a:ext>
            </a:extLst>
          </p:cNvPr>
          <p:cNvSpPr>
            <a:spLocks noGrp="1"/>
          </p:cNvSpPr>
          <p:nvPr>
            <p:ph idx="1"/>
          </p:nvPr>
        </p:nvSpPr>
        <p:spPr>
          <a:xfrm>
            <a:off x="669303" y="1329179"/>
            <a:ext cx="10455897" cy="4623565"/>
          </a:xfrm>
        </p:spPr>
        <p:txBody>
          <a:bodyPr>
            <a:noAutofit/>
          </a:bodyPr>
          <a:lstStyle/>
          <a:p>
            <a:r>
              <a:rPr lang="it-IT" sz="1400" b="0" i="0" dirty="0">
                <a:solidFill>
                  <a:srgbClr val="555555"/>
                </a:solidFill>
                <a:effectLst/>
                <a:latin typeface="Roboto"/>
              </a:rPr>
              <a:t>Misura Alternativa alla detenzione proveniente dal Tribunale di Sorveglianza in caso di soggetto libero</a:t>
            </a:r>
            <a:endParaRPr lang="it-IT" sz="1400" dirty="0"/>
          </a:p>
          <a:p>
            <a:endParaRPr lang="it-IT" sz="1400" b="0" i="0" dirty="0">
              <a:solidFill>
                <a:srgbClr val="555555"/>
              </a:solidFill>
              <a:effectLst/>
              <a:latin typeface="Roboto"/>
            </a:endParaRPr>
          </a:p>
          <a:p>
            <a:pPr algn="just" fontAlgn="base"/>
            <a:r>
              <a:rPr lang="it-IT" sz="1400" dirty="0">
                <a:solidFill>
                  <a:srgbClr val="555555"/>
                </a:solidFill>
                <a:latin typeface="Roboto"/>
              </a:rPr>
              <a:t>La richiesta deve giungere a</a:t>
            </a:r>
            <a:r>
              <a:rPr lang="it-IT" sz="1400" b="0" i="0" dirty="0">
                <a:solidFill>
                  <a:srgbClr val="555555"/>
                </a:solidFill>
                <a:effectLst/>
                <a:latin typeface="Roboto"/>
              </a:rPr>
              <a:t>lmeno 30 giorni prima della data di udienza dal Tribunale di Sorveglianza competente. Il servizio tecnico dell’ufficio nelle more del capo area, provvede ad aprire un fascicolo con un codice,  assegnando il caso ad un assistente sociale (solitamente i carichi di lavoro sono suddivisi per territorio.</a:t>
            </a:r>
          </a:p>
          <a:p>
            <a:pPr algn="just" fontAlgn="base"/>
            <a:r>
              <a:rPr lang="it-IT" sz="1400" b="0" i="0" dirty="0">
                <a:solidFill>
                  <a:srgbClr val="555555"/>
                </a:solidFill>
                <a:effectLst/>
                <a:latin typeface="Roboto"/>
              </a:rPr>
              <a:t>Esaminato il fascicolo, si provvede a reperire il soggetto presso il domicilio indicato nella richiesta del Tribunale.</a:t>
            </a:r>
          </a:p>
          <a:p>
            <a:pPr algn="just" fontAlgn="base"/>
            <a:r>
              <a:rPr lang="it-IT" sz="1400" b="0" i="0" dirty="0">
                <a:solidFill>
                  <a:srgbClr val="555555"/>
                </a:solidFill>
                <a:effectLst/>
                <a:latin typeface="Roboto"/>
              </a:rPr>
              <a:t>Solitamente si effettua una prima visita domiciliare e si provvede ad assumere informazioni sommarie sulle condizioni di vita: studio, lavoro, famiglia del soggetto condannato.</a:t>
            </a:r>
          </a:p>
          <a:p>
            <a:pPr algn="just" fontAlgn="base"/>
            <a:r>
              <a:rPr lang="it-IT" sz="1400" b="0" i="0" dirty="0">
                <a:solidFill>
                  <a:srgbClr val="555555"/>
                </a:solidFill>
                <a:effectLst/>
                <a:latin typeface="Roboto"/>
              </a:rPr>
              <a:t>Successivamente i colloqui proseguono in ufficio, se necessario con altre visite domiciliari, con l’ausilio dell’esperto psicologo e a seguito della richiesta di informazioni alle forze dell’ordine del territorio, alla parrocchia, ai servizi sociali territoriali, al vicinato.</a:t>
            </a:r>
          </a:p>
          <a:p>
            <a:pPr algn="just" fontAlgn="base"/>
            <a:r>
              <a:rPr lang="it-IT" sz="1400" b="0" i="0" dirty="0">
                <a:solidFill>
                  <a:srgbClr val="555555"/>
                </a:solidFill>
                <a:effectLst/>
                <a:latin typeface="Roboto"/>
              </a:rPr>
              <a:t>Se il soggetto ha un’attività lavorativa stabile, si provvede ad acquisire tutti gli atti sulla sua posizione lavorativa (cedolino paga, unilav) e soprattutto una verifica sul luogo di lavoro.</a:t>
            </a:r>
          </a:p>
          <a:p>
            <a:pPr algn="just" fontAlgn="base"/>
            <a:r>
              <a:rPr lang="it-IT" sz="1400" b="0" i="0" dirty="0">
                <a:solidFill>
                  <a:srgbClr val="555555"/>
                </a:solidFill>
                <a:effectLst/>
                <a:latin typeface="Roboto"/>
              </a:rPr>
              <a:t>In base alle informazioni assunte durante svariati colloqui, alla disponibilità, all’atteggiamento, all’osservazione della personalità in generale del condannato, alla disponibilità della famiglia e del datore di lavoro, si provvede a redigere la relazione socio-familiare (in equipe parte sociale-psicologica) da inoltrare al Tribunale di Sorveglianza, concludendo con un parere tecnico-scientifico sulla possibilità di “affrontare la Misura Alternativa con senso critico e responsabilità”.</a:t>
            </a:r>
          </a:p>
        </p:txBody>
      </p:sp>
    </p:spTree>
    <p:extLst>
      <p:ext uri="{BB962C8B-B14F-4D97-AF65-F5344CB8AC3E}">
        <p14:creationId xmlns:p14="http://schemas.microsoft.com/office/powerpoint/2010/main" val="140690100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xmlns="" id="{5B24FE5D-B90F-497E-BF95-28AE6367038D}"/>
              </a:ext>
            </a:extLst>
          </p:cNvPr>
          <p:cNvSpPr>
            <a:spLocks noGrp="1"/>
          </p:cNvSpPr>
          <p:nvPr>
            <p:ph type="title"/>
          </p:nvPr>
        </p:nvSpPr>
        <p:spPr/>
        <p:txBody>
          <a:bodyPr/>
          <a:lstStyle/>
          <a:p>
            <a:r>
              <a:rPr lang="it-IT" dirty="0"/>
              <a:t>La definizione di Ufficio di Esecuzione Penale Esterna </a:t>
            </a:r>
          </a:p>
        </p:txBody>
      </p:sp>
      <p:sp>
        <p:nvSpPr>
          <p:cNvPr id="3" name="Segnaposto contenuto 2">
            <a:extLst>
              <a:ext uri="{FF2B5EF4-FFF2-40B4-BE49-F238E27FC236}">
                <a16:creationId xmlns:a16="http://schemas.microsoft.com/office/drawing/2014/main" xmlns="" id="{64EE649F-5EB4-4119-9736-A1C6B1C5A3C2}"/>
              </a:ext>
            </a:extLst>
          </p:cNvPr>
          <p:cNvSpPr>
            <a:spLocks noGrp="1"/>
          </p:cNvSpPr>
          <p:nvPr>
            <p:ph idx="1"/>
          </p:nvPr>
        </p:nvSpPr>
        <p:spPr/>
        <p:txBody>
          <a:bodyPr>
            <a:normAutofit/>
          </a:bodyPr>
          <a:lstStyle/>
          <a:p>
            <a:endParaRPr lang="it-IT" dirty="0"/>
          </a:p>
          <a:p>
            <a:r>
              <a:rPr lang="it-IT" dirty="0"/>
              <a:t>Ufficio di Esecuzione Penale Esterna (UEPE) si configura tra gli Uffici periferici facenti capo al Ministero della Giustizia, Dipartimento Giustizia Minorile e di Comunità i quali si occupano di trattamento socio-educativo di persone sottoposte a misure restrittive della libertà che hanno subìto una condanna definitiva. L’obiettivo è quello di favorire il reinserimento sociale di soggetto che sono ammessi a misure alternative alla detenzione.</a:t>
            </a:r>
          </a:p>
          <a:p>
            <a:endParaRPr lang="it-IT" dirty="0"/>
          </a:p>
          <a:p>
            <a:pPr marL="0" indent="0">
              <a:buNone/>
            </a:pPr>
            <a:endParaRPr lang="it-IT" dirty="0"/>
          </a:p>
        </p:txBody>
      </p:sp>
    </p:spTree>
    <p:extLst>
      <p:ext uri="{BB962C8B-B14F-4D97-AF65-F5344CB8AC3E}">
        <p14:creationId xmlns:p14="http://schemas.microsoft.com/office/powerpoint/2010/main" val="37196954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xmlns="" id="{7203729A-66E4-4139-B3DB-CECEF6DA523A}"/>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2192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xmlns="" id="{448B0185-BF60-40FC-A3B6-BF883AD4E79A}"/>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234696" y="237744"/>
            <a:ext cx="11722608" cy="6382512"/>
          </a:xfrm>
          <a:prstGeom prst="rect">
            <a:avLst/>
          </a:prstGeom>
          <a:solidFill>
            <a:schemeClr val="bg1">
              <a:lumMod val="85000"/>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Rectangle 11">
            <a:extLst>
              <a:ext uri="{FF2B5EF4-FFF2-40B4-BE49-F238E27FC236}">
                <a16:creationId xmlns:a16="http://schemas.microsoft.com/office/drawing/2014/main" xmlns="" id="{75FF99E5-A26E-4AC8-AA09-A9F829E3AEAC}"/>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371856" y="374904"/>
            <a:ext cx="11448288" cy="6108192"/>
          </a:xfrm>
          <a:prstGeom prst="rect">
            <a:avLst/>
          </a:prstGeom>
          <a:noFill/>
          <a:ln w="6350" cap="sq" cmpd="sng" algn="ctr">
            <a:solidFill>
              <a:schemeClr val="tx1">
                <a:lumMod val="75000"/>
                <a:lumOff val="25000"/>
              </a:schemeClr>
            </a:solidFill>
            <a:prstDash val="solid"/>
            <a:miter lim="800000"/>
          </a:ln>
          <a:effectLst/>
        </p:spPr>
      </p:sp>
      <p:sp>
        <p:nvSpPr>
          <p:cNvPr id="2" name="Titolo 1">
            <a:extLst>
              <a:ext uri="{FF2B5EF4-FFF2-40B4-BE49-F238E27FC236}">
                <a16:creationId xmlns:a16="http://schemas.microsoft.com/office/drawing/2014/main" xmlns="" id="{DBA0C433-3F1D-48C9-BEAF-C89E1461739F}"/>
              </a:ext>
            </a:extLst>
          </p:cNvPr>
          <p:cNvSpPr>
            <a:spLocks noGrp="1"/>
          </p:cNvSpPr>
          <p:nvPr>
            <p:ph type="title"/>
          </p:nvPr>
        </p:nvSpPr>
        <p:spPr>
          <a:xfrm>
            <a:off x="723619" y="891241"/>
            <a:ext cx="3939084" cy="5075519"/>
          </a:xfrm>
        </p:spPr>
        <p:txBody>
          <a:bodyPr>
            <a:normAutofit/>
          </a:bodyPr>
          <a:lstStyle/>
          <a:p>
            <a:pPr algn="r"/>
            <a:r>
              <a:rPr lang="it-IT" sz="4000"/>
              <a:t>CORNICE NORMATIVA</a:t>
            </a:r>
            <a:br>
              <a:rPr lang="it-IT" sz="4000"/>
            </a:br>
            <a:endParaRPr lang="it-IT" sz="4000"/>
          </a:p>
        </p:txBody>
      </p:sp>
      <p:cxnSp>
        <p:nvCxnSpPr>
          <p:cNvPr id="14" name="Straight Connector 13">
            <a:extLst>
              <a:ext uri="{FF2B5EF4-FFF2-40B4-BE49-F238E27FC236}">
                <a16:creationId xmlns:a16="http://schemas.microsoft.com/office/drawing/2014/main" xmlns="" id="{8A5AEE14-4971-4A17-9134-2678A90F29F5}"/>
              </a:ext>
              <a:ext uri="{C183D7F6-B498-43B3-948B-1728B52AA6E4}">
                <adec:decorative xmlns:adec="http://schemas.microsoft.com/office/drawing/2017/decorative" xmlns=""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xmlns="" val="1"/>
              </p:ext>
            </p:extLst>
          </p:nvPr>
        </p:nvCxnSpPr>
        <p:spPr>
          <a:xfrm>
            <a:off x="4979078" y="2057401"/>
            <a:ext cx="0" cy="2743200"/>
          </a:xfrm>
          <a:prstGeom prst="line">
            <a:avLst/>
          </a:prstGeom>
          <a:ln w="15875">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
        <p:nvSpPr>
          <p:cNvPr id="3" name="Segnaposto contenuto 2">
            <a:extLst>
              <a:ext uri="{FF2B5EF4-FFF2-40B4-BE49-F238E27FC236}">
                <a16:creationId xmlns:a16="http://schemas.microsoft.com/office/drawing/2014/main" xmlns="" id="{1BD837BC-2519-4C9A-A3FE-AD041F9309D1}"/>
              </a:ext>
            </a:extLst>
          </p:cNvPr>
          <p:cNvSpPr>
            <a:spLocks noGrp="1"/>
          </p:cNvSpPr>
          <p:nvPr>
            <p:ph idx="1"/>
          </p:nvPr>
        </p:nvSpPr>
        <p:spPr>
          <a:xfrm>
            <a:off x="5116239" y="457200"/>
            <a:ext cx="6498583" cy="5904689"/>
          </a:xfrm>
        </p:spPr>
        <p:txBody>
          <a:bodyPr anchor="ctr">
            <a:normAutofit/>
          </a:bodyPr>
          <a:lstStyle/>
          <a:p>
            <a:pPr>
              <a:lnSpc>
                <a:spcPct val="100000"/>
              </a:lnSpc>
            </a:pPr>
            <a:r>
              <a:rPr lang="it-IT" sz="1400" dirty="0"/>
              <a:t>Art. 27 della Costituzione «La responsabilità penale è personale. L'imputato non è considerato colpevole sino alla condanna definitiva. Le pene non possono consistere in trattamenti contrari al senso di umanità e devono tendere alla rieducazione del condannato. Non è ammessa la pena di morte»;</a:t>
            </a:r>
          </a:p>
          <a:p>
            <a:pPr>
              <a:lnSpc>
                <a:spcPct val="100000"/>
              </a:lnSpc>
            </a:pPr>
            <a:r>
              <a:rPr lang="it-IT" sz="1400" dirty="0"/>
              <a:t>L. 354/1975 Legge di Riforma dell’Ordinamento Penitenziario” con l’istituzione dei centri di servizio sociale per adulti (CSSA);</a:t>
            </a:r>
          </a:p>
          <a:p>
            <a:pPr>
              <a:lnSpc>
                <a:spcPct val="100000"/>
              </a:lnSpc>
            </a:pPr>
            <a:r>
              <a:rPr lang="it-IT" sz="1400" dirty="0"/>
              <a:t>DPR 309/1990 e successive modifiche (T.U. in materia di sostanze stupefacenti);</a:t>
            </a:r>
          </a:p>
          <a:p>
            <a:pPr>
              <a:lnSpc>
                <a:spcPct val="100000"/>
              </a:lnSpc>
            </a:pPr>
            <a:r>
              <a:rPr lang="it-IT" sz="1400" dirty="0"/>
              <a:t>DPR 230 del 2000 (regolamento di esecuzione dell'ordinamento penitenziario</a:t>
            </a:r>
            <a:r>
              <a:rPr lang="it-IT" sz="1400" dirty="0" smtClean="0"/>
              <a:t>);</a:t>
            </a:r>
          </a:p>
          <a:p>
            <a:pPr>
              <a:lnSpc>
                <a:spcPct val="100000"/>
              </a:lnSpc>
            </a:pPr>
            <a:r>
              <a:rPr lang="it-IT" sz="1400" dirty="0" smtClean="0"/>
              <a:t>L</a:t>
            </a:r>
            <a:r>
              <a:rPr lang="it-IT" sz="1400" dirty="0"/>
              <a:t>. 154/2005 i CSSA vennero denominati Ufficio di Esecuzione Penale Esterna (U.E.P.E.);</a:t>
            </a:r>
          </a:p>
          <a:p>
            <a:pPr>
              <a:lnSpc>
                <a:spcPct val="100000"/>
              </a:lnSpc>
            </a:pPr>
            <a:r>
              <a:rPr lang="it-IT" sz="1400" dirty="0"/>
              <a:t>L. 251/2005 (Legge ex Cirielli-modifiche al codice penale in materia di attenuanti generiche e di recidiva);</a:t>
            </a:r>
          </a:p>
          <a:p>
            <a:pPr>
              <a:lnSpc>
                <a:spcPct val="100000"/>
              </a:lnSpc>
            </a:pPr>
            <a:r>
              <a:rPr lang="it-IT" sz="1400" dirty="0" smtClean="0"/>
              <a:t>L</a:t>
            </a:r>
            <a:r>
              <a:rPr lang="it-IT" sz="1400" dirty="0"/>
              <a:t>. r. 28/2008 (Sistema regionale integrato degli interventi a favore dei soggetti adulti e minorenni sottoposti a provvedimenti dell'Autorità  Giudiziaria ed a favore degli ex detenuti);</a:t>
            </a:r>
          </a:p>
          <a:p>
            <a:pPr>
              <a:lnSpc>
                <a:spcPct val="100000"/>
              </a:lnSpc>
            </a:pPr>
            <a:r>
              <a:rPr lang="it-IT" sz="1400" dirty="0"/>
              <a:t>L. 67/14 messa alla </a:t>
            </a:r>
            <a:r>
              <a:rPr lang="it-IT" sz="1400" dirty="0" smtClean="0"/>
              <a:t>prova.</a:t>
            </a:r>
            <a:endParaRPr lang="it-IT" sz="1400" dirty="0"/>
          </a:p>
        </p:txBody>
      </p:sp>
    </p:spTree>
    <p:extLst>
      <p:ext uri="{BB962C8B-B14F-4D97-AF65-F5344CB8AC3E}">
        <p14:creationId xmlns:p14="http://schemas.microsoft.com/office/powerpoint/2010/main" val="153418263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xmlns="" id="{A22F1A1B-DE38-4495-8001-0CE8DFF90696}"/>
              </a:ext>
            </a:extLst>
          </p:cNvPr>
          <p:cNvSpPr>
            <a:spLocks noGrp="1"/>
          </p:cNvSpPr>
          <p:nvPr>
            <p:ph type="title"/>
          </p:nvPr>
        </p:nvSpPr>
        <p:spPr/>
        <p:txBody>
          <a:bodyPr/>
          <a:lstStyle/>
          <a:p>
            <a:r>
              <a:rPr lang="it-IT" dirty="0"/>
              <a:t>L’organizzazione degli Uffici di Esecuzione Penale Esterna</a:t>
            </a:r>
          </a:p>
        </p:txBody>
      </p:sp>
      <p:sp>
        <p:nvSpPr>
          <p:cNvPr id="3" name="Segnaposto contenuto 2">
            <a:extLst>
              <a:ext uri="{FF2B5EF4-FFF2-40B4-BE49-F238E27FC236}">
                <a16:creationId xmlns:a16="http://schemas.microsoft.com/office/drawing/2014/main" xmlns="" id="{7F4D09D1-71B5-4ABE-BE4F-552FFA3441D3}"/>
              </a:ext>
            </a:extLst>
          </p:cNvPr>
          <p:cNvSpPr>
            <a:spLocks noGrp="1"/>
          </p:cNvSpPr>
          <p:nvPr>
            <p:ph idx="1"/>
          </p:nvPr>
        </p:nvSpPr>
        <p:spPr/>
        <p:txBody>
          <a:bodyPr/>
          <a:lstStyle/>
          <a:p>
            <a:pPr marL="0" indent="0">
              <a:buNone/>
            </a:pPr>
            <a:r>
              <a:rPr lang="it-IT" dirty="0"/>
              <a:t>Gli uffici dell’UEPE sono distribuiti sul territorio nazionale per ogni Ufficio di Sorveglianza. Esso è composto da professionisti con specifiche competenze e mandati: </a:t>
            </a:r>
          </a:p>
          <a:p>
            <a:pPr marL="0" indent="0">
              <a:buNone/>
            </a:pPr>
            <a:endParaRPr lang="it-IT" dirty="0"/>
          </a:p>
          <a:p>
            <a:r>
              <a:rPr lang="it-IT" dirty="0"/>
              <a:t>Direttore;</a:t>
            </a:r>
          </a:p>
          <a:p>
            <a:r>
              <a:rPr lang="it-IT" dirty="0"/>
              <a:t>Responsabile Area di Servizio Sociale e funzionari Assistenti Sociali;</a:t>
            </a:r>
          </a:p>
          <a:p>
            <a:r>
              <a:rPr lang="it-IT" dirty="0"/>
              <a:t>Collaboratori Area amministrativa; </a:t>
            </a:r>
          </a:p>
          <a:p>
            <a:r>
              <a:rPr lang="it-IT" dirty="0"/>
              <a:t>Funzionari contabili;</a:t>
            </a:r>
          </a:p>
          <a:p>
            <a:r>
              <a:rPr lang="it-IT" dirty="0"/>
              <a:t>Agenti di Polizia Penitenziaria;</a:t>
            </a:r>
          </a:p>
          <a:p>
            <a:r>
              <a:rPr lang="it-IT" dirty="0"/>
              <a:t>Centralinisti. </a:t>
            </a:r>
          </a:p>
        </p:txBody>
      </p:sp>
    </p:spTree>
    <p:extLst>
      <p:ext uri="{BB962C8B-B14F-4D97-AF65-F5344CB8AC3E}">
        <p14:creationId xmlns:p14="http://schemas.microsoft.com/office/powerpoint/2010/main" val="219163366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xmlns="" id="{C618DEE7-9D9D-4255-B7A9-3F8B30BDBF4E}"/>
              </a:ext>
            </a:extLst>
          </p:cNvPr>
          <p:cNvSpPr>
            <a:spLocks noGrp="1"/>
          </p:cNvSpPr>
          <p:nvPr>
            <p:ph type="title"/>
          </p:nvPr>
        </p:nvSpPr>
        <p:spPr>
          <a:xfrm>
            <a:off x="1066800" y="642594"/>
            <a:ext cx="9161282" cy="620598"/>
          </a:xfrm>
        </p:spPr>
        <p:txBody>
          <a:bodyPr>
            <a:normAutofit fontScale="90000"/>
          </a:bodyPr>
          <a:lstStyle/>
          <a:p>
            <a:r>
              <a:rPr lang="it-IT" dirty="0"/>
              <a:t>I compiti attribuiti agli UEPE</a:t>
            </a:r>
          </a:p>
        </p:txBody>
      </p:sp>
      <p:sp>
        <p:nvSpPr>
          <p:cNvPr id="3" name="Segnaposto contenuto 2">
            <a:extLst>
              <a:ext uri="{FF2B5EF4-FFF2-40B4-BE49-F238E27FC236}">
                <a16:creationId xmlns:a16="http://schemas.microsoft.com/office/drawing/2014/main" xmlns="" id="{7B3E0214-8222-4A8F-8277-C4AC460AF824}"/>
              </a:ext>
            </a:extLst>
          </p:cNvPr>
          <p:cNvSpPr>
            <a:spLocks noGrp="1"/>
          </p:cNvSpPr>
          <p:nvPr>
            <p:ph idx="1"/>
          </p:nvPr>
        </p:nvSpPr>
        <p:spPr>
          <a:xfrm>
            <a:off x="641023" y="1470581"/>
            <a:ext cx="11019933" cy="4920792"/>
          </a:xfrm>
        </p:spPr>
        <p:txBody>
          <a:bodyPr>
            <a:normAutofit fontScale="92500" lnSpcReduction="20000"/>
          </a:bodyPr>
          <a:lstStyle/>
          <a:p>
            <a:pPr marL="0" indent="0" fontAlgn="base">
              <a:buNone/>
            </a:pPr>
            <a:r>
              <a:rPr lang="it-IT" b="0" i="0" dirty="0">
                <a:solidFill>
                  <a:srgbClr val="414141"/>
                </a:solidFill>
                <a:effectLst/>
                <a:latin typeface="+mj-lt"/>
              </a:rPr>
              <a:t>I compiti attribuiti agli UEPE sono indicati dall’articolo 72 della legge 26 luglio 1975 n. 354 e dalle altre</a:t>
            </a:r>
            <a:br>
              <a:rPr lang="it-IT" b="0" i="0" dirty="0">
                <a:solidFill>
                  <a:srgbClr val="414141"/>
                </a:solidFill>
                <a:effectLst/>
                <a:latin typeface="+mj-lt"/>
              </a:rPr>
            </a:br>
            <a:r>
              <a:rPr lang="it-IT" b="0" i="0" dirty="0">
                <a:solidFill>
                  <a:srgbClr val="414141"/>
                </a:solidFill>
                <a:effectLst/>
                <a:latin typeface="+mj-lt"/>
              </a:rPr>
              <a:t>leggi in materia di esecuzione penale; si esplicano in due aree di intervento principali: </a:t>
            </a:r>
          </a:p>
          <a:p>
            <a:pPr marL="0" indent="0" fontAlgn="base">
              <a:buNone/>
            </a:pPr>
            <a:r>
              <a:rPr lang="it-IT" b="0" i="0" dirty="0">
                <a:solidFill>
                  <a:srgbClr val="414141"/>
                </a:solidFill>
                <a:effectLst/>
                <a:latin typeface="+mj-lt"/>
              </a:rPr>
              <a:t>a) Interventi svolti in favore di soggetti ristretti negli istituti di pena;</a:t>
            </a:r>
          </a:p>
          <a:p>
            <a:pPr marL="0" indent="0" fontAlgn="base">
              <a:buNone/>
            </a:pPr>
            <a:endParaRPr lang="it-IT" b="0" i="0" dirty="0">
              <a:solidFill>
                <a:srgbClr val="414141"/>
              </a:solidFill>
              <a:effectLst/>
              <a:latin typeface="+mj-lt"/>
            </a:endParaRPr>
          </a:p>
          <a:p>
            <a:pPr marL="0" indent="0" fontAlgn="base">
              <a:buNone/>
            </a:pPr>
            <a:r>
              <a:rPr lang="it-IT" b="0" i="0" dirty="0">
                <a:solidFill>
                  <a:srgbClr val="414141"/>
                </a:solidFill>
                <a:effectLst/>
                <a:latin typeface="+mj-lt"/>
              </a:rPr>
              <a:t>b) Interventi sviluppati sul territorio nell’ambito dell’esecuzione penale esterna.</a:t>
            </a:r>
          </a:p>
          <a:p>
            <a:pPr marL="0" indent="0" fontAlgn="base">
              <a:buNone/>
            </a:pPr>
            <a:endParaRPr lang="it-IT" b="0" i="0" dirty="0">
              <a:solidFill>
                <a:srgbClr val="414141"/>
              </a:solidFill>
              <a:effectLst/>
              <a:latin typeface="+mj-lt"/>
            </a:endParaRPr>
          </a:p>
          <a:p>
            <a:pPr marL="0" indent="0" fontAlgn="base">
              <a:buNone/>
            </a:pPr>
            <a:r>
              <a:rPr lang="it-IT" b="0" i="0" dirty="0">
                <a:solidFill>
                  <a:srgbClr val="414141"/>
                </a:solidFill>
                <a:effectLst/>
                <a:latin typeface="+mj-lt"/>
              </a:rPr>
              <a:t>Le attività degli UEPE si esplicano in quattro settori:</a:t>
            </a:r>
            <a:br>
              <a:rPr lang="it-IT" b="0" i="0" dirty="0">
                <a:solidFill>
                  <a:srgbClr val="414141"/>
                </a:solidFill>
                <a:effectLst/>
                <a:latin typeface="+mj-lt"/>
              </a:rPr>
            </a:br>
            <a:endParaRPr lang="it-IT" b="0" i="0" dirty="0">
              <a:solidFill>
                <a:srgbClr val="414141"/>
              </a:solidFill>
              <a:effectLst/>
              <a:latin typeface="+mj-lt"/>
            </a:endParaRPr>
          </a:p>
          <a:p>
            <a:pPr algn="l" fontAlgn="base">
              <a:buFont typeface="Arial" panose="020B0604020202020204" pitchFamily="34" charset="0"/>
              <a:buChar char="•"/>
            </a:pPr>
            <a:r>
              <a:rPr lang="it-IT" b="0" i="0" dirty="0">
                <a:solidFill>
                  <a:srgbClr val="414141"/>
                </a:solidFill>
                <a:effectLst/>
                <a:latin typeface="+mj-lt"/>
              </a:rPr>
              <a:t>attività di indagine sulla situazione individuale e socio – familiare nei confronti dei soggetti</a:t>
            </a:r>
            <a:br>
              <a:rPr lang="it-IT" b="0" i="0" dirty="0">
                <a:solidFill>
                  <a:srgbClr val="414141"/>
                </a:solidFill>
                <a:effectLst/>
                <a:latin typeface="+mj-lt"/>
              </a:rPr>
            </a:br>
            <a:r>
              <a:rPr lang="it-IT" b="0" i="0" dirty="0">
                <a:solidFill>
                  <a:srgbClr val="414141"/>
                </a:solidFill>
                <a:effectLst/>
                <a:latin typeface="+mj-lt"/>
              </a:rPr>
              <a:t>che chiedono di essere ammessi alle misure alternative alla detenzione e alla messa alla</a:t>
            </a:r>
            <a:br>
              <a:rPr lang="it-IT" b="0" i="0" dirty="0">
                <a:solidFill>
                  <a:srgbClr val="414141"/>
                </a:solidFill>
                <a:effectLst/>
                <a:latin typeface="+mj-lt"/>
              </a:rPr>
            </a:br>
            <a:r>
              <a:rPr lang="it-IT" b="0" i="0" dirty="0">
                <a:solidFill>
                  <a:srgbClr val="414141"/>
                </a:solidFill>
                <a:effectLst/>
                <a:latin typeface="+mj-lt"/>
              </a:rPr>
              <a:t>prova;</a:t>
            </a:r>
          </a:p>
          <a:p>
            <a:pPr algn="l" fontAlgn="base">
              <a:buFont typeface="Arial" panose="020B0604020202020204" pitchFamily="34" charset="0"/>
              <a:buChar char="•"/>
            </a:pPr>
            <a:r>
              <a:rPr lang="it-IT" b="0" i="0" dirty="0">
                <a:solidFill>
                  <a:srgbClr val="414141"/>
                </a:solidFill>
                <a:effectLst/>
                <a:latin typeface="+mj-lt"/>
              </a:rPr>
              <a:t>attività di elaborazione e verifica dei programmi trattamentali nelle misure e sanzioni di</a:t>
            </a:r>
            <a:br>
              <a:rPr lang="it-IT" b="0" i="0" dirty="0">
                <a:solidFill>
                  <a:srgbClr val="414141"/>
                </a:solidFill>
                <a:effectLst/>
                <a:latin typeface="+mj-lt"/>
              </a:rPr>
            </a:br>
            <a:r>
              <a:rPr lang="it-IT" b="0" i="0" dirty="0">
                <a:solidFill>
                  <a:srgbClr val="414141"/>
                </a:solidFill>
                <a:effectLst/>
                <a:latin typeface="+mj-lt"/>
              </a:rPr>
              <a:t>comunità;</a:t>
            </a:r>
          </a:p>
          <a:p>
            <a:pPr algn="l" fontAlgn="base">
              <a:buFont typeface="Arial" panose="020B0604020202020204" pitchFamily="34" charset="0"/>
              <a:buChar char="•"/>
            </a:pPr>
            <a:r>
              <a:rPr lang="it-IT" b="0" i="0" dirty="0">
                <a:solidFill>
                  <a:srgbClr val="414141"/>
                </a:solidFill>
                <a:effectLst/>
                <a:latin typeface="+mj-lt"/>
              </a:rPr>
              <a:t>svolgimento delle inchieste per l’applicazione, modifica, proroga o revoca delle misure di</a:t>
            </a:r>
            <a:br>
              <a:rPr lang="it-IT" b="0" i="0" dirty="0">
                <a:solidFill>
                  <a:srgbClr val="414141"/>
                </a:solidFill>
                <a:effectLst/>
                <a:latin typeface="+mj-lt"/>
              </a:rPr>
            </a:br>
            <a:r>
              <a:rPr lang="it-IT" b="0" i="0" dirty="0">
                <a:solidFill>
                  <a:srgbClr val="414141"/>
                </a:solidFill>
                <a:effectLst/>
                <a:latin typeface="+mj-lt"/>
              </a:rPr>
              <a:t>sicurezza, su richiesta della magistratura di sorveglianza;</a:t>
            </a:r>
          </a:p>
          <a:p>
            <a:pPr algn="l" fontAlgn="base">
              <a:buFont typeface="Arial" panose="020B0604020202020204" pitchFamily="34" charset="0"/>
              <a:buChar char="•"/>
            </a:pPr>
            <a:r>
              <a:rPr lang="it-IT" b="0" i="0" dirty="0">
                <a:solidFill>
                  <a:srgbClr val="414141"/>
                </a:solidFill>
                <a:effectLst/>
                <a:latin typeface="+mj-lt"/>
              </a:rPr>
              <a:t>esecuzione del lavoro di pubblica utilità e delle sanzioni sostitutive della detenzione;</a:t>
            </a:r>
          </a:p>
          <a:p>
            <a:pPr algn="l" fontAlgn="base">
              <a:buFont typeface="Arial" panose="020B0604020202020204" pitchFamily="34" charset="0"/>
              <a:buChar char="•"/>
            </a:pPr>
            <a:r>
              <a:rPr lang="it-IT" b="0" i="0" dirty="0">
                <a:solidFill>
                  <a:srgbClr val="414141"/>
                </a:solidFill>
                <a:effectLst/>
                <a:latin typeface="+mj-lt"/>
              </a:rPr>
              <a:t>attività di consulenza agli istituti penitenziari per favorire il buon esito del trattamento</a:t>
            </a:r>
            <a:br>
              <a:rPr lang="it-IT" b="0" i="0" dirty="0">
                <a:solidFill>
                  <a:srgbClr val="414141"/>
                </a:solidFill>
                <a:effectLst/>
                <a:latin typeface="+mj-lt"/>
              </a:rPr>
            </a:br>
            <a:r>
              <a:rPr lang="it-IT" b="0" i="0" dirty="0">
                <a:solidFill>
                  <a:srgbClr val="414141"/>
                </a:solidFill>
                <a:effectLst/>
                <a:latin typeface="+mj-lt"/>
              </a:rPr>
              <a:t>penitenziario.</a:t>
            </a:r>
          </a:p>
          <a:p>
            <a:endParaRPr lang="it-IT" dirty="0"/>
          </a:p>
        </p:txBody>
      </p:sp>
    </p:spTree>
    <p:extLst>
      <p:ext uri="{BB962C8B-B14F-4D97-AF65-F5344CB8AC3E}">
        <p14:creationId xmlns:p14="http://schemas.microsoft.com/office/powerpoint/2010/main" val="293899045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xmlns="" id="{BA66EAD9-CBAD-412C-A96C-84179C225468}"/>
              </a:ext>
            </a:extLst>
          </p:cNvPr>
          <p:cNvSpPr>
            <a:spLocks noGrp="1"/>
          </p:cNvSpPr>
          <p:nvPr>
            <p:ph type="title"/>
          </p:nvPr>
        </p:nvSpPr>
        <p:spPr/>
        <p:txBody>
          <a:bodyPr/>
          <a:lstStyle/>
          <a:p>
            <a:r>
              <a:rPr lang="it-IT" dirty="0"/>
              <a:t>Il servizio sociale tra carcere ed UEPE</a:t>
            </a:r>
          </a:p>
        </p:txBody>
      </p:sp>
      <p:sp>
        <p:nvSpPr>
          <p:cNvPr id="3" name="Segnaposto contenuto 2">
            <a:extLst>
              <a:ext uri="{FF2B5EF4-FFF2-40B4-BE49-F238E27FC236}">
                <a16:creationId xmlns:a16="http://schemas.microsoft.com/office/drawing/2014/main" xmlns="" id="{465BBB86-B1BB-4E67-AF07-4DC1BC8B252C}"/>
              </a:ext>
            </a:extLst>
          </p:cNvPr>
          <p:cNvSpPr>
            <a:spLocks noGrp="1"/>
          </p:cNvSpPr>
          <p:nvPr>
            <p:ph idx="1"/>
          </p:nvPr>
        </p:nvSpPr>
        <p:spPr/>
        <p:txBody>
          <a:bodyPr>
            <a:normAutofit/>
          </a:bodyPr>
          <a:lstStyle/>
          <a:p>
            <a:pPr marL="0" indent="0">
              <a:buNone/>
            </a:pPr>
            <a:r>
              <a:rPr lang="it-IT" dirty="0"/>
              <a:t>All’interno del carcere, l’assistente sociale, partecipa alle attività ai fini dell’osservazione scientifica della personalità dei detenuti e apporta il suo contributo in seno all’equipe osservazione e trattamento per la stesura del relativo programma individualizzato.</a:t>
            </a:r>
          </a:p>
          <a:p>
            <a:pPr marL="0" indent="0">
              <a:buNone/>
            </a:pPr>
            <a:r>
              <a:rPr lang="it-IT" dirty="0"/>
              <a:t>Il compito dell’assistente sociale è di riferire sulla rete sociale e familiare del detenuto, evidenziando il rapporto che lo stesso ha con la realtà esterna e la sua eventuale possibilità di interagire con le risorse presenti o attivabili. Collabora con gli operatori penitenziari alle attività volte a mantenere, ristabilire o migliorare le relazioni dei detenuti con le loro famiglie, collaborando con gli enti pubblici e del privato sociale, attraverso un sistema integrato di programmazione di interventi e servizi sociali, così come previsto dalla Legge 328/2000 (Legge quadro per la realizzazione del sistema integrato di interventi e servizi sociali).</a:t>
            </a:r>
          </a:p>
          <a:p>
            <a:pPr marL="0" indent="0">
              <a:buNone/>
            </a:pPr>
            <a:endParaRPr lang="it-IT" dirty="0"/>
          </a:p>
        </p:txBody>
      </p:sp>
    </p:spTree>
    <p:extLst>
      <p:ext uri="{BB962C8B-B14F-4D97-AF65-F5344CB8AC3E}">
        <p14:creationId xmlns:p14="http://schemas.microsoft.com/office/powerpoint/2010/main" val="409962507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xmlns="" id="{09287AE7-0B7E-4AA5-9733-D91E776B1AB4}"/>
              </a:ext>
            </a:extLst>
          </p:cNvPr>
          <p:cNvSpPr>
            <a:spLocks noGrp="1"/>
          </p:cNvSpPr>
          <p:nvPr>
            <p:ph idx="1"/>
          </p:nvPr>
        </p:nvSpPr>
        <p:spPr/>
        <p:txBody>
          <a:bodyPr/>
          <a:lstStyle/>
          <a:p>
            <a:pPr>
              <a:buFont typeface="Wingdings" panose="05000000000000000000" pitchFamily="2" charset="2"/>
              <a:buChar char="q"/>
            </a:pPr>
            <a:r>
              <a:rPr lang="it-IT" dirty="0"/>
              <a:t>Indagini socio-ambientali: l’assistente sociale dell’UEPE si occupa di curare l’indagine sociale per la concessione della sospensione del procedimento penale con messa alla prova.</a:t>
            </a:r>
          </a:p>
          <a:p>
            <a:pPr>
              <a:buFont typeface="Wingdings" panose="05000000000000000000" pitchFamily="2" charset="2"/>
              <a:buChar char="q"/>
            </a:pPr>
            <a:r>
              <a:rPr lang="it-IT" dirty="0"/>
              <a:t>Progettazione personalizzata: favorire il percorso di recupero e di reinserimento del soggetto nella società, aiutandolo a superare le difficoltà d’adattamento. l’assistente sociale lavora in raccordo con tutte le risorse, presenti o attivabili, del territorio, dalla famiglia ai servizi pubblici locali, al volontariato, al mondo del lavoro. ;</a:t>
            </a:r>
          </a:p>
          <a:p>
            <a:pPr>
              <a:buFont typeface="Wingdings" panose="05000000000000000000" pitchFamily="2" charset="2"/>
              <a:buChar char="q"/>
            </a:pPr>
            <a:r>
              <a:rPr lang="it-IT" dirty="0"/>
              <a:t>Redazione relazioni per Tribunali e Uffici di Sorveglianza;</a:t>
            </a:r>
          </a:p>
          <a:p>
            <a:pPr>
              <a:buFont typeface="Wingdings" panose="05000000000000000000" pitchFamily="2" charset="2"/>
              <a:buChar char="q"/>
            </a:pPr>
            <a:r>
              <a:rPr lang="it-IT" dirty="0"/>
              <a:t>Collaborazione con Enti Locali, ASUR, FF.OO., TS. </a:t>
            </a:r>
          </a:p>
          <a:p>
            <a:endParaRPr lang="it-IT" dirty="0"/>
          </a:p>
        </p:txBody>
      </p:sp>
    </p:spTree>
    <p:extLst>
      <p:ext uri="{BB962C8B-B14F-4D97-AF65-F5344CB8AC3E}">
        <p14:creationId xmlns:p14="http://schemas.microsoft.com/office/powerpoint/2010/main" val="2995372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xmlns="" id="{5F1442CF-2083-4E0C-91EA-0190E2508234}"/>
              </a:ext>
            </a:extLst>
          </p:cNvPr>
          <p:cNvSpPr>
            <a:spLocks noGrp="1"/>
          </p:cNvSpPr>
          <p:nvPr>
            <p:ph type="title"/>
          </p:nvPr>
        </p:nvSpPr>
        <p:spPr/>
        <p:txBody>
          <a:bodyPr/>
          <a:lstStyle/>
          <a:p>
            <a:r>
              <a:rPr lang="it-IT" b="1" i="0" dirty="0">
                <a:solidFill>
                  <a:srgbClr val="000000"/>
                </a:solidFill>
                <a:effectLst/>
                <a:latin typeface="Roboto"/>
              </a:rPr>
              <a:t>Regione Marche: l’UEPE di ANCONA</a:t>
            </a:r>
            <a:endParaRPr lang="it-IT" dirty="0"/>
          </a:p>
        </p:txBody>
      </p:sp>
      <p:sp>
        <p:nvSpPr>
          <p:cNvPr id="3" name="Segnaposto contenuto 2">
            <a:extLst>
              <a:ext uri="{FF2B5EF4-FFF2-40B4-BE49-F238E27FC236}">
                <a16:creationId xmlns:a16="http://schemas.microsoft.com/office/drawing/2014/main" xmlns="" id="{3477B945-ECCF-4120-AA5E-B95F88569802}"/>
              </a:ext>
            </a:extLst>
          </p:cNvPr>
          <p:cNvSpPr>
            <a:spLocks noGrp="1"/>
          </p:cNvSpPr>
          <p:nvPr>
            <p:ph idx="1"/>
          </p:nvPr>
        </p:nvSpPr>
        <p:spPr/>
        <p:txBody>
          <a:bodyPr>
            <a:normAutofit fontScale="92500" lnSpcReduction="20000"/>
          </a:bodyPr>
          <a:lstStyle/>
          <a:p>
            <a:r>
              <a:rPr lang="it-IT" dirty="0"/>
              <a:t/>
            </a:r>
            <a:br>
              <a:rPr lang="it-IT" dirty="0"/>
            </a:br>
            <a:r>
              <a:rPr lang="it-IT" dirty="0"/>
              <a:t/>
            </a:r>
            <a:br>
              <a:rPr lang="it-IT" dirty="0"/>
            </a:br>
            <a:r>
              <a:rPr lang="it-IT" b="0" i="0" dirty="0">
                <a:solidFill>
                  <a:srgbClr val="000000"/>
                </a:solidFill>
                <a:effectLst/>
                <a:latin typeface="Roboto"/>
              </a:rPr>
              <a:t>L'</a:t>
            </a:r>
            <a:r>
              <a:rPr lang="it-IT" b="0" i="0" dirty="0" err="1">
                <a:solidFill>
                  <a:srgbClr val="000000"/>
                </a:solidFill>
                <a:effectLst/>
                <a:latin typeface="Roboto"/>
              </a:rPr>
              <a:t>Uepe</a:t>
            </a:r>
            <a:r>
              <a:rPr lang="it-IT" b="0" i="0" dirty="0">
                <a:solidFill>
                  <a:srgbClr val="000000"/>
                </a:solidFill>
                <a:effectLst/>
                <a:latin typeface="Roboto"/>
              </a:rPr>
              <a:t> di Ancona ha competenza territoriale nelle province di Ancona e Pesaro-Urbino e presta consulenza per i seguenti Istituti Penitenziari:</a:t>
            </a:r>
            <a:r>
              <a:rPr lang="it-IT" dirty="0"/>
              <a:t/>
            </a:r>
            <a:br>
              <a:rPr lang="it-IT" dirty="0"/>
            </a:br>
            <a:r>
              <a:rPr lang="it-IT" b="0" i="0" dirty="0">
                <a:solidFill>
                  <a:srgbClr val="000000"/>
                </a:solidFill>
                <a:effectLst/>
                <a:latin typeface="Roboto"/>
              </a:rPr>
              <a:t>- Casa Circondariale Ancona</a:t>
            </a:r>
            <a:r>
              <a:rPr lang="it-IT" dirty="0"/>
              <a:t/>
            </a:r>
            <a:br>
              <a:rPr lang="it-IT" dirty="0"/>
            </a:br>
            <a:r>
              <a:rPr lang="it-IT" b="0" i="0" dirty="0">
                <a:solidFill>
                  <a:srgbClr val="000000"/>
                </a:solidFill>
                <a:effectLst/>
                <a:latin typeface="Roboto"/>
              </a:rPr>
              <a:t>- Casa Reclusione Ancona Barcaglione</a:t>
            </a:r>
            <a:r>
              <a:rPr lang="it-IT" dirty="0"/>
              <a:t/>
            </a:r>
            <a:br>
              <a:rPr lang="it-IT" dirty="0"/>
            </a:br>
            <a:r>
              <a:rPr lang="it-IT" b="0" i="0" dirty="0">
                <a:solidFill>
                  <a:srgbClr val="000000"/>
                </a:solidFill>
                <a:effectLst/>
                <a:latin typeface="Roboto"/>
              </a:rPr>
              <a:t>- Casa Reclusione Fossombrone</a:t>
            </a:r>
            <a:r>
              <a:rPr lang="it-IT" dirty="0"/>
              <a:t/>
            </a:r>
            <a:br>
              <a:rPr lang="it-IT" dirty="0"/>
            </a:br>
            <a:r>
              <a:rPr lang="it-IT" b="0" i="0" dirty="0">
                <a:solidFill>
                  <a:srgbClr val="000000"/>
                </a:solidFill>
                <a:effectLst/>
                <a:latin typeface="Roboto"/>
              </a:rPr>
              <a:t>- Casa Circondariale Pesaro e sezione distaccata di Macerata Feltria</a:t>
            </a:r>
            <a:r>
              <a:rPr lang="it-IT" dirty="0"/>
              <a:t/>
            </a:r>
            <a:br>
              <a:rPr lang="it-IT" dirty="0"/>
            </a:br>
            <a:r>
              <a:rPr lang="it-IT" dirty="0"/>
              <a:t/>
            </a:r>
            <a:br>
              <a:rPr lang="it-IT" dirty="0"/>
            </a:br>
            <a:r>
              <a:rPr lang="it-IT" b="0" i="0" dirty="0">
                <a:solidFill>
                  <a:srgbClr val="000000"/>
                </a:solidFill>
                <a:effectLst/>
                <a:latin typeface="Roboto"/>
              </a:rPr>
              <a:t>Nello specifico l’UEPE di Ancona:</a:t>
            </a:r>
            <a:r>
              <a:rPr lang="it-IT" dirty="0"/>
              <a:t/>
            </a:r>
            <a:br>
              <a:rPr lang="it-IT" dirty="0"/>
            </a:br>
            <a:r>
              <a:rPr lang="it-IT" b="0" i="0" dirty="0">
                <a:solidFill>
                  <a:srgbClr val="000000"/>
                </a:solidFill>
                <a:effectLst/>
                <a:latin typeface="Roboto"/>
              </a:rPr>
              <a:t>1) Svolge su richiesta del Tribunale di Ancona e degli altri Tribunali di Sorveglianza italiani le "inchieste utili a fornire i dati occorrenti per l'applicazione delle misure alternative alla detenzione e delle misure di sicurezza";</a:t>
            </a:r>
            <a:r>
              <a:rPr lang="it-IT" dirty="0"/>
              <a:t/>
            </a:r>
            <a:br>
              <a:rPr lang="it-IT" dirty="0"/>
            </a:br>
            <a:r>
              <a:rPr lang="it-IT" b="0" i="0" dirty="0">
                <a:solidFill>
                  <a:srgbClr val="000000"/>
                </a:solidFill>
                <a:effectLst/>
                <a:latin typeface="Roboto"/>
              </a:rPr>
              <a:t>2) Controlla l'esecuzione delle misure alternative e riferisce l'andamento alla Magistratura di Sorveglianza;</a:t>
            </a:r>
            <a:r>
              <a:rPr lang="it-IT" dirty="0"/>
              <a:t/>
            </a:r>
            <a:br>
              <a:rPr lang="it-IT" dirty="0"/>
            </a:br>
            <a:r>
              <a:rPr lang="it-IT" b="0" i="0" dirty="0">
                <a:solidFill>
                  <a:srgbClr val="000000"/>
                </a:solidFill>
                <a:effectLst/>
                <a:latin typeface="Roboto"/>
              </a:rPr>
              <a:t>3) Presta attività di consulenza negli Istituti Penitenziari di competenza;</a:t>
            </a:r>
            <a:r>
              <a:rPr lang="it-IT" dirty="0"/>
              <a:t/>
            </a:r>
            <a:br>
              <a:rPr lang="it-IT" dirty="0"/>
            </a:br>
            <a:r>
              <a:rPr lang="it-IT" b="0" i="0" dirty="0">
                <a:solidFill>
                  <a:srgbClr val="000000"/>
                </a:solidFill>
                <a:effectLst/>
                <a:latin typeface="Roboto"/>
              </a:rPr>
              <a:t>4) Collabora con gli altri servizi sociali del territorio per realizzare progetti di reinserimento sociale e lavorativo dei condannati;</a:t>
            </a:r>
            <a:r>
              <a:rPr lang="it-IT" dirty="0"/>
              <a:t/>
            </a:r>
            <a:br>
              <a:rPr lang="it-IT" dirty="0"/>
            </a:br>
            <a:r>
              <a:rPr lang="it-IT" b="0" i="0" dirty="0">
                <a:solidFill>
                  <a:srgbClr val="000000"/>
                </a:solidFill>
                <a:effectLst/>
                <a:latin typeface="Roboto"/>
              </a:rPr>
              <a:t>5) Si confronta con le Forze dell'Ordine, ogniqualvolta necessario, per il controllo del corretto svolgimento della misura;</a:t>
            </a:r>
            <a:r>
              <a:rPr lang="it-IT" dirty="0"/>
              <a:t/>
            </a:r>
            <a:br>
              <a:rPr lang="it-IT" dirty="0"/>
            </a:br>
            <a:r>
              <a:rPr lang="it-IT" b="0" i="0" dirty="0">
                <a:solidFill>
                  <a:srgbClr val="000000"/>
                </a:solidFill>
                <a:effectLst/>
                <a:latin typeface="Roboto"/>
              </a:rPr>
              <a:t>6) Sostegno e consulenza verso l'utenza e la sua famiglia.</a:t>
            </a:r>
            <a:endParaRPr lang="it-IT" dirty="0"/>
          </a:p>
        </p:txBody>
      </p:sp>
    </p:spTree>
    <p:extLst>
      <p:ext uri="{BB962C8B-B14F-4D97-AF65-F5344CB8AC3E}">
        <p14:creationId xmlns:p14="http://schemas.microsoft.com/office/powerpoint/2010/main" val="132974762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xmlns="" id="{91751E2F-0E9D-4143-ACEB-439FB55FF69F}"/>
              </a:ext>
            </a:extLst>
          </p:cNvPr>
          <p:cNvSpPr>
            <a:spLocks noGrp="1"/>
          </p:cNvSpPr>
          <p:nvPr>
            <p:ph type="title"/>
          </p:nvPr>
        </p:nvSpPr>
        <p:spPr/>
        <p:txBody>
          <a:bodyPr/>
          <a:lstStyle/>
          <a:p>
            <a:r>
              <a:rPr lang="it-IT" b="1" i="0" dirty="0">
                <a:solidFill>
                  <a:srgbClr val="000000"/>
                </a:solidFill>
                <a:effectLst/>
                <a:latin typeface="Roboto"/>
              </a:rPr>
              <a:t>ATTIVITA'</a:t>
            </a:r>
            <a:endParaRPr lang="it-IT" dirty="0"/>
          </a:p>
        </p:txBody>
      </p:sp>
      <p:sp>
        <p:nvSpPr>
          <p:cNvPr id="3" name="Segnaposto contenuto 2">
            <a:extLst>
              <a:ext uri="{FF2B5EF4-FFF2-40B4-BE49-F238E27FC236}">
                <a16:creationId xmlns:a16="http://schemas.microsoft.com/office/drawing/2014/main" xmlns="" id="{4C41AA06-6C4C-4ABB-9660-9D138B07E4BB}"/>
              </a:ext>
            </a:extLst>
          </p:cNvPr>
          <p:cNvSpPr>
            <a:spLocks noGrp="1"/>
          </p:cNvSpPr>
          <p:nvPr>
            <p:ph idx="1"/>
          </p:nvPr>
        </p:nvSpPr>
        <p:spPr/>
        <p:txBody>
          <a:bodyPr>
            <a:normAutofit/>
          </a:bodyPr>
          <a:lstStyle/>
          <a:p>
            <a:pPr marL="0" indent="0" algn="just">
              <a:buNone/>
            </a:pPr>
            <a:r>
              <a:rPr lang="it-IT" b="0" i="0" dirty="0">
                <a:solidFill>
                  <a:srgbClr val="000000"/>
                </a:solidFill>
                <a:effectLst/>
                <a:latin typeface="Roboto"/>
              </a:rPr>
              <a:t/>
            </a:r>
            <a:br>
              <a:rPr lang="it-IT" b="0" i="0" dirty="0">
                <a:solidFill>
                  <a:srgbClr val="000000"/>
                </a:solidFill>
                <a:effectLst/>
                <a:latin typeface="Roboto"/>
              </a:rPr>
            </a:br>
            <a:r>
              <a:rPr lang="it-IT" b="0" i="0" dirty="0">
                <a:solidFill>
                  <a:srgbClr val="000000"/>
                </a:solidFill>
                <a:effectLst/>
                <a:latin typeface="Roboto"/>
              </a:rPr>
              <a:t>L'</a:t>
            </a:r>
            <a:r>
              <a:rPr lang="it-IT" b="0" i="0" dirty="0" err="1">
                <a:solidFill>
                  <a:srgbClr val="000000"/>
                </a:solidFill>
                <a:effectLst/>
                <a:latin typeface="Roboto"/>
              </a:rPr>
              <a:t>Uepe</a:t>
            </a:r>
            <a:r>
              <a:rPr lang="it-IT" b="0" i="0" dirty="0">
                <a:solidFill>
                  <a:srgbClr val="000000"/>
                </a:solidFill>
                <a:effectLst/>
                <a:latin typeface="Roboto"/>
              </a:rPr>
              <a:t> di Ancona opera costantemente in linea con i cambiamenti socio-culturali e normativi che hanno investito il Paese negli ultimi anni e che vedono i servizi della Pubblica Amministrazione orientarsi sempre più verso processi di presa in carico, fondati sulla centralità della persona/utente, l'orientamento al risultato, l'attenzione alla qualità, l'analisi dei processi si semplificazione delle procedure. Gli </a:t>
            </a:r>
            <a:r>
              <a:rPr lang="it-IT" b="0" i="0" dirty="0" err="1">
                <a:solidFill>
                  <a:srgbClr val="000000"/>
                </a:solidFill>
                <a:effectLst/>
                <a:latin typeface="Roboto"/>
              </a:rPr>
              <a:t>Uepe</a:t>
            </a:r>
            <a:r>
              <a:rPr lang="it-IT" b="0" i="0" dirty="0">
                <a:solidFill>
                  <a:srgbClr val="000000"/>
                </a:solidFill>
                <a:effectLst/>
                <a:latin typeface="Roboto"/>
              </a:rPr>
              <a:t> realizzano in tal modo il doppio mandato: contribuire alla sicurezza della collettività e aiutare le persone condannate ad inserirsi nel contesto sociale.</a:t>
            </a:r>
          </a:p>
          <a:p>
            <a:pPr algn="just"/>
            <a:r>
              <a:rPr lang="it-IT" b="0" i="0" dirty="0">
                <a:solidFill>
                  <a:srgbClr val="000000"/>
                </a:solidFill>
                <a:effectLst/>
                <a:latin typeface="Roboto"/>
              </a:rPr>
              <a:t>Indagini sociali</a:t>
            </a:r>
          </a:p>
          <a:p>
            <a:pPr algn="just"/>
            <a:r>
              <a:rPr lang="it-IT" b="0" i="0" dirty="0">
                <a:solidFill>
                  <a:srgbClr val="000000"/>
                </a:solidFill>
                <a:effectLst/>
                <a:latin typeface="Roboto"/>
              </a:rPr>
              <a:t>Processo di lavoro che prevede la raccolta e la valutazione di informazioni a cura degli operatori dell’U.E.P.E. riguardanti il soggetto, le sue relazioni significative in ambito familiare, sociale e lavorativo, finalizzato alla formulazione di un'ipotesi progettuale. Vengono richieste da Tribunali e Uffici di Sorveglianza.</a:t>
            </a:r>
          </a:p>
          <a:p>
            <a:pPr algn="just"/>
            <a:r>
              <a:rPr lang="it-IT" b="0" i="0" dirty="0">
                <a:solidFill>
                  <a:srgbClr val="000000"/>
                </a:solidFill>
                <a:effectLst/>
                <a:latin typeface="Roboto"/>
              </a:rPr>
              <a:t>Relazioni periodiche</a:t>
            </a:r>
          </a:p>
          <a:p>
            <a:pPr algn="just"/>
            <a:r>
              <a:rPr lang="it-IT" b="0" i="0" dirty="0">
                <a:solidFill>
                  <a:srgbClr val="000000"/>
                </a:solidFill>
                <a:effectLst/>
                <a:latin typeface="Roboto"/>
              </a:rPr>
              <a:t>Elaborati relativi all'andamento della misura alternativa che periodicamente vengono inviati agli Uffici di Sorveglianza di competenza.</a:t>
            </a:r>
          </a:p>
          <a:p>
            <a:endParaRPr lang="it-IT" dirty="0"/>
          </a:p>
        </p:txBody>
      </p:sp>
    </p:spTree>
    <p:extLst>
      <p:ext uri="{BB962C8B-B14F-4D97-AF65-F5344CB8AC3E}">
        <p14:creationId xmlns:p14="http://schemas.microsoft.com/office/powerpoint/2010/main" val="89844437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VTI">
  <a:themeElements>
    <a:clrScheme name="AnalogousFromRegularSeedLeftStep">
      <a:dk1>
        <a:srgbClr val="000000"/>
      </a:dk1>
      <a:lt1>
        <a:srgbClr val="FFFFFF"/>
      </a:lt1>
      <a:dk2>
        <a:srgbClr val="1C311C"/>
      </a:dk2>
      <a:lt2>
        <a:srgbClr val="F3F1F0"/>
      </a:lt2>
      <a:accent1>
        <a:srgbClr val="24AFC8"/>
      </a:accent1>
      <a:accent2>
        <a:srgbClr val="14B78B"/>
      </a:accent2>
      <a:accent3>
        <a:srgbClr val="21B951"/>
      </a:accent3>
      <a:accent4>
        <a:srgbClr val="25BA14"/>
      </a:accent4>
      <a:accent5>
        <a:srgbClr val="6BB220"/>
      </a:accent5>
      <a:accent6>
        <a:srgbClr val="9EA812"/>
      </a:accent6>
      <a:hlink>
        <a:srgbClr val="C05542"/>
      </a:hlink>
      <a:folHlink>
        <a:srgbClr val="7F7F7F"/>
      </a:folHlink>
    </a:clrScheme>
    <a:fontScheme name="Savon">
      <a:majorFont>
        <a:latin typeface="Century Schoolbook" panose="02020404030301010803"/>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Franklin Gothic Book" panose="02020404030301010803"/>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80000"/>
                <a:shade val="100000"/>
                <a:satMod val="300000"/>
              </a:schemeClr>
            </a:gs>
            <a:gs pos="100000">
              <a:schemeClr val="phClr">
                <a:tint val="100000"/>
                <a:shade val="30000"/>
                <a:satMod val="200000"/>
              </a:schemeClr>
            </a:gs>
          </a:gsLst>
          <a:path path="circle">
            <a:fillToRect l="50000" t="50000" r="50000" b="50000"/>
          </a:path>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xmlns="" name="SavonVTI" id="{A72E8C35-66DD-49F8-AF66-813F19B983AE}" vid="{93CCBC76-B7A1-4C3D-93EA-5CE34C4670F9}"/>
    </a:ext>
  </a:extLst>
</a:theme>
</file>

<file path=docProps/app.xml><?xml version="1.0" encoding="utf-8"?>
<Properties xmlns="http://schemas.openxmlformats.org/officeDocument/2006/extended-properties" xmlns:vt="http://schemas.openxmlformats.org/officeDocument/2006/docPropsVTypes">
  <TotalTime>185</TotalTime>
  <Words>651</Words>
  <Application>Microsoft Office PowerPoint</Application>
  <PresentationFormat>Personalizzato</PresentationFormat>
  <Paragraphs>60</Paragraphs>
  <Slides>11</Slides>
  <Notes>0</Notes>
  <HiddenSlides>0</HiddenSlides>
  <MMClips>0</MMClips>
  <ScaleCrop>false</ScaleCrop>
  <HeadingPairs>
    <vt:vector size="4" baseType="variant">
      <vt:variant>
        <vt:lpstr>Tema</vt:lpstr>
      </vt:variant>
      <vt:variant>
        <vt:i4>1</vt:i4>
      </vt:variant>
      <vt:variant>
        <vt:lpstr>Titoli diapositive</vt:lpstr>
      </vt:variant>
      <vt:variant>
        <vt:i4>11</vt:i4>
      </vt:variant>
    </vt:vector>
  </HeadingPairs>
  <TitlesOfParts>
    <vt:vector size="12" baseType="lpstr">
      <vt:lpstr>SavonVTI</vt:lpstr>
      <vt:lpstr>Ufficio di Esecuzione Penale Esterna</vt:lpstr>
      <vt:lpstr>La definizione di Ufficio di Esecuzione Penale Esterna </vt:lpstr>
      <vt:lpstr>CORNICE NORMATIVA </vt:lpstr>
      <vt:lpstr>L’organizzazione degli Uffici di Esecuzione Penale Esterna</vt:lpstr>
      <vt:lpstr>I compiti attribuiti agli UEPE</vt:lpstr>
      <vt:lpstr>Il servizio sociale tra carcere ed UEPE</vt:lpstr>
      <vt:lpstr>Presentazione standard di PowerPoint</vt:lpstr>
      <vt:lpstr>Regione Marche: l’UEPE di ANCONA</vt:lpstr>
      <vt:lpstr>ATTIVITA'</vt:lpstr>
      <vt:lpstr>COLLABORA</vt:lpstr>
      <vt:lpstr>Esempio di richiesta di messa alla prova</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Ufficio di Esecuzione Penale Esterna</dc:title>
  <dc:creator>Lucia Consuelo Curella</dc:creator>
  <cp:lastModifiedBy>sociale3</cp:lastModifiedBy>
  <cp:revision>36</cp:revision>
  <dcterms:created xsi:type="dcterms:W3CDTF">2020-11-26T14:34:27Z</dcterms:created>
  <dcterms:modified xsi:type="dcterms:W3CDTF">2022-11-24T07:26:41Z</dcterms:modified>
</cp:coreProperties>
</file>