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17" d="100"/>
          <a:sy n="117" d="100"/>
        </p:scale>
        <p:origin x="-282" y="-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C4DA94-3F3B-4522-BE34-E77F9C845B51}" type="datetimeFigureOut">
              <a:rPr lang="it-IT" smtClean="0"/>
              <a:t>24/11/2022</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C2EC-55D1-4E50-B3E7-05A8836620F3}" type="slidenum">
              <a:rPr lang="it-IT" smtClean="0"/>
              <a:t>‹N›</a:t>
            </a:fld>
            <a:endParaRPr lang="it-IT"/>
          </a:p>
        </p:txBody>
      </p:sp>
    </p:spTree>
    <p:extLst>
      <p:ext uri="{BB962C8B-B14F-4D97-AF65-F5344CB8AC3E}">
        <p14:creationId xmlns:p14="http://schemas.microsoft.com/office/powerpoint/2010/main" val="4054999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FB4C2EC-55D1-4E50-B3E7-05A8836620F3}" type="slidenum">
              <a:rPr lang="it-IT" smtClean="0"/>
              <a:t>7</a:t>
            </a:fld>
            <a:endParaRPr lang="it-IT"/>
          </a:p>
        </p:txBody>
      </p:sp>
    </p:spTree>
    <p:extLst>
      <p:ext uri="{BB962C8B-B14F-4D97-AF65-F5344CB8AC3E}">
        <p14:creationId xmlns:p14="http://schemas.microsoft.com/office/powerpoint/2010/main" val="3932848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11/24/2022</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B2DC25EE-239B-4C5F-AAD1-255A7D5F1EE2}" type="slidenum">
              <a:rPr lang="en-US" smtClean="0"/>
              <a:t>‹N›</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77832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‹N›</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63224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‹N›</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10322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02AC24A9-CCB6-4F8D-B8DB-C2F3692CFA5A}"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‹N›</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84039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02AC24A9-CCB6-4F8D-B8DB-C2F3692CFA5A}" type="datetimeFigureOut">
              <a:rPr lang="en-US" smtClean="0"/>
              <a:t>11/24/2022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DC25EE-239B-4C5F-AAD1-255A7D5F1EE2}" type="slidenum">
              <a:rPr lang="en-US" smtClean="0"/>
              <a:t>‹N›</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7401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02AC24A9-CCB6-4F8D-B8DB-C2F3692CFA5A}" type="datetimeFigureOut">
              <a:rPr lang="en-US" smtClean="0"/>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‹N›</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35728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447191" y="2824269"/>
            <a:ext cx="4645152" cy="2644457"/>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412362" y="2821491"/>
            <a:ext cx="4645152" cy="263737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02AC24A9-CCB6-4F8D-B8DB-C2F3692CFA5A}" type="datetimeFigureOut">
              <a:rPr lang="en-US" smtClean="0"/>
              <a:t>11/24/2022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DC25EE-239B-4C5F-AAD1-255A7D5F1EE2}" type="slidenum">
              <a:rPr lang="en-US" smtClean="0"/>
              <a:t>‹N›</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03654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02AC24A9-CCB6-4F8D-B8DB-C2F3692CFA5A}" type="datetimeFigureOut">
              <a:rPr lang="en-US" smtClean="0"/>
              <a:t>11/24/2022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DC25EE-239B-4C5F-AAD1-255A7D5F1EE2}" type="slidenum">
              <a:rPr lang="en-US" smtClean="0"/>
              <a:t>‹N›</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0413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AC24A9-CCB6-4F8D-B8DB-C2F3692CFA5A}" type="datetimeFigureOut">
              <a:rPr lang="en-US" smtClean="0"/>
              <a:t>11/24/2022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DC25EE-239B-4C5F-AAD1-255A7D5F1EE2}" type="slidenum">
              <a:rPr lang="en-US" smtClean="0"/>
              <a:t>‹N›</a:t>
            </a:fld>
            <a:endParaRPr lang="en-US"/>
          </a:p>
        </p:txBody>
      </p:sp>
    </p:spTree>
    <p:extLst>
      <p:ext uri="{BB962C8B-B14F-4D97-AF65-F5344CB8AC3E}">
        <p14:creationId xmlns:p14="http://schemas.microsoft.com/office/powerpoint/2010/main" val="402343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2AC24A9-CCB6-4F8D-B8DB-C2F3692CFA5A}" type="datetimeFigureOut">
              <a:rPr lang="en-US" smtClean="0"/>
              <a:t>11/24/2022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‹N›</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5655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2AC24A9-CCB6-4F8D-B8DB-C2F3692CFA5A}" type="datetimeFigureOut">
              <a:rPr lang="en-US" smtClean="0"/>
              <a:t>11/24/2022</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B2DC25EE-239B-4C5F-AAD1-255A7D5F1EE2}" type="slidenum">
              <a:rPr lang="en-US" smtClean="0"/>
              <a:t>‹N›</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30186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2AC24A9-CCB6-4F8D-B8DB-C2F3692CFA5A}" type="datetimeFigureOut">
              <a:rPr lang="en-US" smtClean="0"/>
              <a:t>11/24/2022</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2DC25EE-239B-4C5F-AAD1-255A7D5F1EE2}" type="slidenum">
              <a:rPr lang="en-US" smtClean="0"/>
              <a:t>‹N›</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4739372"/>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5B2817F2-9398-45BA-BD5E-1744873BD1EA}"/>
              </a:ext>
            </a:extLst>
          </p:cNvPr>
          <p:cNvPicPr>
            <a:picLocks noChangeAspect="1"/>
          </p:cNvPicPr>
          <p:nvPr/>
        </p:nvPicPr>
        <p:blipFill rotWithShape="1">
          <a:blip r:embed="rId2"/>
          <a:srcRect l="6314" r="9312" b="-1"/>
          <a:stretch/>
        </p:blipFill>
        <p:spPr>
          <a:xfrm>
            <a:off x="3523488" y="10"/>
            <a:ext cx="8668512" cy="6857990"/>
          </a:xfrm>
          <a:prstGeom prst="rect">
            <a:avLst/>
          </a:prstGeom>
        </p:spPr>
      </p:pic>
      <p:sp>
        <p:nvSpPr>
          <p:cNvPr id="2" name="Titolo 1">
            <a:extLst>
              <a:ext uri="{FF2B5EF4-FFF2-40B4-BE49-F238E27FC236}">
                <a16:creationId xmlns:a16="http://schemas.microsoft.com/office/drawing/2014/main" xmlns="" id="{3988422F-08D2-4759-BC34-EC62F514B847}"/>
              </a:ext>
            </a:extLst>
          </p:cNvPr>
          <p:cNvSpPr>
            <a:spLocks noGrp="1"/>
          </p:cNvSpPr>
          <p:nvPr>
            <p:ph type="ctrTitle"/>
          </p:nvPr>
        </p:nvSpPr>
        <p:spPr>
          <a:xfrm>
            <a:off x="477981" y="1122363"/>
            <a:ext cx="4023360" cy="3204134"/>
          </a:xfrm>
        </p:spPr>
        <p:txBody>
          <a:bodyPr anchor="b">
            <a:normAutofit/>
          </a:bodyPr>
          <a:lstStyle/>
          <a:p>
            <a:r>
              <a:rPr lang="it-IT" sz="4400" dirty="0"/>
              <a:t>Ambito penale minorile </a:t>
            </a:r>
          </a:p>
        </p:txBody>
      </p:sp>
    </p:spTree>
    <p:extLst>
      <p:ext uri="{BB962C8B-B14F-4D97-AF65-F5344CB8AC3E}">
        <p14:creationId xmlns:p14="http://schemas.microsoft.com/office/powerpoint/2010/main" val="218677694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29C51009-A09A-4689-8E6C-F8FC99E6A84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xmlns="" id="{A89F6656-27E0-4FB3-8BAE-69A799D47CDE}"/>
              </a:ext>
            </a:extLst>
          </p:cNvPr>
          <p:cNvSpPr>
            <a:spLocks noGrp="1"/>
          </p:cNvSpPr>
          <p:nvPr>
            <p:ph type="title"/>
          </p:nvPr>
        </p:nvSpPr>
        <p:spPr>
          <a:xfrm>
            <a:off x="844476" y="1600199"/>
            <a:ext cx="3539266" cy="4297680"/>
          </a:xfrm>
        </p:spPr>
        <p:txBody>
          <a:bodyPr anchor="ctr">
            <a:normAutofit/>
          </a:bodyPr>
          <a:lstStyle/>
          <a:p>
            <a:r>
              <a:rPr lang="it-IT" dirty="0" err="1"/>
              <a:t>ussm</a:t>
            </a:r>
            <a:endParaRPr lang="it-IT" dirty="0"/>
          </a:p>
        </p:txBody>
      </p:sp>
      <p:cxnSp>
        <p:nvCxnSpPr>
          <p:cNvPr id="10" name="Straight Connector 9">
            <a:extLst>
              <a:ext uri="{FF2B5EF4-FFF2-40B4-BE49-F238E27FC236}">
                <a16:creationId xmlns:a16="http://schemas.microsoft.com/office/drawing/2014/main" xmlns="" id="{9EC65442-F244-409C-BF44-C5D6472E810A}"/>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Segnaposto contenuto 2">
            <a:extLst>
              <a:ext uri="{FF2B5EF4-FFF2-40B4-BE49-F238E27FC236}">
                <a16:creationId xmlns:a16="http://schemas.microsoft.com/office/drawing/2014/main" xmlns="" id="{E4ECE446-2A5A-4DD0-B5C5-839F3C25B74B}"/>
              </a:ext>
            </a:extLst>
          </p:cNvPr>
          <p:cNvSpPr>
            <a:spLocks noGrp="1"/>
          </p:cNvSpPr>
          <p:nvPr>
            <p:ph idx="1"/>
          </p:nvPr>
        </p:nvSpPr>
        <p:spPr>
          <a:xfrm>
            <a:off x="4924851" y="223736"/>
            <a:ext cx="7001258" cy="6634264"/>
          </a:xfrm>
        </p:spPr>
        <p:txBody>
          <a:bodyPr anchor="ctr">
            <a:normAutofit/>
          </a:bodyPr>
          <a:lstStyle/>
          <a:p>
            <a:pPr marL="0" indent="0">
              <a:lnSpc>
                <a:spcPct val="110000"/>
              </a:lnSpc>
              <a:buNone/>
            </a:pPr>
            <a:r>
              <a:rPr lang="it-IT" sz="1400" b="0" i="0" dirty="0">
                <a:effectLst/>
                <a:latin typeface="Trebuchet MS" panose="020B0603020202020204" pitchFamily="34" charset="0"/>
              </a:rPr>
              <a:t>Gli Uffici di servizio sociale per i minorenni (USSM)  e le sezioni distaccate, attivate in alcuni contesti territoriali critici, forniscono assistenza ai minorenni autori di reato in ogni stato e grado del procedimento penale e predispongono, su richiesta del Pubblico ministero, la raccolta di elementi conoscitivi per l’accertamento della personalità dei minorenni fornendo concrete ipotesi progettuali e concorrendo alle decisioni dell’Autorità giudiziaria.</a:t>
            </a:r>
          </a:p>
          <a:p>
            <a:pPr>
              <a:lnSpc>
                <a:spcPct val="110000"/>
              </a:lnSpc>
            </a:pPr>
            <a:r>
              <a:rPr lang="it-IT" sz="1400" b="0" i="0" dirty="0">
                <a:effectLst/>
                <a:latin typeface="Trebuchet MS" panose="020B0603020202020204" pitchFamily="34" charset="0"/>
              </a:rPr>
              <a:t>gli </a:t>
            </a:r>
            <a:r>
              <a:rPr lang="it-IT" sz="1400" b="0" i="0" dirty="0" err="1">
                <a:effectLst/>
                <a:latin typeface="Trebuchet MS" panose="020B0603020202020204" pitchFamily="34" charset="0"/>
              </a:rPr>
              <a:t>Ussm</a:t>
            </a:r>
            <a:r>
              <a:rPr lang="it-IT" sz="1400" b="0" i="0" dirty="0">
                <a:effectLst/>
                <a:latin typeface="Trebuchet MS" panose="020B0603020202020204" pitchFamily="34" charset="0"/>
              </a:rPr>
              <a:t> si attivano nel momento in cui, a seguito di denuncia, un minore entra nel circuito penale e accompagnano il ragazzo lungo tutto il percorso penale.</a:t>
            </a:r>
          </a:p>
          <a:p>
            <a:pPr fontAlgn="base">
              <a:lnSpc>
                <a:spcPct val="110000"/>
              </a:lnSpc>
              <a:buFont typeface="Arial" panose="020B0604020202020204" pitchFamily="34" charset="0"/>
              <a:buChar char="•"/>
            </a:pPr>
            <a:r>
              <a:rPr lang="it-IT" sz="1400" b="0" i="0" dirty="0">
                <a:effectLst/>
                <a:latin typeface="Trebuchet MS" panose="020B0603020202020204" pitchFamily="34" charset="0"/>
              </a:rPr>
              <a:t>avviano tempestivo intervento per il minore in stato di arresto e di fermo</a:t>
            </a:r>
          </a:p>
          <a:p>
            <a:pPr fontAlgn="base">
              <a:lnSpc>
                <a:spcPct val="110000"/>
              </a:lnSpc>
              <a:buFont typeface="Arial" panose="020B0604020202020204" pitchFamily="34" charset="0"/>
              <a:buChar char="•"/>
            </a:pPr>
            <a:r>
              <a:rPr lang="it-IT" sz="1400" b="0" i="0" dirty="0">
                <a:effectLst/>
                <a:latin typeface="Trebuchet MS" panose="020B0603020202020204" pitchFamily="34" charset="0"/>
              </a:rPr>
              <a:t>seguono il progetto educativo del minore in misura cautelare non detentiva</a:t>
            </a:r>
          </a:p>
          <a:p>
            <a:pPr fontAlgn="base">
              <a:lnSpc>
                <a:spcPct val="110000"/>
              </a:lnSpc>
              <a:buFont typeface="Arial" panose="020B0604020202020204" pitchFamily="34" charset="0"/>
              <a:buChar char="•"/>
            </a:pPr>
            <a:r>
              <a:rPr lang="it-IT" sz="1400" b="0" i="0" dirty="0">
                <a:effectLst/>
                <a:latin typeface="Trebuchet MS" panose="020B0603020202020204" pitchFamily="34" charset="0"/>
              </a:rPr>
              <a:t>gestiscono la misura della sospensione del processo e della messa alla prova</a:t>
            </a:r>
          </a:p>
          <a:p>
            <a:pPr fontAlgn="base">
              <a:lnSpc>
                <a:spcPct val="110000"/>
              </a:lnSpc>
              <a:buFont typeface="Arial" panose="020B0604020202020204" pitchFamily="34" charset="0"/>
              <a:buChar char="•"/>
            </a:pPr>
            <a:r>
              <a:rPr lang="it-IT" sz="1400" b="0" i="0" dirty="0">
                <a:effectLst/>
                <a:latin typeface="Trebuchet MS" panose="020B0603020202020204" pitchFamily="34" charset="0"/>
              </a:rPr>
              <a:t>complessivamente, svolgono attività di sostegno e controllo nella fase di attuazione delle misure cautelari, alternative e sostitutive disposte nei confronti dei minori, in accordo con gli altri servizi minorili della giustizia e degli enti locali.</a:t>
            </a:r>
          </a:p>
          <a:p>
            <a:pPr fontAlgn="base">
              <a:lnSpc>
                <a:spcPct val="110000"/>
              </a:lnSpc>
              <a:buFont typeface="Arial" panose="020B0604020202020204" pitchFamily="34" charset="0"/>
              <a:buChar char="•"/>
            </a:pPr>
            <a:r>
              <a:rPr lang="it-IT" sz="1400" b="0" i="0" dirty="0">
                <a:effectLst/>
                <a:latin typeface="Trebuchet MS" panose="020B0603020202020204" pitchFamily="34" charset="0"/>
              </a:rPr>
              <a:t>attuano gli interventi previsti dall'art. 11 della l. 66/1996 "</a:t>
            </a:r>
            <a:r>
              <a:rPr lang="it-IT" sz="1400" b="0" i="1" dirty="0">
                <a:effectLst/>
                <a:latin typeface="Trebuchet MS" panose="020B0603020202020204" pitchFamily="34" charset="0"/>
              </a:rPr>
              <a:t>Norme contro la violenza sessuale</a:t>
            </a:r>
            <a:r>
              <a:rPr lang="it-IT" sz="1400" b="0" i="0" dirty="0">
                <a:effectLst/>
                <a:latin typeface="Trebuchet MS" panose="020B0603020202020204" pitchFamily="34" charset="0"/>
              </a:rPr>
              <a:t>"</a:t>
            </a:r>
          </a:p>
          <a:p>
            <a:pPr fontAlgn="base">
              <a:lnSpc>
                <a:spcPct val="110000"/>
              </a:lnSpc>
              <a:buFont typeface="Arial" panose="020B0604020202020204" pitchFamily="34" charset="0"/>
              <a:buChar char="•"/>
            </a:pPr>
            <a:r>
              <a:rPr lang="it-IT" sz="1400" b="0" i="0" dirty="0">
                <a:effectLst/>
                <a:latin typeface="Trebuchet MS" panose="020B0603020202020204" pitchFamily="34" charset="0"/>
              </a:rPr>
              <a:t>attuano gli interventi previsti dalla Convenzione dell'Aja del 25 ottobre 1980, ratificata in Italia con l. 64/1994 con interventi, su richiesta dell’Autorità Giudiziaria, in materia di sottrazione internazionale dei minori.</a:t>
            </a:r>
            <a:r>
              <a:rPr lang="it-IT" sz="1000" b="0" i="0" dirty="0">
                <a:effectLst/>
                <a:latin typeface="Trebuchet MS" panose="020B0603020202020204" pitchFamily="34" charset="0"/>
              </a:rPr>
              <a:t/>
            </a:r>
            <a:br>
              <a:rPr lang="it-IT" sz="1000" b="0" i="0" dirty="0">
                <a:effectLst/>
                <a:latin typeface="Trebuchet MS" panose="020B0603020202020204" pitchFamily="34" charset="0"/>
              </a:rPr>
            </a:br>
            <a:r>
              <a:rPr lang="it-IT" sz="1000" b="0" i="0" dirty="0">
                <a:effectLst/>
                <a:latin typeface="Trebuchet MS" panose="020B0603020202020204" pitchFamily="34" charset="0"/>
              </a:rPr>
              <a:t> </a:t>
            </a:r>
          </a:p>
          <a:p>
            <a:pPr>
              <a:lnSpc>
                <a:spcPct val="110000"/>
              </a:lnSpc>
            </a:pPr>
            <a:endParaRPr lang="it-IT" sz="1000" dirty="0"/>
          </a:p>
        </p:txBody>
      </p:sp>
    </p:spTree>
    <p:extLst>
      <p:ext uri="{BB962C8B-B14F-4D97-AF65-F5344CB8AC3E}">
        <p14:creationId xmlns:p14="http://schemas.microsoft.com/office/powerpoint/2010/main" val="4023106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46946299-9DDB-4D89-BF89-D489F08E5A73}"/>
              </a:ext>
            </a:extLst>
          </p:cNvPr>
          <p:cNvSpPr>
            <a:spLocks noGrp="1"/>
          </p:cNvSpPr>
          <p:nvPr>
            <p:ph type="title"/>
          </p:nvPr>
        </p:nvSpPr>
        <p:spPr>
          <a:xfrm>
            <a:off x="621792" y="2177592"/>
            <a:ext cx="3602736" cy="3509976"/>
          </a:xfrm>
        </p:spPr>
        <p:txBody>
          <a:bodyPr>
            <a:normAutofit/>
          </a:bodyPr>
          <a:lstStyle/>
          <a:p>
            <a:r>
              <a:rPr lang="it-IT" b="1" i="0" dirty="0">
                <a:effectLst/>
                <a:latin typeface="Trebuchet MS" panose="020B0603020202020204" pitchFamily="34" charset="0"/>
              </a:rPr>
              <a:t>Il sistema di giustizia minorile e il minore autore di reato</a:t>
            </a:r>
            <a:br>
              <a:rPr lang="it-IT" b="1" i="0" dirty="0">
                <a:effectLst/>
                <a:latin typeface="Trebuchet MS" panose="020B0603020202020204" pitchFamily="34" charset="0"/>
              </a:rPr>
            </a:br>
            <a:endParaRPr lang="it-IT" dirty="0"/>
          </a:p>
        </p:txBody>
      </p:sp>
      <p:sp>
        <p:nvSpPr>
          <p:cNvPr id="3" name="Segnaposto contenuto 2">
            <a:extLst>
              <a:ext uri="{FF2B5EF4-FFF2-40B4-BE49-F238E27FC236}">
                <a16:creationId xmlns:a16="http://schemas.microsoft.com/office/drawing/2014/main" xmlns="" id="{66D23548-BD53-4F2C-9C5B-A25BF7E75C56}"/>
              </a:ext>
            </a:extLst>
          </p:cNvPr>
          <p:cNvSpPr>
            <a:spLocks noGrp="1"/>
          </p:cNvSpPr>
          <p:nvPr>
            <p:ph idx="1"/>
          </p:nvPr>
        </p:nvSpPr>
        <p:spPr>
          <a:xfrm>
            <a:off x="5434149" y="1602556"/>
            <a:ext cx="5916603" cy="4322755"/>
          </a:xfrm>
        </p:spPr>
        <p:txBody>
          <a:bodyPr anchor="ctr">
            <a:normAutofit/>
          </a:bodyPr>
          <a:lstStyle/>
          <a:p>
            <a:r>
              <a:rPr lang="it-IT" sz="2000" b="1" i="0" dirty="0">
                <a:effectLst/>
                <a:latin typeface="Trebuchet MS" panose="020B0603020202020204" pitchFamily="34" charset="0"/>
              </a:rPr>
              <a:t>IL CONCETTO DI IMPUTABILITA’</a:t>
            </a:r>
            <a:r>
              <a:rPr lang="it-IT" sz="2000" dirty="0"/>
              <a:t/>
            </a:r>
            <a:br>
              <a:rPr lang="it-IT" sz="2000" dirty="0"/>
            </a:br>
            <a:r>
              <a:rPr lang="it-IT" sz="2000" b="0" i="0" dirty="0">
                <a:effectLst/>
                <a:latin typeface="Trebuchet MS" panose="020B0603020202020204" pitchFamily="34" charset="0"/>
              </a:rPr>
              <a:t>Prima di entrare nel merito, appare importante ricordare che il sistema penale minorile italiano si costruisce intorno al concetto di imputabilità: per poter procedere penalmente nei confronti di un minore è necessario che questi sia imputabile, ovvero che sia stata valutata la capacità del minore per essere dichiarato responsabile di un reato e  essere sottoposto a una pena.</a:t>
            </a:r>
            <a:endParaRPr lang="it-IT" sz="2000" dirty="0"/>
          </a:p>
        </p:txBody>
      </p:sp>
    </p:spTree>
    <p:extLst>
      <p:ext uri="{BB962C8B-B14F-4D97-AF65-F5344CB8AC3E}">
        <p14:creationId xmlns:p14="http://schemas.microsoft.com/office/powerpoint/2010/main" val="373131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6C7041A3-9CFB-45C4-99A0-5A4C44728FE2}"/>
              </a:ext>
            </a:extLst>
          </p:cNvPr>
          <p:cNvSpPr>
            <a:spLocks noGrp="1"/>
          </p:cNvSpPr>
          <p:nvPr>
            <p:ph idx="1"/>
          </p:nvPr>
        </p:nvSpPr>
        <p:spPr/>
        <p:txBody>
          <a:bodyPr>
            <a:normAutofit fontScale="92500" lnSpcReduction="10000"/>
          </a:bodyPr>
          <a:lstStyle/>
          <a:p>
            <a:pPr algn="just"/>
            <a:r>
              <a:rPr lang="it-IT" b="1" i="0" dirty="0">
                <a:solidFill>
                  <a:srgbClr val="333333"/>
                </a:solidFill>
                <a:effectLst/>
                <a:latin typeface="Trebuchet MS" panose="020B0603020202020204" pitchFamily="34" charset="0"/>
              </a:rPr>
              <a:t>PRINCIPIO DI IMPUTABILITA’</a:t>
            </a:r>
            <a:endParaRPr lang="it-IT" b="0" i="0" dirty="0">
              <a:solidFill>
                <a:srgbClr val="333333"/>
              </a:solidFill>
              <a:effectLst/>
              <a:latin typeface="Trebuchet MS" panose="020B0603020202020204" pitchFamily="34" charset="0"/>
            </a:endParaRPr>
          </a:p>
          <a:p>
            <a:pPr algn="l" fontAlgn="base">
              <a:buFont typeface="Arial" panose="020B0604020202020204" pitchFamily="34" charset="0"/>
              <a:buChar char="•"/>
            </a:pPr>
            <a:r>
              <a:rPr lang="it-IT" b="0" i="0" dirty="0">
                <a:solidFill>
                  <a:srgbClr val="333333"/>
                </a:solidFill>
                <a:effectLst/>
                <a:latin typeface="Trebuchet MS" panose="020B0603020202020204" pitchFamily="34" charset="0"/>
              </a:rPr>
              <a:t>L’art. 97 del codice penale indica che il minore </a:t>
            </a:r>
            <a:r>
              <a:rPr lang="it-IT" b="0" i="0" dirty="0" err="1">
                <a:solidFill>
                  <a:srgbClr val="333333"/>
                </a:solidFill>
                <a:effectLst/>
                <a:latin typeface="Trebuchet MS" panose="020B0603020202020204" pitchFamily="34" charset="0"/>
              </a:rPr>
              <a:t>infraquattordicenne</a:t>
            </a:r>
            <a:r>
              <a:rPr lang="it-IT" b="0" i="0" dirty="0">
                <a:solidFill>
                  <a:srgbClr val="333333"/>
                </a:solidFill>
                <a:effectLst/>
                <a:latin typeface="Trebuchet MS" panose="020B0603020202020204" pitchFamily="34" charset="0"/>
              </a:rPr>
              <a:t> non è mai imputabile.</a:t>
            </a:r>
          </a:p>
          <a:p>
            <a:pPr algn="l" fontAlgn="base">
              <a:buFont typeface="Arial" panose="020B0604020202020204" pitchFamily="34" charset="0"/>
              <a:buChar char="•"/>
            </a:pPr>
            <a:r>
              <a:rPr lang="it-IT" b="0" i="0" dirty="0">
                <a:solidFill>
                  <a:srgbClr val="333333"/>
                </a:solidFill>
                <a:effectLst/>
                <a:latin typeface="Trebuchet MS" panose="020B0603020202020204" pitchFamily="34" charset="0"/>
              </a:rPr>
              <a:t>L’art. 98 del codice penale indica che "è imputabile chi, nel momento in cui ha commesso il fatto, aveva compiuto 14 anni ma non ancora i 18, se aveva capacità di intendere e di volere."</a:t>
            </a:r>
          </a:p>
          <a:p>
            <a:pPr algn="l" fontAlgn="base">
              <a:buFont typeface="Arial" panose="020B0604020202020204" pitchFamily="34" charset="0"/>
              <a:buChar char="•"/>
            </a:pPr>
            <a:r>
              <a:rPr lang="it-IT" b="0" i="0" dirty="0">
                <a:solidFill>
                  <a:srgbClr val="333333"/>
                </a:solidFill>
                <a:effectLst/>
                <a:latin typeface="Trebuchet MS" panose="020B0603020202020204" pitchFamily="34" charset="0"/>
              </a:rPr>
              <a:t>Quindi, ai sensi dell’art. 98 del c.p., per i minori dai 14 ai 17 anni la capacità di intendere e di volere in relazione al reato compiuto deve essere sempre accertata, mentre per gli adulti autori di reato è presunta.</a:t>
            </a:r>
          </a:p>
          <a:p>
            <a:endParaRPr lang="it-IT" dirty="0"/>
          </a:p>
        </p:txBody>
      </p:sp>
    </p:spTree>
    <p:extLst>
      <p:ext uri="{BB962C8B-B14F-4D97-AF65-F5344CB8AC3E}">
        <p14:creationId xmlns:p14="http://schemas.microsoft.com/office/powerpoint/2010/main" val="1957154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F63C748C-967B-4A7B-A90F-3EDD0F485AC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C0143637-4934-44E4-B909-BAF1E7B279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xmlns="" id="{C6D6B559-7AC0-4DDD-B4AE-A806F21C480E}"/>
              </a:ext>
            </a:extLst>
          </p:cNvPr>
          <p:cNvSpPr>
            <a:spLocks noGrp="1"/>
          </p:cNvSpPr>
          <p:nvPr>
            <p:ph type="title"/>
          </p:nvPr>
        </p:nvSpPr>
        <p:spPr>
          <a:xfrm>
            <a:off x="849683" y="1240076"/>
            <a:ext cx="2727813" cy="4584527"/>
          </a:xfrm>
        </p:spPr>
        <p:txBody>
          <a:bodyPr>
            <a:normAutofit/>
          </a:bodyPr>
          <a:lstStyle/>
          <a:p>
            <a:r>
              <a:rPr lang="it-IT" sz="3200" b="1" i="0" dirty="0" err="1">
                <a:effectLst/>
                <a:latin typeface="Trebuchet MS" panose="020B0603020202020204" pitchFamily="34" charset="0"/>
              </a:rPr>
              <a:t>aUTORITA’</a:t>
            </a:r>
            <a:r>
              <a:rPr lang="it-IT" sz="3200" b="1" i="0" dirty="0">
                <a:effectLst/>
                <a:latin typeface="Trebuchet MS" panose="020B0603020202020204" pitchFamily="34" charset="0"/>
              </a:rPr>
              <a:t> GIUDIZIARIE COMPETENTI</a:t>
            </a:r>
            <a:endParaRPr lang="it-IT" dirty="0">
              <a:solidFill>
                <a:srgbClr val="FFFFFF"/>
              </a:solidFill>
            </a:endParaRPr>
          </a:p>
        </p:txBody>
      </p:sp>
      <p:sp>
        <p:nvSpPr>
          <p:cNvPr id="3" name="Segnaposto contenuto 2">
            <a:extLst>
              <a:ext uri="{FF2B5EF4-FFF2-40B4-BE49-F238E27FC236}">
                <a16:creationId xmlns:a16="http://schemas.microsoft.com/office/drawing/2014/main" xmlns="" id="{4F6D10DC-32A1-4B21-BAB5-DC998148AE33}"/>
              </a:ext>
            </a:extLst>
          </p:cNvPr>
          <p:cNvSpPr>
            <a:spLocks noGrp="1"/>
          </p:cNvSpPr>
          <p:nvPr>
            <p:ph idx="1"/>
          </p:nvPr>
        </p:nvSpPr>
        <p:spPr>
          <a:xfrm>
            <a:off x="4317476" y="377072"/>
            <a:ext cx="7616858" cy="6193410"/>
          </a:xfrm>
        </p:spPr>
        <p:txBody>
          <a:bodyPr anchor="t">
            <a:normAutofit fontScale="92500" lnSpcReduction="10000"/>
          </a:bodyPr>
          <a:lstStyle/>
          <a:p>
            <a:pPr marL="0" indent="0">
              <a:lnSpc>
                <a:spcPct val="110000"/>
              </a:lnSpc>
              <a:buNone/>
            </a:pPr>
            <a:r>
              <a:rPr lang="it-IT" sz="1700" dirty="0"/>
              <a:t/>
            </a:r>
            <a:br>
              <a:rPr lang="it-IT" sz="1700" dirty="0"/>
            </a:br>
            <a:r>
              <a:rPr lang="it-IT" sz="1700" b="0" i="0" dirty="0">
                <a:effectLst/>
                <a:latin typeface="Trebuchet MS" panose="020B0603020202020204" pitchFamily="34" charset="0"/>
              </a:rPr>
              <a:t>L’apparato della Giustizia minorile viene configurandosi a partire dall’istituzione del Tribunale per i Minorenni, in risposta all’esigenza di individuare un organo specializzato, a tutela della particolarità dell’utenza, del carattere evolutivo e, quindi, non definitivo del momento adolescenziale. Con il R.D.L. 20 luglio 1934, n.1404, “Istituzione e funzionamento del Tribunale per i minorenni” vengono istituiti i Tribunali per i minorenni e i Centri di rieducazione per i minorenni, che provvedono all’esecuzione dei provvedimenti civili e amministrativi del Tribunale per i minorenni. In Italia il TM nacque nel 1935 con competenza quasi esclusivamente penale: il minore veniva considerato più nel momento patologico della sua devianza che nel momento di formazione della sua personalità.</a:t>
            </a:r>
          </a:p>
          <a:p>
            <a:pPr algn="l" fontAlgn="base">
              <a:buFont typeface="Arial" panose="020B0604020202020204" pitchFamily="34" charset="0"/>
              <a:buChar char="•"/>
            </a:pPr>
            <a:r>
              <a:rPr lang="it-IT" sz="1800" b="0" i="0" dirty="0">
                <a:solidFill>
                  <a:srgbClr val="333333"/>
                </a:solidFill>
                <a:effectLst/>
                <a:latin typeface="Trebuchet MS" panose="020B0603020202020204" pitchFamily="34" charset="0"/>
              </a:rPr>
              <a:t>il Tribunale per i Minorenni è competente per i reati commessi dai minori degli anni diciotto; </a:t>
            </a:r>
          </a:p>
          <a:p>
            <a:pPr algn="l" fontAlgn="base">
              <a:buFont typeface="Arial" panose="020B0604020202020204" pitchFamily="34" charset="0"/>
              <a:buChar char="•"/>
            </a:pPr>
            <a:r>
              <a:rPr lang="it-IT" sz="1800" b="0" i="0" dirty="0">
                <a:solidFill>
                  <a:srgbClr val="333333"/>
                </a:solidFill>
                <a:effectLst/>
                <a:latin typeface="Trebuchet MS" panose="020B0603020202020204" pitchFamily="34" charset="0"/>
              </a:rPr>
              <a:t>il Tribunale per i Minorenni e il Magistrato di sorveglianza per i minorenni esercitano le loro competenze fino al compimento del 25° anno di età del ragazzo (che ha commesso il reato da minorenne);</a:t>
            </a:r>
          </a:p>
          <a:p>
            <a:pPr algn="l" fontAlgn="base">
              <a:buFont typeface="Arial" panose="020B0604020202020204" pitchFamily="34" charset="0"/>
              <a:buChar char="•"/>
            </a:pPr>
            <a:r>
              <a:rPr lang="it-IT" sz="1800" b="0" i="0" dirty="0">
                <a:solidFill>
                  <a:srgbClr val="333333"/>
                </a:solidFill>
                <a:effectLst/>
                <a:latin typeface="Trebuchet MS" panose="020B0603020202020204" pitchFamily="34" charset="0"/>
              </a:rPr>
              <a:t>il Tribunale per i Minorenni è un organo collegiale specializzato, in quanto composto da quattro giudici: due togati e due onorari, scelti tra i cultori delle scienze umane (biologia, psichiatria, antropologia criminale, pedagogia, psicologia).</a:t>
            </a:r>
          </a:p>
        </p:txBody>
      </p:sp>
    </p:spTree>
    <p:extLst>
      <p:ext uri="{BB962C8B-B14F-4D97-AF65-F5344CB8AC3E}">
        <p14:creationId xmlns:p14="http://schemas.microsoft.com/office/powerpoint/2010/main" val="4046687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216D9FD-860F-4F5C-8D9B-CE7002071D2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xmlns="" id="{A7C3AECC-C42C-464E-A582-8F7718862899}"/>
              </a:ext>
            </a:extLst>
          </p:cNvPr>
          <p:cNvSpPr>
            <a:spLocks noGrp="1"/>
          </p:cNvSpPr>
          <p:nvPr>
            <p:ph type="title"/>
          </p:nvPr>
        </p:nvSpPr>
        <p:spPr>
          <a:xfrm>
            <a:off x="882651" y="977028"/>
            <a:ext cx="3333410" cy="5237503"/>
          </a:xfrm>
        </p:spPr>
        <p:txBody>
          <a:bodyPr anchor="ctr">
            <a:normAutofit/>
          </a:bodyPr>
          <a:lstStyle/>
          <a:p>
            <a:r>
              <a:rPr lang="it-IT" b="1" i="0" dirty="0">
                <a:effectLst/>
                <a:latin typeface="Trebuchet MS" panose="020B0603020202020204" pitchFamily="34" charset="0"/>
              </a:rPr>
              <a:t>Procura della Repubblica presso il Tribunale per i minorenni</a:t>
            </a:r>
            <a:endParaRPr lang="it-IT" dirty="0"/>
          </a:p>
        </p:txBody>
      </p:sp>
      <p:sp>
        <p:nvSpPr>
          <p:cNvPr id="10" name="Rectangle 9">
            <a:extLst>
              <a:ext uri="{FF2B5EF4-FFF2-40B4-BE49-F238E27FC236}">
                <a16:creationId xmlns:a16="http://schemas.microsoft.com/office/drawing/2014/main" xmlns="" id="{8D074069-7026-466C-B495-20FB9578CFB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653993" y="0"/>
            <a:ext cx="7538007" cy="6858000"/>
          </a:xfrm>
          <a:prstGeom prst="rect">
            <a:avLst/>
          </a:prstGeom>
          <a:solidFill>
            <a:schemeClr val="tx2"/>
          </a:solidFill>
          <a:ln w="6350">
            <a:noFill/>
          </a:ln>
          <a:effectLst/>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C1685D80-4D5A-471F-9215-651424F475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653787" y="0"/>
            <a:ext cx="164592" cy="6858000"/>
          </a:xfrm>
          <a:prstGeom prst="rect">
            <a:avLst/>
          </a:prstGeom>
          <a:solidFill>
            <a:schemeClr val="accent2"/>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xmlns="" id="{2B14BE42-F81C-4EE6-B247-9973BB68CA3E}"/>
              </a:ext>
            </a:extLst>
          </p:cNvPr>
          <p:cNvSpPr>
            <a:spLocks noGrp="1"/>
          </p:cNvSpPr>
          <p:nvPr>
            <p:ph idx="1"/>
          </p:nvPr>
        </p:nvSpPr>
        <p:spPr>
          <a:xfrm>
            <a:off x="5791954" y="977029"/>
            <a:ext cx="5428789" cy="5237503"/>
          </a:xfrm>
        </p:spPr>
        <p:txBody>
          <a:bodyPr anchor="ctr">
            <a:normAutofit/>
          </a:bodyPr>
          <a:lstStyle/>
          <a:p>
            <a:pPr marL="0" indent="0">
              <a:buNone/>
            </a:pPr>
            <a:r>
              <a:rPr lang="it-IT" dirty="0">
                <a:solidFill>
                  <a:schemeClr val="bg1"/>
                </a:solidFill>
              </a:rPr>
              <a:t/>
            </a:r>
            <a:br>
              <a:rPr lang="it-IT" dirty="0">
                <a:solidFill>
                  <a:schemeClr val="bg1"/>
                </a:solidFill>
              </a:rPr>
            </a:br>
            <a:r>
              <a:rPr lang="it-IT" b="0" i="0" dirty="0">
                <a:solidFill>
                  <a:schemeClr val="bg1"/>
                </a:solidFill>
                <a:effectLst/>
                <a:latin typeface="Trebuchet MS" panose="020B0603020202020204" pitchFamily="34" charset="0"/>
              </a:rPr>
              <a:t>E’ l’Ufficio del Pubblico Ministero minorile. Organo inquirente, è titolare dell’azione penale che esercita nei confronti dei minorenni imputati di reato (fascia di età 14-18 anni al momento del fatto-reato), nonché delle iniziative nei procedimenti civili (adottabilità, de potestate, cioè relativi ai rapporti con esercenti </a:t>
            </a:r>
            <a:r>
              <a:rPr lang="it-IT" b="0" i="0">
                <a:solidFill>
                  <a:schemeClr val="bg1"/>
                </a:solidFill>
                <a:effectLst/>
                <a:latin typeface="Trebuchet MS" panose="020B0603020202020204" pitchFamily="34" charset="0"/>
              </a:rPr>
              <a:t>la </a:t>
            </a:r>
            <a:r>
              <a:rPr lang="it-IT">
                <a:solidFill>
                  <a:schemeClr val="bg1"/>
                </a:solidFill>
                <a:latin typeface="Trebuchet MS" panose="020B0603020202020204" pitchFamily="34" charset="0"/>
              </a:rPr>
              <a:t>responsabilità</a:t>
            </a:r>
            <a:r>
              <a:rPr lang="it-IT" b="0" i="0">
                <a:solidFill>
                  <a:schemeClr val="bg1"/>
                </a:solidFill>
                <a:effectLst/>
                <a:latin typeface="Trebuchet MS" panose="020B0603020202020204" pitchFamily="34" charset="0"/>
              </a:rPr>
              <a:t> </a:t>
            </a:r>
            <a:r>
              <a:rPr lang="it-IT" b="0" i="0" dirty="0">
                <a:solidFill>
                  <a:schemeClr val="bg1"/>
                </a:solidFill>
                <a:effectLst/>
                <a:latin typeface="Trebuchet MS" panose="020B0603020202020204" pitchFamily="34" charset="0"/>
              </a:rPr>
              <a:t>genitoriale), a tutela dei minori, nonché i cosiddetti “amministrativi” riguardanti i minori per eventuale applicazione di misure rieducative.</a:t>
            </a:r>
            <a:endParaRPr lang="it-IT" dirty="0">
              <a:solidFill>
                <a:schemeClr val="bg1"/>
              </a:solidFill>
            </a:endParaRPr>
          </a:p>
        </p:txBody>
      </p:sp>
    </p:spTree>
    <p:extLst>
      <p:ext uri="{BB962C8B-B14F-4D97-AF65-F5344CB8AC3E}">
        <p14:creationId xmlns:p14="http://schemas.microsoft.com/office/powerpoint/2010/main" val="252052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FD6EDB49-211E-499D-9A08-6C5FF3D06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38F9F37E-D3CF-4F3D-96C2-25307819DF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2" name="Rectangle 11">
            <a:extLst>
              <a:ext uri="{FF2B5EF4-FFF2-40B4-BE49-F238E27FC236}">
                <a16:creationId xmlns:a16="http://schemas.microsoft.com/office/drawing/2014/main" xmlns="" id="{C5FFF17D-767C-40E7-8C89-962F1F54BC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3331" y="638508"/>
            <a:ext cx="10905339" cy="4843439"/>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E69F39E1-619D-4D9E-8823-8BD8CC3206B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70204" y="865667"/>
            <a:ext cx="10451592" cy="4389120"/>
          </a:xfrm>
          <a:prstGeom prst="rect">
            <a:avLst/>
          </a:prstGeom>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1003">
            <a:schemeClr val="lt1"/>
          </a:fillRef>
          <a:effectRef idx="2">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C8C53F47-DF50-454F-A5A6-6B969748D97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34796" y="1030259"/>
            <a:ext cx="10122408" cy="4059936"/>
          </a:xfrm>
          <a:prstGeom prst="rect">
            <a:avLst/>
          </a:prstGeom>
          <a:noFill/>
          <a:ln>
            <a:solidFill>
              <a:srgbClr val="4545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xmlns="" id="{D4B765BF-782F-476B-A935-4B5DA16D6E9A}"/>
              </a:ext>
            </a:extLst>
          </p:cNvPr>
          <p:cNvSpPr>
            <a:spLocks noGrp="1"/>
          </p:cNvSpPr>
          <p:nvPr>
            <p:ph idx="1"/>
          </p:nvPr>
        </p:nvSpPr>
        <p:spPr>
          <a:xfrm>
            <a:off x="1196502" y="1099227"/>
            <a:ext cx="9786025" cy="4059936"/>
          </a:xfrm>
        </p:spPr>
        <p:txBody>
          <a:bodyPr>
            <a:normAutofit/>
          </a:bodyPr>
          <a:lstStyle/>
          <a:p>
            <a:pPr>
              <a:lnSpc>
                <a:spcPct val="110000"/>
              </a:lnSpc>
            </a:pPr>
            <a:r>
              <a:rPr lang="it-IT" sz="1000" b="1" i="0" dirty="0">
                <a:effectLst/>
                <a:latin typeface="Trebuchet MS" panose="020B0603020202020204" pitchFamily="34" charset="0"/>
              </a:rPr>
              <a:t>Pubblico Ministero - P.M.</a:t>
            </a:r>
            <a:r>
              <a:rPr lang="it-IT" sz="1000" b="0" i="0" dirty="0">
                <a:effectLst/>
                <a:latin typeface="Trebuchet MS" panose="020B0603020202020204" pitchFamily="34" charset="0"/>
              </a:rPr>
              <a:t/>
            </a:r>
            <a:br>
              <a:rPr lang="it-IT" sz="1000" b="0" i="0" dirty="0">
                <a:effectLst/>
                <a:latin typeface="Trebuchet MS" panose="020B0603020202020204" pitchFamily="34" charset="0"/>
              </a:rPr>
            </a:br>
            <a:r>
              <a:rPr lang="it-IT" sz="1000" b="0" i="0" dirty="0">
                <a:effectLst/>
                <a:latin typeface="Trebuchet MS" panose="020B0603020202020204" pitchFamily="34" charset="0"/>
              </a:rPr>
              <a:t>E’ un magistrato della Procura della Repubblica che svolge le indagini e sostiene l’accusa a seguito della commissione di reati. Le sue funzioni sono: conduzione delle indagini e, in caso ci siamo elementi per sostenere l’accusa, formulazione dell’imputazione e richiesta di rinvio a giudizio. In campo civile ha funzioni inquirenti a tutela dei minori.</a:t>
            </a:r>
          </a:p>
          <a:p>
            <a:pPr>
              <a:lnSpc>
                <a:spcPct val="110000"/>
              </a:lnSpc>
            </a:pPr>
            <a:r>
              <a:rPr lang="it-IT" sz="1000" b="1" i="0" dirty="0">
                <a:effectLst/>
                <a:latin typeface="Trebuchet MS" panose="020B0603020202020204" pitchFamily="34" charset="0"/>
              </a:rPr>
              <a:t>Giudice per le Indagini Preliminari - G.I.P.</a:t>
            </a:r>
            <a:r>
              <a:rPr lang="it-IT" sz="1000" b="0" i="0" dirty="0">
                <a:effectLst/>
                <a:latin typeface="Trebuchet MS" panose="020B0603020202020204" pitchFamily="34" charset="0"/>
              </a:rPr>
              <a:t/>
            </a:r>
            <a:br>
              <a:rPr lang="it-IT" sz="1000" b="0" i="0" dirty="0">
                <a:effectLst/>
                <a:latin typeface="Trebuchet MS" panose="020B0603020202020204" pitchFamily="34" charset="0"/>
              </a:rPr>
            </a:br>
            <a:r>
              <a:rPr lang="it-IT" sz="1000" dirty="0">
                <a:latin typeface="Trebuchet MS" panose="020B0603020202020204" pitchFamily="34" charset="0"/>
              </a:rPr>
              <a:t>è u</a:t>
            </a:r>
            <a:r>
              <a:rPr lang="it-IT" sz="1000" b="0" i="0" dirty="0">
                <a:effectLst/>
                <a:latin typeface="Trebuchet MS" panose="020B0603020202020204" pitchFamily="34" charset="0"/>
              </a:rPr>
              <a:t>n magistrato che decide su singole questioni che riguardano la fase delle indagini preliminari e assume prove non rinviabili al dibattimento.</a:t>
            </a:r>
            <a:br>
              <a:rPr lang="it-IT" sz="1000" b="0" i="0" dirty="0">
                <a:effectLst/>
                <a:latin typeface="Trebuchet MS" panose="020B0603020202020204" pitchFamily="34" charset="0"/>
              </a:rPr>
            </a:br>
            <a:r>
              <a:rPr lang="it-IT" sz="1000" b="0" i="0" dirty="0">
                <a:effectLst/>
                <a:latin typeface="Trebuchet MS" panose="020B0603020202020204" pitchFamily="34" charset="0"/>
              </a:rPr>
              <a:t>Il G.I.P. minorile ha principalmente due funzioni: pronuncia dei primi provvedimenti relativi alla libertà personale e decisione di non luogo a procedere per irrilevanza del fatto.</a:t>
            </a:r>
          </a:p>
          <a:p>
            <a:pPr>
              <a:lnSpc>
                <a:spcPct val="110000"/>
              </a:lnSpc>
            </a:pPr>
            <a:r>
              <a:rPr lang="it-IT" sz="1000" b="1" i="0" dirty="0">
                <a:effectLst/>
                <a:latin typeface="Trebuchet MS" panose="020B0603020202020204" pitchFamily="34" charset="0"/>
              </a:rPr>
              <a:t>Giudice nell’Udienza Preliminare - G.U.P.</a:t>
            </a:r>
            <a:r>
              <a:rPr lang="it-IT" sz="1000" b="0" i="0" dirty="0">
                <a:effectLst/>
                <a:latin typeface="Trebuchet MS" panose="020B0603020202020204" pitchFamily="34" charset="0"/>
              </a:rPr>
              <a:t/>
            </a:r>
            <a:br>
              <a:rPr lang="it-IT" sz="1000" b="0" i="0" dirty="0">
                <a:effectLst/>
                <a:latin typeface="Trebuchet MS" panose="020B0603020202020204" pitchFamily="34" charset="0"/>
              </a:rPr>
            </a:br>
            <a:r>
              <a:rPr lang="it-IT" sz="1000" b="0" i="0" dirty="0">
                <a:effectLst/>
                <a:latin typeface="Trebuchet MS" panose="020B0603020202020204" pitchFamily="34" charset="0"/>
              </a:rPr>
              <a:t>In ambito minorile è un organo collegiale composto da un giudice togato e due (un uomo e una donna) giudici onorari. Formalmente il P.M. minorile cita il/la minorenne davanti al G.U.P. minorile chiedendone il rinvio a giudizio dibattimentale davanti al T.M. In udienza preliminare i procedimenti possono anche essere definiti con rito abbreviato (che prevede di regola una decisione allo stato degli atti, con uno sconto di un terzo di pena in caso di condanna) e, in taluni casi, con la condanna a sanzioni sostitutive (libertà controllata e semidetenzione).</a:t>
            </a:r>
          </a:p>
          <a:p>
            <a:pPr>
              <a:lnSpc>
                <a:spcPct val="110000"/>
              </a:lnSpc>
            </a:pPr>
            <a:r>
              <a:rPr lang="it-IT" sz="1000" b="1" i="0" dirty="0">
                <a:effectLst/>
                <a:latin typeface="Trebuchet MS" panose="020B0603020202020204" pitchFamily="34" charset="0"/>
              </a:rPr>
              <a:t>Magistrato di Sorveglianza</a:t>
            </a:r>
            <a:r>
              <a:rPr lang="it-IT" sz="1000" b="0" i="0" dirty="0">
                <a:effectLst/>
                <a:latin typeface="Trebuchet MS" panose="020B0603020202020204" pitchFamily="34" charset="0"/>
              </a:rPr>
              <a:t/>
            </a:r>
            <a:br>
              <a:rPr lang="it-IT" sz="1000" b="0" i="0" dirty="0">
                <a:effectLst/>
                <a:latin typeface="Trebuchet MS" panose="020B0603020202020204" pitchFamily="34" charset="0"/>
              </a:rPr>
            </a:br>
            <a:r>
              <a:rPr lang="it-IT" sz="1000" b="0" i="0" dirty="0">
                <a:effectLst/>
                <a:latin typeface="Trebuchet MS" panose="020B0603020202020204" pitchFamily="34" charset="0"/>
              </a:rPr>
              <a:t>E’ un magistrato che ha il compito di vigilare sull’esecuzione delle condanne e delle misure di sicurezza, di autorizzare permessi e licenze ai detenuti e </a:t>
            </a:r>
            <a:r>
              <a:rPr lang="it-IT" sz="1000" b="0" i="0" dirty="0" err="1">
                <a:effectLst/>
                <a:latin typeface="Trebuchet MS" panose="020B0603020202020204" pitchFamily="34" charset="0"/>
              </a:rPr>
              <a:t>difissare</a:t>
            </a:r>
            <a:r>
              <a:rPr lang="it-IT" sz="1000" b="0" i="0" dirty="0">
                <a:effectLst/>
                <a:latin typeface="Trebuchet MS" panose="020B0603020202020204" pitchFamily="34" charset="0"/>
              </a:rPr>
              <a:t> le modalità di esecuzione delle sanzioni sostitutive (libertà controllata, semidetenzione).</a:t>
            </a:r>
            <a:br>
              <a:rPr lang="it-IT" sz="1000" b="0" i="0" dirty="0">
                <a:effectLst/>
                <a:latin typeface="Trebuchet MS" panose="020B0603020202020204" pitchFamily="34" charset="0"/>
              </a:rPr>
            </a:br>
            <a:r>
              <a:rPr lang="it-IT" sz="1000" b="0" i="0" dirty="0">
                <a:effectLst/>
                <a:latin typeface="Trebuchet MS" panose="020B0603020202020204" pitchFamily="34" charset="0"/>
              </a:rPr>
              <a:t>Il magistrato di sorveglianza minorile ha competenza nei confronti dei condannati per reati commessi durante la minore età fino al compimento dei 25 anni.</a:t>
            </a:r>
          </a:p>
          <a:p>
            <a:pPr>
              <a:lnSpc>
                <a:spcPct val="110000"/>
              </a:lnSpc>
            </a:pPr>
            <a:r>
              <a:rPr lang="it-IT" sz="1000" b="1" i="0" dirty="0">
                <a:effectLst/>
                <a:latin typeface="Trebuchet MS" panose="020B0603020202020204" pitchFamily="34" charset="0"/>
              </a:rPr>
              <a:t>Tribunale di Sorveglianza</a:t>
            </a:r>
            <a:r>
              <a:rPr lang="it-IT" sz="1000" b="0" i="0" dirty="0">
                <a:effectLst/>
                <a:latin typeface="Trebuchet MS" panose="020B0603020202020204" pitchFamily="34" charset="0"/>
              </a:rPr>
              <a:t/>
            </a:r>
            <a:br>
              <a:rPr lang="it-IT" sz="1000" b="0" i="0" dirty="0">
                <a:effectLst/>
                <a:latin typeface="Trebuchet MS" panose="020B0603020202020204" pitchFamily="34" charset="0"/>
              </a:rPr>
            </a:br>
            <a:r>
              <a:rPr lang="it-IT" sz="1000" b="0" i="0" dirty="0">
                <a:effectLst/>
                <a:latin typeface="Trebuchet MS" panose="020B0603020202020204" pitchFamily="34" charset="0"/>
              </a:rPr>
              <a:t>E’ una delle funzioni dello stesso Tribunale per i minorenni, nella composizione collegiale di due giudici togati e due onorari. Provvede in particolare, in ordine alla misure alternative alla detenzione (affidamento in prova al Servizio Sociale, detenzione domiciliare, semilibertà).</a:t>
            </a:r>
          </a:p>
          <a:p>
            <a:pPr>
              <a:lnSpc>
                <a:spcPct val="110000"/>
              </a:lnSpc>
            </a:pPr>
            <a:endParaRPr lang="it-IT" sz="500" dirty="0"/>
          </a:p>
        </p:txBody>
      </p:sp>
      <p:pic>
        <p:nvPicPr>
          <p:cNvPr id="18" name="Picture 17">
            <a:extLst>
              <a:ext uri="{FF2B5EF4-FFF2-40B4-BE49-F238E27FC236}">
                <a16:creationId xmlns:a16="http://schemas.microsoft.com/office/drawing/2014/main" xmlns="" id="{6A26901A-BC62-4A3A-A07A-65E1F3DDDEC6}"/>
              </a:ext>
              <a:ext uri="{C183D7F6-B498-43B3-948B-1728B52AA6E4}">
                <adec:decorative xmlns:adec="http://schemas.microsoft.com/office/drawing/2017/decorative" xmlns=""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4252357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1538BB6-F725-4FFB-A0B4-F45795A14076}"/>
              </a:ext>
            </a:extLst>
          </p:cNvPr>
          <p:cNvSpPr>
            <a:spLocks noGrp="1"/>
          </p:cNvSpPr>
          <p:nvPr>
            <p:ph type="title"/>
          </p:nvPr>
        </p:nvSpPr>
        <p:spPr/>
        <p:txBody>
          <a:bodyPr/>
          <a:lstStyle/>
          <a:p>
            <a:r>
              <a:rPr lang="it-IT" b="1" i="0" dirty="0">
                <a:solidFill>
                  <a:srgbClr val="333333"/>
                </a:solidFill>
                <a:effectLst/>
                <a:latin typeface="Trebuchet MS" panose="020B0603020202020204" pitchFamily="34" charset="0"/>
              </a:rPr>
              <a:t>IL CODICE DI PROCEDURA PENALE PER I MINORENNI</a:t>
            </a:r>
            <a:endParaRPr lang="it-IT" dirty="0"/>
          </a:p>
        </p:txBody>
      </p:sp>
      <p:sp>
        <p:nvSpPr>
          <p:cNvPr id="3" name="Segnaposto contenuto 2">
            <a:extLst>
              <a:ext uri="{FF2B5EF4-FFF2-40B4-BE49-F238E27FC236}">
                <a16:creationId xmlns:a16="http://schemas.microsoft.com/office/drawing/2014/main" xmlns="" id="{28A0E3FF-8C64-44A8-BFF5-7AF3B3430E48}"/>
              </a:ext>
            </a:extLst>
          </p:cNvPr>
          <p:cNvSpPr>
            <a:spLocks noGrp="1"/>
          </p:cNvSpPr>
          <p:nvPr>
            <p:ph idx="1"/>
          </p:nvPr>
        </p:nvSpPr>
        <p:spPr/>
        <p:txBody>
          <a:bodyPr>
            <a:normAutofit fontScale="70000" lnSpcReduction="20000"/>
          </a:bodyPr>
          <a:lstStyle/>
          <a:p>
            <a:pPr marL="0" indent="0">
              <a:buNone/>
            </a:pPr>
            <a:r>
              <a:rPr lang="it-IT" dirty="0"/>
              <a:t/>
            </a:r>
            <a:br>
              <a:rPr lang="it-IT" dirty="0"/>
            </a:br>
            <a:r>
              <a:rPr lang="it-IT" b="0" i="0" dirty="0">
                <a:solidFill>
                  <a:srgbClr val="333333"/>
                </a:solidFill>
                <a:effectLst/>
                <a:latin typeface="Trebuchet MS" panose="020B0603020202020204" pitchFamily="34" charset="0"/>
              </a:rPr>
              <a:t>Il D.P.R.448 del 1988 intitolato “Approvazione delle disposizioni sul processo penale a carico di imputati minorenni” stabilisce che le disposizioni in esso contenute si osservano nei procedimenti a carico di minorenni e che, per quanto in esso non previsto, si applicano quelle del codice di procedura penale (art.1).</a:t>
            </a:r>
            <a:r>
              <a:rPr lang="it-IT" dirty="0"/>
              <a:t/>
            </a:r>
            <a:br>
              <a:rPr lang="it-IT" dirty="0"/>
            </a:br>
            <a:r>
              <a:rPr lang="it-IT" b="0" i="0" dirty="0">
                <a:solidFill>
                  <a:srgbClr val="333333"/>
                </a:solidFill>
                <a:effectLst/>
                <a:latin typeface="Trebuchet MS" panose="020B0603020202020204" pitchFamily="34" charset="0"/>
              </a:rPr>
              <a:t>Con il codice di procedura penale si intende garantire una modalità processuale che riconosca che il processo penale minorile sia un evento delicato e importante nella vita del minore che deve essere adeguato alle esigenze di una personalità in fase evolutiva: ciò determina la previsione di un processo che, pur mantenendo le garanzie del processo penale ordinario, limita, per quanto possibile, gli effetti dannosi che il contatto con il circuito penale necessariamente determina sul soggetto coinvolto. Viene così a delinearsi un sistema di giustizia differenziato, con il passaggio del minore da oggetto di protezione a soggetto titolare di diritti specifici, che necessitano di specifica tutela: per la prima volta, nel nostro ordinamento, il D.P.R. parla esplicitamente di interesse del minore, esigenze educative e tutela del minore.</a:t>
            </a:r>
            <a:endParaRPr lang="it-IT" dirty="0"/>
          </a:p>
        </p:txBody>
      </p:sp>
    </p:spTree>
    <p:extLst>
      <p:ext uri="{BB962C8B-B14F-4D97-AF65-F5344CB8AC3E}">
        <p14:creationId xmlns:p14="http://schemas.microsoft.com/office/powerpoint/2010/main" val="2638962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D5111D0-D9F1-4B35-9077-501B3DD2B70C}"/>
              </a:ext>
            </a:extLst>
          </p:cNvPr>
          <p:cNvSpPr>
            <a:spLocks noGrp="1"/>
          </p:cNvSpPr>
          <p:nvPr>
            <p:ph type="title"/>
          </p:nvPr>
        </p:nvSpPr>
        <p:spPr/>
        <p:txBody>
          <a:bodyPr/>
          <a:lstStyle/>
          <a:p>
            <a:r>
              <a:rPr lang="it-IT" dirty="0"/>
              <a:t>I PRINCIPI</a:t>
            </a:r>
          </a:p>
        </p:txBody>
      </p:sp>
      <p:sp>
        <p:nvSpPr>
          <p:cNvPr id="3" name="Segnaposto contenuto 2">
            <a:extLst>
              <a:ext uri="{FF2B5EF4-FFF2-40B4-BE49-F238E27FC236}">
                <a16:creationId xmlns:a16="http://schemas.microsoft.com/office/drawing/2014/main" xmlns="" id="{683A4B97-CD78-4CF1-B5E7-F66534E6A5AE}"/>
              </a:ext>
            </a:extLst>
          </p:cNvPr>
          <p:cNvSpPr>
            <a:spLocks noGrp="1"/>
          </p:cNvSpPr>
          <p:nvPr>
            <p:ph idx="1"/>
          </p:nvPr>
        </p:nvSpPr>
        <p:spPr/>
        <p:txBody>
          <a:bodyPr/>
          <a:lstStyle/>
          <a:p>
            <a:r>
              <a:rPr lang="it-IT" b="1" i="0" dirty="0">
                <a:solidFill>
                  <a:srgbClr val="333333"/>
                </a:solidFill>
                <a:effectLst/>
                <a:latin typeface="Trebuchet MS" panose="020B0603020202020204" pitchFamily="34" charset="0"/>
              </a:rPr>
              <a:t>principio di adeguatezza;</a:t>
            </a:r>
          </a:p>
          <a:p>
            <a:r>
              <a:rPr lang="it-IT" b="1" i="0" dirty="0">
                <a:solidFill>
                  <a:srgbClr val="333333"/>
                </a:solidFill>
                <a:effectLst/>
                <a:latin typeface="Trebuchet MS" panose="020B0603020202020204" pitchFamily="34" charset="0"/>
              </a:rPr>
              <a:t>principio di minima offensività;</a:t>
            </a:r>
          </a:p>
          <a:p>
            <a:r>
              <a:rPr lang="it-IT" b="1" i="0" dirty="0">
                <a:solidFill>
                  <a:srgbClr val="333333"/>
                </a:solidFill>
                <a:effectLst/>
                <a:latin typeface="Trebuchet MS" panose="020B0603020202020204" pitchFamily="34" charset="0"/>
              </a:rPr>
              <a:t>principio di </a:t>
            </a:r>
            <a:r>
              <a:rPr lang="it-IT" b="1" i="0" dirty="0" err="1">
                <a:solidFill>
                  <a:srgbClr val="333333"/>
                </a:solidFill>
                <a:effectLst/>
                <a:latin typeface="Trebuchet MS" panose="020B0603020202020204" pitchFamily="34" charset="0"/>
              </a:rPr>
              <a:t>destigmatizzazione</a:t>
            </a:r>
            <a:r>
              <a:rPr lang="it-IT" b="1" dirty="0">
                <a:solidFill>
                  <a:srgbClr val="333333"/>
                </a:solidFill>
                <a:latin typeface="Trebuchet MS" panose="020B0603020202020204" pitchFamily="34" charset="0"/>
              </a:rPr>
              <a:t>;</a:t>
            </a:r>
          </a:p>
          <a:p>
            <a:r>
              <a:rPr lang="it-IT" b="1" i="0" dirty="0">
                <a:solidFill>
                  <a:srgbClr val="333333"/>
                </a:solidFill>
                <a:effectLst/>
                <a:latin typeface="Trebuchet MS" panose="020B0603020202020204" pitchFamily="34" charset="0"/>
              </a:rPr>
              <a:t>principio di residualità della detenzione;</a:t>
            </a:r>
          </a:p>
          <a:p>
            <a:r>
              <a:rPr lang="it-IT" b="1" i="0" dirty="0">
                <a:solidFill>
                  <a:srgbClr val="333333"/>
                </a:solidFill>
                <a:effectLst/>
                <a:latin typeface="Trebuchet MS" panose="020B0603020202020204" pitchFamily="34" charset="0"/>
              </a:rPr>
              <a:t>il principio di </a:t>
            </a:r>
            <a:r>
              <a:rPr lang="it-IT" b="1" i="0" dirty="0" err="1">
                <a:solidFill>
                  <a:srgbClr val="333333"/>
                </a:solidFill>
                <a:effectLst/>
                <a:latin typeface="Trebuchet MS" panose="020B0603020202020204" pitchFamily="34" charset="0"/>
              </a:rPr>
              <a:t>autoselettività</a:t>
            </a:r>
            <a:r>
              <a:rPr lang="it-IT" b="1" i="0" dirty="0">
                <a:solidFill>
                  <a:srgbClr val="333333"/>
                </a:solidFill>
                <a:effectLst/>
                <a:latin typeface="Trebuchet MS" panose="020B0603020202020204" pitchFamily="34" charset="0"/>
              </a:rPr>
              <a:t> del processo penale.</a:t>
            </a:r>
            <a:endParaRPr lang="it-IT" b="1" dirty="0">
              <a:solidFill>
                <a:srgbClr val="333333"/>
              </a:solidFill>
              <a:latin typeface="Trebuchet MS" panose="020B0603020202020204" pitchFamily="34" charset="0"/>
            </a:endParaRPr>
          </a:p>
        </p:txBody>
      </p:sp>
    </p:spTree>
    <p:extLst>
      <p:ext uri="{BB962C8B-B14F-4D97-AF65-F5344CB8AC3E}">
        <p14:creationId xmlns:p14="http://schemas.microsoft.com/office/powerpoint/2010/main" val="456147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xmlns="" id="{BA1327E2-4F8A-4C97-8352-A828827F60DD}"/>
              </a:ext>
            </a:extLst>
          </p:cNvPr>
          <p:cNvSpPr>
            <a:spLocks noGrp="1"/>
          </p:cNvSpPr>
          <p:nvPr>
            <p:ph idx="1"/>
          </p:nvPr>
        </p:nvSpPr>
        <p:spPr>
          <a:xfrm>
            <a:off x="131975" y="2083324"/>
            <a:ext cx="12060025" cy="3970157"/>
          </a:xfrm>
        </p:spPr>
        <p:txBody>
          <a:bodyPr>
            <a:normAutofit fontScale="70000" lnSpcReduction="20000"/>
          </a:bodyPr>
          <a:lstStyle/>
          <a:p>
            <a:r>
              <a:rPr lang="it-IT" b="1" i="0" dirty="0">
                <a:solidFill>
                  <a:srgbClr val="333333"/>
                </a:solidFill>
                <a:effectLst/>
                <a:latin typeface="Trebuchet MS" panose="020B0603020202020204" pitchFamily="34" charset="0"/>
              </a:rPr>
              <a:t>LE MISURE DI SICUREZZA</a:t>
            </a:r>
            <a:r>
              <a:rPr lang="it-IT" b="0" i="0" dirty="0">
                <a:solidFill>
                  <a:srgbClr val="333333"/>
                </a:solidFill>
                <a:effectLst/>
                <a:latin typeface="Trebuchet MS" panose="020B0603020202020204" pitchFamily="34" charset="0"/>
              </a:rPr>
              <a:t/>
            </a:r>
            <a:br>
              <a:rPr lang="it-IT" b="0" i="0" dirty="0">
                <a:solidFill>
                  <a:srgbClr val="333333"/>
                </a:solidFill>
                <a:effectLst/>
                <a:latin typeface="Trebuchet MS" panose="020B0603020202020204" pitchFamily="34" charset="0"/>
              </a:rPr>
            </a:br>
            <a:r>
              <a:rPr lang="it-IT" b="0" i="0" dirty="0">
                <a:solidFill>
                  <a:srgbClr val="333333"/>
                </a:solidFill>
                <a:effectLst/>
                <a:latin typeface="Trebuchet MS" panose="020B0603020202020204" pitchFamily="34" charset="0"/>
              </a:rPr>
              <a:t>Il D.P.R. stabilisce anche quali siano le misure di sicurezza applicabili al minore ossia: la libertà vigilata e il riformatorio giudiziario (art.36). Va sottolineato come il legislatore abbia dedicato un ampio spazio alle misure di sicurezza, con l’intenzione non di mutarne gli aspetti sostanziali rispetto a quelle applicabili ai maggiori di età, bensì di </a:t>
            </a:r>
            <a:r>
              <a:rPr lang="it-IT" b="0" i="0" dirty="0" err="1">
                <a:solidFill>
                  <a:srgbClr val="333333"/>
                </a:solidFill>
                <a:effectLst/>
                <a:latin typeface="Trebuchet MS" panose="020B0603020202020204" pitchFamily="34" charset="0"/>
              </a:rPr>
              <a:t>ridisciplinarne</a:t>
            </a:r>
            <a:r>
              <a:rPr lang="it-IT" b="0" i="0" dirty="0">
                <a:solidFill>
                  <a:srgbClr val="333333"/>
                </a:solidFill>
                <a:effectLst/>
                <a:latin typeface="Trebuchet MS" panose="020B0603020202020204" pitchFamily="34" charset="0"/>
              </a:rPr>
              <a:t> gli aspetti esecutivi, adattandoli alle esigenze educative del minore.</a:t>
            </a:r>
          </a:p>
          <a:p>
            <a:pPr fontAlgn="base">
              <a:buFont typeface="Arial" panose="020B0604020202020204" pitchFamily="34" charset="0"/>
              <a:buChar char="•"/>
            </a:pPr>
            <a:r>
              <a:rPr lang="it-IT" b="0" i="0" dirty="0">
                <a:solidFill>
                  <a:srgbClr val="333333"/>
                </a:solidFill>
                <a:effectLst/>
                <a:latin typeface="Trebuchet MS" panose="020B0603020202020204" pitchFamily="34" charset="0"/>
              </a:rPr>
              <a:t>(art.36 del D.P.R. 448/88) Sono applicabili ai minorenni non imputabili ai sensi degli artt.97 e 98 c.p. (per non aver compiuto gli anni 14 o per “incapacità di intendere e di volere”, cosiddetta immaturità) autori di reato e ai minorenni condannati;</a:t>
            </a:r>
          </a:p>
          <a:p>
            <a:pPr fontAlgn="base">
              <a:buFont typeface="Arial" panose="020B0604020202020204" pitchFamily="34" charset="0"/>
              <a:buChar char="•"/>
            </a:pPr>
            <a:r>
              <a:rPr lang="it-IT" b="0" i="0" dirty="0">
                <a:solidFill>
                  <a:srgbClr val="333333"/>
                </a:solidFill>
                <a:effectLst/>
                <a:latin typeface="Trebuchet MS" panose="020B0603020202020204" pitchFamily="34" charset="0"/>
              </a:rPr>
              <a:t>nei confronti di minorenni la libertà vigilata è eseguita nelle forme previste dall’art. 20 e 21 del D.P.R. 448/1988 e la misura del riformatorio giudiziario è applicata soltanto per i delitti previsti dall’art. 23 ed è eseguita nelle forme dell’art. 22 del D.P.R. 448/1988.</a:t>
            </a:r>
          </a:p>
          <a:p>
            <a:r>
              <a:rPr lang="it-IT" b="1" i="0" dirty="0">
                <a:solidFill>
                  <a:srgbClr val="333333"/>
                </a:solidFill>
                <a:effectLst/>
                <a:latin typeface="Trebuchet MS" panose="020B0603020202020204" pitchFamily="34" charset="0"/>
              </a:rPr>
              <a:t>LE SANZIONI SOSTITUTIVE</a:t>
            </a:r>
            <a:r>
              <a:rPr lang="it-IT" b="0" i="0" dirty="0">
                <a:solidFill>
                  <a:srgbClr val="333333"/>
                </a:solidFill>
                <a:effectLst/>
                <a:latin typeface="Trebuchet MS" panose="020B0603020202020204" pitchFamily="34" charset="0"/>
              </a:rPr>
              <a:t/>
            </a:r>
            <a:br>
              <a:rPr lang="it-IT" b="0" i="0" dirty="0">
                <a:solidFill>
                  <a:srgbClr val="333333"/>
                </a:solidFill>
                <a:effectLst/>
                <a:latin typeface="Trebuchet MS" panose="020B0603020202020204" pitchFamily="34" charset="0"/>
              </a:rPr>
            </a:br>
            <a:r>
              <a:rPr lang="it-IT" b="0" i="0" dirty="0">
                <a:solidFill>
                  <a:srgbClr val="333333"/>
                </a:solidFill>
                <a:effectLst/>
                <a:latin typeface="Trebuchet MS" panose="020B0603020202020204" pitchFamily="34" charset="0"/>
              </a:rPr>
              <a:t>Quando la pena detentiva non è superiore a due anni, il giudice può sostituirla con la sanzione della semidetenzione o della libertà controllata, tenuto conto della personalità del minorenne, nonché delle sue condizioni familiari, sociali e ambientali(Art. 30 del D.P.R. 448/88).</a:t>
            </a:r>
          </a:p>
          <a:p>
            <a:r>
              <a:rPr lang="it-IT" b="1" i="0" dirty="0">
                <a:solidFill>
                  <a:srgbClr val="333333"/>
                </a:solidFill>
                <a:effectLst/>
                <a:latin typeface="Trebuchet MS" panose="020B0603020202020204" pitchFamily="34" charset="0"/>
              </a:rPr>
              <a:t>LA MEDIAZIONE PENALE MINORILE</a:t>
            </a:r>
          </a:p>
          <a:p>
            <a:r>
              <a:rPr lang="it-IT" b="1" i="0" dirty="0">
                <a:solidFill>
                  <a:srgbClr val="333333"/>
                </a:solidFill>
                <a:effectLst/>
                <a:latin typeface="Trebuchet MS" panose="020B0603020202020204" pitchFamily="34" charset="0"/>
              </a:rPr>
              <a:t>LA MEDIAZIONE CULTURALE</a:t>
            </a:r>
            <a:endParaRPr lang="it-IT" dirty="0"/>
          </a:p>
        </p:txBody>
      </p:sp>
    </p:spTree>
    <p:extLst>
      <p:ext uri="{BB962C8B-B14F-4D97-AF65-F5344CB8AC3E}">
        <p14:creationId xmlns:p14="http://schemas.microsoft.com/office/powerpoint/2010/main" val="1934114042"/>
      </p:ext>
    </p:extLst>
  </p:cSld>
  <p:clrMapOvr>
    <a:masterClrMapping/>
  </p:clrMapOvr>
</p:sld>
</file>

<file path=ppt/theme/theme1.xml><?xml version="1.0" encoding="utf-8"?>
<a:theme xmlns:a="http://schemas.openxmlformats.org/drawingml/2006/main" name="Raccolta">
  <a:themeElements>
    <a:clrScheme name="Raccolta">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Raccolta">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ccolta">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xmlns="" name="Gallery" id="{BBFCD31E-59A1-489D-B089-A3EAD7CAE12E}" vid="{F5E91637-A7B6-4E27-B710-77DA7014EE1E}"/>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197</Words>
  <Application>Microsoft Office PowerPoint</Application>
  <PresentationFormat>Personalizzato</PresentationFormat>
  <Paragraphs>43</Paragraphs>
  <Slides>10</Slides>
  <Notes>1</Notes>
  <HiddenSlides>0</HiddenSlides>
  <MMClips>0</MMClips>
  <ScaleCrop>false</ScaleCrop>
  <HeadingPairs>
    <vt:vector size="4" baseType="variant">
      <vt:variant>
        <vt:lpstr>Tema</vt:lpstr>
      </vt:variant>
      <vt:variant>
        <vt:i4>1</vt:i4>
      </vt:variant>
      <vt:variant>
        <vt:lpstr>Titoli diapositive</vt:lpstr>
      </vt:variant>
      <vt:variant>
        <vt:i4>10</vt:i4>
      </vt:variant>
    </vt:vector>
  </HeadingPairs>
  <TitlesOfParts>
    <vt:vector size="11" baseType="lpstr">
      <vt:lpstr>Raccolta</vt:lpstr>
      <vt:lpstr>Ambito penale minorile </vt:lpstr>
      <vt:lpstr>Il sistema di giustizia minorile e il minore autore di reato </vt:lpstr>
      <vt:lpstr>Presentazione standard di PowerPoint</vt:lpstr>
      <vt:lpstr>aUTORITA’ GIUDIZIARIE COMPETENTI</vt:lpstr>
      <vt:lpstr>Procura della Repubblica presso il Tribunale per i minorenni</vt:lpstr>
      <vt:lpstr>Presentazione standard di PowerPoint</vt:lpstr>
      <vt:lpstr>IL CODICE DI PROCEDURA PENALE PER I MINORENNI</vt:lpstr>
      <vt:lpstr>I PRINCIPI</vt:lpstr>
      <vt:lpstr>Presentazione standard di PowerPoint</vt:lpstr>
      <vt:lpstr>ussm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Ambito penitenziario minorile </dc:title>
  <dc:creator>393249947888</dc:creator>
  <cp:lastModifiedBy>sociale3</cp:lastModifiedBy>
  <cp:revision>18</cp:revision>
  <dcterms:created xsi:type="dcterms:W3CDTF">2020-11-07T10:26:18Z</dcterms:created>
  <dcterms:modified xsi:type="dcterms:W3CDTF">2022-11-24T07:21:32Z</dcterms:modified>
</cp:coreProperties>
</file>