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9" r:id="rId4"/>
    <p:sldId id="260" r:id="rId5"/>
    <p:sldId id="261" r:id="rId6"/>
    <p:sldId id="262" r:id="rId7"/>
    <p:sldId id="263" r:id="rId8"/>
    <p:sldId id="264" r:id="rId9"/>
    <p:sldId id="265" r:id="rId10"/>
    <p:sldId id="266" r:id="rId11"/>
    <p:sldId id="269" r:id="rId12"/>
    <p:sldId id="270" r:id="rId13"/>
    <p:sldId id="271" r:id="rId14"/>
    <p:sldId id="272" r:id="rId15"/>
    <p:sldId id="273" r:id="rId16"/>
    <p:sldId id="274" r:id="rId17"/>
    <p:sldId id="275" r:id="rId18"/>
    <p:sldId id="276" r:id="rId19"/>
    <p:sldId id="277" r:id="rId20"/>
    <p:sldId id="278" r:id="rId21"/>
  </p:sldIdLst>
  <p:sldSz cx="12192000" cy="6858000"/>
  <p:notesSz cx="6858000" cy="9144000"/>
  <p:embeddedFontLst>
    <p:embeddedFont>
      <p:font typeface="Century Gothic" panose="020B0502020202020204" pitchFamily="34" charset="0"/>
      <p:regular r:id="rId23"/>
      <p:bold r:id="rId24"/>
      <p:italic r:id="rId25"/>
      <p:boldItalic r:id="rId26"/>
    </p:embeddedFont>
    <p:embeddedFont>
      <p:font typeface="Garamond" panose="02020404030301010803" pitchFamily="18" charset="0"/>
      <p:regular r:id="rId27"/>
      <p:bold r:id="rId28"/>
      <p:italic r:id="rId29"/>
    </p:embeddedFont>
    <p:embeddedFont>
      <p:font typeface="Merriweather Sans" pitchFamily="2" charset="0"/>
      <p:regular r:id="rId30"/>
      <p:bold r:id="rId31"/>
      <p:italic r:id="rId32"/>
      <p:boldItalic r:id="rId33"/>
    </p:embeddedFont>
    <p:embeddedFont>
      <p:font typeface="Tahoma" panose="020B0604030504040204" pitchFamily="3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iDraG1x9H/DGGgIShgZEVEB958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 name="Google Shape;26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 name="Google Shape;297;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6" name="Google Shape;306;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titolo" type="title">
  <p:cSld name="TITLE">
    <p:bg>
      <p:bgPr>
        <a:gradFill>
          <a:gsLst>
            <a:gs pos="0">
              <a:srgbClr val="E1DBC9"/>
            </a:gs>
            <a:gs pos="77000">
              <a:srgbClr val="C8C1B0"/>
            </a:gs>
            <a:gs pos="100000">
              <a:srgbClr val="C0BAAA"/>
            </a:gs>
          </a:gsLst>
          <a:lin ang="5400000" scaled="0"/>
        </a:gradFill>
        <a:effectLst/>
      </p:bgPr>
    </p:bg>
    <p:spTree>
      <p:nvGrpSpPr>
        <p:cNvPr id="1" name="Shape 12"/>
        <p:cNvGrpSpPr/>
        <p:nvPr/>
      </p:nvGrpSpPr>
      <p:grpSpPr>
        <a:xfrm>
          <a:off x="0" y="0"/>
          <a:ext cx="0" cy="0"/>
          <a:chOff x="0" y="0"/>
          <a:chExt cx="0" cy="0"/>
        </a:xfrm>
      </p:grpSpPr>
      <p:sp>
        <p:nvSpPr>
          <p:cNvPr id="13" name="Google Shape;13;p25"/>
          <p:cNvSpPr/>
          <p:nvPr/>
        </p:nvSpPr>
        <p:spPr>
          <a:xfrm>
            <a:off x="0" y="0"/>
            <a:ext cx="12192000" cy="6858000"/>
          </a:xfrm>
          <a:prstGeom prst="rect">
            <a:avLst/>
          </a:prstGeom>
          <a:blipFill rotWithShape="1">
            <a:blip r:embed="rId2">
              <a:alphaModFix amt="45000"/>
            </a:blip>
            <a:tile tx="-44450" ty="38100" sx="85000" sy="85000" flip="none" algn="tl"/>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5"/>
          <p:cNvSpPr/>
          <p:nvPr/>
        </p:nvSpPr>
        <p:spPr>
          <a:xfrm>
            <a:off x="1307870" y="1267730"/>
            <a:ext cx="9576262" cy="4307950"/>
          </a:xfrm>
          <a:prstGeom prst="rect">
            <a:avLst/>
          </a:prstGeom>
          <a:solidFill>
            <a:schemeClr val="lt1"/>
          </a:solidFill>
          <a:ln>
            <a:noFill/>
          </a:ln>
          <a:effectLst>
            <a:outerShdw blurRad="50800" algn="ctr" rotWithShape="0">
              <a:srgbClr val="000000">
                <a:alpha val="6549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5"/>
          <p:cNvSpPr/>
          <p:nvPr/>
        </p:nvSpPr>
        <p:spPr>
          <a:xfrm>
            <a:off x="1447801"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5"/>
          <p:cNvSpPr/>
          <p:nvPr/>
        </p:nvSpPr>
        <p:spPr>
          <a:xfrm>
            <a:off x="5135880" y="1267730"/>
            <a:ext cx="1920240" cy="73152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 name="Google Shape;17;p25"/>
          <p:cNvGrpSpPr/>
          <p:nvPr/>
        </p:nvGrpSpPr>
        <p:grpSpPr>
          <a:xfrm>
            <a:off x="5250180" y="1267730"/>
            <a:ext cx="1691640" cy="645295"/>
            <a:chOff x="5318306" y="1386268"/>
            <a:chExt cx="1567331" cy="645295"/>
          </a:xfrm>
        </p:grpSpPr>
        <p:cxnSp>
          <p:nvCxnSpPr>
            <p:cNvPr id="18" name="Google Shape;18;p25"/>
            <p:cNvCxnSpPr/>
            <p:nvPr/>
          </p:nvCxnSpPr>
          <p:spPr>
            <a:xfrm>
              <a:off x="5318306"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19" name="Google Shape;19;p25"/>
            <p:cNvCxnSpPr/>
            <p:nvPr/>
          </p:nvCxnSpPr>
          <p:spPr>
            <a:xfrm>
              <a:off x="6885637"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20" name="Google Shape;20;p25"/>
            <p:cNvCxnSpPr/>
            <p:nvPr/>
          </p:nvCxnSpPr>
          <p:spPr>
            <a:xfrm>
              <a:off x="5318306" y="2031563"/>
              <a:ext cx="1567331" cy="0"/>
            </a:xfrm>
            <a:prstGeom prst="straightConnector1">
              <a:avLst/>
            </a:prstGeom>
            <a:solidFill>
              <a:srgbClr val="262626"/>
            </a:solidFill>
            <a:ln w="9525" cap="flat" cmpd="sng">
              <a:solidFill>
                <a:schemeClr val="dk1"/>
              </a:solidFill>
              <a:prstDash val="solid"/>
              <a:miter lim="800000"/>
              <a:headEnd type="none" w="sm" len="sm"/>
              <a:tailEnd type="none" w="sm" len="sm"/>
            </a:ln>
          </p:spPr>
        </p:cxnSp>
      </p:grpSp>
      <p:sp>
        <p:nvSpPr>
          <p:cNvPr id="21" name="Google Shape;21;p25"/>
          <p:cNvSpPr txBox="1">
            <a:spLocks noGrp="1"/>
          </p:cNvSpPr>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rgbClr val="262626"/>
              </a:buClr>
              <a:buSzPts val="7200"/>
              <a:buFont typeface="Century Gothic"/>
              <a:buNone/>
              <a:defRPr sz="7200" b="0" cap="none">
                <a:solidFill>
                  <a:srgbClr val="262626"/>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ubTitle" idx="1"/>
          </p:nvPr>
        </p:nvSpPr>
        <p:spPr>
          <a:xfrm>
            <a:off x="1562100" y="4682062"/>
            <a:ext cx="9070848" cy="457201"/>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600"/>
              <a:buNone/>
              <a:defRPr sz="1600">
                <a:solidFill>
                  <a:schemeClr val="dk1"/>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a:endParaRPr/>
          </a:p>
        </p:txBody>
      </p:sp>
      <p:sp>
        <p:nvSpPr>
          <p:cNvPr id="23" name="Google Shape;23;p25"/>
          <p:cNvSpPr txBox="1">
            <a:spLocks noGrp="1"/>
          </p:cNvSpPr>
          <p:nvPr>
            <p:ph type="dt" idx="10"/>
          </p:nvPr>
        </p:nvSpPr>
        <p:spPr>
          <a:xfrm>
            <a:off x="5318760" y="1341255"/>
            <a:ext cx="1554480" cy="52721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130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5"/>
          <p:cNvSpPr txBox="1">
            <a:spLocks noGrp="1"/>
          </p:cNvSpPr>
          <p:nvPr>
            <p:ph type="ftr" idx="11"/>
          </p:nvPr>
        </p:nvSpPr>
        <p:spPr>
          <a:xfrm>
            <a:off x="1453896" y="5211060"/>
            <a:ext cx="59055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5"/>
          <p:cNvSpPr txBox="1">
            <a:spLocks noGrp="1"/>
          </p:cNvSpPr>
          <p:nvPr>
            <p:ph type="sldNum" idx="12"/>
          </p:nvPr>
        </p:nvSpPr>
        <p:spPr>
          <a:xfrm>
            <a:off x="8606919" y="5212080"/>
            <a:ext cx="2111881"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Immagine con didascalia" type="picTx">
  <p:cSld name="PICTURE_WITH_CAPTION_TEXT">
    <p:spTree>
      <p:nvGrpSpPr>
        <p:cNvPr id="1" name="Shape 87"/>
        <p:cNvGrpSpPr/>
        <p:nvPr/>
      </p:nvGrpSpPr>
      <p:grpSpPr>
        <a:xfrm>
          <a:off x="0" y="0"/>
          <a:ext cx="0" cy="0"/>
          <a:chOff x="0" y="0"/>
          <a:chExt cx="0" cy="0"/>
        </a:xfrm>
      </p:grpSpPr>
      <p:sp>
        <p:nvSpPr>
          <p:cNvPr id="88" name="Google Shape;88;p34"/>
          <p:cNvSpPr/>
          <p:nvPr/>
        </p:nvSpPr>
        <p:spPr>
          <a:xfrm>
            <a:off x="9020386" y="237744"/>
            <a:ext cx="2926080" cy="6382512"/>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34"/>
          <p:cNvSpPr txBox="1">
            <a:spLocks noGrp="1"/>
          </p:cNvSpPr>
          <p:nvPr>
            <p:ph type="title"/>
          </p:nvPr>
        </p:nvSpPr>
        <p:spPr>
          <a:xfrm>
            <a:off x="9296400" y="603504"/>
            <a:ext cx="2432304" cy="16459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2800"/>
              <a:buFont typeface="Century Gothic"/>
              <a:buNone/>
              <a:defRPr sz="2800" b="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4"/>
          <p:cNvSpPr>
            <a:spLocks noGrp="1"/>
          </p:cNvSpPr>
          <p:nvPr>
            <p:ph type="pic" idx="2"/>
          </p:nvPr>
        </p:nvSpPr>
        <p:spPr>
          <a:xfrm>
            <a:off x="228599" y="237744"/>
            <a:ext cx="8531352" cy="6382512"/>
          </a:xfrm>
          <a:prstGeom prst="rect">
            <a:avLst/>
          </a:prstGeom>
          <a:solidFill>
            <a:srgbClr val="76CEEF"/>
          </a:solidFill>
          <a:ln>
            <a:noFill/>
          </a:ln>
        </p:spPr>
      </p:sp>
      <p:sp>
        <p:nvSpPr>
          <p:cNvPr id="91" name="Google Shape;91;p34"/>
          <p:cNvSpPr txBox="1">
            <a:spLocks noGrp="1"/>
          </p:cNvSpPr>
          <p:nvPr>
            <p:ph type="body" idx="1"/>
          </p:nvPr>
        </p:nvSpPr>
        <p:spPr>
          <a:xfrm>
            <a:off x="9296400" y="2286000"/>
            <a:ext cx="2432304" cy="350215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400"/>
              <a:buNone/>
              <a:defRPr sz="1400">
                <a:solidFill>
                  <a:srgbClr val="FFFFFF"/>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92" name="Google Shape;92;p34"/>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0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4"/>
          <p:cNvSpPr txBox="1">
            <a:spLocks noGrp="1"/>
          </p:cNvSpPr>
          <p:nvPr>
            <p:ph type="sldNum" idx="12"/>
          </p:nvPr>
        </p:nvSpPr>
        <p:spPr>
          <a:xfrm>
            <a:off x="10396728" y="6227064"/>
            <a:ext cx="1463040" cy="27432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it-IT"/>
              <a:t>‹N›</a:t>
            </a:fld>
            <a:endParaRPr/>
          </a:p>
        </p:txBody>
      </p:sp>
      <p:sp>
        <p:nvSpPr>
          <p:cNvPr id="95" name="Google Shape;95;p34"/>
          <p:cNvSpPr/>
          <p:nvPr/>
        </p:nvSpPr>
        <p:spPr>
          <a:xfrm>
            <a:off x="9157546" y="374904"/>
            <a:ext cx="2651760" cy="6108192"/>
          </a:xfrm>
          <a:prstGeom prst="rect">
            <a:avLst/>
          </a:prstGeom>
          <a:noFill/>
          <a:ln w="9525" cap="sq"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96"/>
        <p:cNvGrpSpPr/>
        <p:nvPr/>
      </p:nvGrpSpPr>
      <p:grpSpPr>
        <a:xfrm>
          <a:off x="0" y="0"/>
          <a:ext cx="0" cy="0"/>
          <a:chOff x="0" y="0"/>
          <a:chExt cx="0" cy="0"/>
        </a:xfrm>
      </p:grpSpPr>
      <p:sp>
        <p:nvSpPr>
          <p:cNvPr id="97" name="Google Shape;97;p35"/>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5"/>
          <p:cNvSpPr txBox="1">
            <a:spLocks noGrp="1"/>
          </p:cNvSpPr>
          <p:nvPr>
            <p:ph type="body" idx="1"/>
          </p:nvPr>
        </p:nvSpPr>
        <p:spPr>
          <a:xfrm rot="5400000">
            <a:off x="4130040" y="-960120"/>
            <a:ext cx="3931920" cy="10058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99" name="Google Shape;99;p35"/>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5"/>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02"/>
        <p:cNvGrpSpPr/>
        <p:nvPr/>
      </p:nvGrpSpPr>
      <p:grpSpPr>
        <a:xfrm>
          <a:off x="0" y="0"/>
          <a:ext cx="0" cy="0"/>
          <a:chOff x="0" y="0"/>
          <a:chExt cx="0" cy="0"/>
        </a:xfrm>
      </p:grpSpPr>
      <p:sp>
        <p:nvSpPr>
          <p:cNvPr id="103" name="Google Shape;103;p36"/>
          <p:cNvSpPr txBox="1">
            <a:spLocks noGrp="1"/>
          </p:cNvSpPr>
          <p:nvPr>
            <p:ph type="title"/>
          </p:nvPr>
        </p:nvSpPr>
        <p:spPr>
          <a:xfrm rot="5400000">
            <a:off x="7543800" y="2209800"/>
            <a:ext cx="5257800" cy="2362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6"/>
          <p:cNvSpPr txBox="1">
            <a:spLocks noGrp="1"/>
          </p:cNvSpPr>
          <p:nvPr>
            <p:ph type="body" idx="1"/>
          </p:nvPr>
        </p:nvSpPr>
        <p:spPr>
          <a:xfrm rot="5400000">
            <a:off x="2247900" y="-647700"/>
            <a:ext cx="5257800" cy="8077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105" name="Google Shape;105;p36"/>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6"/>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6"/>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6"/>
        <p:cNvGrpSpPr/>
        <p:nvPr/>
      </p:nvGrpSpPr>
      <p:grpSpPr>
        <a:xfrm>
          <a:off x="0" y="0"/>
          <a:ext cx="0" cy="0"/>
          <a:chOff x="0" y="0"/>
          <a:chExt cx="0" cy="0"/>
        </a:xfrm>
      </p:grpSpPr>
      <p:sp>
        <p:nvSpPr>
          <p:cNvPr id="27" name="Google Shape;27;p26"/>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29" name="Google Shape;29;p26"/>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sottotitolo">
  <p:cSld name="Titolo e sottotitolo">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262626"/>
              </a:buClr>
              <a:buSzPts val="3200"/>
              <a:buFont typeface="Century Gothic"/>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900"/>
              </a:spcBef>
              <a:spcAft>
                <a:spcPts val="0"/>
              </a:spcAft>
              <a:buSzPts val="2000"/>
              <a:buNone/>
              <a:defRPr sz="2000">
                <a:solidFill>
                  <a:schemeClr val="dk1"/>
                </a:solidFill>
              </a:defRPr>
            </a:lvl1pPr>
            <a:lvl2pPr marL="914400" lvl="1" indent="-228600" algn="l">
              <a:lnSpc>
                <a:spcPct val="100000"/>
              </a:lnSpc>
              <a:spcBef>
                <a:spcPts val="500"/>
              </a:spcBef>
              <a:spcAft>
                <a:spcPts val="0"/>
              </a:spcAft>
              <a:buSzPts val="1800"/>
              <a:buNone/>
              <a:defRPr sz="1800">
                <a:solidFill>
                  <a:srgbClr val="888888"/>
                </a:solidFill>
              </a:defRPr>
            </a:lvl2pPr>
            <a:lvl3pPr marL="1371600" lvl="2" indent="-228600" algn="l">
              <a:lnSpc>
                <a:spcPct val="100000"/>
              </a:lnSpc>
              <a:spcBef>
                <a:spcPts val="500"/>
              </a:spcBef>
              <a:spcAft>
                <a:spcPts val="0"/>
              </a:spcAft>
              <a:buSzPts val="1600"/>
              <a:buNone/>
              <a:defRPr sz="1600">
                <a:solidFill>
                  <a:srgbClr val="888888"/>
                </a:solidFill>
              </a:defRPr>
            </a:lvl3pPr>
            <a:lvl4pPr marL="1828800" lvl="3" indent="-228600" algn="l">
              <a:lnSpc>
                <a:spcPct val="100000"/>
              </a:lnSpc>
              <a:spcBef>
                <a:spcPts val="500"/>
              </a:spcBef>
              <a:spcAft>
                <a:spcPts val="0"/>
              </a:spcAft>
              <a:buSzPts val="1400"/>
              <a:buNone/>
              <a:defRPr sz="1400">
                <a:solidFill>
                  <a:srgbClr val="888888"/>
                </a:solidFill>
              </a:defRPr>
            </a:lvl4pPr>
            <a:lvl5pPr marL="2286000" lvl="4" indent="-228600" algn="l">
              <a:lnSpc>
                <a:spcPct val="100000"/>
              </a:lnSpc>
              <a:spcBef>
                <a:spcPts val="500"/>
              </a:spcBef>
              <a:spcAft>
                <a:spcPts val="0"/>
              </a:spcAft>
              <a:buSzPts val="1400"/>
              <a:buNone/>
              <a:defRPr sz="1400">
                <a:solidFill>
                  <a:srgbClr val="888888"/>
                </a:solidFill>
              </a:defRPr>
            </a:lvl5pPr>
            <a:lvl6pPr marL="2743200" lvl="5" indent="-228600" algn="l">
              <a:lnSpc>
                <a:spcPct val="100000"/>
              </a:lnSpc>
              <a:spcBef>
                <a:spcPts val="500"/>
              </a:spcBef>
              <a:spcAft>
                <a:spcPts val="0"/>
              </a:spcAft>
              <a:buSzPts val="1400"/>
              <a:buNone/>
              <a:defRPr sz="1400">
                <a:solidFill>
                  <a:srgbClr val="888888"/>
                </a:solidFill>
              </a:defRPr>
            </a:lvl6pPr>
            <a:lvl7pPr marL="3200400" lvl="6" indent="-228600" algn="l">
              <a:lnSpc>
                <a:spcPct val="100000"/>
              </a:lnSpc>
              <a:spcBef>
                <a:spcPts val="500"/>
              </a:spcBef>
              <a:spcAft>
                <a:spcPts val="0"/>
              </a:spcAft>
              <a:buSzPts val="1400"/>
              <a:buNone/>
              <a:defRPr sz="1400">
                <a:solidFill>
                  <a:srgbClr val="888888"/>
                </a:solidFill>
              </a:defRPr>
            </a:lvl7pPr>
            <a:lvl8pPr marL="3657600" lvl="7" indent="-228600" algn="l">
              <a:lnSpc>
                <a:spcPct val="100000"/>
              </a:lnSpc>
              <a:spcBef>
                <a:spcPts val="500"/>
              </a:spcBef>
              <a:spcAft>
                <a:spcPts val="0"/>
              </a:spcAft>
              <a:buSzPts val="1400"/>
              <a:buNone/>
              <a:defRPr sz="1400">
                <a:solidFill>
                  <a:srgbClr val="888888"/>
                </a:solidFill>
              </a:defRPr>
            </a:lvl8pPr>
            <a:lvl9pPr marL="4114800" lvl="8" indent="-228600" algn="l">
              <a:lnSpc>
                <a:spcPct val="100000"/>
              </a:lnSpc>
              <a:spcBef>
                <a:spcPts val="500"/>
              </a:spcBef>
              <a:spcAft>
                <a:spcPts val="0"/>
              </a:spcAft>
              <a:buSzPts val="1400"/>
              <a:buNone/>
              <a:defRPr sz="1400">
                <a:solidFill>
                  <a:srgbClr val="888888"/>
                </a:solidFill>
              </a:defRPr>
            </a:lvl9pPr>
          </a:lstStyle>
          <a:p>
            <a:endParaRPr/>
          </a:p>
        </p:txBody>
      </p:sp>
      <p:sp>
        <p:nvSpPr>
          <p:cNvPr id="35" name="Google Shape;35;p27"/>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7"/>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8"/>
        <p:cNvGrpSpPr/>
        <p:nvPr/>
      </p:nvGrpSpPr>
      <p:grpSpPr>
        <a:xfrm>
          <a:off x="0" y="0"/>
          <a:ext cx="0" cy="0"/>
          <a:chOff x="0" y="0"/>
          <a:chExt cx="0" cy="0"/>
        </a:xfrm>
      </p:grpSpPr>
      <p:sp>
        <p:nvSpPr>
          <p:cNvPr id="39" name="Google Shape;39;p28"/>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body" idx="1"/>
          </p:nvPr>
        </p:nvSpPr>
        <p:spPr>
          <a:xfrm>
            <a:off x="106680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41" name="Google Shape;41;p28"/>
          <p:cNvSpPr txBox="1">
            <a:spLocks noGrp="1"/>
          </p:cNvSpPr>
          <p:nvPr>
            <p:ph type="body" idx="2"/>
          </p:nvPr>
        </p:nvSpPr>
        <p:spPr>
          <a:xfrm>
            <a:off x="637032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42" name="Google Shape;42;p28"/>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9"/>
          <p:cNvSpPr txBox="1">
            <a:spLocks noGrp="1"/>
          </p:cNvSpPr>
          <p:nvPr>
            <p:ph type="body" idx="1"/>
          </p:nvPr>
        </p:nvSpPr>
        <p:spPr>
          <a:xfrm>
            <a:off x="1069848" y="2074334"/>
            <a:ext cx="4754880" cy="64008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900"/>
              <a:buNone/>
              <a:defRPr sz="1900" b="0">
                <a:solidFill>
                  <a:schemeClr val="dk2"/>
                </a:solidFill>
                <a:latin typeface="Century Gothic"/>
                <a:ea typeface="Century Gothic"/>
                <a:cs typeface="Century Gothic"/>
                <a:sym typeface="Century Gothic"/>
              </a:defRPr>
            </a:lvl1pPr>
            <a:lvl2pPr marL="914400" lvl="1" indent="-228600" algn="l">
              <a:lnSpc>
                <a:spcPct val="100000"/>
              </a:lnSpc>
              <a:spcBef>
                <a:spcPts val="500"/>
              </a:spcBef>
              <a:spcAft>
                <a:spcPts val="0"/>
              </a:spcAft>
              <a:buSzPts val="1900"/>
              <a:buNone/>
              <a:defRPr sz="19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48" name="Google Shape;48;p29"/>
          <p:cNvSpPr txBox="1">
            <a:spLocks noGrp="1"/>
          </p:cNvSpPr>
          <p:nvPr>
            <p:ph type="body" idx="2"/>
          </p:nvPr>
        </p:nvSpPr>
        <p:spPr>
          <a:xfrm>
            <a:off x="1069848" y="2755898"/>
            <a:ext cx="4754880" cy="3200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49" name="Google Shape;49;p29"/>
          <p:cNvSpPr txBox="1">
            <a:spLocks noGrp="1"/>
          </p:cNvSpPr>
          <p:nvPr>
            <p:ph type="body" idx="3"/>
          </p:nvPr>
        </p:nvSpPr>
        <p:spPr>
          <a:xfrm>
            <a:off x="6373368" y="2074334"/>
            <a:ext cx="4754880" cy="64008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900"/>
              <a:buNone/>
              <a:defRPr sz="1900" b="0">
                <a:solidFill>
                  <a:schemeClr val="dk2"/>
                </a:solidFill>
              </a:defRPr>
            </a:lvl1pPr>
            <a:lvl2pPr marL="914400" lvl="1" indent="-228600" algn="l">
              <a:lnSpc>
                <a:spcPct val="100000"/>
              </a:lnSpc>
              <a:spcBef>
                <a:spcPts val="500"/>
              </a:spcBef>
              <a:spcAft>
                <a:spcPts val="0"/>
              </a:spcAft>
              <a:buSzPts val="1900"/>
              <a:buNone/>
              <a:defRPr sz="19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100000"/>
              </a:lnSpc>
              <a:spcBef>
                <a:spcPts val="500"/>
              </a:spcBef>
              <a:spcAft>
                <a:spcPts val="0"/>
              </a:spcAft>
              <a:buSzPts val="1600"/>
              <a:buNone/>
              <a:defRPr sz="1600" b="1"/>
            </a:lvl6pPr>
            <a:lvl7pPr marL="3200400" lvl="6" indent="-228600" algn="l">
              <a:lnSpc>
                <a:spcPct val="100000"/>
              </a:lnSpc>
              <a:spcBef>
                <a:spcPts val="500"/>
              </a:spcBef>
              <a:spcAft>
                <a:spcPts val="0"/>
              </a:spcAft>
              <a:buSzPts val="1600"/>
              <a:buNone/>
              <a:defRPr sz="1600" b="1"/>
            </a:lvl7pPr>
            <a:lvl8pPr marL="3657600" lvl="7" indent="-228600" algn="l">
              <a:lnSpc>
                <a:spcPct val="100000"/>
              </a:lnSpc>
              <a:spcBef>
                <a:spcPts val="500"/>
              </a:spcBef>
              <a:spcAft>
                <a:spcPts val="0"/>
              </a:spcAft>
              <a:buSzPts val="1600"/>
              <a:buNone/>
              <a:defRPr sz="1600" b="1"/>
            </a:lvl8pPr>
            <a:lvl9pPr marL="4114800" lvl="8" indent="-228600" algn="l">
              <a:lnSpc>
                <a:spcPct val="100000"/>
              </a:lnSpc>
              <a:spcBef>
                <a:spcPts val="500"/>
              </a:spcBef>
              <a:spcAft>
                <a:spcPts val="0"/>
              </a:spcAft>
              <a:buSzPts val="1600"/>
              <a:buNone/>
              <a:defRPr sz="1600" b="1"/>
            </a:lvl9pPr>
          </a:lstStyle>
          <a:p>
            <a:endParaRPr/>
          </a:p>
        </p:txBody>
      </p:sp>
      <p:sp>
        <p:nvSpPr>
          <p:cNvPr id="50" name="Google Shape;50;p29"/>
          <p:cNvSpPr txBox="1">
            <a:spLocks noGrp="1"/>
          </p:cNvSpPr>
          <p:nvPr>
            <p:ph type="body" idx="4"/>
          </p:nvPr>
        </p:nvSpPr>
        <p:spPr>
          <a:xfrm>
            <a:off x="6373368" y="2756581"/>
            <a:ext cx="4754880" cy="3200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51" name="Google Shape;51;p29"/>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Intestazione sezione" type="secHead">
  <p:cSld name="SECTION_HEADER">
    <p:bg>
      <p:bgPr>
        <a:gradFill>
          <a:gsLst>
            <a:gs pos="0">
              <a:srgbClr val="E1DBC9"/>
            </a:gs>
            <a:gs pos="77000">
              <a:srgbClr val="C8C1B0"/>
            </a:gs>
            <a:gs pos="100000">
              <a:srgbClr val="C0BAAA"/>
            </a:gs>
          </a:gsLst>
          <a:lin ang="5400000" scaled="0"/>
        </a:gradFill>
        <a:effectLst/>
      </p:bgPr>
    </p:bg>
    <p:spTree>
      <p:nvGrpSpPr>
        <p:cNvPr id="1" name="Shape 54"/>
        <p:cNvGrpSpPr/>
        <p:nvPr/>
      </p:nvGrpSpPr>
      <p:grpSpPr>
        <a:xfrm>
          <a:off x="0" y="0"/>
          <a:ext cx="0" cy="0"/>
          <a:chOff x="0" y="0"/>
          <a:chExt cx="0" cy="0"/>
        </a:xfrm>
      </p:grpSpPr>
      <p:sp>
        <p:nvSpPr>
          <p:cNvPr id="55" name="Google Shape;55;p30"/>
          <p:cNvSpPr/>
          <p:nvPr/>
        </p:nvSpPr>
        <p:spPr>
          <a:xfrm>
            <a:off x="0" y="0"/>
            <a:ext cx="12192000" cy="6858000"/>
          </a:xfrm>
          <a:prstGeom prst="rect">
            <a:avLst/>
          </a:prstGeom>
          <a:blipFill rotWithShape="1">
            <a:blip r:embed="rId2">
              <a:alphaModFix amt="45000"/>
            </a:blip>
            <a:tile tx="-44450" ty="38100" sx="85000" sy="85000" flip="none" algn="tl"/>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0"/>
          <p:cNvSpPr/>
          <p:nvPr/>
        </p:nvSpPr>
        <p:spPr>
          <a:xfrm>
            <a:off x="1307870" y="1267730"/>
            <a:ext cx="9576262" cy="4307950"/>
          </a:xfrm>
          <a:prstGeom prst="rect">
            <a:avLst/>
          </a:prstGeom>
          <a:solidFill>
            <a:schemeClr val="lt1"/>
          </a:solidFill>
          <a:ln>
            <a:noFill/>
          </a:ln>
          <a:effectLst>
            <a:outerShdw blurRad="50800" algn="ctr" rotWithShape="0">
              <a:srgbClr val="000000">
                <a:alpha val="6549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30"/>
          <p:cNvSpPr/>
          <p:nvPr/>
        </p:nvSpPr>
        <p:spPr>
          <a:xfrm>
            <a:off x="1447800"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0"/>
          <p:cNvSpPr/>
          <p:nvPr/>
        </p:nvSpPr>
        <p:spPr>
          <a:xfrm>
            <a:off x="5135880" y="1267730"/>
            <a:ext cx="1920240" cy="73152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9" name="Google Shape;59;p30"/>
          <p:cNvGrpSpPr/>
          <p:nvPr/>
        </p:nvGrpSpPr>
        <p:grpSpPr>
          <a:xfrm>
            <a:off x="5250180" y="1267730"/>
            <a:ext cx="1691640" cy="645295"/>
            <a:chOff x="5318306" y="1386268"/>
            <a:chExt cx="1567331" cy="645295"/>
          </a:xfrm>
        </p:grpSpPr>
        <p:cxnSp>
          <p:nvCxnSpPr>
            <p:cNvPr id="60" name="Google Shape;60;p30"/>
            <p:cNvCxnSpPr/>
            <p:nvPr/>
          </p:nvCxnSpPr>
          <p:spPr>
            <a:xfrm>
              <a:off x="5318306"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61" name="Google Shape;61;p30"/>
            <p:cNvCxnSpPr/>
            <p:nvPr/>
          </p:nvCxnSpPr>
          <p:spPr>
            <a:xfrm>
              <a:off x="6885637"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62" name="Google Shape;62;p30"/>
            <p:cNvCxnSpPr/>
            <p:nvPr/>
          </p:nvCxnSpPr>
          <p:spPr>
            <a:xfrm>
              <a:off x="5318306" y="2031563"/>
              <a:ext cx="1567331" cy="0"/>
            </a:xfrm>
            <a:prstGeom prst="straightConnector1">
              <a:avLst/>
            </a:prstGeom>
            <a:solidFill>
              <a:srgbClr val="262626"/>
            </a:solidFill>
            <a:ln w="9525" cap="flat" cmpd="sng">
              <a:solidFill>
                <a:schemeClr val="dk1"/>
              </a:solidFill>
              <a:prstDash val="solid"/>
              <a:miter lim="800000"/>
              <a:headEnd type="none" w="sm" len="sm"/>
              <a:tailEnd type="none" w="sm" len="sm"/>
            </a:ln>
          </p:spPr>
        </p:cxnSp>
      </p:grpSp>
      <p:sp>
        <p:nvSpPr>
          <p:cNvPr id="63" name="Google Shape;63;p30"/>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rgbClr val="262626"/>
              </a:buClr>
              <a:buSzPts val="7200"/>
              <a:buFont typeface="Century Gothic"/>
              <a:buNone/>
              <a:defRPr sz="7200" cap="none">
                <a:solidFill>
                  <a:srgbClr val="262626"/>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body" idx="1"/>
          </p:nvPr>
        </p:nvSpPr>
        <p:spPr>
          <a:xfrm>
            <a:off x="1563624" y="4682062"/>
            <a:ext cx="9070848"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900"/>
              </a:spcBef>
              <a:spcAft>
                <a:spcPts val="0"/>
              </a:spcAft>
              <a:buSzPts val="1600"/>
              <a:buNone/>
              <a:defRPr sz="1600">
                <a:solidFill>
                  <a:schemeClr val="dk1"/>
                </a:solidFill>
              </a:defRPr>
            </a:lvl1pPr>
            <a:lvl2pPr marL="914400" lvl="1" indent="-228600" algn="l">
              <a:lnSpc>
                <a:spcPct val="100000"/>
              </a:lnSpc>
              <a:spcBef>
                <a:spcPts val="500"/>
              </a:spcBef>
              <a:spcAft>
                <a:spcPts val="0"/>
              </a:spcAft>
              <a:buSzPts val="1600"/>
              <a:buNone/>
              <a:defRPr sz="1600">
                <a:solidFill>
                  <a:srgbClr val="888888"/>
                </a:solidFill>
              </a:defRPr>
            </a:lvl2pPr>
            <a:lvl3pPr marL="1371600" lvl="2" indent="-228600" algn="l">
              <a:lnSpc>
                <a:spcPct val="100000"/>
              </a:lnSpc>
              <a:spcBef>
                <a:spcPts val="500"/>
              </a:spcBef>
              <a:spcAft>
                <a:spcPts val="0"/>
              </a:spcAft>
              <a:buSzPts val="1600"/>
              <a:buNone/>
              <a:defRPr sz="1600">
                <a:solidFill>
                  <a:srgbClr val="888888"/>
                </a:solidFill>
              </a:defRPr>
            </a:lvl3pPr>
            <a:lvl4pPr marL="1828800" lvl="3" indent="-228600" algn="l">
              <a:lnSpc>
                <a:spcPct val="100000"/>
              </a:lnSpc>
              <a:spcBef>
                <a:spcPts val="500"/>
              </a:spcBef>
              <a:spcAft>
                <a:spcPts val="0"/>
              </a:spcAft>
              <a:buSzPts val="1400"/>
              <a:buNone/>
              <a:defRPr sz="1400">
                <a:solidFill>
                  <a:srgbClr val="888888"/>
                </a:solidFill>
              </a:defRPr>
            </a:lvl4pPr>
            <a:lvl5pPr marL="2286000" lvl="4" indent="-228600" algn="l">
              <a:lnSpc>
                <a:spcPct val="100000"/>
              </a:lnSpc>
              <a:spcBef>
                <a:spcPts val="500"/>
              </a:spcBef>
              <a:spcAft>
                <a:spcPts val="0"/>
              </a:spcAft>
              <a:buSzPts val="1400"/>
              <a:buNone/>
              <a:defRPr sz="1400">
                <a:solidFill>
                  <a:srgbClr val="888888"/>
                </a:solidFill>
              </a:defRPr>
            </a:lvl5pPr>
            <a:lvl6pPr marL="2743200" lvl="5" indent="-228600" algn="l">
              <a:lnSpc>
                <a:spcPct val="100000"/>
              </a:lnSpc>
              <a:spcBef>
                <a:spcPts val="500"/>
              </a:spcBef>
              <a:spcAft>
                <a:spcPts val="0"/>
              </a:spcAft>
              <a:buSzPts val="1400"/>
              <a:buNone/>
              <a:defRPr sz="1400">
                <a:solidFill>
                  <a:srgbClr val="888888"/>
                </a:solidFill>
              </a:defRPr>
            </a:lvl6pPr>
            <a:lvl7pPr marL="3200400" lvl="6" indent="-228600" algn="l">
              <a:lnSpc>
                <a:spcPct val="100000"/>
              </a:lnSpc>
              <a:spcBef>
                <a:spcPts val="500"/>
              </a:spcBef>
              <a:spcAft>
                <a:spcPts val="0"/>
              </a:spcAft>
              <a:buSzPts val="1400"/>
              <a:buNone/>
              <a:defRPr sz="1400">
                <a:solidFill>
                  <a:srgbClr val="888888"/>
                </a:solidFill>
              </a:defRPr>
            </a:lvl7pPr>
            <a:lvl8pPr marL="3657600" lvl="7" indent="-228600" algn="l">
              <a:lnSpc>
                <a:spcPct val="100000"/>
              </a:lnSpc>
              <a:spcBef>
                <a:spcPts val="500"/>
              </a:spcBef>
              <a:spcAft>
                <a:spcPts val="0"/>
              </a:spcAft>
              <a:buSzPts val="1400"/>
              <a:buNone/>
              <a:defRPr sz="1400">
                <a:solidFill>
                  <a:srgbClr val="888888"/>
                </a:solidFill>
              </a:defRPr>
            </a:lvl8pPr>
            <a:lvl9pPr marL="4114800" lvl="8" indent="-228600" algn="l">
              <a:lnSpc>
                <a:spcPct val="100000"/>
              </a:lnSpc>
              <a:spcBef>
                <a:spcPts val="500"/>
              </a:spcBef>
              <a:spcAft>
                <a:spcPts val="0"/>
              </a:spcAft>
              <a:buSzPts val="1400"/>
              <a:buNone/>
              <a:defRPr sz="1400">
                <a:solidFill>
                  <a:srgbClr val="888888"/>
                </a:solidFill>
              </a:defRPr>
            </a:lvl9pPr>
          </a:lstStyle>
          <a:p>
            <a:endParaRPr/>
          </a:p>
        </p:txBody>
      </p:sp>
      <p:sp>
        <p:nvSpPr>
          <p:cNvPr id="65" name="Google Shape;65;p30"/>
          <p:cNvSpPr txBox="1">
            <a:spLocks noGrp="1"/>
          </p:cNvSpPr>
          <p:nvPr>
            <p:ph type="dt" idx="10"/>
          </p:nvPr>
        </p:nvSpPr>
        <p:spPr>
          <a:xfrm>
            <a:off x="5321808" y="1344502"/>
            <a:ext cx="1554480" cy="53035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130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1453553" y="5211060"/>
            <a:ext cx="5907024"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8604504" y="5211060"/>
            <a:ext cx="2112264"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73"/>
        <p:cNvGrpSpPr/>
        <p:nvPr/>
      </p:nvGrpSpPr>
      <p:grpSpPr>
        <a:xfrm>
          <a:off x="0" y="0"/>
          <a:ext cx="0" cy="0"/>
          <a:chOff x="0" y="0"/>
          <a:chExt cx="0" cy="0"/>
        </a:xfrm>
      </p:grpSpPr>
      <p:sp>
        <p:nvSpPr>
          <p:cNvPr id="74" name="Google Shape;74;p32"/>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2"/>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uto con didascalia" type="objTx">
  <p:cSld name="OBJECT_WITH_CAPTION_TEXT">
    <p:spTree>
      <p:nvGrpSpPr>
        <p:cNvPr id="1" name="Shape 77"/>
        <p:cNvGrpSpPr/>
        <p:nvPr/>
      </p:nvGrpSpPr>
      <p:grpSpPr>
        <a:xfrm>
          <a:off x="0" y="0"/>
          <a:ext cx="0" cy="0"/>
          <a:chOff x="0" y="0"/>
          <a:chExt cx="0" cy="0"/>
        </a:xfrm>
      </p:grpSpPr>
      <p:sp>
        <p:nvSpPr>
          <p:cNvPr id="78" name="Google Shape;78;p33"/>
          <p:cNvSpPr/>
          <p:nvPr/>
        </p:nvSpPr>
        <p:spPr>
          <a:xfrm>
            <a:off x="245529" y="237744"/>
            <a:ext cx="8531352" cy="6382512"/>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33"/>
          <p:cNvSpPr/>
          <p:nvPr/>
        </p:nvSpPr>
        <p:spPr>
          <a:xfrm>
            <a:off x="9020386" y="237744"/>
            <a:ext cx="2926080" cy="6382512"/>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33"/>
          <p:cNvSpPr txBox="1">
            <a:spLocks noGrp="1"/>
          </p:cNvSpPr>
          <p:nvPr>
            <p:ph type="title"/>
          </p:nvPr>
        </p:nvSpPr>
        <p:spPr>
          <a:xfrm>
            <a:off x="9296400" y="607392"/>
            <a:ext cx="2430780" cy="16459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2800"/>
              <a:buFont typeface="Century Gothic"/>
              <a:buNone/>
              <a:defRPr sz="2800" b="0" cap="none">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3"/>
          <p:cNvSpPr txBox="1">
            <a:spLocks noGrp="1"/>
          </p:cNvSpPr>
          <p:nvPr>
            <p:ph type="body" idx="1"/>
          </p:nvPr>
        </p:nvSpPr>
        <p:spPr>
          <a:xfrm>
            <a:off x="685800" y="609600"/>
            <a:ext cx="7772400" cy="5334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82" name="Google Shape;82;p33"/>
          <p:cNvSpPr txBox="1">
            <a:spLocks noGrp="1"/>
          </p:cNvSpPr>
          <p:nvPr>
            <p:ph type="body" idx="2"/>
          </p:nvPr>
        </p:nvSpPr>
        <p:spPr>
          <a:xfrm>
            <a:off x="9296400" y="2286000"/>
            <a:ext cx="2430780" cy="35052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400"/>
              <a:buNone/>
              <a:defRPr sz="1400">
                <a:solidFill>
                  <a:srgbClr val="FFFFFF"/>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83" name="Google Shape;83;p33"/>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3"/>
          <p:cNvSpPr txBox="1">
            <a:spLocks noGrp="1"/>
          </p:cNvSpPr>
          <p:nvPr>
            <p:ph type="sldNum" idx="12"/>
          </p:nvPr>
        </p:nvSpPr>
        <p:spPr>
          <a:xfrm>
            <a:off x="10393677" y="6223002"/>
            <a:ext cx="1463040" cy="27432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it-IT"/>
              <a:t>‹N›</a:t>
            </a:fld>
            <a:endParaRPr/>
          </a:p>
        </p:txBody>
      </p:sp>
      <p:sp>
        <p:nvSpPr>
          <p:cNvPr id="86" name="Google Shape;86;p33"/>
          <p:cNvSpPr/>
          <p:nvPr/>
        </p:nvSpPr>
        <p:spPr>
          <a:xfrm>
            <a:off x="9157546" y="374904"/>
            <a:ext cx="2651760" cy="6108192"/>
          </a:xfrm>
          <a:prstGeom prst="rect">
            <a:avLst/>
          </a:prstGeom>
          <a:noFill/>
          <a:ln w="9525" cap="sq"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p:nvPr/>
        </p:nvSpPr>
        <p:spPr>
          <a:xfrm>
            <a:off x="234696" y="237744"/>
            <a:ext cx="11722608" cy="6382512"/>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2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24"/>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900"/>
              </a:spcBef>
              <a:spcAft>
                <a:spcPts val="0"/>
              </a:spcAft>
              <a:buClr>
                <a:srgbClr val="262626"/>
              </a:buClr>
              <a:buSzPts val="1800"/>
              <a:buFont typeface="Garamond"/>
              <a:buChar char="◦"/>
              <a:defRPr sz="1800" b="0" i="0" u="none" strike="noStrike" cap="none">
                <a:solidFill>
                  <a:schemeClr val="dk1"/>
                </a:solidFill>
                <a:latin typeface="Century Gothic"/>
                <a:ea typeface="Century Gothic"/>
                <a:cs typeface="Century Gothic"/>
                <a:sym typeface="Century Gothic"/>
              </a:defRPr>
            </a:lvl1pPr>
            <a:lvl2pPr marL="914400" marR="0" lvl="1" indent="-330200" algn="l" rtl="0">
              <a:lnSpc>
                <a:spcPct val="100000"/>
              </a:lnSpc>
              <a:spcBef>
                <a:spcPts val="500"/>
              </a:spcBef>
              <a:spcAft>
                <a:spcPts val="0"/>
              </a:spcAft>
              <a:buClr>
                <a:srgbClr val="262626"/>
              </a:buClr>
              <a:buSzPts val="1600"/>
              <a:buFont typeface="Garamond"/>
              <a:buChar char="◦"/>
              <a:defRPr sz="16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5pPr>
            <a:lvl6pPr marL="2743200" marR="0" lvl="5"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9" name="Google Shape;9;p24"/>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 name="Google Shape;10;p24"/>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3F3F3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 name="Google Shape;11;p24"/>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lucia.consuelo.curella@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1"/>
          <p:cNvSpPr txBox="1">
            <a:spLocks noGrp="1"/>
          </p:cNvSpPr>
          <p:nvPr>
            <p:ph type="ctrTitle"/>
          </p:nvPr>
        </p:nvSpPr>
        <p:spPr>
          <a:xfrm>
            <a:off x="1295402" y="982132"/>
            <a:ext cx="9601196" cy="215730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62626"/>
              </a:buClr>
              <a:buSzPct val="100000"/>
              <a:buFont typeface="Century Gothic"/>
              <a:buNone/>
            </a:pPr>
            <a:br>
              <a:rPr lang="it-IT" sz="4100" b="1"/>
            </a:br>
            <a:br>
              <a:rPr lang="it-IT" sz="4100" b="1"/>
            </a:br>
            <a:r>
              <a:rPr lang="it-IT" sz="4100" b="1"/>
              <a:t>ORGANIZZAZIONE E AMMINISTRAZIONE DEL SERVIZIO SOCIALE A.A 2025/2026</a:t>
            </a:r>
            <a:endParaRPr/>
          </a:p>
        </p:txBody>
      </p:sp>
      <p:sp>
        <p:nvSpPr>
          <p:cNvPr id="113" name="Google Shape;113;p1"/>
          <p:cNvSpPr txBox="1">
            <a:spLocks noGrp="1"/>
          </p:cNvSpPr>
          <p:nvPr>
            <p:ph type="subTitle" idx="1"/>
          </p:nvPr>
        </p:nvSpPr>
        <p:spPr>
          <a:xfrm>
            <a:off x="1838959" y="3332480"/>
            <a:ext cx="9057637" cy="254338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600"/>
              <a:buNone/>
            </a:pPr>
            <a:endParaRPr>
              <a:solidFill>
                <a:srgbClr val="262626"/>
              </a:solidFill>
            </a:endParaRPr>
          </a:p>
          <a:p>
            <a:pPr marL="0" lvl="0" indent="0" algn="l" rtl="0">
              <a:lnSpc>
                <a:spcPct val="100000"/>
              </a:lnSpc>
              <a:spcBef>
                <a:spcPts val="0"/>
              </a:spcBef>
              <a:spcAft>
                <a:spcPts val="0"/>
              </a:spcAft>
              <a:buSzPts val="2400"/>
              <a:buFont typeface="Arial"/>
              <a:buChar char="•"/>
            </a:pPr>
            <a:r>
              <a:rPr lang="it-IT" sz="2400">
                <a:solidFill>
                  <a:srgbClr val="262626"/>
                </a:solidFill>
              </a:rPr>
              <a:t>Prof.ssa Lucia Consuelo Curella </a:t>
            </a:r>
            <a:endParaRPr sz="2400">
              <a:solidFill>
                <a:srgbClr val="262626"/>
              </a:solidFill>
            </a:endParaRPr>
          </a:p>
          <a:p>
            <a:pPr marL="0" lvl="0" indent="0" algn="l" rtl="0">
              <a:lnSpc>
                <a:spcPct val="100000"/>
              </a:lnSpc>
              <a:spcBef>
                <a:spcPts val="0"/>
              </a:spcBef>
              <a:spcAft>
                <a:spcPts val="0"/>
              </a:spcAft>
              <a:buSzPts val="2400"/>
              <a:buFont typeface="Arial"/>
              <a:buChar char="•"/>
            </a:pPr>
            <a:r>
              <a:rPr lang="it-IT" sz="2400">
                <a:solidFill>
                  <a:srgbClr val="262626"/>
                </a:solidFill>
              </a:rPr>
              <a:t>E-mail: </a:t>
            </a:r>
            <a:r>
              <a:rPr lang="it-IT" sz="2400" u="sng">
                <a:solidFill>
                  <a:srgbClr val="262626"/>
                </a:solidFill>
              </a:rPr>
              <a:t>l.curella@unimc.it</a:t>
            </a:r>
            <a:r>
              <a:rPr lang="it-IT" sz="2400">
                <a:solidFill>
                  <a:srgbClr val="262626"/>
                </a:solidFill>
              </a:rPr>
              <a:t> / </a:t>
            </a:r>
            <a:r>
              <a:rPr lang="it-IT" sz="2400" u="sng">
                <a:solidFill>
                  <a:srgbClr val="262626"/>
                </a:solidFill>
                <a:hlinkClick r:id="rId4">
                  <a:extLst>
                    <a:ext uri="{A12FA001-AC4F-418D-AE19-62706E023703}">
                      <ahyp:hlinkClr xmlns:ahyp="http://schemas.microsoft.com/office/drawing/2018/hyperlinkcolor" val="tx"/>
                    </a:ext>
                  </a:extLst>
                </a:hlinkClick>
              </a:rPr>
              <a:t>lucia.consuelo.curella@gmail.com</a:t>
            </a:r>
            <a:endParaRPr sz="2400" u="sng">
              <a:solidFill>
                <a:srgbClr val="262626"/>
              </a:solidFill>
            </a:endParaRPr>
          </a:p>
          <a:p>
            <a:pPr marL="0" lvl="0" indent="0" algn="l" rtl="0">
              <a:lnSpc>
                <a:spcPct val="100000"/>
              </a:lnSpc>
              <a:spcBef>
                <a:spcPts val="0"/>
              </a:spcBef>
              <a:spcAft>
                <a:spcPts val="0"/>
              </a:spcAft>
              <a:buSzPts val="2400"/>
              <a:buFont typeface="Arial"/>
              <a:buChar char="•"/>
            </a:pPr>
            <a:r>
              <a:rPr lang="it-IT" sz="2400">
                <a:solidFill>
                  <a:srgbClr val="262626"/>
                </a:solidFill>
              </a:rPr>
              <a:t>Ricevimento su appuntamento</a:t>
            </a:r>
            <a:endParaRPr/>
          </a:p>
          <a:p>
            <a:pPr marL="0" lvl="0" indent="0" algn="l" rtl="0">
              <a:lnSpc>
                <a:spcPct val="100000"/>
              </a:lnSpc>
              <a:spcBef>
                <a:spcPts val="0"/>
              </a:spcBef>
              <a:spcAft>
                <a:spcPts val="0"/>
              </a:spcAft>
              <a:buSzPts val="1600"/>
              <a:buNone/>
            </a:pPr>
            <a:endParaRPr>
              <a:solidFill>
                <a:srgbClr val="262626"/>
              </a:solidFill>
            </a:endParaRPr>
          </a:p>
          <a:p>
            <a:pPr marL="0" lvl="0" indent="0" algn="l" rtl="0">
              <a:lnSpc>
                <a:spcPct val="100000"/>
              </a:lnSpc>
              <a:spcBef>
                <a:spcPts val="0"/>
              </a:spcBef>
              <a:spcAft>
                <a:spcPts val="0"/>
              </a:spcAft>
              <a:buSzPts val="1600"/>
              <a:buFont typeface="Arial"/>
              <a:buNone/>
            </a:pPr>
            <a:endParaRPr>
              <a:solidFill>
                <a:srgbClr val="26262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pic>
        <p:nvPicPr>
          <p:cNvPr id="176" name="Google Shape;176;p11" descr="Illustrazione di persone in un blockchain"/>
          <p:cNvPicPr preferRelativeResize="0"/>
          <p:nvPr/>
        </p:nvPicPr>
        <p:blipFill rotWithShape="1">
          <a:blip r:embed="rId3">
            <a:alphaModFix amt="75000"/>
          </a:blip>
          <a:srcRect t="10383" b="1033"/>
          <a:stretch/>
        </p:blipFill>
        <p:spPr>
          <a:xfrm>
            <a:off x="20" y="10"/>
            <a:ext cx="12191979" cy="6857989"/>
          </a:xfrm>
          <a:prstGeom prst="rect">
            <a:avLst/>
          </a:prstGeom>
          <a:noFill/>
          <a:ln>
            <a:noFill/>
          </a:ln>
        </p:spPr>
      </p:pic>
      <p:sp>
        <p:nvSpPr>
          <p:cNvPr id="177" name="Google Shape;177;p11"/>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400"/>
              <a:buFont typeface="Century Gothic"/>
              <a:buNone/>
            </a:pPr>
            <a:r>
              <a:rPr lang="it-IT" sz="4400"/>
              <a:t>Il modello sociale europeo tra diritti sociali e investimento per lo sviluppo</a:t>
            </a:r>
            <a:endParaRPr/>
          </a:p>
        </p:txBody>
      </p:sp>
      <p:sp>
        <p:nvSpPr>
          <p:cNvPr id="178" name="Google Shape;178;p11"/>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0" lvl="0" indent="-114300" algn="l" rtl="0">
              <a:lnSpc>
                <a:spcPct val="100000"/>
              </a:lnSpc>
              <a:spcBef>
                <a:spcPts val="0"/>
              </a:spcBef>
              <a:spcAft>
                <a:spcPts val="0"/>
              </a:spcAft>
              <a:buSzPts val="1800"/>
              <a:buChar char="◦"/>
            </a:pPr>
            <a:r>
              <a:rPr lang="it-IT"/>
              <a:t>Aperto il dibattito per il perseguimento di un modello di welfare comune in Europa.</a:t>
            </a:r>
            <a:endParaRPr/>
          </a:p>
          <a:p>
            <a:pPr marL="182880" lvl="0" indent="-182880" algn="l" rtl="0">
              <a:lnSpc>
                <a:spcPct val="100000"/>
              </a:lnSpc>
              <a:spcBef>
                <a:spcPts val="900"/>
              </a:spcBef>
              <a:spcAft>
                <a:spcPts val="0"/>
              </a:spcAft>
              <a:buSzPts val="1800"/>
              <a:buChar char="◦"/>
            </a:pPr>
            <a:r>
              <a:rPr lang="it-IT"/>
              <a:t>Ibridazione dei modelli di welfare esistenti; </a:t>
            </a:r>
            <a:endParaRPr/>
          </a:p>
          <a:p>
            <a:pPr marL="182880" lvl="0" indent="-182880" algn="l" rtl="0">
              <a:lnSpc>
                <a:spcPct val="100000"/>
              </a:lnSpc>
              <a:spcBef>
                <a:spcPts val="900"/>
              </a:spcBef>
              <a:spcAft>
                <a:spcPts val="0"/>
              </a:spcAft>
              <a:buSzPts val="1800"/>
              <a:buChar char="◦"/>
            </a:pPr>
            <a:r>
              <a:rPr lang="it-IT"/>
              <a:t>Limitazione dell’impatto negativo del mercato capitalista e dell’industrializzazione per un’attenuazione delle disuguaglianze sociali mediante imposizione fiscale progressiva. </a:t>
            </a:r>
            <a:endParaRPr/>
          </a:p>
          <a:p>
            <a:pPr marL="182880" lvl="0" indent="-182880" algn="l" rtl="0">
              <a:lnSpc>
                <a:spcPct val="100000"/>
              </a:lnSpc>
              <a:spcBef>
                <a:spcPts val="900"/>
              </a:spcBef>
              <a:spcAft>
                <a:spcPts val="0"/>
              </a:spcAft>
              <a:buSzPts val="1800"/>
              <a:buChar char="◦"/>
            </a:pPr>
            <a:r>
              <a:rPr lang="it-IT"/>
              <a:t>Avvio del processo di integrazione europea meditante il Trattato di Roma del 1957.</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E1DBC9"/>
            </a:gs>
            <a:gs pos="77000">
              <a:srgbClr val="C8C1B0"/>
            </a:gs>
            <a:gs pos="100000">
              <a:srgbClr val="C0BAAA"/>
            </a:gs>
          </a:gsLst>
          <a:lin ang="5400000" scaled="0"/>
        </a:gradFill>
        <a:effectLst/>
      </p:bgPr>
    </p:bg>
    <p:spTree>
      <p:nvGrpSpPr>
        <p:cNvPr id="1" name="Shape 221"/>
        <p:cNvGrpSpPr/>
        <p:nvPr/>
      </p:nvGrpSpPr>
      <p:grpSpPr>
        <a:xfrm>
          <a:off x="0" y="0"/>
          <a:ext cx="0" cy="0"/>
          <a:chOff x="0" y="0"/>
          <a:chExt cx="0" cy="0"/>
        </a:xfrm>
      </p:grpSpPr>
      <p:sp>
        <p:nvSpPr>
          <p:cNvPr id="222" name="Google Shape;222;p14"/>
          <p:cNvSpPr/>
          <p:nvPr/>
        </p:nvSpPr>
        <p:spPr>
          <a:xfrm>
            <a:off x="0" y="0"/>
            <a:ext cx="12192001" cy="6858000"/>
          </a:xfrm>
          <a:prstGeom prst="rect">
            <a:avLst/>
          </a:prstGeom>
          <a:gradFill>
            <a:gsLst>
              <a:gs pos="0">
                <a:srgbClr val="E1DBC9"/>
              </a:gs>
              <a:gs pos="77000">
                <a:srgbClr val="C8C1B0"/>
              </a:gs>
              <a:gs pos="100000">
                <a:srgbClr val="C0BAAA"/>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3" name="Google Shape;223;p14"/>
          <p:cNvSpPr/>
          <p:nvPr/>
        </p:nvSpPr>
        <p:spPr>
          <a:xfrm>
            <a:off x="0" y="0"/>
            <a:ext cx="12192000" cy="6858000"/>
          </a:xfrm>
          <a:prstGeom prst="rect">
            <a:avLst/>
          </a:prstGeom>
          <a:blipFill rotWithShape="1">
            <a:blip r:embed="rId3">
              <a:alphaModFix amt="45000"/>
            </a:blip>
            <a:tile tx="-44450" ty="38100" sx="85000" sy="85000" flip="none" algn="tl"/>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4" name="Google Shape;224;p14"/>
          <p:cNvSpPr/>
          <p:nvPr/>
        </p:nvSpPr>
        <p:spPr>
          <a:xfrm>
            <a:off x="632108" y="610955"/>
            <a:ext cx="10927784" cy="5636090"/>
          </a:xfrm>
          <a:prstGeom prst="rect">
            <a:avLst/>
          </a:prstGeom>
          <a:solidFill>
            <a:schemeClr val="lt1"/>
          </a:solidFill>
          <a:ln>
            <a:noFill/>
          </a:ln>
          <a:effectLst>
            <a:outerShdw blurRad="50800" algn="ctr" rotWithShape="0">
              <a:srgbClr val="000000">
                <a:alpha val="6549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25" name="Google Shape;225;p14"/>
          <p:cNvSpPr/>
          <p:nvPr/>
        </p:nvSpPr>
        <p:spPr>
          <a:xfrm>
            <a:off x="797052" y="777240"/>
            <a:ext cx="10597896" cy="5303520"/>
          </a:xfrm>
          <a:prstGeom prst="rect">
            <a:avLst/>
          </a:prstGeom>
          <a:solidFill>
            <a:schemeClr val="lt1"/>
          </a:solidFill>
          <a:ln w="9525" cap="sq" cmpd="sng">
            <a:solidFill>
              <a:srgbClr val="3F3F3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26" name="Google Shape;226;p14"/>
          <p:cNvSpPr txBox="1">
            <a:spLocks noGrp="1"/>
          </p:cNvSpPr>
          <p:nvPr>
            <p:ph type="title"/>
          </p:nvPr>
        </p:nvSpPr>
        <p:spPr>
          <a:xfrm>
            <a:off x="7532835" y="1420706"/>
            <a:ext cx="3466540" cy="40165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3600"/>
              <a:buFont typeface="Century Gothic"/>
              <a:buNone/>
            </a:pPr>
            <a:r>
              <a:rPr lang="it-IT" sz="3600"/>
              <a:t>I nuovi sistemi di Welfare in Italia</a:t>
            </a:r>
            <a:endParaRPr sz="3600"/>
          </a:p>
        </p:txBody>
      </p:sp>
      <p:sp>
        <p:nvSpPr>
          <p:cNvPr id="227" name="Google Shape;227;p14"/>
          <p:cNvSpPr txBox="1">
            <a:spLocks noGrp="1"/>
          </p:cNvSpPr>
          <p:nvPr>
            <p:ph type="body" idx="1"/>
          </p:nvPr>
        </p:nvSpPr>
        <p:spPr>
          <a:xfrm>
            <a:off x="1440519" y="1420706"/>
            <a:ext cx="5514758" cy="401658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it-IT">
                <a:solidFill>
                  <a:srgbClr val="3F3F3F"/>
                </a:solidFill>
              </a:rPr>
              <a:t>Werlfare Generativo</a:t>
            </a:r>
            <a:endParaRPr/>
          </a:p>
          <a:p>
            <a:pPr marL="0" lvl="0" indent="0" algn="l" rtl="0">
              <a:lnSpc>
                <a:spcPct val="100000"/>
              </a:lnSpc>
              <a:spcBef>
                <a:spcPts val="900"/>
              </a:spcBef>
              <a:spcAft>
                <a:spcPts val="0"/>
              </a:spcAft>
              <a:buSzPts val="1800"/>
              <a:buNone/>
            </a:pPr>
            <a:endParaRPr>
              <a:solidFill>
                <a:srgbClr val="3F3F3F"/>
              </a:solidFill>
            </a:endParaRPr>
          </a:p>
          <a:p>
            <a:pPr marL="0" lvl="0" indent="0" algn="l" rtl="0">
              <a:lnSpc>
                <a:spcPct val="100000"/>
              </a:lnSpc>
              <a:spcBef>
                <a:spcPts val="900"/>
              </a:spcBef>
              <a:spcAft>
                <a:spcPts val="0"/>
              </a:spcAft>
              <a:buSzPts val="1800"/>
              <a:buNone/>
            </a:pPr>
            <a:r>
              <a:rPr lang="it-IT">
                <a:solidFill>
                  <a:srgbClr val="3F3F3F"/>
                </a:solidFill>
              </a:rPr>
              <a:t>Welfare di prossimità </a:t>
            </a:r>
            <a:endParaRPr/>
          </a:p>
          <a:p>
            <a:pPr marL="0" lvl="0" indent="0" algn="l" rtl="0">
              <a:lnSpc>
                <a:spcPct val="100000"/>
              </a:lnSpc>
              <a:spcBef>
                <a:spcPts val="900"/>
              </a:spcBef>
              <a:spcAft>
                <a:spcPts val="0"/>
              </a:spcAft>
              <a:buSzPts val="1800"/>
              <a:buNone/>
            </a:pPr>
            <a:endParaRPr>
              <a:solidFill>
                <a:srgbClr val="3F3F3F"/>
              </a:solidFill>
            </a:endParaRPr>
          </a:p>
          <a:p>
            <a:pPr marL="0" lvl="0" indent="0" algn="l" rtl="0">
              <a:lnSpc>
                <a:spcPct val="100000"/>
              </a:lnSpc>
              <a:spcBef>
                <a:spcPts val="900"/>
              </a:spcBef>
              <a:spcAft>
                <a:spcPts val="0"/>
              </a:spcAft>
              <a:buSzPts val="1800"/>
              <a:buNone/>
            </a:pPr>
            <a:r>
              <a:rPr lang="it-IT">
                <a:solidFill>
                  <a:srgbClr val="3F3F3F"/>
                </a:solidFill>
              </a:rPr>
              <a:t>Welfare aziendale</a:t>
            </a:r>
            <a:endParaRPr/>
          </a:p>
          <a:p>
            <a:pPr marL="0" lvl="0" indent="0" algn="l" rtl="0">
              <a:lnSpc>
                <a:spcPct val="100000"/>
              </a:lnSpc>
              <a:spcBef>
                <a:spcPts val="900"/>
              </a:spcBef>
              <a:spcAft>
                <a:spcPts val="0"/>
              </a:spcAft>
              <a:buSzPts val="1800"/>
              <a:buNone/>
            </a:pPr>
            <a:endParaRPr>
              <a:solidFill>
                <a:srgbClr val="3F3F3F"/>
              </a:solidFill>
            </a:endParaRPr>
          </a:p>
          <a:p>
            <a:pPr marL="0" lvl="0" indent="0" algn="l" rtl="0">
              <a:lnSpc>
                <a:spcPct val="100000"/>
              </a:lnSpc>
              <a:spcBef>
                <a:spcPts val="900"/>
              </a:spcBef>
              <a:spcAft>
                <a:spcPts val="0"/>
              </a:spcAft>
              <a:buSzPts val="1800"/>
              <a:buNone/>
            </a:pPr>
            <a:r>
              <a:rPr lang="it-IT">
                <a:solidFill>
                  <a:srgbClr val="3F3F3F"/>
                </a:solidFill>
              </a:rPr>
              <a:t>Secondo Welfare</a:t>
            </a:r>
            <a:endParaRPr/>
          </a:p>
        </p:txBody>
      </p:sp>
      <p:cxnSp>
        <p:nvCxnSpPr>
          <p:cNvPr id="228" name="Google Shape;228;p14"/>
          <p:cNvCxnSpPr/>
          <p:nvPr/>
        </p:nvCxnSpPr>
        <p:spPr>
          <a:xfrm>
            <a:off x="7205731" y="2057401"/>
            <a:ext cx="0" cy="2743200"/>
          </a:xfrm>
          <a:prstGeom prst="straightConnector1">
            <a:avLst/>
          </a:prstGeom>
          <a:noFill/>
          <a:ln w="15875" cap="flat" cmpd="sng">
            <a:solidFill>
              <a:srgbClr val="3F3F3F"/>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5"/>
          <p:cNvSpPr txBox="1">
            <a:spLocks noGrp="1"/>
          </p:cNvSpPr>
          <p:nvPr>
            <p:ph type="title"/>
          </p:nvPr>
        </p:nvSpPr>
        <p:spPr>
          <a:xfrm>
            <a:off x="677333" y="609599"/>
            <a:ext cx="10588429" cy="173410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62626"/>
              </a:buClr>
              <a:buSzPct val="100000"/>
              <a:buFont typeface="Century Gothic"/>
              <a:buNone/>
            </a:pPr>
            <a:r>
              <a:rPr lang="it-IT" sz="3600"/>
              <a:t>Welfare e i servizi alla persona </a:t>
            </a:r>
            <a:br>
              <a:rPr lang="it-IT" sz="3600"/>
            </a:br>
            <a:r>
              <a:rPr lang="it-IT" sz="1600">
                <a:solidFill>
                  <a:schemeClr val="dk1"/>
                </a:solidFill>
              </a:rPr>
              <a:t>Cosa intendiamo con servizi alla persona ? </a:t>
            </a:r>
            <a:br>
              <a:rPr lang="it-IT" sz="1600">
                <a:solidFill>
                  <a:schemeClr val="dk1"/>
                </a:solidFill>
              </a:rPr>
            </a:br>
            <a:r>
              <a:rPr lang="it-IT" sz="1600">
                <a:solidFill>
                  <a:schemeClr val="dk1"/>
                </a:solidFill>
              </a:rPr>
              <a:t>I servizi alla persona, specialmente quelli socioassistenziali, si configurano come una molteplicità di interventi e prestazioni che hanno l’obiettivo di rispondere alle diverse esigenze e problematiche di cui gli individui di una società si fanno portatori.</a:t>
            </a:r>
            <a:br>
              <a:rPr lang="it-IT" sz="1600">
                <a:solidFill>
                  <a:schemeClr val="dk1"/>
                </a:solidFill>
              </a:rPr>
            </a:br>
            <a:r>
              <a:rPr lang="it-IT" sz="1600">
                <a:solidFill>
                  <a:schemeClr val="dk1"/>
                </a:solidFill>
              </a:rPr>
              <a:t>Nell’ambito dell’</a:t>
            </a:r>
            <a:r>
              <a:rPr lang="it-IT" sz="1600" b="1" u="sng">
                <a:solidFill>
                  <a:schemeClr val="dk1"/>
                </a:solidFill>
              </a:rPr>
              <a:t>assistenza sociale</a:t>
            </a:r>
            <a:r>
              <a:rPr lang="it-IT" sz="1600">
                <a:solidFill>
                  <a:schemeClr val="dk1"/>
                </a:solidFill>
              </a:rPr>
              <a:t>, sancita all’art. 38 della Costituzione, individuiamo i </a:t>
            </a:r>
            <a:r>
              <a:rPr lang="it-IT" sz="1600" b="1" u="sng">
                <a:solidFill>
                  <a:schemeClr val="dk1"/>
                </a:solidFill>
              </a:rPr>
              <a:t>servizi sociali</a:t>
            </a:r>
            <a:r>
              <a:rPr lang="it-IT" sz="1600">
                <a:solidFill>
                  <a:schemeClr val="dk1"/>
                </a:solidFill>
              </a:rPr>
              <a:t>. </a:t>
            </a:r>
            <a:br>
              <a:rPr lang="it-IT" sz="1600"/>
            </a:br>
            <a:endParaRPr sz="1600"/>
          </a:p>
        </p:txBody>
      </p:sp>
      <p:sp>
        <p:nvSpPr>
          <p:cNvPr id="234" name="Google Shape;234;p15"/>
          <p:cNvSpPr txBox="1">
            <a:spLocks noGrp="1"/>
          </p:cNvSpPr>
          <p:nvPr>
            <p:ph type="body" idx="1"/>
          </p:nvPr>
        </p:nvSpPr>
        <p:spPr>
          <a:xfrm>
            <a:off x="1562470" y="2343705"/>
            <a:ext cx="4451234" cy="506016"/>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900"/>
              <a:buNone/>
            </a:pPr>
            <a:r>
              <a:rPr lang="it-IT"/>
              <a:t>Assistenza sociale</a:t>
            </a:r>
            <a:endParaRPr/>
          </a:p>
        </p:txBody>
      </p:sp>
      <p:sp>
        <p:nvSpPr>
          <p:cNvPr id="235" name="Google Shape;235;p15"/>
          <p:cNvSpPr txBox="1">
            <a:spLocks noGrp="1"/>
          </p:cNvSpPr>
          <p:nvPr>
            <p:ph type="body" idx="2"/>
          </p:nvPr>
        </p:nvSpPr>
        <p:spPr>
          <a:xfrm>
            <a:off x="1069848" y="2755898"/>
            <a:ext cx="4754880" cy="3200400"/>
          </a:xfrm>
          <a:prstGeom prst="rect">
            <a:avLst/>
          </a:prstGeom>
          <a:noFill/>
          <a:ln>
            <a:noFill/>
          </a:ln>
        </p:spPr>
        <p:txBody>
          <a:bodyPr spcFirstLastPara="1" wrap="square" lIns="91425" tIns="45700" rIns="91425" bIns="45700" anchor="t" anchorCtr="0">
            <a:normAutofit fontScale="85000" lnSpcReduction="10000"/>
          </a:bodyPr>
          <a:lstStyle/>
          <a:p>
            <a:pPr marL="182880" lvl="0" indent="-182880" algn="just" rtl="0">
              <a:lnSpc>
                <a:spcPct val="120000"/>
              </a:lnSpc>
              <a:spcBef>
                <a:spcPts val="0"/>
              </a:spcBef>
              <a:spcAft>
                <a:spcPts val="0"/>
              </a:spcAft>
              <a:buSzPct val="100000"/>
              <a:buChar char="◦"/>
            </a:pPr>
            <a:r>
              <a:rPr lang="it-IT">
                <a:solidFill>
                  <a:schemeClr val="dk1"/>
                </a:solidFill>
                <a:latin typeface="Tahoma"/>
                <a:ea typeface="Tahoma"/>
                <a:cs typeface="Tahoma"/>
                <a:sym typeface="Tahoma"/>
              </a:rPr>
              <a:t>Insieme di compiti della Pubblica Amministrazione consistenti in interventi volti a rimuovere o contrastare situazioni di bisogno o di disuguaglianza mediante </a:t>
            </a:r>
            <a:r>
              <a:rPr lang="it-IT" b="1" u="sng">
                <a:solidFill>
                  <a:schemeClr val="dk1"/>
                </a:solidFill>
                <a:latin typeface="Tahoma"/>
                <a:ea typeface="Tahoma"/>
                <a:cs typeface="Tahoma"/>
                <a:sym typeface="Tahoma"/>
              </a:rPr>
              <a:t>prestazioni e servizi finanziati </a:t>
            </a:r>
            <a:r>
              <a:rPr lang="it-IT">
                <a:solidFill>
                  <a:schemeClr val="dk1"/>
                </a:solidFill>
                <a:latin typeface="Tahoma"/>
                <a:ea typeface="Tahoma"/>
                <a:cs typeface="Tahoma"/>
                <a:sym typeface="Tahoma"/>
              </a:rPr>
              <a:t>normalmente tramite la </a:t>
            </a:r>
            <a:r>
              <a:rPr lang="it-IT" b="1" u="sng">
                <a:solidFill>
                  <a:schemeClr val="dk1"/>
                </a:solidFill>
                <a:latin typeface="Tahoma"/>
                <a:ea typeface="Tahoma"/>
                <a:cs typeface="Tahoma"/>
                <a:sym typeface="Tahoma"/>
              </a:rPr>
              <a:t>fiscalità generale.</a:t>
            </a:r>
            <a:endParaRPr/>
          </a:p>
        </p:txBody>
      </p:sp>
      <p:sp>
        <p:nvSpPr>
          <p:cNvPr id="236" name="Google Shape;236;p15"/>
          <p:cNvSpPr txBox="1">
            <a:spLocks noGrp="1"/>
          </p:cNvSpPr>
          <p:nvPr>
            <p:ph type="body" idx="3"/>
          </p:nvPr>
        </p:nvSpPr>
        <p:spPr>
          <a:xfrm>
            <a:off x="6569475" y="2343704"/>
            <a:ext cx="3835153" cy="50601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900"/>
              <a:buNone/>
            </a:pPr>
            <a:r>
              <a:rPr lang="it-IT"/>
              <a:t>Servizi sociali</a:t>
            </a:r>
            <a:endParaRPr/>
          </a:p>
        </p:txBody>
      </p:sp>
      <p:sp>
        <p:nvSpPr>
          <p:cNvPr id="237" name="Google Shape;237;p15"/>
          <p:cNvSpPr txBox="1">
            <a:spLocks noGrp="1"/>
          </p:cNvSpPr>
          <p:nvPr>
            <p:ph type="body" idx="4"/>
          </p:nvPr>
        </p:nvSpPr>
        <p:spPr>
          <a:xfrm>
            <a:off x="6373368" y="2756581"/>
            <a:ext cx="4754880" cy="3200400"/>
          </a:xfrm>
          <a:prstGeom prst="rect">
            <a:avLst/>
          </a:prstGeom>
          <a:noFill/>
          <a:ln>
            <a:noFill/>
          </a:ln>
        </p:spPr>
        <p:txBody>
          <a:bodyPr spcFirstLastPara="1" wrap="square" lIns="91425" tIns="45700" rIns="91425" bIns="45700" anchor="t" anchorCtr="0">
            <a:normAutofit fontScale="85000" lnSpcReduction="10000"/>
          </a:bodyPr>
          <a:lstStyle/>
          <a:p>
            <a:pPr marL="182880" lvl="0" indent="-182880" algn="l" rtl="0">
              <a:lnSpc>
                <a:spcPct val="100000"/>
              </a:lnSpc>
              <a:spcBef>
                <a:spcPts val="0"/>
              </a:spcBef>
              <a:spcAft>
                <a:spcPts val="0"/>
              </a:spcAft>
              <a:buSzPct val="100000"/>
              <a:buChar char="◦"/>
            </a:pPr>
            <a:r>
              <a:rPr lang="it-IT"/>
              <a:t>Definiti al Capo II, art. 128 del D. Lgs. 112/98</a:t>
            </a:r>
            <a:endParaRPr/>
          </a:p>
          <a:p>
            <a:pPr marL="182880" lvl="0" indent="-182880" algn="just" rtl="0">
              <a:lnSpc>
                <a:spcPct val="120000"/>
              </a:lnSpc>
              <a:spcBef>
                <a:spcPts val="900"/>
              </a:spcBef>
              <a:spcAft>
                <a:spcPts val="0"/>
              </a:spcAft>
              <a:buSzPct val="100000"/>
              <a:buChar char="◦"/>
            </a:pPr>
            <a:r>
              <a:rPr lang="it-IT">
                <a:solidFill>
                  <a:srgbClr val="000000"/>
                </a:solidFill>
                <a:latin typeface="Tahoma"/>
                <a:ea typeface="Tahoma"/>
                <a:cs typeface="Tahoma"/>
                <a:sym typeface="Tahoma"/>
              </a:rPr>
              <a:t>P</a:t>
            </a:r>
            <a:r>
              <a:rPr lang="it-IT" b="0" i="0">
                <a:solidFill>
                  <a:srgbClr val="000000"/>
                </a:solidFill>
                <a:latin typeface="Tahoma"/>
                <a:ea typeface="Tahoma"/>
                <a:cs typeface="Tahoma"/>
                <a:sym typeface="Tahoma"/>
              </a:rPr>
              <a:t>er "servizi sociali" si intendono tutte le attività relative alla predisposizione ed erogazione di </a:t>
            </a:r>
            <a:r>
              <a:rPr lang="it-IT" b="1" i="0" u="sng">
                <a:solidFill>
                  <a:srgbClr val="000000"/>
                </a:solidFill>
                <a:latin typeface="Tahoma"/>
                <a:ea typeface="Tahoma"/>
                <a:cs typeface="Tahoma"/>
                <a:sym typeface="Tahoma"/>
              </a:rPr>
              <a:t>servizi</a:t>
            </a:r>
            <a:r>
              <a:rPr lang="it-IT" b="0" i="0">
                <a:solidFill>
                  <a:srgbClr val="000000"/>
                </a:solidFill>
                <a:latin typeface="Tahoma"/>
                <a:ea typeface="Tahoma"/>
                <a:cs typeface="Tahoma"/>
                <a:sym typeface="Tahoma"/>
              </a:rPr>
              <a:t>, gratuiti ed a pagamento, o di </a:t>
            </a:r>
            <a:r>
              <a:rPr lang="it-IT" b="1" i="0" u="sng">
                <a:solidFill>
                  <a:srgbClr val="000000"/>
                </a:solidFill>
                <a:latin typeface="Tahoma"/>
                <a:ea typeface="Tahoma"/>
                <a:cs typeface="Tahoma"/>
                <a:sym typeface="Tahoma"/>
              </a:rPr>
              <a:t>prestazioni economiche</a:t>
            </a:r>
            <a:r>
              <a:rPr lang="it-IT" b="1" i="0">
                <a:solidFill>
                  <a:srgbClr val="000000"/>
                </a:solidFill>
                <a:latin typeface="Tahoma"/>
                <a:ea typeface="Tahoma"/>
                <a:cs typeface="Tahoma"/>
                <a:sym typeface="Tahoma"/>
              </a:rPr>
              <a:t> </a:t>
            </a:r>
            <a:r>
              <a:rPr lang="it-IT" b="0" i="0">
                <a:solidFill>
                  <a:srgbClr val="000000"/>
                </a:solidFill>
                <a:latin typeface="Tahoma"/>
                <a:ea typeface="Tahoma"/>
                <a:cs typeface="Tahoma"/>
                <a:sym typeface="Tahoma"/>
              </a:rPr>
              <a:t>destinate a rimuovere e superare le situazioni di bisogno e di difficoltà che la persona umana incontra nel corso della sua vita, escluse soltanto quelle assicurate dal sistema previdenziale e da quello sanitario, nonché quelle assicurate in sede di amministrazione della giustizia.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16"/>
          <p:cNvSpPr/>
          <p:nvPr/>
        </p:nvSpPr>
        <p:spPr>
          <a:xfrm>
            <a:off x="234696" y="237744"/>
            <a:ext cx="11722608" cy="6382512"/>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43" name="Google Shape;243;p16"/>
          <p:cNvSpPr/>
          <p:nvPr/>
        </p:nvSpPr>
        <p:spPr>
          <a:xfrm>
            <a:off x="0" y="0"/>
            <a:ext cx="12192001"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244" name="Google Shape;244;p16" descr="Mani che si tengono per i polsi e si uniscono per formare un cerchio"/>
          <p:cNvPicPr preferRelativeResize="0"/>
          <p:nvPr/>
        </p:nvPicPr>
        <p:blipFill rotWithShape="1">
          <a:blip r:embed="rId3">
            <a:alphaModFix amt="75000"/>
          </a:blip>
          <a:srcRect b="15730"/>
          <a:stretch/>
        </p:blipFill>
        <p:spPr>
          <a:xfrm>
            <a:off x="20" y="10"/>
            <a:ext cx="12191979" cy="6857989"/>
          </a:xfrm>
          <a:prstGeom prst="rect">
            <a:avLst/>
          </a:prstGeom>
          <a:noFill/>
          <a:ln>
            <a:noFill/>
          </a:ln>
        </p:spPr>
      </p:pic>
      <p:sp>
        <p:nvSpPr>
          <p:cNvPr id="245" name="Google Shape;245;p16"/>
          <p:cNvSpPr/>
          <p:nvPr/>
        </p:nvSpPr>
        <p:spPr>
          <a:xfrm>
            <a:off x="234696" y="237744"/>
            <a:ext cx="11722608" cy="6382512"/>
          </a:xfrm>
          <a:prstGeom prst="rect">
            <a:avLst/>
          </a:prstGeom>
          <a:solidFill>
            <a:schemeClr val="lt1">
              <a:alpha val="90588"/>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46" name="Google Shape;246;p16"/>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3000"/>
              <a:buFont typeface="Century Gothic"/>
              <a:buNone/>
            </a:pPr>
            <a:r>
              <a:rPr lang="it-IT" sz="3000"/>
              <a:t>Evoluzione storica dei servizi alla persona e delle organizzazioni </a:t>
            </a:r>
            <a:br>
              <a:rPr lang="it-IT" sz="3000"/>
            </a:br>
            <a:endParaRPr sz="3000"/>
          </a:p>
        </p:txBody>
      </p:sp>
      <p:sp>
        <p:nvSpPr>
          <p:cNvPr id="247" name="Google Shape;247;p16"/>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ctr" anchorCtr="0">
            <a:normAutofit/>
          </a:bodyPr>
          <a:lstStyle/>
          <a:p>
            <a:pPr marL="0" lvl="0" indent="-107950" algn="l" rtl="0">
              <a:lnSpc>
                <a:spcPct val="90000"/>
              </a:lnSpc>
              <a:spcBef>
                <a:spcPts val="0"/>
              </a:spcBef>
              <a:spcAft>
                <a:spcPts val="0"/>
              </a:spcAft>
              <a:buSzPts val="1700"/>
              <a:buFont typeface="Garamond"/>
              <a:buChar char="◦"/>
            </a:pPr>
            <a:r>
              <a:rPr lang="it-IT" sz="1700"/>
              <a:t>I servizi alla persona hanno attraversato molteplici fasi storiche nelle quali i medesimi interventi sono stati calibrati, definiti e influenzati dalle condizioni politiche, sociali, economiche e religiose di una società.</a:t>
            </a:r>
            <a:endParaRPr/>
          </a:p>
          <a:p>
            <a:pPr marL="0" lvl="0" indent="107950" algn="l" rtl="0">
              <a:lnSpc>
                <a:spcPct val="90000"/>
              </a:lnSpc>
              <a:spcBef>
                <a:spcPts val="900"/>
              </a:spcBef>
              <a:spcAft>
                <a:spcPts val="0"/>
              </a:spcAft>
              <a:buSzPts val="1700"/>
              <a:buFont typeface="Garamond"/>
              <a:buNone/>
            </a:pPr>
            <a:endParaRPr sz="1700"/>
          </a:p>
          <a:p>
            <a:pPr marL="285750" lvl="0" indent="-182880" algn="l" rtl="0">
              <a:lnSpc>
                <a:spcPct val="90000"/>
              </a:lnSpc>
              <a:spcBef>
                <a:spcPts val="900"/>
              </a:spcBef>
              <a:spcAft>
                <a:spcPts val="0"/>
              </a:spcAft>
              <a:buSzPts val="1700"/>
              <a:buFont typeface="Garamond"/>
              <a:buChar char="◦"/>
            </a:pPr>
            <a:r>
              <a:rPr lang="it-IT" sz="1700"/>
              <a:t>Nel Medioevo: i «servizi» erano destinati ai «poveri» e ai «bisognosi» le cui prestazioni erano discrezionali e decise dall’Istituzione ed organizzazione ecclesiastica;</a:t>
            </a:r>
            <a:endParaRPr/>
          </a:p>
          <a:p>
            <a:pPr marL="285750" lvl="0" indent="-182880" algn="l" rtl="0">
              <a:lnSpc>
                <a:spcPct val="90000"/>
              </a:lnSpc>
              <a:spcBef>
                <a:spcPts val="900"/>
              </a:spcBef>
              <a:spcAft>
                <a:spcPts val="0"/>
              </a:spcAft>
              <a:buSzPts val="1700"/>
              <a:buFont typeface="Garamond"/>
              <a:buChar char="◦"/>
            </a:pPr>
            <a:r>
              <a:rPr lang="it-IT" sz="1700"/>
              <a:t>Dal XVII sec. è l’organizzazione Stato che inizia ad intervenire sulla questione assistenza e servizi ai poveri con la promulgazione dei primi interventi legislativi (vedi «Poor law» del 1601 di Elisabetta I);</a:t>
            </a:r>
            <a:endParaRPr/>
          </a:p>
          <a:p>
            <a:pPr marL="285750" lvl="0" indent="-182880" algn="l" rtl="0">
              <a:lnSpc>
                <a:spcPct val="90000"/>
              </a:lnSpc>
              <a:spcBef>
                <a:spcPts val="900"/>
              </a:spcBef>
              <a:spcAft>
                <a:spcPts val="0"/>
              </a:spcAft>
              <a:buSzPts val="1700"/>
              <a:buFont typeface="Garamond"/>
              <a:buChar char="◦"/>
            </a:pPr>
            <a:r>
              <a:rPr lang="it-IT" sz="1700"/>
              <a:t>Nel XVIII  con l’Illuminismo si diffonde l’idea che la povertà non sia una condizione immutabile di disuguaglianza tra gli uomini bensì trova fondamento il principio di DIRITTO che lo Stato deve assicurare a tutta la popolazione indistintamente. </a:t>
            </a:r>
            <a:endParaRPr/>
          </a:p>
          <a:p>
            <a:pPr marL="0" lvl="0" indent="107950" algn="l" rtl="0">
              <a:lnSpc>
                <a:spcPct val="90000"/>
              </a:lnSpc>
              <a:spcBef>
                <a:spcPts val="900"/>
              </a:spcBef>
              <a:spcAft>
                <a:spcPts val="0"/>
              </a:spcAft>
              <a:buSzPts val="1700"/>
              <a:buFont typeface="Garamond"/>
              <a:buNone/>
            </a:pPr>
            <a:endParaRPr sz="17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p1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800"/>
              <a:buFont typeface="Century Gothic"/>
              <a:buNone/>
            </a:pPr>
            <a:r>
              <a:rPr lang="it-IT"/>
              <a:t>IN ITALIA</a:t>
            </a:r>
            <a:endParaRPr/>
          </a:p>
        </p:txBody>
      </p:sp>
      <p:grpSp>
        <p:nvGrpSpPr>
          <p:cNvPr id="253" name="Google Shape;253;p17"/>
          <p:cNvGrpSpPr/>
          <p:nvPr/>
        </p:nvGrpSpPr>
        <p:grpSpPr>
          <a:xfrm>
            <a:off x="995737" y="2316172"/>
            <a:ext cx="10200525" cy="3713393"/>
            <a:chOff x="-71063" y="6109"/>
            <a:chExt cx="10200525" cy="3713393"/>
          </a:xfrm>
        </p:grpSpPr>
        <p:sp>
          <p:nvSpPr>
            <p:cNvPr id="254" name="Google Shape;254;p17"/>
            <p:cNvSpPr/>
            <p:nvPr/>
          </p:nvSpPr>
          <p:spPr>
            <a:xfrm>
              <a:off x="-71063" y="6109"/>
              <a:ext cx="10058399" cy="1717484"/>
            </a:xfrm>
            <a:prstGeom prst="roundRect">
              <a:avLst>
                <a:gd name="adj" fmla="val 10000"/>
              </a:avLst>
            </a:prstGeom>
            <a:solidFill>
              <a:srgbClr val="2383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7"/>
            <p:cNvSpPr/>
            <p:nvPr/>
          </p:nvSpPr>
          <p:spPr>
            <a:xfrm>
              <a:off x="448475" y="392543"/>
              <a:ext cx="946464" cy="944616"/>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7"/>
            <p:cNvSpPr/>
            <p:nvPr/>
          </p:nvSpPr>
          <p:spPr>
            <a:xfrm>
              <a:off x="1914478" y="6109"/>
              <a:ext cx="8055762" cy="17191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7"/>
            <p:cNvSpPr txBox="1"/>
            <p:nvPr/>
          </p:nvSpPr>
          <p:spPr>
            <a:xfrm>
              <a:off x="1914478" y="6109"/>
              <a:ext cx="8055762" cy="1719163"/>
            </a:xfrm>
            <a:prstGeom prst="rect">
              <a:avLst/>
            </a:prstGeom>
            <a:noFill/>
            <a:ln>
              <a:noFill/>
            </a:ln>
          </p:spPr>
          <p:txBody>
            <a:bodyPr spcFirstLastPara="1" wrap="square" lIns="181925" tIns="181925" rIns="181925" bIns="181925" anchor="ctr" anchorCtr="0">
              <a:noAutofit/>
            </a:bodyPr>
            <a:lstStyle/>
            <a:p>
              <a:pPr marL="0" marR="0" lvl="0" indent="0" algn="l" rtl="0">
                <a:lnSpc>
                  <a:spcPct val="90000"/>
                </a:lnSpc>
                <a:spcBef>
                  <a:spcPts val="0"/>
                </a:spcBef>
                <a:spcAft>
                  <a:spcPts val="0"/>
                </a:spcAft>
                <a:buClr>
                  <a:schemeClr val="dk1"/>
                </a:buClr>
                <a:buSzPts val="1400"/>
                <a:buFont typeface="Century Gothic"/>
                <a:buNone/>
              </a:pPr>
              <a:r>
                <a:rPr lang="it-IT" sz="1400" b="0" i="0" u="none" strike="noStrike" cap="none">
                  <a:solidFill>
                    <a:schemeClr val="dk1"/>
                  </a:solidFill>
                  <a:latin typeface="Century Gothic"/>
                  <a:ea typeface="Century Gothic"/>
                  <a:cs typeface="Century Gothic"/>
                  <a:sym typeface="Century Gothic"/>
                </a:rPr>
                <a:t>Il XIX secolo diviene il momento storico di fondamentale importanza per ciò che concerne i servizi alla persona. Tra fine Ottocento ed inizio Novecento la nascita della previdenza sociale dà il via ad una rivoluzione legislativa in ambito sociale. </a:t>
              </a:r>
              <a:endParaRPr sz="1400" b="0" i="0" u="none" strike="noStrike" cap="none">
                <a:solidFill>
                  <a:schemeClr val="dk1"/>
                </a:solidFill>
                <a:latin typeface="Century Gothic"/>
                <a:ea typeface="Century Gothic"/>
                <a:cs typeface="Century Gothic"/>
                <a:sym typeface="Century Gothic"/>
              </a:endParaRPr>
            </a:p>
          </p:txBody>
        </p:sp>
        <p:sp>
          <p:nvSpPr>
            <p:cNvPr id="258" name="Google Shape;258;p17"/>
            <p:cNvSpPr/>
            <p:nvPr/>
          </p:nvSpPr>
          <p:spPr>
            <a:xfrm>
              <a:off x="-71063" y="2000339"/>
              <a:ext cx="10058399" cy="1717484"/>
            </a:xfrm>
            <a:prstGeom prst="roundRect">
              <a:avLst>
                <a:gd name="adj" fmla="val 10000"/>
              </a:avLst>
            </a:prstGeom>
            <a:solidFill>
              <a:srgbClr val="24CE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7"/>
            <p:cNvSpPr/>
            <p:nvPr/>
          </p:nvSpPr>
          <p:spPr>
            <a:xfrm>
              <a:off x="448475" y="2386773"/>
              <a:ext cx="946464" cy="944616"/>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7"/>
            <p:cNvSpPr/>
            <p:nvPr/>
          </p:nvSpPr>
          <p:spPr>
            <a:xfrm>
              <a:off x="1755256" y="2000339"/>
              <a:ext cx="8374206" cy="171916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7"/>
            <p:cNvSpPr txBox="1"/>
            <p:nvPr/>
          </p:nvSpPr>
          <p:spPr>
            <a:xfrm>
              <a:off x="1755256" y="2000339"/>
              <a:ext cx="8374206" cy="1719163"/>
            </a:xfrm>
            <a:prstGeom prst="rect">
              <a:avLst/>
            </a:prstGeom>
            <a:noFill/>
            <a:ln>
              <a:noFill/>
            </a:ln>
          </p:spPr>
          <p:txBody>
            <a:bodyPr spcFirstLastPara="1" wrap="square" lIns="181925" tIns="181925" rIns="181925" bIns="181925" anchor="ctr" anchorCtr="0">
              <a:noAutofit/>
            </a:bodyPr>
            <a:lstStyle/>
            <a:p>
              <a:pPr marL="0" marR="0" lvl="0" indent="0" algn="l" rtl="0">
                <a:lnSpc>
                  <a:spcPct val="90000"/>
                </a:lnSpc>
                <a:spcBef>
                  <a:spcPts val="0"/>
                </a:spcBef>
                <a:spcAft>
                  <a:spcPts val="0"/>
                </a:spcAft>
                <a:buClr>
                  <a:schemeClr val="dk1"/>
                </a:buClr>
                <a:buSzPts val="1400"/>
                <a:buFont typeface="Century Gothic"/>
                <a:buNone/>
              </a:pPr>
              <a:r>
                <a:rPr lang="it-IT" sz="1400" b="1" i="0" u="none" strike="noStrike" cap="none">
                  <a:solidFill>
                    <a:schemeClr val="dk1"/>
                  </a:solidFill>
                  <a:latin typeface="Century Gothic"/>
                  <a:ea typeface="Century Gothic"/>
                  <a:cs typeface="Century Gothic"/>
                  <a:sym typeface="Century Gothic"/>
                </a:rPr>
                <a:t>Legge Crispi </a:t>
              </a:r>
              <a:r>
                <a:rPr lang="it-IT" sz="1400" b="0" i="0" u="none" strike="noStrike" cap="none">
                  <a:solidFill>
                    <a:schemeClr val="dk1"/>
                  </a:solidFill>
                  <a:latin typeface="Century Gothic"/>
                  <a:ea typeface="Century Gothic"/>
                  <a:cs typeface="Century Gothic"/>
                  <a:sym typeface="Century Gothic"/>
                </a:rPr>
                <a:t>(L. n. 6972 del 1890): realizza una parziale laicizzazione delle opere pie attribuendo loro personalità giuridica trasformandole in Istituti pubblici di assistenza e beneficenza (IPAB). Tali organizzazioni erano chiamate a dimostrare di avere mezzi economici adeguati per le finalità istituzionali, predisponendo bilanci preventivi e consuntivi. Ogni atto amministrativo doveva essere sottoposto a controllo. La legge introduce il domicilio di soccorso prevedendo che il soccorso del cittadino indigente spettasse al Comune dove questi avesse dimorato, in modo abbastanza continuativo, negli ultimi 5 anni.</a:t>
              </a:r>
              <a:endParaRPr sz="1400" b="0" i="0" u="none" strike="noStrike" cap="none">
                <a:solidFill>
                  <a:schemeClr val="dk1"/>
                </a:solidFill>
                <a:latin typeface="Century Gothic"/>
                <a:ea typeface="Century Gothic"/>
                <a:cs typeface="Century Gothic"/>
                <a:sym typeface="Century Gothic"/>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sp>
        <p:nvSpPr>
          <p:cNvPr id="266" name="Google Shape;266;p18"/>
          <p:cNvSpPr/>
          <p:nvPr/>
        </p:nvSpPr>
        <p:spPr>
          <a:xfrm>
            <a:off x="0" y="0"/>
            <a:ext cx="12192001"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267" name="Google Shape;267;p18" descr="Mani che si tengono per i polsi e si uniscono per formare un cerchio"/>
          <p:cNvPicPr preferRelativeResize="0"/>
          <p:nvPr/>
        </p:nvPicPr>
        <p:blipFill rotWithShape="1">
          <a:blip r:embed="rId3">
            <a:alphaModFix amt="75000"/>
          </a:blip>
          <a:srcRect b="15730"/>
          <a:stretch/>
        </p:blipFill>
        <p:spPr>
          <a:xfrm>
            <a:off x="20" y="10"/>
            <a:ext cx="12191979" cy="6857989"/>
          </a:xfrm>
          <a:prstGeom prst="rect">
            <a:avLst/>
          </a:prstGeom>
          <a:noFill/>
          <a:ln>
            <a:noFill/>
          </a:ln>
        </p:spPr>
      </p:pic>
      <p:sp>
        <p:nvSpPr>
          <p:cNvPr id="268" name="Google Shape;268;p18"/>
          <p:cNvSpPr/>
          <p:nvPr/>
        </p:nvSpPr>
        <p:spPr>
          <a:xfrm>
            <a:off x="234696" y="237744"/>
            <a:ext cx="11722608" cy="6382512"/>
          </a:xfrm>
          <a:prstGeom prst="rect">
            <a:avLst/>
          </a:prstGeom>
          <a:solidFill>
            <a:schemeClr val="lt1">
              <a:alpha val="90588"/>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69" name="Google Shape;269;p18"/>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500"/>
              <a:buChar char="◦"/>
            </a:pPr>
            <a:r>
              <a:rPr lang="it-IT" sz="1500"/>
              <a:t>Durante il periodo fascista, l’assistenza e i servizi alla popolazione erano suddivisi in due categorie:</a:t>
            </a:r>
            <a:endParaRPr/>
          </a:p>
          <a:p>
            <a:pPr marL="609600" lvl="0" indent="-609600" algn="l" rtl="0">
              <a:lnSpc>
                <a:spcPct val="90000"/>
              </a:lnSpc>
              <a:spcBef>
                <a:spcPts val="900"/>
              </a:spcBef>
              <a:spcAft>
                <a:spcPts val="0"/>
              </a:spcAft>
              <a:buSzPts val="1500"/>
              <a:buFont typeface="Century Gothic"/>
              <a:buAutoNum type="arabicPeriod"/>
            </a:pPr>
            <a:r>
              <a:rPr lang="it-IT" sz="1500" b="1" u="sng"/>
              <a:t>Assistenza generica</a:t>
            </a:r>
            <a:r>
              <a:rPr lang="it-IT" sz="1500" u="sng"/>
              <a:t> </a:t>
            </a:r>
            <a:r>
              <a:rPr lang="it-IT" sz="1500"/>
              <a:t>assicurata da numerose organizzazioni di beneficenza. Lo Stato inizialmente ha un ruolo marginale, di integrazione e di coordinamento della beneficenza privata.</a:t>
            </a:r>
            <a:endParaRPr/>
          </a:p>
          <a:p>
            <a:pPr marL="0" lvl="0" indent="0" algn="l" rtl="0">
              <a:lnSpc>
                <a:spcPct val="90000"/>
              </a:lnSpc>
              <a:spcBef>
                <a:spcPts val="900"/>
              </a:spcBef>
              <a:spcAft>
                <a:spcPts val="0"/>
              </a:spcAft>
              <a:buSzPts val="1500"/>
              <a:buNone/>
            </a:pPr>
            <a:endParaRPr sz="1500"/>
          </a:p>
          <a:p>
            <a:pPr marL="609600" lvl="0" indent="-609600" algn="l" rtl="0">
              <a:lnSpc>
                <a:spcPct val="90000"/>
              </a:lnSpc>
              <a:spcBef>
                <a:spcPts val="900"/>
              </a:spcBef>
              <a:spcAft>
                <a:spcPts val="0"/>
              </a:spcAft>
              <a:buSzPts val="1500"/>
              <a:buFont typeface="Century Gothic"/>
              <a:buAutoNum type="arabicPeriod"/>
            </a:pPr>
            <a:r>
              <a:rPr lang="it-IT" sz="1500" b="1" u="sng"/>
              <a:t>Assistenza specifica</a:t>
            </a:r>
            <a:r>
              <a:rPr lang="it-IT" sz="1500"/>
              <a:t> garantita da circa 40.000 enti pubblici che si dividevano in </a:t>
            </a:r>
            <a:r>
              <a:rPr lang="it-IT" sz="1500" i="1"/>
              <a:t>Enti territoriali</a:t>
            </a:r>
            <a:r>
              <a:rPr lang="it-IT" sz="1500"/>
              <a:t> (Comuni, Province) ed </a:t>
            </a:r>
            <a:r>
              <a:rPr lang="it-IT" sz="1500" i="1"/>
              <a:t>Enti pubblici nazionali(</a:t>
            </a:r>
            <a:r>
              <a:rPr lang="it-IT" sz="1500"/>
              <a:t>ENAOLI,ONMI, IPAB, INPS, INAIL, ENAL) che agivano sul piano della discrezionalità e non del diritto. Intervenivano in virtù dell’appartenenza ad una categoria giuridica specifica (ciechi, invalidi, orfani, etc). Erano strutture estremamente burocratizzate e verticistiche.</a:t>
            </a:r>
            <a:endParaRPr/>
          </a:p>
          <a:p>
            <a:pPr marL="609600" lvl="0" indent="-609600" algn="l" rtl="0">
              <a:lnSpc>
                <a:spcPct val="90000"/>
              </a:lnSpc>
              <a:spcBef>
                <a:spcPts val="900"/>
              </a:spcBef>
              <a:spcAft>
                <a:spcPts val="0"/>
              </a:spcAft>
              <a:buSzPts val="1500"/>
              <a:buFont typeface="Century Gothic"/>
              <a:buNone/>
            </a:pPr>
            <a:r>
              <a:rPr lang="it-IT" sz="1500"/>
              <a:t>       Esisteva una sovrapposizione di competenze in alcuni settori (es: assistenza all’infanzia caratterizzata da interventi sia di Comuni che ulteriori Enti pubblici.</a:t>
            </a:r>
            <a:endParaRPr/>
          </a:p>
          <a:p>
            <a:pPr marL="609600" lvl="0" indent="-609600" algn="l" rtl="0">
              <a:lnSpc>
                <a:spcPct val="90000"/>
              </a:lnSpc>
              <a:spcBef>
                <a:spcPts val="900"/>
              </a:spcBef>
              <a:spcAft>
                <a:spcPts val="0"/>
              </a:spcAft>
              <a:buSzPts val="1500"/>
              <a:buFont typeface="Century Gothic"/>
              <a:buNone/>
            </a:pPr>
            <a:r>
              <a:rPr lang="it-IT" sz="1500"/>
              <a:t>       I finanziamenti erano assegnati non in base alle  esigenze da soddisfare ma in relazione alla capacità dei diversi gruppi di ottenere maggiori risorse (potere di pressione).</a:t>
            </a:r>
            <a:endParaRPr/>
          </a:p>
          <a:p>
            <a:pPr marL="182880" lvl="0" indent="-87628" algn="l" rtl="0">
              <a:lnSpc>
                <a:spcPct val="90000"/>
              </a:lnSpc>
              <a:spcBef>
                <a:spcPts val="900"/>
              </a:spcBef>
              <a:spcAft>
                <a:spcPts val="0"/>
              </a:spcAft>
              <a:buSzPts val="1500"/>
              <a:buNone/>
            </a:pPr>
            <a:endParaRPr sz="15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E1DBC9"/>
            </a:gs>
            <a:gs pos="77000">
              <a:srgbClr val="C8C1B0"/>
            </a:gs>
            <a:gs pos="100000">
              <a:srgbClr val="C0BAAA"/>
            </a:gs>
          </a:gsLst>
          <a:lin ang="5400000" scaled="0"/>
        </a:gradFill>
        <a:effectLst/>
      </p:bgPr>
    </p:bg>
    <p:spTree>
      <p:nvGrpSpPr>
        <p:cNvPr id="1" name="Shape 273"/>
        <p:cNvGrpSpPr/>
        <p:nvPr/>
      </p:nvGrpSpPr>
      <p:grpSpPr>
        <a:xfrm>
          <a:off x="0" y="0"/>
          <a:ext cx="0" cy="0"/>
          <a:chOff x="0" y="0"/>
          <a:chExt cx="0" cy="0"/>
        </a:xfrm>
      </p:grpSpPr>
      <p:sp>
        <p:nvSpPr>
          <p:cNvPr id="274" name="Google Shape;274;p19"/>
          <p:cNvSpPr/>
          <p:nvPr/>
        </p:nvSpPr>
        <p:spPr>
          <a:xfrm>
            <a:off x="0" y="0"/>
            <a:ext cx="12192001" cy="6858000"/>
          </a:xfrm>
          <a:prstGeom prst="rect">
            <a:avLst/>
          </a:prstGeom>
          <a:gradFill>
            <a:gsLst>
              <a:gs pos="0">
                <a:srgbClr val="E1DBC9"/>
              </a:gs>
              <a:gs pos="77000">
                <a:srgbClr val="C8C1B0"/>
              </a:gs>
              <a:gs pos="100000">
                <a:srgbClr val="C0BAAA"/>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75" name="Google Shape;275;p19"/>
          <p:cNvSpPr/>
          <p:nvPr/>
        </p:nvSpPr>
        <p:spPr>
          <a:xfrm>
            <a:off x="0" y="0"/>
            <a:ext cx="12192000" cy="6858000"/>
          </a:xfrm>
          <a:prstGeom prst="rect">
            <a:avLst/>
          </a:prstGeom>
          <a:blipFill rotWithShape="1">
            <a:blip r:embed="rId3">
              <a:alphaModFix amt="45000"/>
            </a:blip>
            <a:tile tx="-44450" ty="38100" sx="85000" sy="85000" flip="none" algn="tl"/>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76" name="Google Shape;276;p19"/>
          <p:cNvSpPr/>
          <p:nvPr/>
        </p:nvSpPr>
        <p:spPr>
          <a:xfrm>
            <a:off x="632108" y="610955"/>
            <a:ext cx="10927784" cy="5636090"/>
          </a:xfrm>
          <a:prstGeom prst="rect">
            <a:avLst/>
          </a:prstGeom>
          <a:solidFill>
            <a:schemeClr val="lt1"/>
          </a:solidFill>
          <a:ln>
            <a:noFill/>
          </a:ln>
          <a:effectLst>
            <a:outerShdw blurRad="50800" algn="ctr" rotWithShape="0">
              <a:srgbClr val="000000">
                <a:alpha val="6549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77" name="Google Shape;277;p19"/>
          <p:cNvSpPr/>
          <p:nvPr/>
        </p:nvSpPr>
        <p:spPr>
          <a:xfrm>
            <a:off x="797052" y="777240"/>
            <a:ext cx="10597896" cy="5303520"/>
          </a:xfrm>
          <a:prstGeom prst="rect">
            <a:avLst/>
          </a:prstGeom>
          <a:solidFill>
            <a:schemeClr val="lt1"/>
          </a:solidFill>
          <a:ln w="9525" cap="sq" cmpd="sng">
            <a:solidFill>
              <a:srgbClr val="3F3F3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78" name="Google Shape;278;p19"/>
          <p:cNvSpPr txBox="1">
            <a:spLocks noGrp="1"/>
          </p:cNvSpPr>
          <p:nvPr>
            <p:ph type="body" idx="1"/>
          </p:nvPr>
        </p:nvSpPr>
        <p:spPr>
          <a:xfrm>
            <a:off x="1440519" y="1420706"/>
            <a:ext cx="5514758" cy="4016587"/>
          </a:xfrm>
          <a:prstGeom prst="rect">
            <a:avLst/>
          </a:prstGeom>
          <a:noFill/>
          <a:ln>
            <a:noFill/>
          </a:ln>
        </p:spPr>
        <p:txBody>
          <a:bodyPr spcFirstLastPara="1" wrap="square" lIns="91425" tIns="45700" rIns="91425" bIns="45700" anchor="ctr" anchorCtr="0">
            <a:normAutofit/>
          </a:bodyPr>
          <a:lstStyle/>
          <a:p>
            <a:pPr marL="182880" lvl="0" indent="-182880" algn="l" rtl="0">
              <a:lnSpc>
                <a:spcPct val="90000"/>
              </a:lnSpc>
              <a:spcBef>
                <a:spcPts val="0"/>
              </a:spcBef>
              <a:spcAft>
                <a:spcPts val="0"/>
              </a:spcAft>
              <a:buSzPts val="1300"/>
              <a:buFont typeface="Noto Sans Symbols"/>
              <a:buChar char="❑"/>
            </a:pPr>
            <a:r>
              <a:rPr lang="it-IT" sz="1300">
                <a:solidFill>
                  <a:srgbClr val="3F3F3F"/>
                </a:solidFill>
              </a:rPr>
              <a:t>L. 281/70 Istituzione delle Regioni a statuto ordinario </a:t>
            </a:r>
            <a:endParaRPr/>
          </a:p>
          <a:p>
            <a:pPr marL="182880" lvl="0" indent="-182880" algn="l" rtl="0">
              <a:lnSpc>
                <a:spcPct val="90000"/>
              </a:lnSpc>
              <a:spcBef>
                <a:spcPts val="900"/>
              </a:spcBef>
              <a:spcAft>
                <a:spcPts val="0"/>
              </a:spcAft>
              <a:buSzPts val="1300"/>
              <a:buFont typeface="Noto Sans Symbols"/>
              <a:buChar char="❑"/>
            </a:pPr>
            <a:r>
              <a:rPr lang="it-IT" sz="1300">
                <a:solidFill>
                  <a:srgbClr val="3F3F3F"/>
                </a:solidFill>
              </a:rPr>
              <a:t>DPR 616/77 decentramento amministrativo. La norma prosegue il processo di trasferimento alle Regioni, Province  e Comuni, di varie funzioni  amministrative fino ad allora esercitate a livello centrale dallo Stato e previste dall’art 117 della Costituzione.</a:t>
            </a:r>
            <a:endParaRPr/>
          </a:p>
          <a:p>
            <a:pPr marL="182880" lvl="0" indent="-182880" algn="l" rtl="0">
              <a:lnSpc>
                <a:spcPct val="90000"/>
              </a:lnSpc>
              <a:spcBef>
                <a:spcPts val="900"/>
              </a:spcBef>
              <a:spcAft>
                <a:spcPts val="0"/>
              </a:spcAft>
              <a:buSzPts val="1300"/>
              <a:buFont typeface="Century Gothic"/>
              <a:buNone/>
            </a:pPr>
            <a:r>
              <a:rPr lang="it-IT" sz="1300" b="1">
                <a:solidFill>
                  <a:srgbClr val="3F3F3F"/>
                </a:solidFill>
              </a:rPr>
              <a:t>Principali focus</a:t>
            </a:r>
            <a:r>
              <a:rPr lang="it-IT" sz="1300">
                <a:solidFill>
                  <a:srgbClr val="3F3F3F"/>
                </a:solidFill>
              </a:rPr>
              <a:t>:</a:t>
            </a:r>
            <a:endParaRPr/>
          </a:p>
          <a:p>
            <a:pPr marL="182880" lvl="0" indent="-182880" algn="l" rtl="0">
              <a:lnSpc>
                <a:spcPct val="90000"/>
              </a:lnSpc>
              <a:spcBef>
                <a:spcPts val="900"/>
              </a:spcBef>
              <a:spcAft>
                <a:spcPts val="0"/>
              </a:spcAft>
              <a:buSzPts val="1300"/>
              <a:buChar char="◦"/>
            </a:pPr>
            <a:r>
              <a:rPr lang="it-IT" sz="1300">
                <a:solidFill>
                  <a:srgbClr val="3F3F3F"/>
                </a:solidFill>
              </a:rPr>
              <a:t>Vengono soppressi ECA e IPAB infraregionali</a:t>
            </a:r>
            <a:endParaRPr/>
          </a:p>
          <a:p>
            <a:pPr marL="182880" lvl="0" indent="-182880" algn="l" rtl="0">
              <a:lnSpc>
                <a:spcPct val="90000"/>
              </a:lnSpc>
              <a:spcBef>
                <a:spcPts val="900"/>
              </a:spcBef>
              <a:spcAft>
                <a:spcPts val="0"/>
              </a:spcAft>
              <a:buSzPts val="1300"/>
              <a:buChar char="◦"/>
            </a:pPr>
            <a:r>
              <a:rPr lang="it-IT" sz="1300">
                <a:solidFill>
                  <a:srgbClr val="3F3F3F"/>
                </a:solidFill>
              </a:rPr>
              <a:t>Sono attribuite ai Comuni funzioni attinenti in materia di interesse locale</a:t>
            </a:r>
            <a:endParaRPr/>
          </a:p>
          <a:p>
            <a:pPr marL="182880" lvl="0" indent="-182880" algn="l" rtl="0">
              <a:lnSpc>
                <a:spcPct val="90000"/>
              </a:lnSpc>
              <a:spcBef>
                <a:spcPts val="900"/>
              </a:spcBef>
              <a:spcAft>
                <a:spcPts val="0"/>
              </a:spcAft>
              <a:buSzPts val="1300"/>
              <a:buChar char="◦"/>
            </a:pPr>
            <a:r>
              <a:rPr lang="it-IT" sz="1300">
                <a:solidFill>
                  <a:srgbClr val="3F3F3F"/>
                </a:solidFill>
              </a:rPr>
              <a:t>Il Comune singolo o associato è riconosciuto titolare delle funzioni amministrative relative alla gestione dei servizi socio-sanitari in forma integrata</a:t>
            </a:r>
            <a:endParaRPr/>
          </a:p>
          <a:p>
            <a:pPr marL="182880" lvl="0" indent="-182880" algn="l" rtl="0">
              <a:lnSpc>
                <a:spcPct val="90000"/>
              </a:lnSpc>
              <a:spcBef>
                <a:spcPts val="900"/>
              </a:spcBef>
              <a:spcAft>
                <a:spcPts val="0"/>
              </a:spcAft>
              <a:buSzPts val="1300"/>
              <a:buFont typeface="Century Gothic"/>
              <a:buNone/>
            </a:pPr>
            <a:r>
              <a:rPr lang="it-IT" sz="1300" b="1">
                <a:solidFill>
                  <a:srgbClr val="3F3F3F"/>
                </a:solidFill>
              </a:rPr>
              <a:t>Settori di intervento:</a:t>
            </a:r>
            <a:endParaRPr/>
          </a:p>
          <a:p>
            <a:pPr marL="182880" lvl="0" indent="-182880" algn="l" rtl="0">
              <a:lnSpc>
                <a:spcPct val="90000"/>
              </a:lnSpc>
              <a:spcBef>
                <a:spcPts val="900"/>
              </a:spcBef>
              <a:spcAft>
                <a:spcPts val="0"/>
              </a:spcAft>
              <a:buSzPts val="1300"/>
              <a:buChar char="◦"/>
            </a:pPr>
            <a:r>
              <a:rPr lang="it-IT" sz="1300">
                <a:solidFill>
                  <a:srgbClr val="3F3F3F"/>
                </a:solidFill>
              </a:rPr>
              <a:t>Beneficenza pubblica</a:t>
            </a:r>
            <a:endParaRPr/>
          </a:p>
          <a:p>
            <a:pPr marL="182880" lvl="0" indent="-182880" algn="l" rtl="0">
              <a:lnSpc>
                <a:spcPct val="90000"/>
              </a:lnSpc>
              <a:spcBef>
                <a:spcPts val="900"/>
              </a:spcBef>
              <a:spcAft>
                <a:spcPts val="0"/>
              </a:spcAft>
              <a:buSzPts val="1300"/>
              <a:buChar char="◦"/>
            </a:pPr>
            <a:r>
              <a:rPr lang="it-IT" sz="1300">
                <a:solidFill>
                  <a:srgbClr val="3F3F3F"/>
                </a:solidFill>
              </a:rPr>
              <a:t>Assistenza sanitaria  e ospedaliera</a:t>
            </a:r>
            <a:endParaRPr/>
          </a:p>
          <a:p>
            <a:pPr marL="182880" lvl="0" indent="-182880" algn="l" rtl="0">
              <a:lnSpc>
                <a:spcPct val="90000"/>
              </a:lnSpc>
              <a:spcBef>
                <a:spcPts val="900"/>
              </a:spcBef>
              <a:spcAft>
                <a:spcPts val="0"/>
              </a:spcAft>
              <a:buSzPts val="1300"/>
              <a:buChar char="◦"/>
            </a:pPr>
            <a:r>
              <a:rPr lang="it-IT" sz="1300">
                <a:solidFill>
                  <a:srgbClr val="3F3F3F"/>
                </a:solidFill>
              </a:rPr>
              <a:t>Alcune prestazioni già svolte dal Ministero Grazia e Giustizia</a:t>
            </a:r>
            <a:endParaRPr sz="1300">
              <a:solidFill>
                <a:srgbClr val="3F3F3F"/>
              </a:solidFill>
            </a:endParaRPr>
          </a:p>
        </p:txBody>
      </p:sp>
      <p:cxnSp>
        <p:nvCxnSpPr>
          <p:cNvPr id="279" name="Google Shape;279;p19"/>
          <p:cNvCxnSpPr/>
          <p:nvPr/>
        </p:nvCxnSpPr>
        <p:spPr>
          <a:xfrm>
            <a:off x="7205731" y="2057401"/>
            <a:ext cx="0" cy="2743200"/>
          </a:xfrm>
          <a:prstGeom prst="straightConnector1">
            <a:avLst/>
          </a:prstGeom>
          <a:noFill/>
          <a:ln w="15875" cap="flat" cmpd="sng">
            <a:solidFill>
              <a:srgbClr val="3F3F3F"/>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5F5F5"/>
            </a:gs>
            <a:gs pos="77000">
              <a:srgbClr val="DDDDDD"/>
            </a:gs>
            <a:gs pos="100000">
              <a:srgbClr val="D4D4D4"/>
            </a:gs>
          </a:gsLst>
          <a:lin ang="5400000" scaled="0"/>
        </a:gradFill>
        <a:effectLst/>
      </p:bgPr>
    </p:bg>
    <p:spTree>
      <p:nvGrpSpPr>
        <p:cNvPr id="1" name="Shape 283"/>
        <p:cNvGrpSpPr/>
        <p:nvPr/>
      </p:nvGrpSpPr>
      <p:grpSpPr>
        <a:xfrm>
          <a:off x="0" y="0"/>
          <a:ext cx="0" cy="0"/>
          <a:chOff x="0" y="0"/>
          <a:chExt cx="0" cy="0"/>
        </a:xfrm>
      </p:grpSpPr>
      <p:sp>
        <p:nvSpPr>
          <p:cNvPr id="284" name="Google Shape;284;p20"/>
          <p:cNvSpPr/>
          <p:nvPr/>
        </p:nvSpPr>
        <p:spPr>
          <a:xfrm>
            <a:off x="0" y="0"/>
            <a:ext cx="12192000" cy="6858000"/>
          </a:xfrm>
          <a:prstGeom prst="rect">
            <a:avLst/>
          </a:prstGeom>
          <a:solidFill>
            <a:srgbClr val="1482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85" name="Google Shape;285;p20"/>
          <p:cNvSpPr/>
          <p:nvPr/>
        </p:nvSpPr>
        <p:spPr>
          <a:xfrm>
            <a:off x="0" y="0"/>
            <a:ext cx="7534655" cy="6858000"/>
          </a:xfrm>
          <a:prstGeom prst="rect">
            <a:avLst/>
          </a:prstGeom>
          <a:gradFill>
            <a:gsLst>
              <a:gs pos="0">
                <a:srgbClr val="F5F5F5"/>
              </a:gs>
              <a:gs pos="77000">
                <a:srgbClr val="DDDDDD"/>
              </a:gs>
              <a:gs pos="100000">
                <a:srgbClr val="D4D4D4"/>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86" name="Google Shape;286;p20"/>
          <p:cNvSpPr/>
          <p:nvPr/>
        </p:nvSpPr>
        <p:spPr>
          <a:xfrm>
            <a:off x="7534655" y="0"/>
            <a:ext cx="4657345" cy="6858000"/>
          </a:xfrm>
          <a:prstGeom prst="rect">
            <a:avLst/>
          </a:prstGeom>
          <a:blipFill rotWithShape="1">
            <a:blip r:embed="rId3">
              <a:alphaModFix amt="6000"/>
            </a:blip>
            <a:tile tx="-44450" ty="38100" sx="85000" sy="85000" flip="none" algn="tl"/>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87" name="Google Shape;287;p20"/>
          <p:cNvSpPr txBox="1">
            <a:spLocks noGrp="1"/>
          </p:cNvSpPr>
          <p:nvPr>
            <p:ph type="body" idx="1"/>
          </p:nvPr>
        </p:nvSpPr>
        <p:spPr>
          <a:xfrm>
            <a:off x="643337" y="1168400"/>
            <a:ext cx="6326423" cy="4521200"/>
          </a:xfrm>
          <a:prstGeom prst="rect">
            <a:avLst/>
          </a:prstGeom>
          <a:noFill/>
          <a:ln>
            <a:noFill/>
          </a:ln>
        </p:spPr>
        <p:txBody>
          <a:bodyPr spcFirstLastPara="1" wrap="square" lIns="91425" tIns="45700" rIns="91425" bIns="45700" anchor="ctr" anchorCtr="0">
            <a:normAutofit/>
          </a:bodyPr>
          <a:lstStyle/>
          <a:p>
            <a:pPr marL="182880" lvl="0" indent="-182880" algn="l" rtl="0">
              <a:lnSpc>
                <a:spcPct val="90000"/>
              </a:lnSpc>
              <a:spcBef>
                <a:spcPts val="0"/>
              </a:spcBef>
              <a:spcAft>
                <a:spcPts val="0"/>
              </a:spcAft>
              <a:buSzPts val="1500"/>
              <a:buFont typeface="Noto Sans Symbols"/>
              <a:buChar char="❑"/>
            </a:pPr>
            <a:r>
              <a:rPr lang="it-IT" sz="1500"/>
              <a:t>Un evento epocale di trasformazione in materia di servizi alla persona avviene con l’emanazione della L.  833/78 concernente l’istituzione del SSN definita la prima riforma sanitaria.</a:t>
            </a:r>
            <a:endParaRPr/>
          </a:p>
          <a:p>
            <a:pPr marL="0" lvl="0" indent="0" algn="l" rtl="0">
              <a:lnSpc>
                <a:spcPct val="90000"/>
              </a:lnSpc>
              <a:spcBef>
                <a:spcPts val="900"/>
              </a:spcBef>
              <a:spcAft>
                <a:spcPts val="0"/>
              </a:spcAft>
              <a:buSzPts val="1500"/>
              <a:buNone/>
            </a:pPr>
            <a:endParaRPr sz="1500"/>
          </a:p>
          <a:p>
            <a:pPr marL="0" lvl="0" indent="0" algn="l" rtl="0">
              <a:lnSpc>
                <a:spcPct val="90000"/>
              </a:lnSpc>
              <a:spcBef>
                <a:spcPts val="900"/>
              </a:spcBef>
              <a:spcAft>
                <a:spcPts val="0"/>
              </a:spcAft>
              <a:buSzPts val="1500"/>
              <a:buNone/>
            </a:pPr>
            <a:r>
              <a:rPr lang="it-IT" sz="1500"/>
              <a:t>	La creazione di un sistema sanitario ha portato con sé alcune novità:</a:t>
            </a:r>
            <a:endParaRPr/>
          </a:p>
          <a:p>
            <a:pPr marL="182880" lvl="0" indent="-182880" algn="l" rtl="0">
              <a:lnSpc>
                <a:spcPct val="90000"/>
              </a:lnSpc>
              <a:spcBef>
                <a:spcPts val="900"/>
              </a:spcBef>
              <a:spcAft>
                <a:spcPts val="0"/>
              </a:spcAft>
              <a:buSzPts val="1500"/>
              <a:buChar char="◦"/>
            </a:pPr>
            <a:r>
              <a:rPr lang="it-IT" sz="1500"/>
              <a:t>Concezione universalistica ed unitaria delle prestazioni; </a:t>
            </a:r>
            <a:endParaRPr/>
          </a:p>
          <a:p>
            <a:pPr marL="182880" lvl="0" indent="-182880" algn="l" rtl="0">
              <a:lnSpc>
                <a:spcPct val="90000"/>
              </a:lnSpc>
              <a:spcBef>
                <a:spcPts val="900"/>
              </a:spcBef>
              <a:spcAft>
                <a:spcPts val="0"/>
              </a:spcAft>
              <a:buSzPts val="1500"/>
              <a:buChar char="◦"/>
            </a:pPr>
            <a:r>
              <a:rPr lang="it-IT" sz="1500"/>
              <a:t>Prevenzione, cura e riabilitazione;</a:t>
            </a:r>
            <a:endParaRPr/>
          </a:p>
          <a:p>
            <a:pPr marL="182880" lvl="0" indent="-182880" algn="l" rtl="0">
              <a:lnSpc>
                <a:spcPct val="90000"/>
              </a:lnSpc>
              <a:spcBef>
                <a:spcPts val="900"/>
              </a:spcBef>
              <a:spcAft>
                <a:spcPts val="0"/>
              </a:spcAft>
              <a:buSzPts val="1500"/>
              <a:buChar char="◦"/>
            </a:pPr>
            <a:r>
              <a:rPr lang="it-IT" sz="1500"/>
              <a:t>Organizzazione e programmazione degli interventi;</a:t>
            </a:r>
            <a:endParaRPr/>
          </a:p>
          <a:p>
            <a:pPr marL="182880" lvl="0" indent="-182880" algn="l" rtl="0">
              <a:lnSpc>
                <a:spcPct val="90000"/>
              </a:lnSpc>
              <a:spcBef>
                <a:spcPts val="900"/>
              </a:spcBef>
              <a:spcAft>
                <a:spcPts val="0"/>
              </a:spcAft>
              <a:buSzPts val="1500"/>
              <a:buChar char="◦"/>
            </a:pPr>
            <a:r>
              <a:rPr lang="it-IT" sz="1500"/>
              <a:t>Istituzione delle Unità Sanitarie Locali;</a:t>
            </a:r>
            <a:endParaRPr/>
          </a:p>
          <a:p>
            <a:pPr marL="182880" lvl="0" indent="-182880" algn="l" rtl="0">
              <a:lnSpc>
                <a:spcPct val="90000"/>
              </a:lnSpc>
              <a:spcBef>
                <a:spcPts val="900"/>
              </a:spcBef>
              <a:spcAft>
                <a:spcPts val="0"/>
              </a:spcAft>
              <a:buSzPts val="1500"/>
              <a:buChar char="◦"/>
            </a:pPr>
            <a:r>
              <a:rPr lang="it-IT" sz="1500"/>
              <a:t>Collaborazione tra apparato sanitario e sociale. </a:t>
            </a:r>
            <a:endParaRPr/>
          </a:p>
          <a:p>
            <a:pPr marL="182880" lvl="0" indent="-87628" algn="l" rtl="0">
              <a:lnSpc>
                <a:spcPct val="90000"/>
              </a:lnSpc>
              <a:spcBef>
                <a:spcPts val="900"/>
              </a:spcBef>
              <a:spcAft>
                <a:spcPts val="0"/>
              </a:spcAft>
              <a:buSzPts val="1500"/>
              <a:buNone/>
            </a:pPr>
            <a:endParaRPr sz="1500"/>
          </a:p>
          <a:p>
            <a:pPr marL="400050" lvl="1" indent="0" algn="l" rtl="0">
              <a:lnSpc>
                <a:spcPct val="90000"/>
              </a:lnSpc>
              <a:spcBef>
                <a:spcPts val="500"/>
              </a:spcBef>
              <a:spcAft>
                <a:spcPts val="0"/>
              </a:spcAft>
              <a:buSzPts val="1500"/>
              <a:buNone/>
            </a:pPr>
            <a:r>
              <a:rPr lang="it-IT" sz="1500"/>
              <a:t>E’ proprio in questo frangente che si parla per la prima volta di </a:t>
            </a:r>
            <a:endParaRPr/>
          </a:p>
          <a:p>
            <a:pPr marL="400050" lvl="1" indent="0" algn="l" rtl="0">
              <a:lnSpc>
                <a:spcPct val="90000"/>
              </a:lnSpc>
              <a:spcBef>
                <a:spcPts val="500"/>
              </a:spcBef>
              <a:spcAft>
                <a:spcPts val="0"/>
              </a:spcAft>
              <a:buSzPts val="1500"/>
              <a:buNone/>
            </a:pPr>
            <a:r>
              <a:rPr lang="it-IT" sz="1500" b="1" u="sng"/>
              <a:t>integrazione socio-sanitaria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1"/>
          <p:cNvSpPr txBox="1">
            <a:spLocks noGrp="1"/>
          </p:cNvSpPr>
          <p:nvPr>
            <p:ph type="title"/>
          </p:nvPr>
        </p:nvSpPr>
        <p:spPr>
          <a:xfrm>
            <a:off x="1295402" y="982132"/>
            <a:ext cx="9601196" cy="49156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62626"/>
              </a:buClr>
              <a:buSzPct val="100000"/>
              <a:buFont typeface="Century Gothic"/>
              <a:buNone/>
            </a:pPr>
            <a:r>
              <a:rPr lang="it-IT"/>
              <a:t>Cosa manca? </a:t>
            </a:r>
            <a:endParaRPr/>
          </a:p>
        </p:txBody>
      </p:sp>
      <p:sp>
        <p:nvSpPr>
          <p:cNvPr id="293" name="Google Shape;293;p21"/>
          <p:cNvSpPr txBox="1">
            <a:spLocks noGrp="1"/>
          </p:cNvSpPr>
          <p:nvPr>
            <p:ph type="body" idx="1"/>
          </p:nvPr>
        </p:nvSpPr>
        <p:spPr>
          <a:xfrm>
            <a:off x="677334" y="1873187"/>
            <a:ext cx="4764678" cy="4168173"/>
          </a:xfrm>
          <a:prstGeom prst="rect">
            <a:avLst/>
          </a:prstGeom>
          <a:noFill/>
          <a:ln>
            <a:noFill/>
          </a:ln>
        </p:spPr>
        <p:txBody>
          <a:bodyPr spcFirstLastPara="1" wrap="square" lIns="91425" tIns="45700" rIns="91425" bIns="45700" anchor="t" anchorCtr="0">
            <a:normAutofit fontScale="92500" lnSpcReduction="20000"/>
          </a:bodyPr>
          <a:lstStyle/>
          <a:p>
            <a:pPr marL="182880" lvl="0" indent="-182880" algn="l" rtl="0">
              <a:lnSpc>
                <a:spcPct val="100000"/>
              </a:lnSpc>
              <a:spcBef>
                <a:spcPts val="0"/>
              </a:spcBef>
              <a:spcAft>
                <a:spcPts val="0"/>
              </a:spcAft>
              <a:buSzPct val="100000"/>
              <a:buChar char="◦"/>
            </a:pPr>
            <a:r>
              <a:rPr lang="it-IT"/>
              <a:t>Sistema Sanitario</a:t>
            </a:r>
            <a:endParaRPr/>
          </a:p>
          <a:p>
            <a:pPr marL="0" lvl="0" indent="0" algn="l" rtl="0">
              <a:lnSpc>
                <a:spcPct val="100000"/>
              </a:lnSpc>
              <a:spcBef>
                <a:spcPts val="900"/>
              </a:spcBef>
              <a:spcAft>
                <a:spcPts val="0"/>
              </a:spcAft>
              <a:buSzPct val="100000"/>
              <a:buNone/>
            </a:pPr>
            <a:r>
              <a:rPr lang="it-IT"/>
              <a:t>Con la L. 833/78 l’apparato sanitario promuove servizi alla persona mediante interventi legislativi </a:t>
            </a:r>
            <a:r>
              <a:rPr lang="it-IT" i="1"/>
              <a:t>ad hoc</a:t>
            </a:r>
            <a:r>
              <a:rPr lang="it-IT"/>
              <a:t>:  </a:t>
            </a:r>
            <a:endParaRPr/>
          </a:p>
          <a:p>
            <a:pPr marL="182880" lvl="0" indent="-182880" algn="l" rtl="0">
              <a:lnSpc>
                <a:spcPct val="100000"/>
              </a:lnSpc>
              <a:spcBef>
                <a:spcPts val="900"/>
              </a:spcBef>
              <a:spcAft>
                <a:spcPts val="0"/>
              </a:spcAft>
              <a:buSzPct val="100000"/>
              <a:buFont typeface="Noto Sans Symbols"/>
              <a:buChar char="❖"/>
            </a:pPr>
            <a:r>
              <a:rPr lang="it-IT"/>
              <a:t>L. 405/75: istituzione dei Consultori familiari </a:t>
            </a:r>
            <a:endParaRPr/>
          </a:p>
          <a:p>
            <a:pPr marL="182880" lvl="0" indent="-182880" algn="l" rtl="0">
              <a:lnSpc>
                <a:spcPct val="100000"/>
              </a:lnSpc>
              <a:spcBef>
                <a:spcPts val="900"/>
              </a:spcBef>
              <a:spcAft>
                <a:spcPts val="0"/>
              </a:spcAft>
              <a:buSzPct val="100000"/>
              <a:buFont typeface="Noto Sans Symbols"/>
              <a:buChar char="❖"/>
            </a:pPr>
            <a:r>
              <a:rPr lang="it-IT"/>
              <a:t>L. 180/78: Legge Basaglia, chiusura dei manicomi; </a:t>
            </a:r>
            <a:endParaRPr/>
          </a:p>
          <a:p>
            <a:pPr marL="182880" lvl="0" indent="-182880" algn="l" rtl="0">
              <a:lnSpc>
                <a:spcPct val="100000"/>
              </a:lnSpc>
              <a:spcBef>
                <a:spcPts val="900"/>
              </a:spcBef>
              <a:spcAft>
                <a:spcPts val="0"/>
              </a:spcAft>
              <a:buSzPct val="100000"/>
              <a:buFont typeface="Noto Sans Symbols"/>
              <a:buChar char="❖"/>
            </a:pPr>
            <a:r>
              <a:rPr lang="it-IT"/>
              <a:t>L. 194/78: IVG;</a:t>
            </a:r>
            <a:endParaRPr/>
          </a:p>
          <a:p>
            <a:pPr marL="182880" lvl="0" indent="-182880" algn="l" rtl="0">
              <a:lnSpc>
                <a:spcPct val="100000"/>
              </a:lnSpc>
              <a:spcBef>
                <a:spcPts val="900"/>
              </a:spcBef>
              <a:spcAft>
                <a:spcPts val="0"/>
              </a:spcAft>
              <a:buSzPct val="100000"/>
              <a:buFont typeface="Noto Sans Symbols"/>
              <a:buChar char="❖"/>
            </a:pPr>
            <a:r>
              <a:rPr lang="it-IT"/>
              <a:t>L. D. Lgs 502/92 e D. Lgs 517/93 seconda riforma sanitaria mediante l’aziendalizzazione SSN; </a:t>
            </a:r>
            <a:endParaRPr/>
          </a:p>
          <a:p>
            <a:pPr marL="182880" lvl="0" indent="-182880" algn="l" rtl="0">
              <a:lnSpc>
                <a:spcPct val="100000"/>
              </a:lnSpc>
              <a:spcBef>
                <a:spcPts val="900"/>
              </a:spcBef>
              <a:spcAft>
                <a:spcPts val="0"/>
              </a:spcAft>
              <a:buSzPct val="100000"/>
              <a:buFont typeface="Noto Sans Symbols"/>
              <a:buChar char="❖"/>
            </a:pPr>
            <a:r>
              <a:rPr lang="it-IT"/>
              <a:t>L. 104/92: handicap;</a:t>
            </a:r>
            <a:endParaRPr/>
          </a:p>
          <a:p>
            <a:pPr marL="182880" lvl="0" indent="-182880" algn="l" rtl="0">
              <a:lnSpc>
                <a:spcPct val="100000"/>
              </a:lnSpc>
              <a:spcBef>
                <a:spcPts val="900"/>
              </a:spcBef>
              <a:spcAft>
                <a:spcPts val="0"/>
              </a:spcAft>
              <a:buSzPct val="100000"/>
              <a:buFont typeface="Noto Sans Symbols"/>
              <a:buChar char="❖"/>
            </a:pPr>
            <a:r>
              <a:rPr lang="it-IT"/>
              <a:t>L. 68/99: diritto al lavoro dei disabili;</a:t>
            </a:r>
            <a:endParaRPr/>
          </a:p>
          <a:p>
            <a:pPr marL="182880" lvl="0" indent="-182880" algn="l" rtl="0">
              <a:lnSpc>
                <a:spcPct val="100000"/>
              </a:lnSpc>
              <a:spcBef>
                <a:spcPts val="900"/>
              </a:spcBef>
              <a:spcAft>
                <a:spcPts val="0"/>
              </a:spcAft>
              <a:buSzPct val="100000"/>
              <a:buFont typeface="Noto Sans Symbols"/>
              <a:buChar char="❖"/>
            </a:pPr>
            <a:r>
              <a:rPr lang="it-IT"/>
              <a:t>D. Lgs 229/99: terza riforma sanitaria e creazione del PSN 1998-2000. </a:t>
            </a:r>
            <a:endParaRPr/>
          </a:p>
        </p:txBody>
      </p:sp>
      <p:sp>
        <p:nvSpPr>
          <p:cNvPr id="294" name="Google Shape;294;p21"/>
          <p:cNvSpPr txBox="1">
            <a:spLocks noGrp="1"/>
          </p:cNvSpPr>
          <p:nvPr>
            <p:ph type="body" idx="2"/>
          </p:nvPr>
        </p:nvSpPr>
        <p:spPr>
          <a:xfrm>
            <a:off x="6531312" y="1793289"/>
            <a:ext cx="4184035" cy="4248073"/>
          </a:xfrm>
          <a:prstGeom prst="rect">
            <a:avLst/>
          </a:prstGeom>
          <a:noFill/>
          <a:ln>
            <a:noFill/>
          </a:ln>
        </p:spPr>
        <p:txBody>
          <a:bodyPr spcFirstLastPara="1" wrap="square" lIns="91425" tIns="45700" rIns="91425" bIns="45700" anchor="t" anchorCtr="0">
            <a:normAutofit fontScale="92500" lnSpcReduction="20000"/>
          </a:bodyPr>
          <a:lstStyle/>
          <a:p>
            <a:pPr marL="182880" lvl="0" indent="-182880" algn="l" rtl="0">
              <a:lnSpc>
                <a:spcPct val="100000"/>
              </a:lnSpc>
              <a:spcBef>
                <a:spcPts val="0"/>
              </a:spcBef>
              <a:spcAft>
                <a:spcPts val="0"/>
              </a:spcAft>
              <a:buSzPct val="100000"/>
              <a:buChar char="◦"/>
            </a:pPr>
            <a:r>
              <a:rPr lang="it-IT"/>
              <a:t>Settore socio-assistenziale </a:t>
            </a:r>
            <a:endParaRPr/>
          </a:p>
          <a:p>
            <a:pPr marL="0" lvl="0" indent="0" algn="l" rtl="0">
              <a:lnSpc>
                <a:spcPct val="100000"/>
              </a:lnSpc>
              <a:spcBef>
                <a:spcPts val="900"/>
              </a:spcBef>
              <a:spcAft>
                <a:spcPts val="0"/>
              </a:spcAft>
              <a:buSzPct val="100000"/>
              <a:buNone/>
            </a:pPr>
            <a:r>
              <a:rPr lang="it-IT" b="1"/>
              <a:t>Manca una riforma dei Servizi Sociali</a:t>
            </a:r>
            <a:endParaRPr/>
          </a:p>
          <a:p>
            <a:pPr marL="182880" lvl="0" indent="-182880" algn="l" rtl="0">
              <a:lnSpc>
                <a:spcPct val="120000"/>
              </a:lnSpc>
              <a:spcBef>
                <a:spcPts val="900"/>
              </a:spcBef>
              <a:spcAft>
                <a:spcPts val="0"/>
              </a:spcAft>
              <a:buSzPct val="100000"/>
              <a:buFont typeface="Noto Sans Symbols"/>
              <a:buChar char="❖"/>
            </a:pPr>
            <a:r>
              <a:rPr lang="it-IT"/>
              <a:t>Dalla legge Crispi del 1890 dovremo aspettare gli anni Duemila per assistere alla nascita della </a:t>
            </a:r>
            <a:r>
              <a:rPr lang="it-IT" b="1" u="sng"/>
              <a:t>Legge quadro per la realizzazione del «Sistema Integrato di Interventi e Servizi Sociali»</a:t>
            </a:r>
            <a:r>
              <a:rPr lang="it-IT"/>
              <a:t>, meglio nota come: </a:t>
            </a:r>
            <a:endParaRPr/>
          </a:p>
          <a:p>
            <a:pPr marL="0" lvl="0" indent="0" algn="ctr" rtl="0">
              <a:lnSpc>
                <a:spcPct val="100000"/>
              </a:lnSpc>
              <a:spcBef>
                <a:spcPts val="900"/>
              </a:spcBef>
              <a:spcAft>
                <a:spcPts val="0"/>
              </a:spcAft>
              <a:buSzPct val="100000"/>
              <a:buNone/>
            </a:pPr>
            <a:r>
              <a:rPr lang="it-IT" sz="3000" b="1" u="sng"/>
              <a:t>L. 328/2000</a:t>
            </a:r>
            <a:endParaRPr/>
          </a:p>
          <a:p>
            <a:pPr marL="0" lvl="0" indent="0" algn="l" rtl="0">
              <a:lnSpc>
                <a:spcPct val="100000"/>
              </a:lnSpc>
              <a:spcBef>
                <a:spcPts val="900"/>
              </a:spcBef>
              <a:spcAft>
                <a:spcPts val="0"/>
              </a:spcAft>
              <a:buSzPct val="100000"/>
              <a:buNone/>
            </a:pPr>
            <a:endParaRPr sz="3000" b="1" u="sng"/>
          </a:p>
          <a:p>
            <a:pPr marL="182880" lvl="0" indent="-182880" algn="l" rtl="0">
              <a:lnSpc>
                <a:spcPct val="100000"/>
              </a:lnSpc>
              <a:spcBef>
                <a:spcPts val="900"/>
              </a:spcBef>
              <a:spcAft>
                <a:spcPts val="0"/>
              </a:spcAft>
              <a:buSzPct val="100000"/>
              <a:buChar char="◦"/>
            </a:pPr>
            <a:r>
              <a:rPr lang="it-IT" sz="1400"/>
              <a:t>Presupposto normativo della L. 328/00 , il D. Lgs. 112/1998.</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5F5F5"/>
            </a:gs>
            <a:gs pos="77000">
              <a:srgbClr val="DDDDDD"/>
            </a:gs>
            <a:gs pos="100000">
              <a:srgbClr val="D4D4D4"/>
            </a:gs>
          </a:gsLst>
          <a:lin ang="5400000" scaled="0"/>
        </a:gradFill>
        <a:effectLst/>
      </p:bgPr>
    </p:bg>
    <p:spTree>
      <p:nvGrpSpPr>
        <p:cNvPr id="1" name="Shape 298"/>
        <p:cNvGrpSpPr/>
        <p:nvPr/>
      </p:nvGrpSpPr>
      <p:grpSpPr>
        <a:xfrm>
          <a:off x="0" y="0"/>
          <a:ext cx="0" cy="0"/>
          <a:chOff x="0" y="0"/>
          <a:chExt cx="0" cy="0"/>
        </a:xfrm>
      </p:grpSpPr>
      <p:sp>
        <p:nvSpPr>
          <p:cNvPr id="299" name="Google Shape;299;p22"/>
          <p:cNvSpPr/>
          <p:nvPr/>
        </p:nvSpPr>
        <p:spPr>
          <a:xfrm>
            <a:off x="0" y="0"/>
            <a:ext cx="12192000" cy="6858000"/>
          </a:xfrm>
          <a:prstGeom prst="rect">
            <a:avLst/>
          </a:prstGeom>
          <a:solidFill>
            <a:srgbClr val="1482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00" name="Google Shape;300;p22"/>
          <p:cNvSpPr/>
          <p:nvPr/>
        </p:nvSpPr>
        <p:spPr>
          <a:xfrm>
            <a:off x="0" y="0"/>
            <a:ext cx="7534655" cy="6858000"/>
          </a:xfrm>
          <a:prstGeom prst="rect">
            <a:avLst/>
          </a:prstGeom>
          <a:gradFill>
            <a:gsLst>
              <a:gs pos="0">
                <a:srgbClr val="F5F5F5"/>
              </a:gs>
              <a:gs pos="77000">
                <a:srgbClr val="DDDDDD"/>
              </a:gs>
              <a:gs pos="100000">
                <a:srgbClr val="D4D4D4"/>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01" name="Google Shape;301;p22"/>
          <p:cNvSpPr/>
          <p:nvPr/>
        </p:nvSpPr>
        <p:spPr>
          <a:xfrm>
            <a:off x="7534655" y="0"/>
            <a:ext cx="4657345" cy="6858000"/>
          </a:xfrm>
          <a:prstGeom prst="rect">
            <a:avLst/>
          </a:prstGeom>
          <a:blipFill rotWithShape="1">
            <a:blip r:embed="rId3">
              <a:alphaModFix amt="6000"/>
            </a:blip>
            <a:tile tx="-44450" ty="38100" sx="85000" sy="85000" flip="none" algn="tl"/>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02" name="Google Shape;302;p22"/>
          <p:cNvSpPr txBox="1">
            <a:spLocks noGrp="1"/>
          </p:cNvSpPr>
          <p:nvPr>
            <p:ph type="title"/>
          </p:nvPr>
        </p:nvSpPr>
        <p:spPr>
          <a:xfrm>
            <a:off x="8019287" y="1168400"/>
            <a:ext cx="3697043" cy="4521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entury Gothic"/>
              <a:buNone/>
            </a:pPr>
            <a:r>
              <a:rPr lang="it-IT" sz="4000">
                <a:solidFill>
                  <a:srgbClr val="FFFFFF"/>
                </a:solidFill>
              </a:rPr>
              <a:t>La L. 328/2000: cosa prevede in ambito di servizi alla persona?</a:t>
            </a:r>
            <a:endParaRPr/>
          </a:p>
        </p:txBody>
      </p:sp>
      <p:sp>
        <p:nvSpPr>
          <p:cNvPr id="303" name="Google Shape;303;p22"/>
          <p:cNvSpPr txBox="1">
            <a:spLocks noGrp="1"/>
          </p:cNvSpPr>
          <p:nvPr>
            <p:ph type="body" idx="1"/>
          </p:nvPr>
        </p:nvSpPr>
        <p:spPr>
          <a:xfrm>
            <a:off x="643337" y="1168400"/>
            <a:ext cx="6326423" cy="4521200"/>
          </a:xfrm>
          <a:prstGeom prst="rect">
            <a:avLst/>
          </a:prstGeom>
          <a:noFill/>
          <a:ln>
            <a:noFill/>
          </a:ln>
        </p:spPr>
        <p:txBody>
          <a:bodyPr spcFirstLastPara="1" wrap="square" lIns="91425" tIns="45700" rIns="91425" bIns="45700" anchor="ctr" anchorCtr="0">
            <a:normAutofit/>
          </a:bodyPr>
          <a:lstStyle/>
          <a:p>
            <a:pPr marL="182880" lvl="0" indent="-182880" algn="l" rtl="0">
              <a:lnSpc>
                <a:spcPct val="90000"/>
              </a:lnSpc>
              <a:spcBef>
                <a:spcPts val="0"/>
              </a:spcBef>
              <a:spcAft>
                <a:spcPts val="0"/>
              </a:spcAft>
              <a:buSzPts val="1500"/>
              <a:buChar char="◦"/>
            </a:pPr>
            <a:r>
              <a:rPr lang="it-IT" sz="1500"/>
              <a:t>Lo Stato definisce i livelli essenziali delle prestazioni (art. 2);</a:t>
            </a:r>
            <a:endParaRPr/>
          </a:p>
          <a:p>
            <a:pPr marL="182880" lvl="0" indent="-182880" algn="l" rtl="0">
              <a:lnSpc>
                <a:spcPct val="90000"/>
              </a:lnSpc>
              <a:spcBef>
                <a:spcPts val="900"/>
              </a:spcBef>
              <a:spcAft>
                <a:spcPts val="0"/>
              </a:spcAft>
              <a:buSzPts val="1500"/>
              <a:buChar char="◦"/>
            </a:pPr>
            <a:r>
              <a:rPr lang="it-IT" sz="1500"/>
              <a:t>Elencazione delle tipologie di servizi suddivisi per settore di intervento che devono essere presenti in un dato territorio; </a:t>
            </a:r>
            <a:endParaRPr/>
          </a:p>
          <a:p>
            <a:pPr marL="182880" lvl="0" indent="-182880" algn="l" rtl="0">
              <a:lnSpc>
                <a:spcPct val="90000"/>
              </a:lnSpc>
              <a:spcBef>
                <a:spcPts val="900"/>
              </a:spcBef>
              <a:spcAft>
                <a:spcPts val="0"/>
              </a:spcAft>
              <a:buSzPts val="1500"/>
              <a:buChar char="◦"/>
            </a:pPr>
            <a:r>
              <a:rPr lang="it-IT" sz="1500"/>
              <a:t>Competenze rispetto a pianificazione, programmazione e progettazione degli interventi; </a:t>
            </a:r>
            <a:endParaRPr/>
          </a:p>
          <a:p>
            <a:pPr marL="182880" lvl="0" indent="-182880" algn="l" rtl="0">
              <a:lnSpc>
                <a:spcPct val="90000"/>
              </a:lnSpc>
              <a:spcBef>
                <a:spcPts val="900"/>
              </a:spcBef>
              <a:spcAft>
                <a:spcPts val="0"/>
              </a:spcAft>
              <a:buSzPts val="1500"/>
              <a:buChar char="◦"/>
            </a:pPr>
            <a:r>
              <a:rPr lang="it-IT" sz="1500"/>
              <a:t>Pluralismo organizzativo;</a:t>
            </a:r>
            <a:endParaRPr/>
          </a:p>
          <a:p>
            <a:pPr marL="182880" lvl="0" indent="-182880" algn="l" rtl="0">
              <a:lnSpc>
                <a:spcPct val="90000"/>
              </a:lnSpc>
              <a:spcBef>
                <a:spcPts val="900"/>
              </a:spcBef>
              <a:spcAft>
                <a:spcPts val="0"/>
              </a:spcAft>
              <a:buSzPts val="1500"/>
              <a:buChar char="◦"/>
            </a:pPr>
            <a:r>
              <a:rPr lang="it-IT" sz="1500"/>
              <a:t>Organizzazioni ed Istituzioni: Comuni, Province, Regioni, Stato, Ambiti Territoriali Sociali, Terzo Settore (artt-5-6-7-8-9-10);</a:t>
            </a:r>
            <a:endParaRPr/>
          </a:p>
          <a:p>
            <a:pPr marL="182880" lvl="0" indent="-182880" algn="l" rtl="0">
              <a:lnSpc>
                <a:spcPct val="90000"/>
              </a:lnSpc>
              <a:spcBef>
                <a:spcPts val="900"/>
              </a:spcBef>
              <a:spcAft>
                <a:spcPts val="0"/>
              </a:spcAft>
              <a:buSzPts val="1500"/>
              <a:buChar char="◦"/>
            </a:pPr>
            <a:r>
              <a:rPr lang="it-IT" sz="1500"/>
              <a:t>Strumenti: Carta dei Servizi, Piano Sociale Nazionale, Piano Sociale Regionale, Piano di Zona (artt. 13-19);</a:t>
            </a:r>
            <a:endParaRPr/>
          </a:p>
          <a:p>
            <a:pPr marL="182880" lvl="0" indent="-182880" algn="l" rtl="0">
              <a:lnSpc>
                <a:spcPct val="90000"/>
              </a:lnSpc>
              <a:spcBef>
                <a:spcPts val="900"/>
              </a:spcBef>
              <a:spcAft>
                <a:spcPts val="0"/>
              </a:spcAft>
              <a:buSzPts val="1500"/>
              <a:buChar char="◦"/>
            </a:pPr>
            <a:r>
              <a:rPr lang="it-IT" sz="1500"/>
              <a:t>Autorizzazione e accreditamento delle strutture (art. 11);</a:t>
            </a:r>
            <a:endParaRPr/>
          </a:p>
          <a:p>
            <a:pPr marL="182880" lvl="0" indent="-182880" algn="l" rtl="0">
              <a:lnSpc>
                <a:spcPct val="90000"/>
              </a:lnSpc>
              <a:spcBef>
                <a:spcPts val="900"/>
              </a:spcBef>
              <a:spcAft>
                <a:spcPts val="0"/>
              </a:spcAft>
              <a:buSzPts val="1500"/>
              <a:buChar char="◦"/>
            </a:pPr>
            <a:r>
              <a:rPr lang="it-IT" sz="1500"/>
              <a:t>Partecipazione attiva del cittadino e passaggio di visione da Top Down a Bottom Up.</a:t>
            </a:r>
            <a:endParaRPr/>
          </a:p>
          <a:p>
            <a:pPr marL="0" lvl="0" indent="0" algn="l" rtl="0">
              <a:lnSpc>
                <a:spcPct val="90000"/>
              </a:lnSpc>
              <a:spcBef>
                <a:spcPts val="900"/>
              </a:spcBef>
              <a:spcAft>
                <a:spcPts val="0"/>
              </a:spcAft>
              <a:buSzPts val="1500"/>
              <a:buNone/>
            </a:pP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2"/>
          <p:cNvSpPr txBox="1">
            <a:spLocks noGrp="1"/>
          </p:cNvSpPr>
          <p:nvPr>
            <p:ph type="title"/>
          </p:nvPr>
        </p:nvSpPr>
        <p:spPr>
          <a:xfrm>
            <a:off x="700390" y="891241"/>
            <a:ext cx="3628129" cy="5075519"/>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4000"/>
              <a:buFont typeface="Century Gothic"/>
              <a:buNone/>
            </a:pPr>
            <a:r>
              <a:rPr lang="it-IT" sz="4000">
                <a:solidFill>
                  <a:srgbClr val="FFFFFF"/>
                </a:solidFill>
              </a:rPr>
              <a:t>Welfare State </a:t>
            </a:r>
            <a:endParaRPr/>
          </a:p>
        </p:txBody>
      </p:sp>
      <p:sp>
        <p:nvSpPr>
          <p:cNvPr id="119" name="Google Shape;119;p2"/>
          <p:cNvSpPr txBox="1">
            <a:spLocks noGrp="1"/>
          </p:cNvSpPr>
          <p:nvPr>
            <p:ph type="body" idx="1"/>
          </p:nvPr>
        </p:nvSpPr>
        <p:spPr>
          <a:xfrm>
            <a:off x="4963690" y="891241"/>
            <a:ext cx="6359677" cy="5075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4000"/>
              <a:buNone/>
            </a:pPr>
            <a:r>
              <a:rPr lang="it-IT" sz="4000" b="1">
                <a:solidFill>
                  <a:srgbClr val="FFFFFF"/>
                </a:solidFill>
              </a:rPr>
              <a:t>Successo e crisi del welfare state: la trasformazione dell’intervento sociale</a:t>
            </a:r>
            <a:endParaRPr/>
          </a:p>
          <a:p>
            <a:pPr marL="182880" lvl="0" indent="-68578" algn="l" rtl="0">
              <a:lnSpc>
                <a:spcPct val="100000"/>
              </a:lnSpc>
              <a:spcBef>
                <a:spcPts val="900"/>
              </a:spcBef>
              <a:spcAft>
                <a:spcPts val="0"/>
              </a:spcAft>
              <a:buSzPts val="1800"/>
              <a:buNone/>
            </a:pPr>
            <a:endParaRPr>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
        <p:cNvGrpSpPr/>
        <p:nvPr/>
      </p:nvGrpSpPr>
      <p:grpSpPr>
        <a:xfrm>
          <a:off x="0" y="0"/>
          <a:ext cx="0" cy="0"/>
          <a:chOff x="0" y="0"/>
          <a:chExt cx="0" cy="0"/>
        </a:xfrm>
      </p:grpSpPr>
      <p:sp>
        <p:nvSpPr>
          <p:cNvPr id="308" name="Google Shape;308;p23"/>
          <p:cNvSpPr/>
          <p:nvPr/>
        </p:nvSpPr>
        <p:spPr>
          <a:xfrm>
            <a:off x="0" y="0"/>
            <a:ext cx="12192001"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309" name="Google Shape;309;p23" descr="Scalinata e colonne anteriori di un maestoso edificio della città"/>
          <p:cNvPicPr preferRelativeResize="0"/>
          <p:nvPr/>
        </p:nvPicPr>
        <p:blipFill rotWithShape="1">
          <a:blip r:embed="rId3">
            <a:alphaModFix amt="75000"/>
          </a:blip>
          <a:srcRect b="15730"/>
          <a:stretch/>
        </p:blipFill>
        <p:spPr>
          <a:xfrm>
            <a:off x="20" y="10"/>
            <a:ext cx="12191979" cy="6857989"/>
          </a:xfrm>
          <a:prstGeom prst="rect">
            <a:avLst/>
          </a:prstGeom>
          <a:noFill/>
          <a:ln>
            <a:noFill/>
          </a:ln>
        </p:spPr>
      </p:pic>
      <p:sp>
        <p:nvSpPr>
          <p:cNvPr id="310" name="Google Shape;310;p23"/>
          <p:cNvSpPr/>
          <p:nvPr/>
        </p:nvSpPr>
        <p:spPr>
          <a:xfrm>
            <a:off x="234696" y="237744"/>
            <a:ext cx="11722608" cy="6382512"/>
          </a:xfrm>
          <a:prstGeom prst="rect">
            <a:avLst/>
          </a:prstGeom>
          <a:solidFill>
            <a:schemeClr val="lt1">
              <a:alpha val="90588"/>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11" name="Google Shape;311;p23"/>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it-IT"/>
              <a:t>Alla L. 328/2000 sono seguiti Decreti Legislativi attuativi rispetto ai settori di intervento. </a:t>
            </a:r>
            <a:endParaRPr/>
          </a:p>
          <a:p>
            <a:pPr marL="0" lvl="0" indent="0" algn="l" rtl="0">
              <a:lnSpc>
                <a:spcPct val="100000"/>
              </a:lnSpc>
              <a:spcBef>
                <a:spcPts val="900"/>
              </a:spcBef>
              <a:spcAft>
                <a:spcPts val="0"/>
              </a:spcAft>
              <a:buSzPts val="1800"/>
              <a:buNone/>
            </a:pPr>
            <a:endParaRPr/>
          </a:p>
          <a:p>
            <a:pPr marL="182880" lvl="0" indent="-182880" algn="l" rtl="0">
              <a:lnSpc>
                <a:spcPct val="100000"/>
              </a:lnSpc>
              <a:spcBef>
                <a:spcPts val="900"/>
              </a:spcBef>
              <a:spcAft>
                <a:spcPts val="0"/>
              </a:spcAft>
              <a:buSzPts val="1800"/>
              <a:buChar char="◦"/>
            </a:pPr>
            <a:r>
              <a:rPr lang="it-IT"/>
              <a:t>Con la Riforma del Titolo V, L. n. 3/2001 modifica la parte II della Costituzione con l’art. 117 mediante il quale avviene il passaggio di potere legislativo in materia socio-sanitaria dallo Stato alle Regioni. </a:t>
            </a:r>
            <a:endParaRPr/>
          </a:p>
          <a:p>
            <a:pPr marL="0" lvl="0" indent="0" algn="l" rtl="0">
              <a:lnSpc>
                <a:spcPct val="100000"/>
              </a:lnSpc>
              <a:spcBef>
                <a:spcPts val="900"/>
              </a:spcBef>
              <a:spcAft>
                <a:spcPts val="0"/>
              </a:spcAft>
              <a:buSzPts val="1800"/>
              <a:buNone/>
            </a:pPr>
            <a:r>
              <a:rPr lang="it-IT"/>
              <a:t>	Le politiche socio-assistenziali sono materia legislativa delle Regioni mentre lo Stato ha competenza rispetto alla determinazione dei livelli essenziali delle prestazione (lep) concernenti i diritti civili e sociali che devono essere garantiti su tutto il territorio. </a:t>
            </a:r>
            <a:endParaRPr/>
          </a:p>
          <a:p>
            <a:pPr marL="0" lvl="0" indent="0" algn="l" rtl="0">
              <a:lnSpc>
                <a:spcPct val="100000"/>
              </a:lnSpc>
              <a:spcBef>
                <a:spcPts val="900"/>
              </a:spcBef>
              <a:spcAft>
                <a:spcPts val="0"/>
              </a:spcAft>
              <a:buSzPts val="1800"/>
              <a:buNone/>
            </a:pPr>
            <a:endParaRPr/>
          </a:p>
          <a:p>
            <a:pPr marL="182880" lvl="0" indent="-182880" algn="l" rtl="0">
              <a:lnSpc>
                <a:spcPct val="100000"/>
              </a:lnSpc>
              <a:spcBef>
                <a:spcPts val="900"/>
              </a:spcBef>
              <a:spcAft>
                <a:spcPts val="0"/>
              </a:spcAft>
              <a:buSzPts val="1800"/>
              <a:buChar char="◦"/>
            </a:pPr>
            <a:r>
              <a:rPr lang="it-IT"/>
              <a:t>La Regione Marche ha recepito la L. 328/00 con la L.R. 32/2014 rubricata «</a:t>
            </a:r>
            <a:r>
              <a:rPr lang="it-IT" b="1" i="0">
                <a:latin typeface="Merriweather Sans"/>
                <a:ea typeface="Merriweather Sans"/>
                <a:cs typeface="Merriweather Sans"/>
                <a:sym typeface="Merriweather Sans"/>
              </a:rPr>
              <a:t>Sistema regionale integrato dei servizi sociali a tutela della persona e della famiglia»</a:t>
            </a:r>
            <a:endParaRPr/>
          </a:p>
          <a:p>
            <a:pPr marL="182880" lvl="0" indent="-68578" algn="l" rtl="0">
              <a:lnSpc>
                <a:spcPct val="100000"/>
              </a:lnSpc>
              <a:spcBef>
                <a:spcPts val="900"/>
              </a:spcBef>
              <a:spcAft>
                <a:spcPts val="0"/>
              </a:spcAft>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5F5F5"/>
            </a:gs>
            <a:gs pos="77000">
              <a:srgbClr val="DDDDDD"/>
            </a:gs>
            <a:gs pos="100000">
              <a:srgbClr val="D4D4D4"/>
            </a:gs>
          </a:gsLst>
          <a:lin ang="5400000" scaled="0"/>
        </a:gradFill>
        <a:effectLst/>
      </p:bgPr>
    </p:bg>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1122682" y="1129369"/>
            <a:ext cx="5991857" cy="4599263"/>
          </a:xfrm>
          <a:prstGeom prst="rect">
            <a:avLst/>
          </a:prstGeom>
          <a:noFill/>
          <a:ln>
            <a:noFill/>
          </a:ln>
        </p:spPr>
        <p:txBody>
          <a:bodyPr spcFirstLastPara="1" wrap="square" lIns="91425" tIns="45700" rIns="91425" bIns="45700" anchor="ctr" anchorCtr="0">
            <a:normAutofit/>
          </a:bodyPr>
          <a:lstStyle/>
          <a:p>
            <a:pPr marL="0" lvl="0" indent="0" algn="ctr" rtl="0">
              <a:lnSpc>
                <a:spcPct val="83000"/>
              </a:lnSpc>
              <a:spcBef>
                <a:spcPts val="0"/>
              </a:spcBef>
              <a:spcAft>
                <a:spcPts val="0"/>
              </a:spcAft>
              <a:buClr>
                <a:srgbClr val="3F3F3F"/>
              </a:buClr>
              <a:buSzPts val="3300"/>
              <a:buFont typeface="Century Gothic"/>
              <a:buNone/>
            </a:pPr>
            <a:r>
              <a:rPr lang="it-IT" sz="3300" cap="none">
                <a:solidFill>
                  <a:srgbClr val="3F3F3F"/>
                </a:solidFill>
              </a:rPr>
              <a:t>IL SIGNIFICATO E L’EVOLUZIONE STORICA INSITA NELL’ESPRESSIONE «WELFARE STATE» CONSENTE DI INDIVIDUARE IL SISTEMA ENTRO IL QUALE SI SONO DEFINITI SERVIZI ED MODELLI ORGANIZZATIVI IN CUI I MEDESIMI SONO COLLOCATI.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5"/>
          <p:cNvSpPr txBox="1">
            <a:spLocks noGrp="1"/>
          </p:cNvSpPr>
          <p:nvPr>
            <p:ph type="title"/>
          </p:nvPr>
        </p:nvSpPr>
        <p:spPr>
          <a:xfrm>
            <a:off x="1055599" y="1055077"/>
            <a:ext cx="2532909" cy="479457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800"/>
              <a:buFont typeface="Century Gothic"/>
              <a:buNone/>
            </a:pPr>
            <a:r>
              <a:rPr lang="it-IT">
                <a:solidFill>
                  <a:srgbClr val="262626"/>
                </a:solidFill>
              </a:rPr>
              <a:t>Welfare state: alcune definizioni</a:t>
            </a:r>
            <a:endParaRPr/>
          </a:p>
        </p:txBody>
      </p:sp>
      <p:grpSp>
        <p:nvGrpSpPr>
          <p:cNvPr id="136" name="Google Shape;136;p5"/>
          <p:cNvGrpSpPr/>
          <p:nvPr/>
        </p:nvGrpSpPr>
        <p:grpSpPr>
          <a:xfrm>
            <a:off x="5470072" y="1234196"/>
            <a:ext cx="5914209" cy="4389604"/>
            <a:chOff x="0" y="429526"/>
            <a:chExt cx="5914209" cy="4389604"/>
          </a:xfrm>
        </p:grpSpPr>
        <p:sp>
          <p:nvSpPr>
            <p:cNvPr id="137" name="Google Shape;137;p5"/>
            <p:cNvSpPr/>
            <p:nvPr/>
          </p:nvSpPr>
          <p:spPr>
            <a:xfrm>
              <a:off x="0" y="429526"/>
              <a:ext cx="5914209" cy="1436321"/>
            </a:xfrm>
            <a:prstGeom prst="roundRect">
              <a:avLst>
                <a:gd name="adj" fmla="val 16667"/>
              </a:avLst>
            </a:prstGeom>
            <a:gradFill>
              <a:gsLst>
                <a:gs pos="0">
                  <a:srgbClr val="2183C6"/>
                </a:gs>
                <a:gs pos="50000">
                  <a:srgbClr val="1C81C9"/>
                </a:gs>
                <a:gs pos="100000">
                  <a:srgbClr val="1C81C8"/>
                </a:gs>
              </a:gsLst>
              <a:lin ang="5400000" scaled="0"/>
            </a:gradFill>
            <a:ln>
              <a:noFill/>
            </a:ln>
            <a:effectLst>
              <a:outerShdw blurRad="38100" dist="1270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5"/>
            <p:cNvSpPr txBox="1"/>
            <p:nvPr/>
          </p:nvSpPr>
          <p:spPr>
            <a:xfrm>
              <a:off x="70115" y="499641"/>
              <a:ext cx="5773979" cy="1296091"/>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Century Gothic"/>
                <a:buNone/>
              </a:pPr>
              <a:r>
                <a:rPr lang="it-IT" sz="1400" b="0" i="0" u="none" strike="noStrike" cap="none">
                  <a:solidFill>
                    <a:schemeClr val="lt1"/>
                  </a:solidFill>
                  <a:latin typeface="Century Gothic"/>
                  <a:ea typeface="Century Gothic"/>
                  <a:cs typeface="Century Gothic"/>
                  <a:sym typeface="Century Gothic"/>
                </a:rPr>
                <a:t>Con l’espressione «welfare state» o «Stato di benessere» si indica il sistema politico, economico e sociale in cui lo Stato assume come propria prerogativa e responsabilità la promozione della sicurezza e del benessere sociale ed economico dei cittadini.</a:t>
              </a:r>
              <a:endParaRPr sz="1400" b="0" i="0" u="none" strike="noStrike" cap="none">
                <a:solidFill>
                  <a:schemeClr val="lt1"/>
                </a:solidFill>
                <a:latin typeface="Century Gothic"/>
                <a:ea typeface="Century Gothic"/>
                <a:cs typeface="Century Gothic"/>
                <a:sym typeface="Century Gothic"/>
              </a:endParaRPr>
            </a:p>
          </p:txBody>
        </p:sp>
        <p:sp>
          <p:nvSpPr>
            <p:cNvPr id="139" name="Google Shape;139;p5"/>
            <p:cNvSpPr/>
            <p:nvPr/>
          </p:nvSpPr>
          <p:spPr>
            <a:xfrm>
              <a:off x="0" y="1906167"/>
              <a:ext cx="5914209" cy="1436321"/>
            </a:xfrm>
            <a:prstGeom prst="roundRect">
              <a:avLst>
                <a:gd name="adj" fmla="val 16667"/>
              </a:avLst>
            </a:prstGeom>
            <a:gradFill>
              <a:gsLst>
                <a:gs pos="0">
                  <a:srgbClr val="24A5CC"/>
                </a:gs>
                <a:gs pos="50000">
                  <a:srgbClr val="1EA7D0"/>
                </a:gs>
                <a:gs pos="100000">
                  <a:srgbClr val="1EA6CF"/>
                </a:gs>
              </a:gsLst>
              <a:lin ang="5400000" scaled="0"/>
            </a:gradFill>
            <a:ln>
              <a:noFill/>
            </a:ln>
            <a:effectLst>
              <a:outerShdw blurRad="38100" dist="1270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5"/>
            <p:cNvSpPr txBox="1"/>
            <p:nvPr/>
          </p:nvSpPr>
          <p:spPr>
            <a:xfrm>
              <a:off x="70115" y="1976282"/>
              <a:ext cx="5773979" cy="1296091"/>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Century Gothic"/>
                <a:buNone/>
              </a:pPr>
              <a:r>
                <a:rPr lang="it-IT" sz="1400" b="0" i="0" u="none" strike="noStrike" cap="none">
                  <a:solidFill>
                    <a:schemeClr val="lt1"/>
                  </a:solidFill>
                  <a:latin typeface="Century Gothic"/>
                  <a:ea typeface="Century Gothic"/>
                  <a:cs typeface="Century Gothic"/>
                  <a:sym typeface="Century Gothic"/>
                </a:rPr>
                <a:t>Per il politologo Maurizio Ferrera il welfare state comprende “l’insieme delle politiche pubbliche connesse al processo di modernizzazione, tramite le quali lo Stato fornisce ai propri cittadini protezione contro rischi e bisogni prestabiliti, sotto forma di assistenza, assicurazione o sicurezza sociale, introducendo specifici diritti sociali e doveri di contribuzione finanziaria.”</a:t>
              </a:r>
              <a:endParaRPr sz="1400" b="0" i="0" u="none" strike="noStrike" cap="none">
                <a:solidFill>
                  <a:schemeClr val="lt1"/>
                </a:solidFill>
                <a:latin typeface="Century Gothic"/>
                <a:ea typeface="Century Gothic"/>
                <a:cs typeface="Century Gothic"/>
                <a:sym typeface="Century Gothic"/>
              </a:endParaRPr>
            </a:p>
          </p:txBody>
        </p:sp>
        <p:sp>
          <p:nvSpPr>
            <p:cNvPr id="141" name="Google Shape;141;p5"/>
            <p:cNvSpPr/>
            <p:nvPr/>
          </p:nvSpPr>
          <p:spPr>
            <a:xfrm>
              <a:off x="0" y="3382809"/>
              <a:ext cx="5914209" cy="1436321"/>
            </a:xfrm>
            <a:prstGeom prst="roundRect">
              <a:avLst>
                <a:gd name="adj" fmla="val 16667"/>
              </a:avLst>
            </a:prstGeom>
            <a:gradFill>
              <a:gsLst>
                <a:gs pos="0">
                  <a:srgbClr val="24CCD5"/>
                </a:gs>
                <a:gs pos="50000">
                  <a:srgbClr val="1ECED9"/>
                </a:gs>
                <a:gs pos="100000">
                  <a:srgbClr val="1ECDD8"/>
                </a:gs>
              </a:gsLst>
              <a:lin ang="5400000" scaled="0"/>
            </a:gradFill>
            <a:ln>
              <a:noFill/>
            </a:ln>
            <a:effectLst>
              <a:outerShdw blurRad="38100" dist="1270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5"/>
            <p:cNvSpPr txBox="1"/>
            <p:nvPr/>
          </p:nvSpPr>
          <p:spPr>
            <a:xfrm>
              <a:off x="70115" y="3452924"/>
              <a:ext cx="5773979" cy="1296091"/>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Century Gothic"/>
                <a:buNone/>
              </a:pPr>
              <a:r>
                <a:rPr lang="it-IT" sz="1400" b="0" i="0" u="none" strike="noStrike" cap="none">
                  <a:solidFill>
                    <a:schemeClr val="lt1"/>
                  </a:solidFill>
                  <a:latin typeface="Century Gothic"/>
                  <a:ea typeface="Century Gothic"/>
                  <a:cs typeface="Century Gothic"/>
                  <a:sym typeface="Century Gothic"/>
                </a:rPr>
                <a:t>Non esiste welfare state senza la co-partecipazione delle tre istituzioni: Stato, famiglia e mercato. </a:t>
              </a:r>
              <a:endParaRPr sz="1400" b="0" i="0" u="none" strike="noStrike" cap="none">
                <a:solidFill>
                  <a:schemeClr val="lt1"/>
                </a:solidFill>
                <a:latin typeface="Century Gothic"/>
                <a:ea typeface="Century Gothic"/>
                <a:cs typeface="Century Gothic"/>
                <a:sym typeface="Century Gothic"/>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body" idx="1"/>
          </p:nvPr>
        </p:nvSpPr>
        <p:spPr>
          <a:xfrm>
            <a:off x="677334" y="1056640"/>
            <a:ext cx="9685866" cy="498472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it-IT" b="1"/>
              <a:t>Maurizio Ferrera </a:t>
            </a:r>
            <a:r>
              <a:rPr lang="it-IT"/>
              <a:t>descrive principalmente due modelli sulla scorta delle esperienze europee, ponendo l’attenzione sui destinatari finali degli interventi e sui temi della protezione sociale e dell’inclusione/esclusione.</a:t>
            </a:r>
            <a:endParaRPr/>
          </a:p>
          <a:p>
            <a:pPr marL="0" lvl="0" indent="0" algn="l" rtl="0">
              <a:lnSpc>
                <a:spcPct val="100000"/>
              </a:lnSpc>
              <a:spcBef>
                <a:spcPts val="900"/>
              </a:spcBef>
              <a:spcAft>
                <a:spcPts val="0"/>
              </a:spcAft>
              <a:buSzPts val="1800"/>
              <a:buNone/>
            </a:pPr>
            <a:endParaRPr/>
          </a:p>
          <a:p>
            <a:pPr marL="182880" lvl="0" indent="-182880" algn="l" rtl="0">
              <a:lnSpc>
                <a:spcPct val="100000"/>
              </a:lnSpc>
              <a:spcBef>
                <a:spcPts val="900"/>
              </a:spcBef>
              <a:spcAft>
                <a:spcPts val="0"/>
              </a:spcAft>
              <a:buSzPts val="1800"/>
              <a:buFont typeface="Century Gothic"/>
              <a:buAutoNum type="arabicPeriod"/>
            </a:pPr>
            <a:r>
              <a:rPr lang="it-IT" b="1"/>
              <a:t>Modelli occupazionali</a:t>
            </a:r>
            <a:r>
              <a:rPr lang="it-IT"/>
              <a:t>: puri e misti;</a:t>
            </a:r>
            <a:endParaRPr/>
          </a:p>
          <a:p>
            <a:pPr marL="182880" lvl="0" indent="-182880" algn="l" rtl="0">
              <a:lnSpc>
                <a:spcPct val="100000"/>
              </a:lnSpc>
              <a:spcBef>
                <a:spcPts val="900"/>
              </a:spcBef>
              <a:spcAft>
                <a:spcPts val="0"/>
              </a:spcAft>
              <a:buSzPts val="1800"/>
              <a:buFont typeface="Century Gothic"/>
              <a:buAutoNum type="arabicPeriod"/>
            </a:pPr>
            <a:r>
              <a:rPr lang="it-IT" b="1"/>
              <a:t>Modelli universalistici</a:t>
            </a:r>
            <a:r>
              <a:rPr lang="it-IT"/>
              <a:t>: puri e misti.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800"/>
              <a:buFont typeface="Century Gothic"/>
              <a:buNone/>
            </a:pPr>
            <a:r>
              <a:rPr lang="it-IT"/>
              <a:t>Modelli di welfare state</a:t>
            </a:r>
            <a:endParaRPr/>
          </a:p>
        </p:txBody>
      </p:sp>
      <p:sp>
        <p:nvSpPr>
          <p:cNvPr id="153" name="Google Shape;153;p7"/>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it-IT" b="1"/>
              <a:t>Richard Titmuss, </a:t>
            </a:r>
            <a:r>
              <a:rPr lang="it-IT"/>
              <a:t>insegnante e ricercatore sociale britannico,</a:t>
            </a:r>
            <a:r>
              <a:rPr lang="it-IT" b="1"/>
              <a:t> </a:t>
            </a:r>
            <a:r>
              <a:rPr lang="it-IT"/>
              <a:t>individua tre principali modelli di welfare:</a:t>
            </a:r>
            <a:endParaRPr/>
          </a:p>
          <a:p>
            <a:pPr marL="182880" lvl="0" indent="-182880" algn="l" rtl="0">
              <a:lnSpc>
                <a:spcPct val="100000"/>
              </a:lnSpc>
              <a:spcBef>
                <a:spcPts val="900"/>
              </a:spcBef>
              <a:spcAft>
                <a:spcPts val="0"/>
              </a:spcAft>
              <a:buSzPts val="1800"/>
              <a:buFont typeface="Century Gothic"/>
              <a:buAutoNum type="arabicPeriod"/>
            </a:pPr>
            <a:r>
              <a:rPr lang="it-IT" b="1"/>
              <a:t>Residual welfare- Modello residuale;</a:t>
            </a:r>
            <a:endParaRPr/>
          </a:p>
          <a:p>
            <a:pPr marL="182880" lvl="0" indent="-182880" algn="l" rtl="0">
              <a:lnSpc>
                <a:spcPct val="100000"/>
              </a:lnSpc>
              <a:spcBef>
                <a:spcPts val="900"/>
              </a:spcBef>
              <a:spcAft>
                <a:spcPts val="0"/>
              </a:spcAft>
              <a:buSzPts val="1800"/>
              <a:buFont typeface="Century Gothic"/>
              <a:buAutoNum type="arabicPeriod"/>
            </a:pPr>
            <a:r>
              <a:rPr lang="it-IT" b="1"/>
              <a:t>Reward welfare- Modello del «rendimento industriale», «remunerativo» o «ancillare»;</a:t>
            </a:r>
            <a:endParaRPr/>
          </a:p>
          <a:p>
            <a:pPr marL="182880" lvl="0" indent="-182880" algn="l" rtl="0">
              <a:lnSpc>
                <a:spcPct val="100000"/>
              </a:lnSpc>
              <a:spcBef>
                <a:spcPts val="900"/>
              </a:spcBef>
              <a:spcAft>
                <a:spcPts val="0"/>
              </a:spcAft>
              <a:buSzPts val="1800"/>
              <a:buFont typeface="Century Gothic"/>
              <a:buAutoNum type="arabicPeriod"/>
            </a:pPr>
            <a:r>
              <a:rPr lang="it-IT" b="1"/>
              <a:t>Redistributive welfare- Modello istituzionale-redistributivo.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62626"/>
              </a:buClr>
              <a:buSzPct val="100000"/>
              <a:buFont typeface="Century Gothic"/>
              <a:buNone/>
            </a:pPr>
            <a:r>
              <a:rPr lang="it-IT"/>
              <a:t>Il modello di Welfare State per T.H. Marshall</a:t>
            </a:r>
            <a:endParaRPr/>
          </a:p>
        </p:txBody>
      </p:sp>
      <p:sp>
        <p:nvSpPr>
          <p:cNvPr id="159" name="Google Shape;159;p8"/>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p>
            <a:pPr marL="182880" lvl="0" indent="-182880" algn="l" rtl="0">
              <a:lnSpc>
                <a:spcPct val="100000"/>
              </a:lnSpc>
              <a:spcBef>
                <a:spcPts val="0"/>
              </a:spcBef>
              <a:spcAft>
                <a:spcPts val="0"/>
              </a:spcAft>
              <a:buSzPts val="1800"/>
              <a:buChar char="◦"/>
            </a:pPr>
            <a:r>
              <a:rPr lang="it-IT"/>
              <a:t>Per T.H. Marshall il welfare stare può essere interpretato come un’evoluzione parallela e coerente a quella dei diritti riconosciuti ai cittadini: diritti politici, civili e sociali. </a:t>
            </a:r>
            <a:endParaRPr/>
          </a:p>
          <a:p>
            <a:pPr marL="182880" lvl="0" indent="-182880" algn="l" rtl="0">
              <a:lnSpc>
                <a:spcPct val="100000"/>
              </a:lnSpc>
              <a:spcBef>
                <a:spcPts val="900"/>
              </a:spcBef>
              <a:spcAft>
                <a:spcPts val="0"/>
              </a:spcAft>
              <a:buSzPts val="1800"/>
              <a:buChar char="◦"/>
            </a:pPr>
            <a:r>
              <a:rPr lang="it-IT"/>
              <a:t>A questi, pertanto, si aggiungono: il diritto all’istruzione, alla salute, al lavoro, alla cittadinanza.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62626"/>
              </a:buClr>
              <a:buSzPct val="100000"/>
              <a:buFont typeface="Century Gothic"/>
              <a:buNone/>
            </a:pPr>
            <a:r>
              <a:rPr lang="it-IT"/>
              <a:t>Crisi del welfare e centralità del Terzo Settore </a:t>
            </a:r>
            <a:endParaRPr/>
          </a:p>
        </p:txBody>
      </p:sp>
      <p:sp>
        <p:nvSpPr>
          <p:cNvPr id="165" name="Google Shape;165;p9"/>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SzPct val="100000"/>
              <a:buNone/>
            </a:pPr>
            <a:r>
              <a:rPr lang="it-IT"/>
              <a:t>	I cambiamenti sociali e demografici: </a:t>
            </a:r>
            <a:endParaRPr/>
          </a:p>
          <a:p>
            <a:pPr marL="182880" lvl="0" indent="-182880" algn="l" rtl="0">
              <a:lnSpc>
                <a:spcPct val="100000"/>
              </a:lnSpc>
              <a:spcBef>
                <a:spcPts val="900"/>
              </a:spcBef>
              <a:spcAft>
                <a:spcPts val="0"/>
              </a:spcAft>
              <a:buSzPct val="100000"/>
              <a:buChar char="◦"/>
            </a:pPr>
            <a:r>
              <a:rPr lang="it-IT"/>
              <a:t>Innalzamento dell’aspettativa di vita ed invecchiamento della popolazione: diminuzione del rapporto tra numero di persone in età lavorativa e numero di anziani e minori.</a:t>
            </a:r>
            <a:endParaRPr/>
          </a:p>
          <a:p>
            <a:pPr marL="182880" lvl="0" indent="-182880" algn="l" rtl="0">
              <a:lnSpc>
                <a:spcPct val="100000"/>
              </a:lnSpc>
              <a:spcBef>
                <a:spcPts val="900"/>
              </a:spcBef>
              <a:spcAft>
                <a:spcPts val="0"/>
              </a:spcAft>
              <a:buSzPct val="100000"/>
              <a:buChar char="◦"/>
            </a:pPr>
            <a:r>
              <a:rPr lang="it-IT"/>
              <a:t>Mutamenti del ruolo della famiglia e dell’occupazione femminile.</a:t>
            </a:r>
            <a:endParaRPr/>
          </a:p>
          <a:p>
            <a:pPr marL="182880" lvl="0" indent="-182880" algn="l" rtl="0">
              <a:lnSpc>
                <a:spcPct val="100000"/>
              </a:lnSpc>
              <a:spcBef>
                <a:spcPts val="900"/>
              </a:spcBef>
              <a:spcAft>
                <a:spcPts val="0"/>
              </a:spcAft>
              <a:buSzPct val="100000"/>
              <a:buChar char="◦"/>
            </a:pPr>
            <a:r>
              <a:rPr lang="it-IT"/>
              <a:t>Bisogni legati al fenomeno dell’immigrazione: «nuova domanda» di servizi.</a:t>
            </a:r>
            <a:endParaRPr/>
          </a:p>
          <a:p>
            <a:pPr marL="182880" lvl="0" indent="-182880" algn="l" rtl="0">
              <a:lnSpc>
                <a:spcPct val="100000"/>
              </a:lnSpc>
              <a:spcBef>
                <a:spcPts val="900"/>
              </a:spcBef>
              <a:spcAft>
                <a:spcPts val="0"/>
              </a:spcAft>
              <a:buSzPct val="100000"/>
              <a:buChar char="◦"/>
            </a:pPr>
            <a:r>
              <a:rPr lang="it-IT"/>
              <a:t>Riduzione della crescita economica dei Paesi sviluppati e diminuzione delle risorse atte a coprire i costi della spesa di welfare. Diminuzione della produzione di ricchezza e del gettito fiscale. </a:t>
            </a:r>
            <a:endParaRPr/>
          </a:p>
          <a:p>
            <a:pPr marL="0" lvl="0" indent="0" algn="ctr" rtl="0">
              <a:lnSpc>
                <a:spcPct val="100000"/>
              </a:lnSpc>
              <a:spcBef>
                <a:spcPts val="900"/>
              </a:spcBef>
              <a:spcAft>
                <a:spcPts val="0"/>
              </a:spcAft>
              <a:buSzPct val="100000"/>
              <a:buNone/>
            </a:pPr>
            <a:r>
              <a:rPr lang="it-IT"/>
              <a:t>	</a:t>
            </a:r>
            <a:r>
              <a:rPr lang="it-IT" u="sng"/>
              <a:t>CROLLO</a:t>
            </a:r>
            <a:r>
              <a:rPr lang="it-IT"/>
              <a:t> del Welfare state</a:t>
            </a:r>
            <a:endParaRPr/>
          </a:p>
          <a:p>
            <a:pPr marL="0" lvl="0" indent="0" algn="ctr" rtl="0">
              <a:lnSpc>
                <a:spcPct val="100000"/>
              </a:lnSpc>
              <a:spcBef>
                <a:spcPts val="900"/>
              </a:spcBef>
              <a:spcAft>
                <a:spcPts val="0"/>
              </a:spcAft>
              <a:buSzPct val="100000"/>
              <a:buNone/>
            </a:pPr>
            <a:r>
              <a:rPr lang="it-IT"/>
              <a:t> </a:t>
            </a:r>
            <a:endParaRPr/>
          </a:p>
          <a:p>
            <a:pPr marL="0" lvl="0" indent="0" algn="ctr" rtl="0">
              <a:lnSpc>
                <a:spcPct val="100000"/>
              </a:lnSpc>
              <a:spcBef>
                <a:spcPts val="900"/>
              </a:spcBef>
              <a:spcAft>
                <a:spcPts val="0"/>
              </a:spcAft>
              <a:buSzPct val="100000"/>
              <a:buNone/>
            </a:pPr>
            <a:r>
              <a:rPr lang="it-IT"/>
              <a:t>Passaggio da </a:t>
            </a:r>
            <a:endParaRPr/>
          </a:p>
          <a:p>
            <a:pPr marL="0" lvl="0" indent="0" algn="ctr" rtl="0">
              <a:lnSpc>
                <a:spcPct val="100000"/>
              </a:lnSpc>
              <a:spcBef>
                <a:spcPts val="900"/>
              </a:spcBef>
              <a:spcAft>
                <a:spcPts val="0"/>
              </a:spcAft>
              <a:buSzPct val="100000"/>
              <a:buNone/>
            </a:pPr>
            <a:r>
              <a:rPr lang="it-IT"/>
              <a:t>		WELFARE STATE A WELFARE SOCIETY O WELFARE MIX	</a:t>
            </a:r>
            <a:endParaRPr/>
          </a:p>
          <a:p>
            <a:pPr marL="0" lvl="0" indent="0" algn="ctr" rtl="0">
              <a:lnSpc>
                <a:spcPct val="100000"/>
              </a:lnSpc>
              <a:spcBef>
                <a:spcPts val="900"/>
              </a:spcBef>
              <a:spcAft>
                <a:spcPts val="0"/>
              </a:spcAft>
              <a:buSzPct val="100000"/>
              <a:buNone/>
            </a:pPr>
            <a:r>
              <a:rPr lang="it-IT"/>
              <a:t>		con il coinvolgimento del Terzo Settore che entra nel sistema delle «Politiche sociali» mediante forme di contracting-out.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10"/>
          <p:cNvSpPr txBox="1">
            <a:spLocks noGrp="1"/>
          </p:cNvSpPr>
          <p:nvPr>
            <p:ph type="body" idx="1"/>
          </p:nvPr>
        </p:nvSpPr>
        <p:spPr>
          <a:xfrm>
            <a:off x="971206" y="861229"/>
            <a:ext cx="4364871" cy="5135541"/>
          </a:xfrm>
          <a:prstGeom prst="rect">
            <a:avLst/>
          </a:prstGeom>
          <a:noFill/>
          <a:ln>
            <a:noFill/>
          </a:ln>
        </p:spPr>
        <p:txBody>
          <a:bodyPr spcFirstLastPara="1" wrap="square" lIns="91425" tIns="45700" rIns="91425" bIns="45700" anchor="t" anchorCtr="0">
            <a:normAutofit/>
          </a:bodyPr>
          <a:lstStyle/>
          <a:p>
            <a:pPr marL="190195" lvl="0" indent="-190195" algn="l" rtl="0">
              <a:lnSpc>
                <a:spcPct val="100000"/>
              </a:lnSpc>
              <a:spcBef>
                <a:spcPts val="0"/>
              </a:spcBef>
              <a:spcAft>
                <a:spcPts val="0"/>
              </a:spcAft>
              <a:buSzPts val="1871"/>
              <a:buChar char="◦"/>
            </a:pPr>
            <a:r>
              <a:rPr lang="it-IT" sz="1870">
                <a:solidFill>
                  <a:schemeClr val="dk1"/>
                </a:solidFill>
                <a:latin typeface="Century Gothic"/>
                <a:ea typeface="Century Gothic"/>
                <a:cs typeface="Century Gothic"/>
                <a:sym typeface="Century Gothic"/>
              </a:rPr>
              <a:t>WELFARE SOCIETY</a:t>
            </a:r>
            <a:endParaRPr/>
          </a:p>
          <a:p>
            <a:pPr marL="475487" lvl="1" indent="0" algn="l" rtl="0">
              <a:lnSpc>
                <a:spcPct val="100000"/>
              </a:lnSpc>
              <a:spcBef>
                <a:spcPts val="520"/>
              </a:spcBef>
              <a:spcAft>
                <a:spcPts val="0"/>
              </a:spcAft>
              <a:buSzPts val="2496"/>
              <a:buNone/>
            </a:pPr>
            <a:r>
              <a:rPr lang="it-IT" sz="2496">
                <a:solidFill>
                  <a:schemeClr val="dk1"/>
                </a:solidFill>
                <a:latin typeface="Century Gothic"/>
                <a:ea typeface="Century Gothic"/>
                <a:cs typeface="Century Gothic"/>
                <a:sym typeface="Century Gothic"/>
              </a:rPr>
              <a:t>Stato regolatore </a:t>
            </a:r>
            <a:endParaRPr/>
          </a:p>
          <a:p>
            <a:pPr marL="190195" lvl="0" indent="-71323" algn="l" rtl="0">
              <a:lnSpc>
                <a:spcPct val="100000"/>
              </a:lnSpc>
              <a:spcBef>
                <a:spcPts val="936"/>
              </a:spcBef>
              <a:spcAft>
                <a:spcPts val="0"/>
              </a:spcAft>
              <a:buSzPts val="1872"/>
              <a:buNone/>
            </a:pPr>
            <a:endParaRPr sz="1870">
              <a:solidFill>
                <a:schemeClr val="dk1"/>
              </a:solidFill>
              <a:latin typeface="Century Gothic"/>
              <a:ea typeface="Century Gothic"/>
              <a:cs typeface="Century Gothic"/>
              <a:sym typeface="Century Gothic"/>
            </a:endParaRPr>
          </a:p>
          <a:p>
            <a:pPr marL="190195" lvl="0" indent="-190195" algn="just" rtl="0">
              <a:lnSpc>
                <a:spcPct val="100000"/>
              </a:lnSpc>
              <a:spcBef>
                <a:spcPts val="936"/>
              </a:spcBef>
              <a:spcAft>
                <a:spcPts val="0"/>
              </a:spcAft>
              <a:buSzPts val="1871"/>
              <a:buFont typeface="Noto Sans Symbols"/>
              <a:buChar char="❑"/>
            </a:pPr>
            <a:r>
              <a:rPr lang="it-IT" sz="1870">
                <a:solidFill>
                  <a:schemeClr val="dk1"/>
                </a:solidFill>
                <a:latin typeface="Century Gothic"/>
                <a:ea typeface="Century Gothic"/>
                <a:cs typeface="Century Gothic"/>
                <a:sym typeface="Century Gothic"/>
              </a:rPr>
              <a:t>Varie organizzazioni e agenzie finalizzano la loro azione al fine di raggiungere obiettivi di benessere.                            </a:t>
            </a:r>
            <a:r>
              <a:rPr lang="it-IT" sz="1870" b="1">
                <a:solidFill>
                  <a:schemeClr val="dk1"/>
                </a:solidFill>
                <a:latin typeface="Century Gothic"/>
                <a:ea typeface="Century Gothic"/>
                <a:cs typeface="Century Gothic"/>
                <a:sym typeface="Century Gothic"/>
              </a:rPr>
              <a:t>Enti pubblici e Terzo Settore impiegano le proprie risorse </a:t>
            </a:r>
            <a:r>
              <a:rPr lang="it-IT" sz="1870">
                <a:solidFill>
                  <a:schemeClr val="dk1"/>
                </a:solidFill>
                <a:latin typeface="Century Gothic"/>
                <a:ea typeface="Century Gothic"/>
                <a:cs typeface="Century Gothic"/>
                <a:sym typeface="Century Gothic"/>
              </a:rPr>
              <a:t>per fornire bene e servizi socio-assistenziali in favore della società mediante l’esternalizzazione dei servizi.</a:t>
            </a:r>
            <a:endParaRPr/>
          </a:p>
          <a:p>
            <a:pPr marL="190195" lvl="0" indent="-190195" algn="just" rtl="0">
              <a:lnSpc>
                <a:spcPct val="100000"/>
              </a:lnSpc>
              <a:spcBef>
                <a:spcPts val="936"/>
              </a:spcBef>
              <a:spcAft>
                <a:spcPts val="0"/>
              </a:spcAft>
              <a:buSzPts val="1871"/>
              <a:buFont typeface="Noto Sans Symbols"/>
              <a:buChar char="❑"/>
            </a:pPr>
            <a:r>
              <a:rPr lang="it-IT" sz="1870">
                <a:solidFill>
                  <a:schemeClr val="dk1"/>
                </a:solidFill>
                <a:latin typeface="Century Gothic"/>
                <a:ea typeface="Century Gothic"/>
                <a:cs typeface="Century Gothic"/>
                <a:sym typeface="Century Gothic"/>
              </a:rPr>
              <a:t>Viene recuperato il </a:t>
            </a:r>
            <a:r>
              <a:rPr lang="it-IT" sz="1870" b="1">
                <a:solidFill>
                  <a:schemeClr val="dk1"/>
                </a:solidFill>
                <a:latin typeface="Century Gothic"/>
                <a:ea typeface="Century Gothic"/>
                <a:cs typeface="Century Gothic"/>
                <a:sym typeface="Century Gothic"/>
              </a:rPr>
              <a:t>ruolo della famiglia e delle reti primarie</a:t>
            </a:r>
            <a:r>
              <a:rPr lang="it-IT" sz="1870">
                <a:solidFill>
                  <a:schemeClr val="dk1"/>
                </a:solidFill>
                <a:latin typeface="Century Gothic"/>
                <a:ea typeface="Century Gothic"/>
                <a:cs typeface="Century Gothic"/>
                <a:sym typeface="Century Gothic"/>
              </a:rPr>
              <a:t>.</a:t>
            </a:r>
            <a:endParaRPr/>
          </a:p>
        </p:txBody>
      </p:sp>
      <p:sp>
        <p:nvSpPr>
          <p:cNvPr id="171" name="Google Shape;171;p10"/>
          <p:cNvSpPr txBox="1">
            <a:spLocks noGrp="1"/>
          </p:cNvSpPr>
          <p:nvPr>
            <p:ph type="body" idx="2"/>
          </p:nvPr>
        </p:nvSpPr>
        <p:spPr>
          <a:xfrm>
            <a:off x="5574557" y="861230"/>
            <a:ext cx="5646236" cy="5135541"/>
          </a:xfrm>
          <a:prstGeom prst="rect">
            <a:avLst/>
          </a:prstGeom>
          <a:noFill/>
          <a:ln>
            <a:noFill/>
          </a:ln>
        </p:spPr>
        <p:txBody>
          <a:bodyPr spcFirstLastPara="1" wrap="square" lIns="91425" tIns="45700" rIns="91425" bIns="45700" anchor="t" anchorCtr="0">
            <a:normAutofit/>
          </a:bodyPr>
          <a:lstStyle/>
          <a:p>
            <a:pPr marL="475487" lvl="1" indent="-190194" algn="l" rtl="0">
              <a:lnSpc>
                <a:spcPct val="100000"/>
              </a:lnSpc>
              <a:spcBef>
                <a:spcPts val="0"/>
              </a:spcBef>
              <a:spcAft>
                <a:spcPts val="0"/>
              </a:spcAft>
              <a:buSzPts val="2496"/>
              <a:buChar char="◦"/>
            </a:pPr>
            <a:r>
              <a:rPr lang="it-IT" sz="2496">
                <a:solidFill>
                  <a:schemeClr val="dk1"/>
                </a:solidFill>
                <a:latin typeface="Century Gothic"/>
                <a:ea typeface="Century Gothic"/>
                <a:cs typeface="Century Gothic"/>
                <a:sym typeface="Century Gothic"/>
              </a:rPr>
              <a:t>WELFARE MIX</a:t>
            </a:r>
            <a:endParaRPr/>
          </a:p>
          <a:p>
            <a:pPr marL="475487" lvl="1" indent="0" algn="l" rtl="0">
              <a:lnSpc>
                <a:spcPct val="100000"/>
              </a:lnSpc>
              <a:spcBef>
                <a:spcPts val="520"/>
              </a:spcBef>
              <a:spcAft>
                <a:spcPts val="0"/>
              </a:spcAft>
              <a:buSzPts val="2496"/>
              <a:buNone/>
            </a:pPr>
            <a:r>
              <a:rPr lang="it-IT" sz="2496">
                <a:solidFill>
                  <a:schemeClr val="dk1"/>
                </a:solidFill>
                <a:latin typeface="Century Gothic"/>
                <a:ea typeface="Century Gothic"/>
                <a:cs typeface="Century Gothic"/>
                <a:sym typeface="Century Gothic"/>
              </a:rPr>
              <a:t>	Stato di servizi</a:t>
            </a:r>
            <a:endParaRPr/>
          </a:p>
          <a:p>
            <a:pPr marL="475487" lvl="1" indent="0" algn="l" rtl="0">
              <a:lnSpc>
                <a:spcPct val="100000"/>
              </a:lnSpc>
              <a:spcBef>
                <a:spcPts val="520"/>
              </a:spcBef>
              <a:spcAft>
                <a:spcPts val="0"/>
              </a:spcAft>
              <a:buSzPts val="2496"/>
              <a:buNone/>
            </a:pPr>
            <a:endParaRPr sz="2496">
              <a:solidFill>
                <a:schemeClr val="dk1"/>
              </a:solidFill>
              <a:latin typeface="Century Gothic"/>
              <a:ea typeface="Century Gothic"/>
              <a:cs typeface="Century Gothic"/>
              <a:sym typeface="Century Gothic"/>
            </a:endParaRPr>
          </a:p>
          <a:p>
            <a:pPr marL="475487" lvl="1" indent="-190194" algn="l" rtl="0">
              <a:lnSpc>
                <a:spcPct val="100000"/>
              </a:lnSpc>
              <a:spcBef>
                <a:spcPts val="520"/>
              </a:spcBef>
              <a:spcAft>
                <a:spcPts val="0"/>
              </a:spcAft>
              <a:buSzPts val="2496"/>
              <a:buFont typeface="Noto Sans Symbols"/>
              <a:buChar char="❑"/>
            </a:pPr>
            <a:r>
              <a:rPr lang="it-IT" sz="2496">
                <a:solidFill>
                  <a:schemeClr val="dk1"/>
                </a:solidFill>
                <a:latin typeface="Century Gothic"/>
                <a:ea typeface="Century Gothic"/>
                <a:cs typeface="Century Gothic"/>
                <a:sym typeface="Century Gothic"/>
              </a:rPr>
              <a:t>Realizzazione del </a:t>
            </a:r>
            <a:r>
              <a:rPr lang="it-IT" sz="2496" b="1">
                <a:solidFill>
                  <a:schemeClr val="dk1"/>
                </a:solidFill>
                <a:latin typeface="Century Gothic"/>
                <a:ea typeface="Century Gothic"/>
                <a:cs typeface="Century Gothic"/>
                <a:sym typeface="Century Gothic"/>
              </a:rPr>
              <a:t>sistema di welfare affidata a soggetti pubblici e privati </a:t>
            </a:r>
            <a:r>
              <a:rPr lang="it-IT" sz="2496">
                <a:solidFill>
                  <a:schemeClr val="dk1"/>
                </a:solidFill>
                <a:latin typeface="Century Gothic"/>
                <a:ea typeface="Century Gothic"/>
                <a:cs typeface="Century Gothic"/>
                <a:sym typeface="Century Gothic"/>
              </a:rPr>
              <a:t>secondo i </a:t>
            </a:r>
            <a:r>
              <a:rPr lang="it-IT" sz="2496" b="1">
                <a:solidFill>
                  <a:schemeClr val="dk1"/>
                </a:solidFill>
                <a:latin typeface="Century Gothic"/>
                <a:ea typeface="Century Gothic"/>
                <a:cs typeface="Century Gothic"/>
                <a:sym typeface="Century Gothic"/>
              </a:rPr>
              <a:t>principi di sussidiarietà verticale ed orizzontale </a:t>
            </a:r>
            <a:r>
              <a:rPr lang="it-IT" sz="2496">
                <a:solidFill>
                  <a:schemeClr val="dk1"/>
                </a:solidFill>
                <a:latin typeface="Century Gothic"/>
                <a:ea typeface="Century Gothic"/>
                <a:cs typeface="Century Gothic"/>
                <a:sym typeface="Century Gothic"/>
              </a:rPr>
              <a:t>che partecipano alla promozione del benessere della comunità locale. </a:t>
            </a:r>
            <a:endParaRPr/>
          </a:p>
          <a:p>
            <a:pPr marL="475487" lvl="1" indent="-190194" algn="l" rtl="0">
              <a:lnSpc>
                <a:spcPct val="100000"/>
              </a:lnSpc>
              <a:spcBef>
                <a:spcPts val="520"/>
              </a:spcBef>
              <a:spcAft>
                <a:spcPts val="0"/>
              </a:spcAft>
              <a:buSzPts val="2496"/>
              <a:buFont typeface="Noto Sans Symbols"/>
              <a:buChar char="❑"/>
            </a:pPr>
            <a:r>
              <a:rPr lang="it-IT" sz="2496">
                <a:solidFill>
                  <a:schemeClr val="dk1"/>
                </a:solidFill>
                <a:latin typeface="Century Gothic"/>
                <a:ea typeface="Century Gothic"/>
                <a:cs typeface="Century Gothic"/>
                <a:sym typeface="Century Gothic"/>
              </a:rPr>
              <a:t>Riforma Titolo V della Costituzione. L. n. 3/2001.</a:t>
            </a:r>
            <a:endParaRPr/>
          </a:p>
          <a:p>
            <a:pPr marL="760781" lvl="2" indent="-84529" algn="l" rtl="0">
              <a:lnSpc>
                <a:spcPct val="100000"/>
              </a:lnSpc>
              <a:spcBef>
                <a:spcPts val="520"/>
              </a:spcBef>
              <a:spcAft>
                <a:spcPts val="0"/>
              </a:spcAft>
              <a:buSzPts val="1664"/>
              <a:buNone/>
            </a:pPr>
            <a:endParaRPr sz="1664">
              <a:solidFill>
                <a:schemeClr val="dk1"/>
              </a:solidFill>
              <a:latin typeface="Century Gothic"/>
              <a:ea typeface="Century Gothic"/>
              <a:cs typeface="Century Gothic"/>
              <a:sym typeface="Century Gothic"/>
            </a:endParaRPr>
          </a:p>
          <a:p>
            <a:pPr marL="731520" lvl="2" indent="-81279" algn="l" rtl="0">
              <a:lnSpc>
                <a:spcPct val="100000"/>
              </a:lnSpc>
              <a:spcBef>
                <a:spcPts val="500"/>
              </a:spcBef>
              <a:spcAft>
                <a:spcPts val="0"/>
              </a:spcAft>
              <a:buSzPts val="1600"/>
              <a:buNone/>
            </a:pPr>
            <a:endParaRPr sz="1600"/>
          </a:p>
        </p:txBody>
      </p:sp>
    </p:spTree>
  </p:cSld>
  <p:clrMapOvr>
    <a:masterClrMapping/>
  </p:clrMapOvr>
</p:sld>
</file>

<file path=ppt/theme/theme1.xml><?xml version="1.0" encoding="utf-8"?>
<a:theme xmlns:a="http://schemas.openxmlformats.org/drawingml/2006/main" name="Sapone">
  <a:themeElements>
    <a:clrScheme name="Sapone">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1935</Words>
  <Application>Microsoft Office PowerPoint</Application>
  <PresentationFormat>Widescreen</PresentationFormat>
  <Paragraphs>131</Paragraphs>
  <Slides>20</Slides>
  <Notes>20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20</vt:i4>
      </vt:variant>
    </vt:vector>
  </HeadingPairs>
  <TitlesOfParts>
    <vt:vector size="27" baseType="lpstr">
      <vt:lpstr>Garamond</vt:lpstr>
      <vt:lpstr>Noto Sans Symbols</vt:lpstr>
      <vt:lpstr>Century Gothic</vt:lpstr>
      <vt:lpstr>Tahoma</vt:lpstr>
      <vt:lpstr>Arial</vt:lpstr>
      <vt:lpstr>Merriweather Sans</vt:lpstr>
      <vt:lpstr>Sapone</vt:lpstr>
      <vt:lpstr>  ORGANIZZAZIONE E AMMINISTRAZIONE DEL SERVIZIO SOCIALE A.A 2025/2026</vt:lpstr>
      <vt:lpstr>Welfare State </vt:lpstr>
      <vt:lpstr>IL SIGNIFICATO E L’EVOLUZIONE STORICA INSITA NELL’ESPRESSIONE «WELFARE STATE» CONSENTE DI INDIVIDUARE IL SISTEMA ENTRO IL QUALE SI SONO DEFINITI SERVIZI ED MODELLI ORGANIZZATIVI IN CUI I MEDESIMI SONO COLLOCATI.</vt:lpstr>
      <vt:lpstr>Welfare state: alcune definizioni</vt:lpstr>
      <vt:lpstr>Presentazione standard di PowerPoint</vt:lpstr>
      <vt:lpstr>Modelli di welfare state</vt:lpstr>
      <vt:lpstr>Il modello di Welfare State per T.H. Marshall</vt:lpstr>
      <vt:lpstr>Crisi del welfare e centralità del Terzo Settore </vt:lpstr>
      <vt:lpstr>Presentazione standard di PowerPoint</vt:lpstr>
      <vt:lpstr>Il modello sociale europeo tra diritti sociali e investimento per lo sviluppo</vt:lpstr>
      <vt:lpstr>I nuovi sistemi di Welfare in Italia</vt:lpstr>
      <vt:lpstr>Welfare e i servizi alla persona  Cosa intendiamo con servizi alla persona ?  I servizi alla persona, specialmente quelli socioassistenziali, si configurano come una molteplicità di interventi e prestazioni che hanno l’obiettivo di rispondere alle diverse esigenze e problematiche di cui gli individui di una società si fanno portatori. Nell’ambito dell’assistenza sociale, sancita all’art. 38 della Costituzione, individuiamo i servizi sociali.  </vt:lpstr>
      <vt:lpstr>Evoluzione storica dei servizi alla persona e delle organizzazioni  </vt:lpstr>
      <vt:lpstr>IN ITALIA</vt:lpstr>
      <vt:lpstr>Presentazione standard di PowerPoint</vt:lpstr>
      <vt:lpstr>Presentazione standard di PowerPoint</vt:lpstr>
      <vt:lpstr>Presentazione standard di PowerPoint</vt:lpstr>
      <vt:lpstr>Cosa manca? </vt:lpstr>
      <vt:lpstr>La L. 328/2000: cosa prevede in ambito di servizi alla persona?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ORGANIZZAZIONE E AMMINISTRAZIONE DEL SERVIZIO SOCIALE A.A 2025/2026</dc:title>
  <dc:creator>393249947888</dc:creator>
  <cp:lastModifiedBy>l.curella@unimc.it</cp:lastModifiedBy>
  <cp:revision>2</cp:revision>
  <dcterms:created xsi:type="dcterms:W3CDTF">2020-09-14T17:27:32Z</dcterms:created>
  <dcterms:modified xsi:type="dcterms:W3CDTF">2026-02-13T10:24:57Z</dcterms:modified>
</cp:coreProperties>
</file>