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6" r:id="rId3"/>
    <p:sldId id="291" r:id="rId4"/>
    <p:sldId id="257" r:id="rId5"/>
    <p:sldId id="292" r:id="rId6"/>
    <p:sldId id="259" r:id="rId7"/>
    <p:sldId id="261" r:id="rId8"/>
    <p:sldId id="297" r:id="rId9"/>
    <p:sldId id="298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796" autoAdjust="0"/>
  </p:normalViewPr>
  <p:slideViewPr>
    <p:cSldViewPr>
      <p:cViewPr varScale="1">
        <p:scale>
          <a:sx n="70" d="100"/>
          <a:sy n="70" d="100"/>
        </p:scale>
        <p:origin x="15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99A4D-97B4-45DA-ACF5-ABED08FF9D3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5598-FC98-420A-9E20-6E6E1689090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71600" y="188640"/>
            <a:ext cx="7704856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24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sz="24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 </a:t>
            </a:r>
            <a:r>
              <a:rPr lang="it-IT" sz="6000" b="1" i="1" dirty="0">
                <a:latin typeface="Bahnschrift SemiLight SemiConde" panose="020B0502040204020203" pitchFamily="34" charset="0"/>
              </a:rPr>
              <a:t>Dilemmi etici</a:t>
            </a:r>
          </a:p>
          <a:p>
            <a:pPr marL="0" indent="0" algn="ctr">
              <a:buNone/>
            </a:pPr>
            <a:r>
              <a:rPr lang="it-IT" sz="6000" b="1" i="1" dirty="0">
                <a:latin typeface="Bahnschrift SemiLight SemiConde" panose="020B0502040204020203" pitchFamily="34" charset="0"/>
              </a:rPr>
              <a:t>e  Servizio Sociale</a:t>
            </a:r>
          </a:p>
          <a:p>
            <a:pPr marL="0" indent="0" algn="just">
              <a:buNone/>
            </a:pPr>
            <a:endParaRPr lang="it-IT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it-IT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it-IT" sz="2200" b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   LABORATORIO DI ORIENTAMENTO AL TIROCINIO NEI SERVIZI SOCIALI</a:t>
            </a:r>
          </a:p>
          <a:p>
            <a:pPr marL="0" indent="0" algn="r">
              <a:buNone/>
            </a:pPr>
            <a:endParaRPr lang="it-IT" sz="1400" b="1" dirty="0">
              <a:latin typeface="Bahnschrift SemiLight SemiConde" panose="020B0502040204020203" pitchFamily="34" charset="0"/>
            </a:endParaRPr>
          </a:p>
          <a:p>
            <a:pPr marL="0" indent="0" algn="r">
              <a:buNone/>
            </a:pPr>
            <a:r>
              <a:rPr lang="it-IT" sz="18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Dott.ssa Assistente Sociale Specialista </a:t>
            </a:r>
          </a:p>
          <a:p>
            <a:pPr marL="0" indent="0" algn="r">
              <a:buNone/>
            </a:pPr>
            <a:r>
              <a:rPr lang="it-IT" sz="18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Lucia Rocci</a:t>
            </a:r>
          </a:p>
          <a:p>
            <a:pPr marL="0" indent="0" algn="just">
              <a:buNone/>
            </a:pP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97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640960" cy="6264696"/>
          </a:xfrm>
        </p:spPr>
        <p:txBody>
          <a:bodyPr>
            <a:normAutofit lnSpcReduction="10000"/>
          </a:bodyPr>
          <a:lstStyle/>
          <a:p>
            <a:pPr algn="l"/>
            <a:r>
              <a:rPr lang="it-IT" sz="2600" b="1" dirty="0">
                <a:solidFill>
                  <a:srgbClr val="C00000"/>
                </a:solidFill>
                <a:latin typeface="Bahnschrift SemiLight SemiConde" panose="020B0502040204020203" pitchFamily="34" charset="0"/>
              </a:rPr>
              <a:t>                        </a:t>
            </a:r>
            <a:r>
              <a:rPr lang="it-IT" sz="26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Premessa: l’etica e la morale…</a:t>
            </a:r>
          </a:p>
          <a:p>
            <a:pPr algn="just"/>
            <a:endParaRPr lang="it-IT" sz="2200" b="1" dirty="0">
              <a:solidFill>
                <a:srgbClr val="FF0000"/>
              </a:solidFill>
              <a:latin typeface="Bahnschrift SemiLight SemiConde" panose="020B0502040204020203" pitchFamily="34" charset="0"/>
            </a:endParaRPr>
          </a:p>
          <a:p>
            <a:pPr algn="just"/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Etica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, dal greco </a:t>
            </a:r>
            <a:r>
              <a:rPr lang="it-IT" sz="2200" b="1" dirty="0" err="1">
                <a:solidFill>
                  <a:schemeClr val="tx1"/>
                </a:solidFill>
                <a:latin typeface="Bahnschrift SemiLight SemiConde" panose="020B0502040204020203" pitchFamily="34" charset="0"/>
              </a:rPr>
              <a:t>éthos</a:t>
            </a:r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 = 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comportamento che l’uomo apprende dall’ambiente socio-politico in cui vive (Stato, famiglia) . </a:t>
            </a:r>
          </a:p>
          <a:p>
            <a:pPr algn="just"/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Morale, 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dal latino </a:t>
            </a:r>
            <a:r>
              <a:rPr lang="it-IT" sz="2200" b="1" dirty="0" err="1">
                <a:solidFill>
                  <a:schemeClr val="tx1"/>
                </a:solidFill>
                <a:latin typeface="Bahnschrift SemiLight SemiConde" panose="020B0502040204020203" pitchFamily="34" charset="0"/>
              </a:rPr>
              <a:t>moralis</a:t>
            </a:r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, 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radice </a:t>
            </a:r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mos, il </a:t>
            </a:r>
            <a:r>
              <a:rPr lang="it-IT" sz="2200" b="1" i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Mos Maiorum 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nell’antica Roma era il «costume/usanza» degli antenati, l’insieme delle regole e valori morali (</a:t>
            </a:r>
            <a:r>
              <a:rPr lang="it-IT" sz="2200" i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pietas, </a:t>
            </a:r>
            <a:r>
              <a:rPr lang="it-IT" sz="2200" i="1" dirty="0" err="1">
                <a:solidFill>
                  <a:schemeClr val="tx1"/>
                </a:solidFill>
                <a:latin typeface="Bahnschrift SemiLight SemiConde" panose="020B0502040204020203" pitchFamily="34" charset="0"/>
              </a:rPr>
              <a:t>fides</a:t>
            </a:r>
            <a:r>
              <a:rPr lang="it-IT" sz="2200" i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, </a:t>
            </a:r>
            <a:r>
              <a:rPr lang="it-IT" sz="2200" i="1" dirty="0" err="1">
                <a:solidFill>
                  <a:schemeClr val="tx1"/>
                </a:solidFill>
                <a:latin typeface="Bahnschrift SemiLight SemiConde" panose="020B0502040204020203" pitchFamily="34" charset="0"/>
              </a:rPr>
              <a:t>gravitas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…).</a:t>
            </a:r>
          </a:p>
          <a:p>
            <a:pPr algn="just"/>
            <a:endParaRPr lang="it-IT" sz="2200" dirty="0">
              <a:solidFill>
                <a:schemeClr val="tx1"/>
              </a:solidFill>
              <a:latin typeface="Bahnschrift SemiLight SemiConde" panose="020B0502040204020203" pitchFamily="34" charset="0"/>
            </a:endParaRPr>
          </a:p>
          <a:p>
            <a:pPr algn="just"/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Entrambi rimandano ad una riflessione umana su come regolare il comportamento umano, tuttavia con una sfumatura diversa.</a:t>
            </a:r>
          </a:p>
          <a:p>
            <a:pPr algn="just"/>
            <a:endParaRPr lang="it-IT" sz="2200" dirty="0">
              <a:solidFill>
                <a:schemeClr val="tx1"/>
              </a:solidFill>
              <a:latin typeface="Bahnschrift SemiLight SemiConde" panose="020B0502040204020203" pitchFamily="34" charset="0"/>
            </a:endParaRPr>
          </a:p>
          <a:p>
            <a:pPr algn="just"/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MORALE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                 indica l’insieme dei valori di un soggetto</a:t>
            </a:r>
            <a:r>
              <a:rPr lang="it-IT" sz="2200" dirty="0">
                <a:solidFill>
                  <a:schemeClr val="tx2"/>
                </a:solidFill>
                <a:latin typeface="Bahnschrift SemiLight SemiConde" panose="020B0502040204020203" pitchFamily="34" charset="0"/>
              </a:rPr>
              <a:t>, </a:t>
            </a:r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l’imperativo interiore 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in base al quale avverto il precetto morale, il dovere di comportarmi in un determinato modo.</a:t>
            </a:r>
          </a:p>
          <a:p>
            <a:pPr algn="just"/>
            <a:endParaRPr lang="it-IT" sz="2200" dirty="0">
              <a:solidFill>
                <a:schemeClr val="tx1"/>
              </a:solidFill>
              <a:latin typeface="Bahnschrift SemiLight SemiConde" panose="020B0502040204020203" pitchFamily="34" charset="0"/>
            </a:endParaRPr>
          </a:p>
          <a:p>
            <a:pPr algn="just"/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ETICA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                 fa riferimento alle norme che, in modo </a:t>
            </a:r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oggettivo e razionale</a:t>
            </a:r>
            <a:r>
              <a:rPr lang="it-IT" sz="22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, consentono di distinguere un comportamento </a:t>
            </a:r>
            <a:r>
              <a:rPr lang="it-IT" sz="2200" b="1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umano buono e lecito da uno cattivo e illecito. </a:t>
            </a:r>
          </a:p>
          <a:p>
            <a:pPr algn="just"/>
            <a:endParaRPr lang="it-IT" sz="2000" b="1" dirty="0">
              <a:solidFill>
                <a:srgbClr val="FF0000"/>
              </a:solidFill>
            </a:endParaRPr>
          </a:p>
        </p:txBody>
      </p:sp>
      <p:cxnSp>
        <p:nvCxnSpPr>
          <p:cNvPr id="4" name="Connettore 2 3"/>
          <p:cNvCxnSpPr>
            <a:cxnSpLocks/>
          </p:cNvCxnSpPr>
          <p:nvPr/>
        </p:nvCxnSpPr>
        <p:spPr>
          <a:xfrm>
            <a:off x="1732185" y="4221088"/>
            <a:ext cx="688576" cy="0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>
            <a:cxnSpLocks/>
          </p:cNvCxnSpPr>
          <p:nvPr/>
        </p:nvCxnSpPr>
        <p:spPr>
          <a:xfrm>
            <a:off x="1259632" y="5589240"/>
            <a:ext cx="688577" cy="0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404664"/>
            <a:ext cx="8640960" cy="6264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L’etica soddisfa la domanda relativa al PERCHÉ si debba agire in un modo, piuttosto che in un altro.</a:t>
            </a:r>
          </a:p>
          <a:p>
            <a:pPr marL="0" indent="0" algn="just">
              <a:buNone/>
            </a:pPr>
            <a:endParaRPr lang="it-IT" sz="22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L’etica risponde ad una serie di domande: </a:t>
            </a: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b="1" dirty="0">
                <a:latin typeface="Bahnschrift SemiLight SemiConde" panose="020B0502040204020203" pitchFamily="34" charset="0"/>
              </a:rPr>
              <a:t>Perché agisco?                                                        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b="1" dirty="0">
                <a:latin typeface="Bahnschrift SemiLight SemiConde" panose="020B0502040204020203" pitchFamily="34" charset="0"/>
              </a:rPr>
              <a:t>Cosa è meglio scegliere?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b="1" dirty="0">
                <a:latin typeface="Bahnschrift SemiLight SemiConde" panose="020B0502040204020203" pitchFamily="34" charset="0"/>
              </a:rPr>
              <a:t>Quali obiettivi dovrei pormi?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b="1" dirty="0">
                <a:latin typeface="Bahnschrift SemiLight SemiConde" panose="020B0502040204020203" pitchFamily="34" charset="0"/>
              </a:rPr>
              <a:t>Cosa è giusto fare?</a:t>
            </a:r>
          </a:p>
          <a:p>
            <a:pPr marL="0" indent="0" algn="just">
              <a:buNone/>
            </a:pPr>
            <a:endParaRPr lang="it-IT" sz="20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C49EBE0-9764-B230-E912-B834EEFE024C}"/>
              </a:ext>
            </a:extLst>
          </p:cNvPr>
          <p:cNvSpPr txBox="1"/>
          <p:nvPr/>
        </p:nvSpPr>
        <p:spPr>
          <a:xfrm>
            <a:off x="323528" y="4804883"/>
            <a:ext cx="849694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I </a:t>
            </a:r>
            <a:r>
              <a:rPr lang="it-IT" sz="2200" b="1" dirty="0">
                <a:latin typeface="Bahnschrift SemiLight SemiConde" panose="020B0502040204020203" pitchFamily="34" charset="0"/>
              </a:rPr>
              <a:t>valori etici </a:t>
            </a:r>
            <a:r>
              <a:rPr lang="it-IT" sz="2200" dirty="0">
                <a:latin typeface="Bahnschrift SemiLight SemiConde" panose="020B0502040204020203" pitchFamily="34" charset="0"/>
              </a:rPr>
              <a:t>sono riferimenti di carattere generale, universale e astratto, necessari per valutare la bontà o meno di un comportamento. </a:t>
            </a: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Vanno comunque interpretati e calati nel contesto pratico dell’azione da valutare</a:t>
            </a:r>
          </a:p>
        </p:txBody>
      </p:sp>
    </p:spTree>
    <p:extLst>
      <p:ext uri="{BB962C8B-B14F-4D97-AF65-F5344CB8AC3E}">
        <p14:creationId xmlns:p14="http://schemas.microsoft.com/office/powerpoint/2010/main" val="2044945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408712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it-IT" sz="5800" b="1" dirty="0">
                <a:latin typeface="Bahnschrift SemiLight SemiConde" panose="020B0502040204020203" pitchFamily="34" charset="0"/>
              </a:rPr>
              <a:t>Quando insorge il DILEMMA ETICO per il professionista?</a:t>
            </a:r>
          </a:p>
          <a:p>
            <a:pPr algn="just">
              <a:buNone/>
            </a:pPr>
            <a:endParaRPr lang="it-IT" sz="5800" dirty="0">
              <a:latin typeface="Bahnschrift SemiLight SemiConde" panose="020B0502040204020203" pitchFamily="34" charset="0"/>
            </a:endParaRPr>
          </a:p>
          <a:p>
            <a:pPr algn="just"/>
            <a:r>
              <a:rPr lang="it-IT" sz="4200" dirty="0">
                <a:latin typeface="Bahnschrift SemiLight SemiConde" panose="020B0502040204020203" pitchFamily="34" charset="0"/>
              </a:rPr>
              <a:t>Quando occorre effettuare una </a:t>
            </a:r>
            <a:r>
              <a:rPr lang="it-IT" sz="4200" b="1" dirty="0">
                <a:latin typeface="Bahnschrift SemiLight SemiConde" panose="020B0502040204020203" pitchFamily="34" charset="0"/>
              </a:rPr>
              <a:t>scelta</a:t>
            </a:r>
            <a:r>
              <a:rPr lang="it-IT" sz="4200" dirty="0">
                <a:latin typeface="Bahnschrift SemiLight SemiConde" panose="020B0502040204020203" pitchFamily="34" charset="0"/>
              </a:rPr>
              <a:t>, che implichi un </a:t>
            </a:r>
            <a:r>
              <a:rPr lang="it-IT" sz="4200" b="1" dirty="0">
                <a:latin typeface="Bahnschrift SemiLight SemiConde" panose="020B0502040204020203" pitchFamily="34" charset="0"/>
              </a:rPr>
              <a:t>giudizio tra i valori che hanno pari priorità</a:t>
            </a:r>
            <a:r>
              <a:rPr lang="it-IT" sz="4200" dirty="0">
                <a:latin typeface="Bahnschrift SemiLight SemiConde" panose="020B0502040204020203" pitchFamily="34" charset="0"/>
              </a:rPr>
              <a:t>. Lì interviene il bilanciamento, un giudizio comparativo in base al quale devo decidere, in quel caso concreto ed alla luce del mutamento delle circostanze pratiche, a quale valore dare priorità e quale altro valore «sacrificare» o comunque subordinare.</a:t>
            </a:r>
          </a:p>
          <a:p>
            <a:pPr algn="just"/>
            <a:r>
              <a:rPr lang="it-IT" sz="4200" dirty="0">
                <a:latin typeface="Bahnschrift SemiLight SemiConde" panose="020B0502040204020203" pitchFamily="34" charset="0"/>
              </a:rPr>
              <a:t>La scelta etica è una </a:t>
            </a:r>
            <a:r>
              <a:rPr lang="it-IT" sz="4200" b="1" dirty="0">
                <a:latin typeface="Bahnschrift SemiLight SemiConde" panose="020B0502040204020203" pitchFamily="34" charset="0"/>
              </a:rPr>
              <a:t>ricerca continua, dinamica e dialogica della giusta azione.</a:t>
            </a:r>
          </a:p>
          <a:p>
            <a:pPr algn="just"/>
            <a:r>
              <a:rPr lang="it-IT" sz="4200" dirty="0">
                <a:latin typeface="Bahnschrift SemiLight SemiConde" panose="020B0502040204020203" pitchFamily="34" charset="0"/>
              </a:rPr>
              <a:t>La risoluzione del conflitto sarà sempre un </a:t>
            </a:r>
            <a:r>
              <a:rPr lang="it-IT" sz="4200" b="1" dirty="0">
                <a:latin typeface="Bahnschrift SemiLight SemiConde" panose="020B0502040204020203" pitchFamily="34" charset="0"/>
              </a:rPr>
              <a:t>SOLUZIONE INTEGRATA: l</a:t>
            </a:r>
            <a:r>
              <a:rPr lang="it-IT" sz="4200" dirty="0">
                <a:latin typeface="Bahnschrift SemiLight SemiConde" panose="020B0502040204020203" pitchFamily="34" charset="0"/>
              </a:rPr>
              <a:t>e varie soluzioni sono individuate anche coniugando insieme le proprie </a:t>
            </a:r>
            <a:r>
              <a:rPr lang="it-IT" sz="4200" b="1" dirty="0">
                <a:latin typeface="Bahnschrift SemiLight SemiConde" panose="020B0502040204020203" pitchFamily="34" charset="0"/>
              </a:rPr>
              <a:t>conoscenze</a:t>
            </a:r>
            <a:r>
              <a:rPr lang="it-IT" sz="4200" dirty="0">
                <a:latin typeface="Bahnschrift SemiLight SemiConde" panose="020B0502040204020203" pitchFamily="34" charset="0"/>
              </a:rPr>
              <a:t> con quelle altrui, la ragione con il sentimento (la </a:t>
            </a:r>
            <a:r>
              <a:rPr lang="it-IT" sz="4200" b="1" dirty="0">
                <a:latin typeface="Bahnschrift SemiLight SemiConde" panose="020B0502040204020203" pitchFamily="34" charset="0"/>
              </a:rPr>
              <a:t>coscienza</a:t>
            </a:r>
            <a:r>
              <a:rPr lang="it-IT" sz="4200" dirty="0">
                <a:latin typeface="Bahnschrift SemiLight SemiConde" panose="020B0502040204020203" pitchFamily="34" charset="0"/>
              </a:rPr>
              <a:t>), l’arte (o il </a:t>
            </a:r>
            <a:r>
              <a:rPr lang="it-IT" sz="4200" b="1" dirty="0">
                <a:latin typeface="Bahnschrift SemiLight SemiConde" panose="020B0502040204020203" pitchFamily="34" charset="0"/>
              </a:rPr>
              <a:t>dovere professionale</a:t>
            </a:r>
            <a:r>
              <a:rPr lang="it-IT" sz="4200" dirty="0">
                <a:latin typeface="Bahnschrift SemiLight SemiConde" panose="020B0502040204020203" pitchFamily="34" charset="0"/>
              </a:rPr>
              <a:t>) con la scienza e rielaborando le </a:t>
            </a:r>
            <a:r>
              <a:rPr lang="it-IT" sz="4200" b="1" dirty="0">
                <a:latin typeface="Bahnschrift SemiLight SemiConde" panose="020B0502040204020203" pitchFamily="34" charset="0"/>
              </a:rPr>
              <a:t>diverse esperienze</a:t>
            </a:r>
            <a:r>
              <a:rPr lang="it-IT" sz="4200" dirty="0">
                <a:latin typeface="Bahnschrift SemiLight SemiConde" panose="020B0502040204020203" pitchFamily="34" charset="0"/>
              </a:rPr>
              <a:t>. </a:t>
            </a:r>
          </a:p>
          <a:p>
            <a:pPr algn="just"/>
            <a:r>
              <a:rPr lang="it-IT" sz="4200" dirty="0">
                <a:latin typeface="Bahnschrift SemiLight SemiConde" panose="020B0502040204020203" pitchFamily="34" charset="0"/>
              </a:rPr>
              <a:t>La </a:t>
            </a:r>
            <a:r>
              <a:rPr lang="it-IT" sz="4200" i="1" dirty="0">
                <a:latin typeface="Bahnschrift SemiLight SemiConde" panose="020B0502040204020203" pitchFamily="34" charset="0"/>
              </a:rPr>
              <a:t>Global Definition of Social Work </a:t>
            </a:r>
            <a:r>
              <a:rPr lang="it-IT" sz="4200" i="1" dirty="0" err="1">
                <a:latin typeface="Bahnschrift SemiLight SemiConde" panose="020B0502040204020203" pitchFamily="34" charset="0"/>
              </a:rPr>
              <a:t>Profession</a:t>
            </a:r>
            <a:r>
              <a:rPr lang="it-IT" sz="4200" i="1" dirty="0">
                <a:latin typeface="Bahnschrift SemiLight SemiConde" panose="020B0502040204020203" pitchFamily="34" charset="0"/>
              </a:rPr>
              <a:t> </a:t>
            </a:r>
            <a:r>
              <a:rPr lang="it-IT" sz="4200" dirty="0">
                <a:latin typeface="Bahnschrift SemiLight SemiConde" panose="020B0502040204020203" pitchFamily="34" charset="0"/>
              </a:rPr>
              <a:t>sostiene infatti che la tutela dei diritti umani “</a:t>
            </a:r>
            <a:r>
              <a:rPr lang="it-IT" sz="4200" i="1" dirty="0">
                <a:latin typeface="Bahnschrift SemiLight SemiConde" panose="020B0502040204020203" pitchFamily="34" charset="0"/>
              </a:rPr>
              <a:t>esige </a:t>
            </a:r>
            <a:r>
              <a:rPr lang="it-IT" sz="4200" b="1" i="1" dirty="0">
                <a:latin typeface="Bahnschrift SemiLight SemiConde" panose="020B0502040204020203" pitchFamily="34" charset="0"/>
              </a:rPr>
              <a:t>responsabilità collettiva</a:t>
            </a:r>
            <a:r>
              <a:rPr lang="it-IT" sz="4200" i="1" dirty="0">
                <a:latin typeface="Bahnschrift SemiLight SemiConde" panose="020B0502040204020203" pitchFamily="34" charset="0"/>
              </a:rPr>
              <a:t>, cioè capace di creare rapporti di reciprocità all’interno delle comunità</a:t>
            </a:r>
            <a:r>
              <a:rPr lang="it-IT" sz="4200" dirty="0">
                <a:latin typeface="Bahnschrift SemiLight SemiConde" panose="020B0502040204020203" pitchFamily="34" charset="0"/>
              </a:rPr>
              <a:t>”. </a:t>
            </a:r>
          </a:p>
          <a:p>
            <a:pPr algn="just"/>
            <a:r>
              <a:rPr lang="it-IT" sz="4200" dirty="0">
                <a:latin typeface="Bahnschrift SemiLight SemiConde" panose="020B0502040204020203" pitchFamily="34" charset="0"/>
              </a:rPr>
              <a:t>Essa definisce il lavoro nel servizio sociale «</a:t>
            </a:r>
            <a:r>
              <a:rPr lang="it-IT" sz="4200" i="1" dirty="0">
                <a:latin typeface="Bahnschrift SemiLight SemiConde" panose="020B0502040204020203" pitchFamily="34" charset="0"/>
              </a:rPr>
              <a:t> una professione fondata sulla pratica e una disciplina accademica che promuove il cambiamento sociale e lo sviluppo, la coesione sociale, e l'empowerment e la liberazione delle persone. Principi di giustizia sociale, i diritti umani, la responsabilità collettiva e il rispetto per le diversità sono fondamentali per il lavoro sociale. Sostenuto dalle teorie sul servizio sociale, dalle scienze sociali, dalle scienze umane, il lavoro sociale coinvolge le persone e le strutture per affrontare le sfide della vita e migliorare il benessere</a:t>
            </a:r>
            <a:r>
              <a:rPr lang="it-IT" sz="4200" dirty="0">
                <a:latin typeface="Bahnschrift SemiLight SemiConde" panose="020B0502040204020203" pitchFamily="34" charset="0"/>
              </a:rPr>
              <a:t>». </a:t>
            </a:r>
          </a:p>
          <a:p>
            <a:pPr algn="just"/>
            <a:endParaRPr lang="it-IT" sz="2200" dirty="0">
              <a:latin typeface="Bahnschrift Condensed" panose="020B0502040204020203" pitchFamily="34" charset="0"/>
            </a:endParaRPr>
          </a:p>
          <a:p>
            <a:pPr algn="just">
              <a:buNone/>
            </a:pPr>
            <a:endParaRPr lang="it-IT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4533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200" b="1" dirty="0">
              <a:latin typeface="Bahnschrift Condensed" panose="020B0502040204020203" pitchFamily="34" charset="0"/>
            </a:endParaRPr>
          </a:p>
          <a:p>
            <a:pPr marL="0" indent="0" algn="just">
              <a:buNone/>
            </a:pPr>
            <a:endParaRPr lang="it-IT" sz="2200" b="1" dirty="0">
              <a:latin typeface="Bahnschrift Condensed" panose="020B0502040204020203" pitchFamily="34" charset="0"/>
            </a:endParaRPr>
          </a:p>
          <a:p>
            <a:pPr marL="0" indent="0" algn="just">
              <a:buNone/>
            </a:pPr>
            <a:r>
              <a:rPr lang="it-IT" sz="2200" b="1" dirty="0">
                <a:latin typeface="Bahnschrift SemiLight SemiConde" panose="020B0502040204020203" pitchFamily="34" charset="0"/>
              </a:rPr>
              <a:t>La miglior soluzione al dilemma etico è quindi frutto della correlazione tra Teoria e Prassi:</a:t>
            </a:r>
          </a:p>
          <a:p>
            <a:pPr marL="0" indent="0" algn="just">
              <a:buNone/>
            </a:pPr>
            <a:endParaRPr lang="it-IT" sz="2400" dirty="0">
              <a:latin typeface="Bahnschrift SemiLight SemiConde" panose="020B0502040204020203" pitchFamily="34" charset="0"/>
            </a:endParaRPr>
          </a:p>
          <a:p>
            <a:pPr marL="0" indent="0" algn="ctr">
              <a:buNone/>
            </a:pPr>
            <a:r>
              <a:rPr lang="it-IT" sz="2400" dirty="0">
                <a:latin typeface="Bahnschrift SemiLight SemiConde" panose="020B0502040204020203" pitchFamily="34" charset="0"/>
              </a:rPr>
              <a:t>Entrambe si rivelano utili alla risoluzione dei dilemmi etici purché:</a:t>
            </a:r>
          </a:p>
          <a:p>
            <a:pPr marL="0" indent="0" algn="ctr">
              <a:buNone/>
            </a:pPr>
            <a:endParaRPr lang="it-IT" sz="2400" dirty="0">
              <a:latin typeface="Bahnschrift SemiLight SemiConde" panose="020B0502040204020203" pitchFamily="34" charset="0"/>
            </a:endParaRPr>
          </a:p>
          <a:p>
            <a:pPr marL="0" indent="0" algn="ctr">
              <a:buNone/>
            </a:pPr>
            <a:endParaRPr lang="it-IT" sz="2400" dirty="0">
              <a:latin typeface="Bahnschrift SemiLight SemiConde" panose="020B0502040204020203" pitchFamily="34" charset="0"/>
            </a:endParaRPr>
          </a:p>
          <a:p>
            <a:pPr marL="0" indent="0" algn="ctr">
              <a:buNone/>
            </a:pPr>
            <a:r>
              <a:rPr lang="it-IT" sz="2400" dirty="0">
                <a:latin typeface="Bahnschrift SemiLight SemiConde" panose="020B0502040204020203" pitchFamily="34" charset="0"/>
              </a:rPr>
              <a:t>la </a:t>
            </a:r>
            <a:r>
              <a:rPr lang="it-IT" sz="2400" b="1" dirty="0">
                <a:latin typeface="Bahnschrift SemiLight SemiConde" panose="020B0502040204020203" pitchFamily="34" charset="0"/>
              </a:rPr>
              <a:t>TEORIA sia contestualizzata</a:t>
            </a:r>
            <a:r>
              <a:rPr lang="it-IT" sz="2400" dirty="0">
                <a:latin typeface="Bahnschrift SemiLight SemiConde" panose="020B0502040204020203" pitchFamily="34" charset="0"/>
              </a:rPr>
              <a:t> nella PRATICA</a:t>
            </a:r>
          </a:p>
          <a:p>
            <a:pPr marL="0" indent="0" algn="ctr">
              <a:buNone/>
            </a:pPr>
            <a:endParaRPr lang="it-IT" sz="2400" dirty="0">
              <a:latin typeface="Bahnschrift SemiLight SemiConde" panose="020B0502040204020203" pitchFamily="34" charset="0"/>
            </a:endParaRPr>
          </a:p>
          <a:p>
            <a:pPr marL="0" indent="0" algn="ctr">
              <a:buNone/>
            </a:pPr>
            <a:endParaRPr lang="it-IT" sz="2400" dirty="0">
              <a:latin typeface="Bahnschrift SemiLight SemiConde" panose="020B0502040204020203" pitchFamily="34" charset="0"/>
            </a:endParaRPr>
          </a:p>
          <a:p>
            <a:pPr marL="0" indent="0" algn="ctr">
              <a:buNone/>
            </a:pPr>
            <a:r>
              <a:rPr lang="it-IT" sz="2400" dirty="0">
                <a:latin typeface="Bahnschrift SemiLight SemiConde" panose="020B0502040204020203" pitchFamily="34" charset="0"/>
              </a:rPr>
              <a:t>e la </a:t>
            </a:r>
            <a:r>
              <a:rPr lang="it-IT" sz="2400" b="1" dirty="0">
                <a:latin typeface="Bahnschrift SemiLight SemiConde" panose="020B0502040204020203" pitchFamily="34" charset="0"/>
              </a:rPr>
              <a:t>PRATICA</a:t>
            </a:r>
            <a:r>
              <a:rPr lang="it-IT" sz="2400" dirty="0">
                <a:latin typeface="Bahnschrift SemiLight SemiConde" panose="020B0502040204020203" pitchFamily="34" charset="0"/>
              </a:rPr>
              <a:t> sia riletta alla luce di una </a:t>
            </a:r>
            <a:r>
              <a:rPr lang="it-IT" sz="2400" b="1" dirty="0">
                <a:latin typeface="Bahnschrift SemiLight SemiConde" panose="020B0502040204020203" pitchFamily="34" charset="0"/>
              </a:rPr>
              <a:t>RIFLESSIONE TEORICA</a:t>
            </a:r>
          </a:p>
          <a:p>
            <a:pPr marL="0" indent="0" algn="just">
              <a:buNone/>
            </a:pPr>
            <a:endParaRPr lang="it-IT" sz="2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683599" y="2334071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bg1"/>
                </a:solidFill>
              </a:rPr>
              <a:t>                       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3C2CCD98-9B43-6F85-970D-126CA51713CB}"/>
              </a:ext>
            </a:extLst>
          </p:cNvPr>
          <p:cNvSpPr/>
          <p:nvPr/>
        </p:nvSpPr>
        <p:spPr>
          <a:xfrm>
            <a:off x="4271780" y="3055268"/>
            <a:ext cx="64807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in giù 8">
            <a:extLst>
              <a:ext uri="{FF2B5EF4-FFF2-40B4-BE49-F238E27FC236}">
                <a16:creationId xmlns:a16="http://schemas.microsoft.com/office/drawing/2014/main" id="{C7B5EF0E-82BD-36B3-5328-6A1342C7C66A}"/>
              </a:ext>
            </a:extLst>
          </p:cNvPr>
          <p:cNvSpPr/>
          <p:nvPr/>
        </p:nvSpPr>
        <p:spPr>
          <a:xfrm>
            <a:off x="4271780" y="4334661"/>
            <a:ext cx="64807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180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2800" dirty="0">
                <a:latin typeface="Bahnschrift SemiLight SemiConde" panose="020B0502040204020203" pitchFamily="34" charset="0"/>
              </a:rPr>
              <a:t>COME «RISOLVERE» I DILEMMI ETICI?</a:t>
            </a:r>
          </a:p>
          <a:p>
            <a:pPr marL="0" indent="0" algn="ctr">
              <a:buNone/>
            </a:pPr>
            <a:endParaRPr lang="it-IT" sz="18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Il Nuovo Codice Deontologico affronta il tema dei dilemmi etici e suggerisce un percorso in </a:t>
            </a:r>
            <a:r>
              <a:rPr lang="it-IT" sz="2200" b="1" dirty="0">
                <a:latin typeface="Bahnschrift SemiLight SemiConde" panose="020B0502040204020203" pitchFamily="34" charset="0"/>
              </a:rPr>
              <a:t>quattro tappe </a:t>
            </a:r>
            <a:r>
              <a:rPr lang="it-IT" sz="2200" dirty="0">
                <a:latin typeface="Bahnschrift SemiLight SemiConde" panose="020B0502040204020203" pitchFamily="34" charset="0"/>
              </a:rPr>
              <a:t>che ne favorisce l’individuazione e il fronteggiamento. Occorre però che gli assistenti sociali siano costantemente impegnati in un percorso di riflessione e di aggiornamento.</a:t>
            </a:r>
          </a:p>
          <a:p>
            <a:pPr marL="0" indent="0" algn="just">
              <a:buNone/>
            </a:pPr>
            <a:endParaRPr lang="it-IT" sz="22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Il Preambolo del Nuovo Codice ricorda che ogni scelta va assunta in </a:t>
            </a:r>
            <a:r>
              <a:rPr lang="it-IT" sz="2200" b="1" i="1" dirty="0">
                <a:latin typeface="Bahnschrift SemiLight SemiConde" panose="020B0502040204020203" pitchFamily="34" charset="0"/>
              </a:rPr>
              <a:t>«scienza e coscienza»</a:t>
            </a:r>
            <a:r>
              <a:rPr lang="it-IT" sz="2200" dirty="0">
                <a:latin typeface="Bahnschrift SemiLight SemiConde" panose="020B0502040204020203" pitchFamily="34" charset="0"/>
              </a:rPr>
              <a:t>, ben fondati sia sul piano metodologico che valoriale, con l’obiettivo di accompagnare le persone verso un maggiore benessere individuale e comunitario.</a:t>
            </a:r>
          </a:p>
          <a:p>
            <a:pPr marL="0" indent="0" algn="just">
              <a:buNone/>
            </a:pPr>
            <a:endParaRPr lang="it-IT" sz="22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endParaRPr lang="it-IT" sz="2200" b="1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3600" b="1" dirty="0">
                <a:latin typeface="Bahnschrift SemiLight SemiConde" panose="020B0502040204020203" pitchFamily="34" charset="0"/>
              </a:rPr>
              <a:t>«L’Assistente Sociale ha il dovere di aggiornarsi rispetto all’evoluzione della dimensione etica della professione»</a:t>
            </a:r>
          </a:p>
          <a:p>
            <a:pPr algn="just"/>
            <a:endParaRPr lang="it-IT" sz="3600" dirty="0">
              <a:latin typeface="Bahnschrift Condensed" panose="020B0502040204020203" pitchFamily="34" charset="0"/>
            </a:endParaRP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6038131"/>
          </a:xfrm>
        </p:spPr>
        <p:txBody>
          <a:bodyPr/>
          <a:lstStyle/>
          <a:p>
            <a:pPr marL="0" indent="0">
              <a:buNone/>
            </a:pPr>
            <a:endParaRPr lang="it-IT" sz="2800" dirty="0">
              <a:latin typeface="Bahnschrift Condensed" panose="020B0502040204020203" pitchFamily="34" charset="0"/>
            </a:endParaRPr>
          </a:p>
          <a:p>
            <a:pPr marL="0" indent="0">
              <a:buNone/>
            </a:pPr>
            <a:endParaRPr lang="it-IT" sz="2800" dirty="0">
              <a:latin typeface="Bahnschrift Condensed" panose="020B0502040204020203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Il Nuovo Codice Deontologico dell’Assistente Sociale, approvato dal </a:t>
            </a:r>
            <a:r>
              <a:rPr lang="it-IT" sz="2200" dirty="0" err="1">
                <a:latin typeface="Bahnschrift SemiLight SemiConde" panose="020B0502040204020203" pitchFamily="34" charset="0"/>
              </a:rPr>
              <a:t>Cnoas</a:t>
            </a:r>
            <a:r>
              <a:rPr lang="it-IT" sz="2200" dirty="0">
                <a:latin typeface="Bahnschrift SemiLight SemiConde" panose="020B0502040204020203" pitchFamily="34" charset="0"/>
              </a:rPr>
              <a:t> il 21 febbraio 2020 ed entrato in vigore dal 1 giugno 2020, offre alcune preziose indicazioni in merito ai cd. </a:t>
            </a:r>
            <a:r>
              <a:rPr lang="it-IT" sz="2200" b="1" i="1" dirty="0">
                <a:latin typeface="Bahnschrift SemiLight SemiConde" panose="020B0502040204020203" pitchFamily="34" charset="0"/>
              </a:rPr>
              <a:t>«dilemmi etici».</a:t>
            </a:r>
          </a:p>
          <a:p>
            <a:pPr marL="0" indent="0" algn="just">
              <a:buNone/>
            </a:pPr>
            <a:endParaRPr lang="it-IT" sz="2200" b="1" i="1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La complessità delle situazioni ci pone, come Assistenti Sociali, nella condizione di dover </a:t>
            </a:r>
            <a:r>
              <a:rPr lang="it-IT" sz="2200" b="1" i="1" dirty="0">
                <a:latin typeface="Bahnschrift SemiLight SemiConde" panose="020B0502040204020203" pitchFamily="34" charset="0"/>
              </a:rPr>
              <a:t>scegliere</a:t>
            </a:r>
            <a:r>
              <a:rPr lang="it-IT" sz="2200" dirty="0">
                <a:latin typeface="Bahnschrift SemiLight SemiConde" panose="020B0502040204020203" pitchFamily="34" charset="0"/>
              </a:rPr>
              <a:t> tra due «beni» che si presentano contrapposti: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>
                <a:latin typeface="Bahnschrift SemiLight SemiConde" panose="020B0502040204020203" pitchFamily="34" charset="0"/>
              </a:rPr>
              <a:t>Tutela o autodeterminazione delle persone?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>
                <a:latin typeface="Bahnschrift SemiLight SemiConde" panose="020B0502040204020203" pitchFamily="34" charset="0"/>
              </a:rPr>
              <a:t>Rispetto della riservatezza o protezione di terzi?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>
                <a:latin typeface="Bahnschrift SemiLight SemiConde" panose="020B0502040204020203" pitchFamily="34" charset="0"/>
              </a:rPr>
              <a:t>Intensità o sostenibilità degli interventi?</a:t>
            </a:r>
          </a:p>
          <a:p>
            <a:pPr>
              <a:buFont typeface="Wingdings" panose="05000000000000000000" pitchFamily="2" charset="2"/>
              <a:buChar char="ü"/>
            </a:pPr>
            <a:endParaRPr lang="it-IT" sz="2200" dirty="0">
              <a:latin typeface="Bahnschrift Condensed" panose="020B0502040204020203" pitchFamily="34" charset="0"/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043049-2E4F-FD1E-627C-7CFAD31EC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latin typeface="Bahnschrift SemiLight SemiConde" panose="020B0502040204020203" pitchFamily="34" charset="0"/>
              </a:rPr>
              <a:t>MODALITA’ DI FRONTEGGIAMENTO DEI DILEMMI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C4DBD-1CFC-F561-50FE-7B75F7469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L’articolo 14 del Nuovo Codice, nell’aprire il Titolo III dedicato alla descrizione delle responsabilità generali degli Assistenti Sociali, ci offre le indicazioni sulle modalità di fronteggiamento dei dilemmi: </a:t>
            </a:r>
          </a:p>
          <a:p>
            <a:pPr marL="0" indent="0" algn="just">
              <a:buNone/>
            </a:pPr>
            <a:r>
              <a:rPr lang="it-IT" i="1" dirty="0">
                <a:latin typeface="Bahnschrift SemiLight SemiConde" panose="020B0502040204020203" pitchFamily="34" charset="0"/>
              </a:rPr>
              <a:t>«I dilemmi etici sono connaturati all’esercizio della professione. L’Assistente Sociale li delinea e li affronta evidenziando i valori ed i principi in contrasto. Le scelte professionali che ne risultano sono la </a:t>
            </a:r>
            <a:r>
              <a:rPr lang="it-IT" b="1" i="1" dirty="0">
                <a:latin typeface="Bahnschrift SemiLight SemiConde" panose="020B0502040204020203" pitchFamily="34" charset="0"/>
              </a:rPr>
              <a:t>sintesi della valutazione </a:t>
            </a:r>
            <a:r>
              <a:rPr lang="it-IT" i="1" dirty="0">
                <a:latin typeface="Bahnschrift SemiLight SemiConde" panose="020B0502040204020203" pitchFamily="34" charset="0"/>
              </a:rPr>
              <a:t>delle norme, del sapere scientifico, dell’esperienza professionale e sono comunque indirizzate al rispetto della libertà, dell’autodeterminazione e a conseguire il minor svantaggio per le persone coinvolte. Il professionista orienta la propria condotta alla massima trasparenza circa le ragioni delle proprie scelte e documenta, motivandolo, il processo decisionale».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9902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7EFBA-0860-987B-8AA4-DB562DECF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latin typeface="Bahnschrift SemiLight SemiConde" panose="020B0502040204020203" pitchFamily="34" charset="0"/>
              </a:rPr>
              <a:t>PERCORSO IN QUATTRO TAPPE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103A35-EAE1-6A7A-7D69-EAC98B708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417638"/>
            <a:ext cx="8856984" cy="470852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it-IT" sz="2200" b="1" dirty="0">
                <a:latin typeface="Bahnschrift SemiLight SemiConde" panose="020B0502040204020203" pitchFamily="34" charset="0"/>
              </a:rPr>
              <a:t>PRIMA TAPPA</a:t>
            </a:r>
            <a:r>
              <a:rPr lang="it-IT" sz="2200" dirty="0">
                <a:latin typeface="Bahnschrift SemiLight SemiConde" panose="020B0502040204020203" pitchFamily="34" charset="0"/>
              </a:rPr>
              <a:t>: </a:t>
            </a:r>
            <a:r>
              <a:rPr lang="it-IT" sz="2200" b="1" i="1" dirty="0">
                <a:latin typeface="Bahnschrift SemiLight SemiConde" panose="020B0502040204020203" pitchFamily="34" charset="0"/>
              </a:rPr>
              <a:t>individuare</a:t>
            </a:r>
            <a:r>
              <a:rPr lang="it-IT" sz="2200" dirty="0">
                <a:latin typeface="Bahnschrift SemiLight SemiConde" panose="020B0502040204020203" pitchFamily="34" charset="0"/>
              </a:rPr>
              <a:t> i dilemmi etici;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it-IT" sz="2200" dirty="0">
              <a:latin typeface="Bahnschrift SemiLight SemiConde" panose="020B0502040204020203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sz="2200" b="1" dirty="0">
                <a:latin typeface="Bahnschrift SemiLight SemiConde" panose="020B0502040204020203" pitchFamily="34" charset="0"/>
              </a:rPr>
              <a:t>SECONDA TAPPA: </a:t>
            </a:r>
            <a:r>
              <a:rPr lang="it-IT" sz="2200" b="1" i="1" dirty="0">
                <a:latin typeface="Bahnschrift SemiLight SemiConde" panose="020B0502040204020203" pitchFamily="34" charset="0"/>
              </a:rPr>
              <a:t>evidenziare </a:t>
            </a:r>
            <a:r>
              <a:rPr lang="it-IT" sz="2200" dirty="0">
                <a:latin typeface="Bahnschrift SemiLight SemiConde" panose="020B0502040204020203" pitchFamily="34" charset="0"/>
              </a:rPr>
              <a:t>i valori e i principi contrastanti;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it-IT" sz="2200" dirty="0">
              <a:latin typeface="Bahnschrift SemiLight SemiConde" panose="020B0502040204020203" pitchFamily="34" charset="0"/>
            </a:endParaRPr>
          </a:p>
          <a:p>
            <a:pPr algn="just"/>
            <a:r>
              <a:rPr lang="it-IT" sz="2200" b="1" dirty="0">
                <a:latin typeface="Bahnschrift SemiLight SemiConde" panose="020B0502040204020203" pitchFamily="34" charset="0"/>
              </a:rPr>
              <a:t>TERZA TAPPA: </a:t>
            </a:r>
            <a:r>
              <a:rPr lang="it-IT" sz="2200" b="1" i="1" dirty="0">
                <a:latin typeface="Bahnschrift SemiLight SemiConde" panose="020B0502040204020203" pitchFamily="34" charset="0"/>
              </a:rPr>
              <a:t>riflettere e decidere </a:t>
            </a:r>
            <a:r>
              <a:rPr lang="it-IT" sz="2200" dirty="0">
                <a:latin typeface="Bahnschrift SemiLight SemiConde" panose="020B0502040204020203" pitchFamily="34" charset="0"/>
              </a:rPr>
              <a:t>sulla base delle norme, del sapere scientifico, dell’esperienza professionale e avendo presenti innanzitutto i principi della libertà, dell’autodeterminazione e del minor svantaggio per le persone a vario titolo coinvolte dalla decisione;</a:t>
            </a:r>
          </a:p>
          <a:p>
            <a:pPr marL="0" indent="0" algn="just">
              <a:buNone/>
            </a:pPr>
            <a:endParaRPr lang="it-IT" sz="2200" dirty="0">
              <a:latin typeface="Bahnschrift SemiLight SemiConde" panose="020B0502040204020203" pitchFamily="34" charset="0"/>
            </a:endParaRPr>
          </a:p>
          <a:p>
            <a:pPr algn="just"/>
            <a:r>
              <a:rPr lang="it-IT" sz="2200" b="1" dirty="0">
                <a:latin typeface="Bahnschrift SemiLight SemiConde" panose="020B0502040204020203" pitchFamily="34" charset="0"/>
              </a:rPr>
              <a:t>QUARTA TAPPA: </a:t>
            </a:r>
            <a:r>
              <a:rPr lang="it-IT" sz="2200" b="1" i="1" dirty="0">
                <a:latin typeface="Bahnschrift SemiLight SemiConde" panose="020B0502040204020203" pitchFamily="34" charset="0"/>
              </a:rPr>
              <a:t>motivare e documentare </a:t>
            </a:r>
            <a:r>
              <a:rPr lang="it-IT" sz="2200" dirty="0">
                <a:latin typeface="Bahnschrift SemiLight SemiConde" panose="020B0502040204020203" pitchFamily="34" charset="0"/>
              </a:rPr>
              <a:t>la decisione assunta e le valutazioni che hanno portato ad essa.</a:t>
            </a:r>
          </a:p>
        </p:txBody>
      </p:sp>
    </p:spTree>
    <p:extLst>
      <p:ext uri="{BB962C8B-B14F-4D97-AF65-F5344CB8AC3E}">
        <p14:creationId xmlns:p14="http://schemas.microsoft.com/office/powerpoint/2010/main" val="508338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</TotalTime>
  <Words>956</Words>
  <Application>Microsoft Office PowerPoint</Application>
  <PresentationFormat>Presentazione su schermo (4:3)</PresentationFormat>
  <Paragraphs>84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Bahnschrift Condensed</vt:lpstr>
      <vt:lpstr>Bahnschrift SemiLight SemiConde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MODALITA’ DI FRONTEGGIAMENTO DEI DILEMMI</vt:lpstr>
      <vt:lpstr>PERCORSO IN QUATTRO TAPPE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Lucia Rocci</cp:lastModifiedBy>
  <cp:revision>180</cp:revision>
  <dcterms:created xsi:type="dcterms:W3CDTF">2020-02-13T15:43:36Z</dcterms:created>
  <dcterms:modified xsi:type="dcterms:W3CDTF">2023-10-02T07:52:45Z</dcterms:modified>
</cp:coreProperties>
</file>