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3" r:id="rId7"/>
    <p:sldId id="264" r:id="rId8"/>
    <p:sldId id="265" r:id="rId9"/>
    <p:sldId id="266" r:id="rId10"/>
    <p:sldId id="267" r:id="rId11"/>
    <p:sldId id="270" r:id="rId12"/>
    <p:sldId id="271" r:id="rId13"/>
    <p:sldId id="272" r:id="rId14"/>
    <p:sldId id="274" r:id="rId15"/>
    <p:sldId id="275" r:id="rId16"/>
    <p:sldId id="276" r:id="rId17"/>
    <p:sldId id="277" r:id="rId18"/>
    <p:sldId id="278" r:id="rId19"/>
    <p:sldId id="279"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A9E3BF-2DA3-3F28-D7C3-F7B0D3A2262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2742301-8E5D-A82D-4074-9315240007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E321E87-13ED-B2B2-87A7-4BAE0F29EBD8}"/>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5" name="Segnaposto piè di pagina 4">
            <a:extLst>
              <a:ext uri="{FF2B5EF4-FFF2-40B4-BE49-F238E27FC236}">
                <a16:creationId xmlns:a16="http://schemas.microsoft.com/office/drawing/2014/main" id="{4405FEE9-5DCA-8CBB-594F-AF97BC1199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00CE249-D437-CE8E-1B42-CED82075CE00}"/>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128940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9A0006-458B-FE05-037C-2A961384DA1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DBC4768-A86A-7BE3-F6E9-DE6ABA40B617}"/>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4A27E7A-B65A-B416-6BAA-EA6265F353F6}"/>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5" name="Segnaposto piè di pagina 4">
            <a:extLst>
              <a:ext uri="{FF2B5EF4-FFF2-40B4-BE49-F238E27FC236}">
                <a16:creationId xmlns:a16="http://schemas.microsoft.com/office/drawing/2014/main" id="{27F5D56C-18C5-5061-5A06-4485ADB0253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86378B0-02D1-7753-3E94-ADE4A0195854}"/>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2969442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89A4CD0-CB11-45FD-9BD9-DFCF004F7F5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B56BDBB-3EE1-486F-1CC8-ED36A9139A79}"/>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4A67468-FC3F-632D-0CAC-997DDF3DD72F}"/>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5" name="Segnaposto piè di pagina 4">
            <a:extLst>
              <a:ext uri="{FF2B5EF4-FFF2-40B4-BE49-F238E27FC236}">
                <a16:creationId xmlns:a16="http://schemas.microsoft.com/office/drawing/2014/main" id="{DD109549-DBFC-1C43-A553-F1C3395AAC9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F371E3E-BD2E-47DB-C6DE-5E21BF1D5374}"/>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219115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02781C-EA9A-A4DB-A584-2354FF42790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26B7683-512F-073C-4781-037ADBA81B2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663431-7348-9541-CFF9-7DC75679F249}"/>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5" name="Segnaposto piè di pagina 4">
            <a:extLst>
              <a:ext uri="{FF2B5EF4-FFF2-40B4-BE49-F238E27FC236}">
                <a16:creationId xmlns:a16="http://schemas.microsoft.com/office/drawing/2014/main" id="{4A2D17E5-1577-A875-0600-DEB0A2CA22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0593693-5390-5DBC-55B2-5D02EB789E42}"/>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3539941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0466F5-81D8-0860-C942-CB781F02002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0741347-73E5-58C8-28B9-E723911A26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D872673-C825-2D4E-9189-A1A09EB6148B}"/>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5" name="Segnaposto piè di pagina 4">
            <a:extLst>
              <a:ext uri="{FF2B5EF4-FFF2-40B4-BE49-F238E27FC236}">
                <a16:creationId xmlns:a16="http://schemas.microsoft.com/office/drawing/2014/main" id="{34B9AD12-3AB8-5612-30AB-D9AB6A8277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2237A6C-C06E-9169-70CD-9D78444A4FCD}"/>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3041326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8F2ED6-F545-68C0-4E70-91F2E0A9D27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F7C79DF-E7DB-E4A3-C948-134C4B7B0E3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3D3ACBD-B5B3-0188-4186-7F805CC45DD3}"/>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5B9051A2-422E-A9A9-FBC5-AA4EBED4C024}"/>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6" name="Segnaposto piè di pagina 5">
            <a:extLst>
              <a:ext uri="{FF2B5EF4-FFF2-40B4-BE49-F238E27FC236}">
                <a16:creationId xmlns:a16="http://schemas.microsoft.com/office/drawing/2014/main" id="{AB8A43BD-17EF-0F8E-D1E0-F0B0ADEF8FE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A7E8DE6-FC5A-1AAC-577F-9DD91B7B846B}"/>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2718237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FA36B6-CF2F-66D1-3F73-9BE35C8015B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034236B-C295-4265-6BD0-C8836F479C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E428F3E-56BE-944D-0833-CD708A910CDF}"/>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278A12F-DAE3-2DEC-F943-AFF0902DD0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BEA25E2B-23EE-09ED-C42C-1E7AB0B9C20C}"/>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5555AC4-176B-7134-2A40-F9A47E09FD31}"/>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8" name="Segnaposto piè di pagina 7">
            <a:extLst>
              <a:ext uri="{FF2B5EF4-FFF2-40B4-BE49-F238E27FC236}">
                <a16:creationId xmlns:a16="http://schemas.microsoft.com/office/drawing/2014/main" id="{DDD266EE-0A10-3F1E-06CF-B2BA22EDBD7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13194F7-0526-60FA-1021-951689018051}"/>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1996011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429EBC-B4D5-DB12-7895-D9354EFAB4B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173E054-DF6E-C039-6018-958A057AFA52}"/>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4" name="Segnaposto piè di pagina 3">
            <a:extLst>
              <a:ext uri="{FF2B5EF4-FFF2-40B4-BE49-F238E27FC236}">
                <a16:creationId xmlns:a16="http://schemas.microsoft.com/office/drawing/2014/main" id="{4FB6DE0D-7C8F-DADA-A9E3-5C460E2E408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0F2DB0C4-F190-5320-D57E-A24BCEE8144F}"/>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1179755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D35DA42-11F5-6F9E-632A-6DEBD96B8E4F}"/>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3" name="Segnaposto piè di pagina 2">
            <a:extLst>
              <a:ext uri="{FF2B5EF4-FFF2-40B4-BE49-F238E27FC236}">
                <a16:creationId xmlns:a16="http://schemas.microsoft.com/office/drawing/2014/main" id="{E36A4E15-527E-28A8-0449-83424F2049E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60B06CF-F421-AB55-84B6-DF7DF0342FF6}"/>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2220435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E9A834-5479-5072-BAC5-E33EE889CA1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79AF523-CE8F-9E39-E13C-5BA51FD783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51D179E0-A679-E5B2-8F0A-F4463799F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5B6D76C-6298-337D-4720-1C1D0DD0AD06}"/>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6" name="Segnaposto piè di pagina 5">
            <a:extLst>
              <a:ext uri="{FF2B5EF4-FFF2-40B4-BE49-F238E27FC236}">
                <a16:creationId xmlns:a16="http://schemas.microsoft.com/office/drawing/2014/main" id="{117F368D-30CF-C840-ECDE-2CC0EFB2912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6CC5CE3-EF65-576A-B9AE-0501B7C8D544}"/>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2263480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EA17BF-1585-E38A-DAE6-8007F0AAE70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EBCF1251-ADB6-0659-9431-A967A0F1A5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14DF1DB3-2A7B-681E-09E4-D4CA46D685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8D5BF39-B18F-0D5E-CA42-627A27EE03BB}"/>
              </a:ext>
            </a:extLst>
          </p:cNvPr>
          <p:cNvSpPr>
            <a:spLocks noGrp="1"/>
          </p:cNvSpPr>
          <p:nvPr>
            <p:ph type="dt" sz="half" idx="10"/>
          </p:nvPr>
        </p:nvSpPr>
        <p:spPr/>
        <p:txBody>
          <a:bodyPr/>
          <a:lstStyle/>
          <a:p>
            <a:fld id="{8C7302CF-A2AC-44BE-84D7-1A7C6DD3773F}" type="datetimeFigureOut">
              <a:rPr lang="it-IT" smtClean="0"/>
              <a:t>25/09/2023</a:t>
            </a:fld>
            <a:endParaRPr lang="it-IT"/>
          </a:p>
        </p:txBody>
      </p:sp>
      <p:sp>
        <p:nvSpPr>
          <p:cNvPr id="6" name="Segnaposto piè di pagina 5">
            <a:extLst>
              <a:ext uri="{FF2B5EF4-FFF2-40B4-BE49-F238E27FC236}">
                <a16:creationId xmlns:a16="http://schemas.microsoft.com/office/drawing/2014/main" id="{ECE5A2AA-65A9-B17C-3240-5E95DB36CAE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8390DB6-E6B1-CCFD-D567-4172FDA85271}"/>
              </a:ext>
            </a:extLst>
          </p:cNvPr>
          <p:cNvSpPr>
            <a:spLocks noGrp="1"/>
          </p:cNvSpPr>
          <p:nvPr>
            <p:ph type="sldNum" sz="quarter" idx="12"/>
          </p:nvPr>
        </p:nvSpPr>
        <p:spPr/>
        <p:txBody>
          <a:bodyPr/>
          <a:lstStyle/>
          <a:p>
            <a:fld id="{50349A00-8671-499C-A933-D15C31EF19B7}" type="slidenum">
              <a:rPr lang="it-IT" smtClean="0"/>
              <a:t>‹N›</a:t>
            </a:fld>
            <a:endParaRPr lang="it-IT"/>
          </a:p>
        </p:txBody>
      </p:sp>
    </p:spTree>
    <p:extLst>
      <p:ext uri="{BB962C8B-B14F-4D97-AF65-F5344CB8AC3E}">
        <p14:creationId xmlns:p14="http://schemas.microsoft.com/office/powerpoint/2010/main" val="991720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A222F50-C54C-8868-98ED-624796DB55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6514B5D-2B7C-4233-3473-3F9A9A2A86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3DE66DA-C7B0-4146-A0E3-FA6DFA5BEC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302CF-A2AC-44BE-84D7-1A7C6DD3773F}" type="datetimeFigureOut">
              <a:rPr lang="it-IT" smtClean="0"/>
              <a:t>25/09/2023</a:t>
            </a:fld>
            <a:endParaRPr lang="it-IT"/>
          </a:p>
        </p:txBody>
      </p:sp>
      <p:sp>
        <p:nvSpPr>
          <p:cNvPr id="5" name="Segnaposto piè di pagina 4">
            <a:extLst>
              <a:ext uri="{FF2B5EF4-FFF2-40B4-BE49-F238E27FC236}">
                <a16:creationId xmlns:a16="http://schemas.microsoft.com/office/drawing/2014/main" id="{F279A954-46DB-43F8-C195-273C63791C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01E55E89-53BD-552F-5E6B-235B9D64C5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49A00-8671-499C-A933-D15C31EF19B7}" type="slidenum">
              <a:rPr lang="it-IT" smtClean="0"/>
              <a:t>‹N›</a:t>
            </a:fld>
            <a:endParaRPr lang="it-IT"/>
          </a:p>
        </p:txBody>
      </p:sp>
    </p:spTree>
    <p:extLst>
      <p:ext uri="{BB962C8B-B14F-4D97-AF65-F5344CB8AC3E}">
        <p14:creationId xmlns:p14="http://schemas.microsoft.com/office/powerpoint/2010/main" val="1734820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6DD674-2C7A-F984-6DC8-DA5DEA4DB982}"/>
              </a:ext>
            </a:extLst>
          </p:cNvPr>
          <p:cNvSpPr>
            <a:spLocks noGrp="1"/>
          </p:cNvSpPr>
          <p:nvPr>
            <p:ph type="ctrTitle"/>
          </p:nvPr>
        </p:nvSpPr>
        <p:spPr>
          <a:xfrm>
            <a:off x="5295900" y="609600"/>
            <a:ext cx="6515100" cy="3370059"/>
          </a:xfrm>
        </p:spPr>
        <p:txBody>
          <a:bodyPr>
            <a:normAutofit fontScale="90000"/>
          </a:bodyPr>
          <a:lstStyle/>
          <a:p>
            <a:pPr algn="l"/>
            <a:r>
              <a:rPr lang="it-IT" dirty="0">
                <a:latin typeface="Bahnschrift SemiLight Condensed" panose="020B0502040204020203" pitchFamily="34" charset="0"/>
              </a:rPr>
              <a:t>Il Nuovo Codice Deontologico dell’Assistente Sociale</a:t>
            </a:r>
            <a:br>
              <a:rPr lang="it-IT" dirty="0">
                <a:latin typeface="Bahnschrift SemiLight Condensed" panose="020B0502040204020203" pitchFamily="34" charset="0"/>
              </a:rPr>
            </a:br>
            <a:endParaRPr lang="it-IT" dirty="0">
              <a:latin typeface="Bahnschrift SemiLight Condensed" panose="020B0502040204020203" pitchFamily="34" charset="0"/>
            </a:endParaRPr>
          </a:p>
        </p:txBody>
      </p:sp>
      <p:sp>
        <p:nvSpPr>
          <p:cNvPr id="3" name="Sottotitolo 2">
            <a:extLst>
              <a:ext uri="{FF2B5EF4-FFF2-40B4-BE49-F238E27FC236}">
                <a16:creationId xmlns:a16="http://schemas.microsoft.com/office/drawing/2014/main" id="{4660B992-6D9B-8A4F-BC0D-AE1DF202EDA5}"/>
              </a:ext>
            </a:extLst>
          </p:cNvPr>
          <p:cNvSpPr>
            <a:spLocks noGrp="1"/>
          </p:cNvSpPr>
          <p:nvPr>
            <p:ph type="subTitle" idx="1"/>
          </p:nvPr>
        </p:nvSpPr>
        <p:spPr>
          <a:xfrm>
            <a:off x="1054100" y="3073400"/>
            <a:ext cx="10515600" cy="3175000"/>
          </a:xfrm>
        </p:spPr>
        <p:txBody>
          <a:bodyPr>
            <a:normAutofit/>
          </a:bodyPr>
          <a:lstStyle/>
          <a:p>
            <a:endParaRPr lang="it-IT" sz="2400" b="1" dirty="0">
              <a:solidFill>
                <a:schemeClr val="accent1"/>
              </a:solidFill>
              <a:latin typeface="Bahnschrift SemiLight SemiConde" panose="020B0502040204020203" pitchFamily="34" charset="0"/>
            </a:endParaRPr>
          </a:p>
          <a:p>
            <a:endParaRPr lang="it-IT" sz="2400" b="1" dirty="0">
              <a:solidFill>
                <a:schemeClr val="accent1"/>
              </a:solidFill>
              <a:latin typeface="Bahnschrift SemiLight SemiConde" panose="020B0502040204020203" pitchFamily="34" charset="0"/>
            </a:endParaRPr>
          </a:p>
          <a:p>
            <a:r>
              <a:rPr lang="it-IT" sz="2800" b="1" dirty="0">
                <a:solidFill>
                  <a:schemeClr val="accent1"/>
                </a:solidFill>
                <a:latin typeface="Bahnschrift SemiLight SemiConde" panose="020B0502040204020203" pitchFamily="34" charset="0"/>
              </a:rPr>
              <a:t>LABORATORIO DI ORIENTAMENTO AL TIROCINIO NEI SERVIZI SOCIALI</a:t>
            </a:r>
          </a:p>
          <a:p>
            <a:pPr algn="r"/>
            <a:endParaRPr lang="it-IT" b="1" dirty="0">
              <a:latin typeface="Bahnschrift SemiLight SemiConde" panose="020B0502040204020203" pitchFamily="34" charset="0"/>
            </a:endParaRPr>
          </a:p>
          <a:p>
            <a:pPr algn="l"/>
            <a:r>
              <a:rPr lang="it-IT" sz="2200" b="1" i="1" dirty="0">
                <a:solidFill>
                  <a:schemeClr val="accent1"/>
                </a:solidFill>
                <a:latin typeface="Bahnschrift SemiLight SemiConde" panose="020B0502040204020203" pitchFamily="34" charset="0"/>
              </a:rPr>
              <a:t>						</a:t>
            </a:r>
            <a:r>
              <a:rPr lang="it-IT" sz="2200" i="1" dirty="0">
                <a:solidFill>
                  <a:schemeClr val="accent1"/>
                </a:solidFill>
                <a:latin typeface="Bahnschrift SemiLight SemiConde" panose="020B0502040204020203" pitchFamily="34" charset="0"/>
              </a:rPr>
              <a:t>Dott.ssa Assistente Sociale Specialista 										   Lucia Rocci</a:t>
            </a:r>
          </a:p>
          <a:p>
            <a:endParaRPr lang="it-IT" dirty="0">
              <a:latin typeface="Bahnschrift Light SemiCondensed" panose="020B0502040204020203" pitchFamily="34" charset="0"/>
            </a:endParaRPr>
          </a:p>
        </p:txBody>
      </p:sp>
      <p:pic>
        <p:nvPicPr>
          <p:cNvPr id="1026" name="Picture 2" descr="IL NUOVO CODICE DEONTOLOGICO dell'assistente sociale. In vigore dal 1°  GIUGNO 2020 – Ordine degli Assistenti Sociali del Trentino Alto Adige">
            <a:extLst>
              <a:ext uri="{FF2B5EF4-FFF2-40B4-BE49-F238E27FC236}">
                <a16:creationId xmlns:a16="http://schemas.microsoft.com/office/drawing/2014/main" id="{CB5ACE39-5153-8F05-093D-8B3C565430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4100" y="1350962"/>
            <a:ext cx="3986214" cy="17224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2276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47943E-0D93-C137-4308-ADA26929AEDF}"/>
              </a:ext>
            </a:extLst>
          </p:cNvPr>
          <p:cNvSpPr>
            <a:spLocks noGrp="1"/>
          </p:cNvSpPr>
          <p:nvPr>
            <p:ph type="title"/>
          </p:nvPr>
        </p:nvSpPr>
        <p:spPr/>
        <p:txBody>
          <a:bodyPr/>
          <a:lstStyle/>
          <a:p>
            <a:r>
              <a:rPr lang="it-IT" sz="4400" b="1" dirty="0">
                <a:latin typeface="Bahnschrift Light SemiCondensed" panose="020B0502040204020203" pitchFamily="34" charset="0"/>
              </a:rPr>
              <a:t>                   APPROFONDIMENTO</a:t>
            </a:r>
            <a:endParaRPr lang="it-IT" dirty="0"/>
          </a:p>
        </p:txBody>
      </p:sp>
      <p:sp>
        <p:nvSpPr>
          <p:cNvPr id="3" name="Segnaposto contenuto 2">
            <a:extLst>
              <a:ext uri="{FF2B5EF4-FFF2-40B4-BE49-F238E27FC236}">
                <a16:creationId xmlns:a16="http://schemas.microsoft.com/office/drawing/2014/main" id="{B143B21D-F9A4-49F6-B365-28426273CD5A}"/>
              </a:ext>
            </a:extLst>
          </p:cNvPr>
          <p:cNvSpPr>
            <a:spLocks noGrp="1"/>
          </p:cNvSpPr>
          <p:nvPr>
            <p:ph idx="1"/>
          </p:nvPr>
        </p:nvSpPr>
        <p:spPr/>
        <p:txBody>
          <a:bodyPr/>
          <a:lstStyle/>
          <a:p>
            <a:pPr marL="342900" indent="-342900" algn="just">
              <a:buFont typeface="Wingdings" panose="05000000000000000000" pitchFamily="2" charset="2"/>
              <a:buChar char="Ø"/>
            </a:pPr>
            <a:r>
              <a:rPr lang="it-IT" sz="2800" b="1" dirty="0">
                <a:latin typeface="Bahnschrift Light SemiCondensed" panose="020B0502040204020203" pitchFamily="34" charset="0"/>
              </a:rPr>
              <a:t> Perché si è introdotto il concetto di social network? </a:t>
            </a:r>
            <a:endParaRPr lang="it-IT" sz="2800" dirty="0">
              <a:latin typeface="Bahnschrift Light SemiCondensed" panose="020B0502040204020203" pitchFamily="34" charset="0"/>
            </a:endParaRPr>
          </a:p>
          <a:p>
            <a:pPr marL="0" indent="0" algn="just">
              <a:buNone/>
            </a:pPr>
            <a:r>
              <a:rPr lang="it-IT" sz="2800" dirty="0">
                <a:latin typeface="Bahnschrift Light SemiCondensed" panose="020B0502040204020203" pitchFamily="34" charset="0"/>
              </a:rPr>
              <a:t>L’avvento di Internet e l’utilizzo dei social media ha aumentato e facilitato la possibilità di aggredire verbalmente gli operatori, favorendo la nascita dei "professionisti dell’aggressività". I bersagli sono le persone più fragili e poiché gli assistenti sociali sono per lo più donne che si occupano di queste categorie, divengono un facile capro espiatorio. Di fronte a questo quadro è importante conoscere le regole che l’assistente sociale deve rispettare e quelle che può pretendere di far rispettare.</a:t>
            </a:r>
          </a:p>
          <a:p>
            <a:endParaRPr lang="it-IT" dirty="0"/>
          </a:p>
        </p:txBody>
      </p:sp>
      <p:sp>
        <p:nvSpPr>
          <p:cNvPr id="4" name="Freccia a destra 3">
            <a:extLst>
              <a:ext uri="{FF2B5EF4-FFF2-40B4-BE49-F238E27FC236}">
                <a16:creationId xmlns:a16="http://schemas.microsoft.com/office/drawing/2014/main" id="{41F27BEB-2145-36C7-1DC4-97CDF10ECE03}"/>
              </a:ext>
            </a:extLst>
          </p:cNvPr>
          <p:cNvSpPr/>
          <p:nvPr/>
        </p:nvSpPr>
        <p:spPr>
          <a:xfrm>
            <a:off x="1681481" y="681037"/>
            <a:ext cx="1480819" cy="62706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248395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2B7ACB35-8D72-980F-D7EB-C5F686944B9E}"/>
              </a:ext>
            </a:extLst>
          </p:cNvPr>
          <p:cNvSpPr txBox="1"/>
          <p:nvPr/>
        </p:nvSpPr>
        <p:spPr>
          <a:xfrm>
            <a:off x="533400" y="330201"/>
            <a:ext cx="11214100" cy="6309420"/>
          </a:xfrm>
          <a:prstGeom prst="rect">
            <a:avLst/>
          </a:prstGeom>
          <a:noFill/>
        </p:spPr>
        <p:txBody>
          <a:bodyPr wrap="square">
            <a:spAutoFit/>
          </a:bodyPr>
          <a:lstStyle/>
          <a:p>
            <a:r>
              <a:rPr lang="it-IT" sz="4400" dirty="0">
                <a:latin typeface="+mj-lt"/>
                <a:ea typeface="+mj-ea"/>
                <a:cs typeface="+mj-cs"/>
              </a:rPr>
              <a:t>LA SUPERVISIONE DIDATTICA</a:t>
            </a:r>
          </a:p>
          <a:p>
            <a:pPr marL="0" indent="0" algn="just">
              <a:buNone/>
            </a:pPr>
            <a:r>
              <a:rPr lang="it-IT" sz="1800" dirty="0">
                <a:latin typeface="Bahnschrift Light SemiCondensed" panose="020B0502040204020203" pitchFamily="34" charset="0"/>
              </a:rPr>
              <a:t>Uno dei temi approfonditi dal Nuovo Codice Deontologico dell’Assistente Sociale, è quello della supervisione didattica. Rientra nelle responsabilità che, come Assistenti Sociali, abbiamo nei confronti dei colleghi e riguarda, in particolare, l’importante compito di accompagnare gli studenti di servizio sociale nell’integrare, tramite l’esperienza sul campo, la formazione accademica. Il Nuovo Codice tocca questo tema in vari punti. </a:t>
            </a:r>
          </a:p>
          <a:p>
            <a:pPr marL="0" indent="0" algn="just">
              <a:buNone/>
            </a:pPr>
            <a:endParaRPr lang="it-IT" sz="1800" dirty="0">
              <a:solidFill>
                <a:schemeClr val="accent1"/>
              </a:solidFill>
              <a:latin typeface="Bahnschrift Light SemiCondensed" panose="020B0502040204020203" pitchFamily="34" charset="0"/>
            </a:endParaRPr>
          </a:p>
          <a:p>
            <a:pPr marL="0" indent="0" algn="just">
              <a:buNone/>
            </a:pPr>
            <a:r>
              <a:rPr lang="it-IT" sz="1800" dirty="0">
                <a:solidFill>
                  <a:schemeClr val="accent1"/>
                </a:solidFill>
                <a:latin typeface="Bahnschrift Light SemiCondensed" panose="020B0502040204020203" pitchFamily="34" charset="0"/>
              </a:rPr>
              <a:t>TITOLO VI</a:t>
            </a:r>
          </a:p>
          <a:p>
            <a:pPr marL="0" indent="0" algn="just">
              <a:buNone/>
            </a:pPr>
            <a:r>
              <a:rPr lang="it-IT" sz="1800" b="1" dirty="0">
                <a:solidFill>
                  <a:schemeClr val="accent1"/>
                </a:solidFill>
                <a:latin typeface="Bahnschrift Light SemiCondensed" panose="020B0502040204020203" pitchFamily="34" charset="0"/>
              </a:rPr>
              <a:t>Responsabilità verso i colleghi e altri professionisti</a:t>
            </a:r>
          </a:p>
          <a:p>
            <a:pPr marL="0" indent="0" algn="just">
              <a:buNone/>
            </a:pPr>
            <a:r>
              <a:rPr lang="it-IT" sz="1800" dirty="0">
                <a:latin typeface="Bahnschrift Light SemiCondensed" panose="020B0502040204020203" pitchFamily="34" charset="0"/>
              </a:rPr>
              <a:t>La trattazione principale la offre l’art. 48: «L’assistente sociale si impegna nella supervisione didattica nei confronti dei tirocinanti, nei limiti dell’organizzazione in cui opera. Il professionista, in questo ambito, agisce per:  </a:t>
            </a:r>
          </a:p>
          <a:p>
            <a:pPr marL="285750" indent="-285750" algn="just">
              <a:buFont typeface="Arial" panose="020B0604020202020204" pitchFamily="34" charset="0"/>
              <a:buChar char="•"/>
            </a:pPr>
            <a:r>
              <a:rPr lang="it-IT" sz="1800" b="1" dirty="0">
                <a:latin typeface="Bahnschrift Light SemiCondensed" panose="020B0502040204020203" pitchFamily="34" charset="0"/>
              </a:rPr>
              <a:t>favorire</a:t>
            </a:r>
            <a:r>
              <a:rPr lang="it-IT" sz="1800" dirty="0">
                <a:latin typeface="Bahnschrift Light SemiCondensed" panose="020B0502040204020203" pitchFamily="34" charset="0"/>
              </a:rPr>
              <a:t> la migliore integrazione del tirocinante nel proprio gruppo di lavoro; </a:t>
            </a:r>
          </a:p>
          <a:p>
            <a:pPr marL="285750" indent="-285750" algn="just">
              <a:buFont typeface="Arial" panose="020B0604020202020204" pitchFamily="34" charset="0"/>
              <a:buChar char="•"/>
            </a:pPr>
            <a:r>
              <a:rPr lang="it-IT" sz="1800" b="1" dirty="0">
                <a:latin typeface="Bahnschrift Light SemiCondensed" panose="020B0502040204020203" pitchFamily="34" charset="0"/>
              </a:rPr>
              <a:t>salvaguardare</a:t>
            </a:r>
            <a:r>
              <a:rPr lang="it-IT" sz="1800" dirty="0">
                <a:latin typeface="Bahnschrift Light SemiCondensed" panose="020B0502040204020203" pitchFamily="34" charset="0"/>
              </a:rPr>
              <a:t> il tirocinante da situazioni che possano minacciarne la sicurezza; </a:t>
            </a:r>
          </a:p>
          <a:p>
            <a:pPr marL="285750" indent="-285750" algn="just">
              <a:buFont typeface="Arial" panose="020B0604020202020204" pitchFamily="34" charset="0"/>
              <a:buChar char="•"/>
            </a:pPr>
            <a:r>
              <a:rPr lang="it-IT" sz="1800" b="1" dirty="0">
                <a:latin typeface="Bahnschrift Light SemiCondensed" panose="020B0502040204020203" pitchFamily="34" charset="0"/>
              </a:rPr>
              <a:t>rinforzare</a:t>
            </a:r>
            <a:r>
              <a:rPr lang="it-IT" sz="1800" dirty="0">
                <a:latin typeface="Bahnschrift Light SemiCondensed" panose="020B0502040204020203" pitchFamily="34" charset="0"/>
              </a:rPr>
              <a:t> nel tirocinante la consapevolezza del valore delle norme deontologiche, dell’Ordine e della partecipazione alla vita della comunità professionale;  </a:t>
            </a:r>
          </a:p>
          <a:p>
            <a:pPr marL="285750" indent="-285750" algn="just">
              <a:buFont typeface="Arial" panose="020B0604020202020204" pitchFamily="34" charset="0"/>
              <a:buChar char="•"/>
            </a:pPr>
            <a:r>
              <a:rPr lang="it-IT" sz="1800" b="1" dirty="0">
                <a:latin typeface="Bahnschrift Light SemiCondensed" panose="020B0502040204020203" pitchFamily="34" charset="0"/>
              </a:rPr>
              <a:t>stimolare</a:t>
            </a:r>
            <a:r>
              <a:rPr lang="it-IT" sz="1800" dirty="0">
                <a:latin typeface="Bahnschrift Light SemiCondensed" panose="020B0502040204020203" pitchFamily="34" charset="0"/>
              </a:rPr>
              <a:t> nel tirocinante lo sviluppo del senso critico, impegnandosi a condividere le proprie valutazioni».</a:t>
            </a:r>
          </a:p>
          <a:p>
            <a:pPr marL="285750" indent="-285750" algn="just">
              <a:buFont typeface="Arial" panose="020B0604020202020204" pitchFamily="34" charset="0"/>
              <a:buChar char="•"/>
            </a:pPr>
            <a:endParaRPr lang="it-IT" sz="1800" dirty="0">
              <a:latin typeface="Bahnschrift Light SemiCondensed" panose="020B0502040204020203" pitchFamily="34" charset="0"/>
            </a:endParaRPr>
          </a:p>
          <a:p>
            <a:pPr marL="285750" indent="-285750" algn="just">
              <a:buFont typeface="Wingdings" panose="05000000000000000000" pitchFamily="2" charset="2"/>
              <a:buChar char="Ø"/>
            </a:pPr>
            <a:r>
              <a:rPr lang="it-IT" sz="1800" dirty="0">
                <a:latin typeface="Bahnschrift Light SemiCondensed" panose="020B0502040204020203" pitchFamily="34" charset="0"/>
              </a:rPr>
              <a:t>In quest’articolo sono chiaramente delineati gli atteggiamenti, le attenzioni, i comportamenti che, come Assistenti Sociali, dobbiamo assumere durante la supervisione didattica dei tirocinanti. Possiamo riassumere il tutto in quattro verbi: </a:t>
            </a:r>
            <a:r>
              <a:rPr lang="it-IT" sz="1800" b="1" dirty="0">
                <a:latin typeface="Bahnschrift Light SemiCondensed" panose="020B0502040204020203" pitchFamily="34" charset="0"/>
              </a:rPr>
              <a:t>coinvolgere, salvaguardare, consapevolizzare e riflettere</a:t>
            </a:r>
            <a:r>
              <a:rPr lang="it-IT" sz="1800" dirty="0">
                <a:latin typeface="Bahnschrift Light SemiCondensed" panose="020B0502040204020203" pitchFamily="34" charset="0"/>
              </a:rPr>
              <a:t>. In particolare  l’Assistente Sociale si impegna a stimolare nel tirocinante lo sviluppo del senso critico.</a:t>
            </a:r>
          </a:p>
          <a:p>
            <a:endParaRPr lang="it-IT" dirty="0"/>
          </a:p>
        </p:txBody>
      </p:sp>
    </p:spTree>
    <p:extLst>
      <p:ext uri="{BB962C8B-B14F-4D97-AF65-F5344CB8AC3E}">
        <p14:creationId xmlns:p14="http://schemas.microsoft.com/office/powerpoint/2010/main" val="172985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6502F75-E499-E17E-75DD-A6B1413CA08A}"/>
              </a:ext>
            </a:extLst>
          </p:cNvPr>
          <p:cNvSpPr txBox="1"/>
          <p:nvPr/>
        </p:nvSpPr>
        <p:spPr>
          <a:xfrm>
            <a:off x="546100" y="571501"/>
            <a:ext cx="10502900" cy="3970318"/>
          </a:xfrm>
          <a:prstGeom prst="rect">
            <a:avLst/>
          </a:prstGeom>
          <a:noFill/>
        </p:spPr>
        <p:txBody>
          <a:bodyPr wrap="square">
            <a:spAutoFit/>
          </a:bodyPr>
          <a:lstStyle/>
          <a:p>
            <a:pPr algn="just"/>
            <a:r>
              <a:rPr lang="it-IT" dirty="0">
                <a:solidFill>
                  <a:schemeClr val="accent1"/>
                </a:solidFill>
                <a:latin typeface="Bahnschrift Light SemiCondensed" panose="020B0502040204020203" pitchFamily="34" charset="0"/>
              </a:rPr>
              <a:t>Titolo IV</a:t>
            </a:r>
          </a:p>
          <a:p>
            <a:pPr algn="just"/>
            <a:r>
              <a:rPr lang="it-IT" b="1" dirty="0">
                <a:solidFill>
                  <a:schemeClr val="accent1"/>
                </a:solidFill>
                <a:latin typeface="Bahnschrift Light SemiCondensed" panose="020B0502040204020203" pitchFamily="34" charset="0"/>
              </a:rPr>
              <a:t>Responsabilità dell’assistente sociale verso la persona</a:t>
            </a:r>
          </a:p>
          <a:p>
            <a:pPr algn="just"/>
            <a:r>
              <a:rPr lang="it-IT" b="1" dirty="0">
                <a:solidFill>
                  <a:schemeClr val="accent1"/>
                </a:solidFill>
                <a:latin typeface="Bahnschrift Light SemiCondensed" panose="020B0502040204020203" pitchFamily="34" charset="0"/>
              </a:rPr>
              <a:t>Capo II - Riservatezza e segreto professionale</a:t>
            </a:r>
          </a:p>
          <a:p>
            <a:pPr algn="just"/>
            <a:r>
              <a:rPr lang="it-IT" dirty="0">
                <a:latin typeface="Bahnschrift Light SemiCondensed" panose="020B0502040204020203" pitchFamily="34" charset="0"/>
              </a:rPr>
              <a:t>Art. 34: «Il professionista informa coloro con i quali collabora o instaura rapporti di supervisione, o che possono accedere a informazioni riservate, dell’obbligo di riservatezza e del segreto professionale. Richiede il consenso dell’interessato a trasmettere le informazioni che lo riguardano in tutti i casi previsti dalla legge. Nel rapporto con Enti, colleghi ed altri professionisti, l’assistente sociale fornisce unicamente dati e informazioni strettamente indispensabili alla definizione dell’intervento. L’assistente sociale, inoltre, acquisisce il consenso della persona alla presenza di tirocinanti e terzi durante l’intervento».</a:t>
            </a:r>
          </a:p>
          <a:p>
            <a:pPr algn="just"/>
            <a:endParaRPr lang="it-IT" dirty="0">
              <a:latin typeface="Bahnschrift Light SemiCondensed" panose="020B0502040204020203" pitchFamily="34" charset="0"/>
            </a:endParaRPr>
          </a:p>
          <a:p>
            <a:pPr marL="285750" indent="-285750" algn="just">
              <a:buFont typeface="Wingdings" panose="05000000000000000000" pitchFamily="2" charset="2"/>
              <a:buChar char="Ø"/>
            </a:pPr>
            <a:r>
              <a:rPr lang="it-IT" dirty="0">
                <a:latin typeface="Bahnschrift Light SemiCondensed" panose="020B0502040204020203" pitchFamily="34" charset="0"/>
              </a:rPr>
              <a:t>Dunque, la responsabilità che abbiamo verso le persone, ci impone il dovere di raccoglierne il consenso in merito alla eventuale presenza di tirocinanti durante gli interventi che realizziamo nei loro confronti e, al contempo, chiede di informare i tirocinanti dell’obbligo di rispetto della </a:t>
            </a:r>
            <a:r>
              <a:rPr lang="it-IT" b="1" dirty="0">
                <a:latin typeface="Bahnschrift Light SemiCondensed" panose="020B0502040204020203" pitchFamily="34" charset="0"/>
              </a:rPr>
              <a:t>riservatezza</a:t>
            </a:r>
            <a:r>
              <a:rPr lang="it-IT" dirty="0">
                <a:latin typeface="Bahnschrift Light SemiCondensed" panose="020B0502040204020203" pitchFamily="34" charset="0"/>
              </a:rPr>
              <a:t> e del </a:t>
            </a:r>
            <a:r>
              <a:rPr lang="it-IT" b="1" dirty="0">
                <a:latin typeface="Bahnschrift Light SemiCondensed" panose="020B0502040204020203" pitchFamily="34" charset="0"/>
              </a:rPr>
              <a:t>segreto professionale</a:t>
            </a:r>
            <a:r>
              <a:rPr lang="it-IT" dirty="0">
                <a:latin typeface="Bahnschrift Light SemiCondensed" panose="020B0502040204020203" pitchFamily="34" charset="0"/>
              </a:rPr>
              <a:t>, a cui anche loro sono tenuti.</a:t>
            </a:r>
          </a:p>
        </p:txBody>
      </p:sp>
      <p:sp>
        <p:nvSpPr>
          <p:cNvPr id="4" name="Freccia in giù 3">
            <a:extLst>
              <a:ext uri="{FF2B5EF4-FFF2-40B4-BE49-F238E27FC236}">
                <a16:creationId xmlns:a16="http://schemas.microsoft.com/office/drawing/2014/main" id="{E6027C9D-35ED-4214-DC81-915A100F7494}"/>
              </a:ext>
            </a:extLst>
          </p:cNvPr>
          <p:cNvSpPr/>
          <p:nvPr/>
        </p:nvSpPr>
        <p:spPr>
          <a:xfrm>
            <a:off x="5389118" y="4762500"/>
            <a:ext cx="484632" cy="97840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03382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2E90B598-1E68-5A71-5316-2E4E5D4F727B}"/>
              </a:ext>
            </a:extLst>
          </p:cNvPr>
          <p:cNvSpPr txBox="1"/>
          <p:nvPr/>
        </p:nvSpPr>
        <p:spPr>
          <a:xfrm>
            <a:off x="889000" y="711201"/>
            <a:ext cx="10820400" cy="4154984"/>
          </a:xfrm>
          <a:prstGeom prst="rect">
            <a:avLst/>
          </a:prstGeom>
          <a:noFill/>
        </p:spPr>
        <p:txBody>
          <a:bodyPr wrap="square">
            <a:spAutoFit/>
          </a:bodyPr>
          <a:lstStyle/>
          <a:p>
            <a:pPr algn="just"/>
            <a:endParaRPr lang="it-IT" sz="2400" b="0" i="0" u="none" strike="noStrike" baseline="0" dirty="0">
              <a:solidFill>
                <a:srgbClr val="595959"/>
              </a:solidFill>
              <a:latin typeface="Arial" panose="020B0604020202020204" pitchFamily="34" charset="0"/>
            </a:endParaRPr>
          </a:p>
          <a:p>
            <a:pPr algn="just"/>
            <a:endParaRPr lang="it-IT" sz="2400" dirty="0">
              <a:solidFill>
                <a:srgbClr val="595959"/>
              </a:solidFill>
              <a:latin typeface="Arial" panose="020B0604020202020204" pitchFamily="34" charset="0"/>
            </a:endParaRPr>
          </a:p>
          <a:p>
            <a:pPr algn="just"/>
            <a:endParaRPr lang="it-IT" sz="2400" b="0" i="0" u="none" strike="noStrike" baseline="0" dirty="0">
              <a:solidFill>
                <a:srgbClr val="595959"/>
              </a:solidFill>
              <a:latin typeface="Arial" panose="020B0604020202020204" pitchFamily="34" charset="0"/>
            </a:endParaRPr>
          </a:p>
          <a:p>
            <a:pPr algn="just"/>
            <a:r>
              <a:rPr lang="it-IT" sz="2400" b="0" i="0" u="none" strike="noStrike" baseline="0" dirty="0">
                <a:solidFill>
                  <a:srgbClr val="595959"/>
                </a:solidFill>
                <a:latin typeface="Arial" panose="020B0604020202020204" pitchFamily="34" charset="0"/>
              </a:rPr>
              <a:t>“</a:t>
            </a:r>
            <a:r>
              <a:rPr lang="it-IT" sz="2400" dirty="0">
                <a:latin typeface="Bahnschrift Light SemiCondensed" panose="020B0502040204020203" pitchFamily="34" charset="0"/>
              </a:rPr>
              <a:t>La supervisione didattica è un dispositivo per l’apprendimento dall’esperienza e al contempo una relazione formativa tra supervisore e studente che ricompone apprendimento del sapere e traduzione operativa dello stesso. La supervisione corrisponde ad un processo educativo che si traduce nell’accompagnamento dello studente mentre questi prende contatto con la realtà professionale. L’accompagnamento favorisce l’elaborazione delle aspettative, l’acquisizione, la ricerca di conoscenze, lo sviluppo di capacità e atteggiamenti professionali e promuove integrazione di nozioni teoriche e strumenti operativo-metodologici.” (Silvana Giraldo)</a:t>
            </a:r>
          </a:p>
        </p:txBody>
      </p:sp>
      <p:sp>
        <p:nvSpPr>
          <p:cNvPr id="4" name="Freccia in giù 3">
            <a:extLst>
              <a:ext uri="{FF2B5EF4-FFF2-40B4-BE49-F238E27FC236}">
                <a16:creationId xmlns:a16="http://schemas.microsoft.com/office/drawing/2014/main" id="{49F6597F-98C0-C9A7-C791-46B5B96E6E4D}"/>
              </a:ext>
            </a:extLst>
          </p:cNvPr>
          <p:cNvSpPr/>
          <p:nvPr/>
        </p:nvSpPr>
        <p:spPr>
          <a:xfrm>
            <a:off x="5611368" y="469900"/>
            <a:ext cx="484632" cy="97840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2497636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9D22FE01-702A-AC2A-33D9-5BCC2077FDC9}"/>
              </a:ext>
            </a:extLst>
          </p:cNvPr>
          <p:cNvSpPr txBox="1"/>
          <p:nvPr/>
        </p:nvSpPr>
        <p:spPr>
          <a:xfrm>
            <a:off x="660400" y="495300"/>
            <a:ext cx="11074400" cy="5170646"/>
          </a:xfrm>
          <a:prstGeom prst="rect">
            <a:avLst/>
          </a:prstGeom>
          <a:noFill/>
        </p:spPr>
        <p:txBody>
          <a:bodyPr wrap="square">
            <a:spAutoFit/>
          </a:bodyPr>
          <a:lstStyle/>
          <a:p>
            <a:pPr algn="just"/>
            <a:r>
              <a:rPr lang="it-IT" sz="2200" dirty="0">
                <a:latin typeface="Bahnschrift Light SemiCondensed" panose="020B0502040204020203" pitchFamily="34" charset="0"/>
              </a:rPr>
              <a:t>Di pari passo alla supervisione didattica abbiamo la </a:t>
            </a:r>
            <a:r>
              <a:rPr lang="it-IT" sz="2200" b="1" dirty="0">
                <a:latin typeface="Bahnschrift Light SemiCondensed" panose="020B0502040204020203" pitchFamily="34" charset="0"/>
              </a:rPr>
              <a:t>supervisione professionale</a:t>
            </a:r>
            <a:r>
              <a:rPr lang="it-IT" sz="2200" dirty="0">
                <a:latin typeface="Bahnschrift Light SemiCondensed" panose="020B0502040204020203" pitchFamily="34" charset="0"/>
              </a:rPr>
              <a:t>, le due attività non sono separate in quanto, pur conservando la propria specificità, stanno all’interno del processo di costruzione continua della professionalità dell’Assistente Sociale.</a:t>
            </a:r>
          </a:p>
          <a:p>
            <a:pPr algn="l"/>
            <a:endParaRPr lang="it-IT" sz="2200" b="0" i="0" u="none" strike="noStrike" baseline="0" dirty="0">
              <a:solidFill>
                <a:srgbClr val="595959"/>
              </a:solidFill>
              <a:latin typeface="Arial" panose="020B0604020202020204" pitchFamily="34" charset="0"/>
            </a:endParaRPr>
          </a:p>
          <a:p>
            <a:pPr algn="l"/>
            <a:endParaRPr lang="it-IT" sz="2200" dirty="0">
              <a:solidFill>
                <a:srgbClr val="595959"/>
              </a:solidFill>
              <a:latin typeface="Arial" panose="020B0604020202020204" pitchFamily="34" charset="0"/>
            </a:endParaRPr>
          </a:p>
          <a:p>
            <a:pPr algn="l"/>
            <a:endParaRPr lang="it-IT" sz="2200" b="0" i="0" u="none" strike="noStrike" baseline="0" dirty="0">
              <a:solidFill>
                <a:srgbClr val="595959"/>
              </a:solidFill>
              <a:latin typeface="Arial" panose="020B0604020202020204" pitchFamily="34" charset="0"/>
            </a:endParaRPr>
          </a:p>
          <a:p>
            <a:pPr algn="l"/>
            <a:endParaRPr lang="it-IT" sz="2200" b="0" i="0" u="none" strike="noStrike" baseline="0" dirty="0">
              <a:solidFill>
                <a:srgbClr val="595959"/>
              </a:solidFill>
              <a:latin typeface="Arial" panose="020B0604020202020204" pitchFamily="34" charset="0"/>
            </a:endParaRPr>
          </a:p>
          <a:p>
            <a:pPr algn="just"/>
            <a:r>
              <a:rPr lang="it-IT" sz="2200" b="0" i="0" u="none" strike="noStrike" baseline="0" dirty="0">
                <a:solidFill>
                  <a:srgbClr val="595959"/>
                </a:solidFill>
                <a:latin typeface="Arial" panose="020B0604020202020204" pitchFamily="34" charset="0"/>
              </a:rPr>
              <a:t>“</a:t>
            </a:r>
            <a:r>
              <a:rPr lang="it-IT" sz="2200" dirty="0">
                <a:latin typeface="Bahnschrift Light SemiCondensed" panose="020B0502040204020203" pitchFamily="34" charset="0"/>
              </a:rPr>
              <a:t>La supervisione professionale è un sistema di pensiero meta sull’azione professionale, uno spazio e un tempo di sospensione ove ritrovare, attraverso la riflessione guidata di un esperto esterno all’organizzazione, una distanza equilibrata dall’azione, per analizzare con lucidità affettiva sia la dimensione emotiva sia la dimensione metodologica dell’intervento per allocarla in una dimensione corretta, con spirito critico e di ricerca” (Elena Allegri).</a:t>
            </a:r>
          </a:p>
          <a:p>
            <a:pPr algn="l"/>
            <a:endParaRPr lang="it-IT" sz="2200" dirty="0">
              <a:latin typeface="Bahnschrift Light SemiCondensed" panose="020B0502040204020203" pitchFamily="34" charset="0"/>
            </a:endParaRPr>
          </a:p>
          <a:p>
            <a:pPr marL="342900" indent="-342900" algn="just">
              <a:buFont typeface="Wingdings" panose="05000000000000000000" pitchFamily="2" charset="2"/>
              <a:buChar char="Ø"/>
            </a:pPr>
            <a:r>
              <a:rPr lang="it-IT" sz="2200" dirty="0">
                <a:latin typeface="Bahnschrift Light SemiCondensed" panose="020B0502040204020203" pitchFamily="34" charset="0"/>
              </a:rPr>
              <a:t>La supervisione professionale è pertanto generativa di nuove idee, sensi, di nuove consapevolezze e di interrogativi poiché dà vita ad un processo di riflessività trasformativa.</a:t>
            </a:r>
          </a:p>
        </p:txBody>
      </p:sp>
      <p:sp>
        <p:nvSpPr>
          <p:cNvPr id="5" name="Freccia in giù 4">
            <a:extLst>
              <a:ext uri="{FF2B5EF4-FFF2-40B4-BE49-F238E27FC236}">
                <a16:creationId xmlns:a16="http://schemas.microsoft.com/office/drawing/2014/main" id="{0DA7E5A1-25D5-AEFD-E74D-9E0B0324F01F}"/>
              </a:ext>
            </a:extLst>
          </p:cNvPr>
          <p:cNvSpPr/>
          <p:nvPr/>
        </p:nvSpPr>
        <p:spPr>
          <a:xfrm>
            <a:off x="5486400" y="1752600"/>
            <a:ext cx="484632" cy="97840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455743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68858E98-729D-EE8C-34CC-5F27B29411CE}"/>
              </a:ext>
            </a:extLst>
          </p:cNvPr>
          <p:cNvSpPr txBox="1"/>
          <p:nvPr/>
        </p:nvSpPr>
        <p:spPr>
          <a:xfrm>
            <a:off x="469900" y="330200"/>
            <a:ext cx="11442700" cy="5478423"/>
          </a:xfrm>
          <a:prstGeom prst="rect">
            <a:avLst/>
          </a:prstGeom>
          <a:noFill/>
        </p:spPr>
        <p:txBody>
          <a:bodyPr wrap="square">
            <a:spAutoFit/>
          </a:bodyPr>
          <a:lstStyle/>
          <a:p>
            <a:pPr algn="l"/>
            <a:r>
              <a:rPr lang="it-IT" sz="4400" dirty="0">
                <a:latin typeface="+mj-lt"/>
                <a:ea typeface="+mj-ea"/>
                <a:cs typeface="+mj-cs"/>
              </a:rPr>
              <a:t>LA FORMAZIONE CONTINUA</a:t>
            </a:r>
          </a:p>
          <a:p>
            <a:pPr algn="l"/>
            <a:endParaRPr lang="it-IT" sz="2000" dirty="0">
              <a:latin typeface="+mj-lt"/>
              <a:ea typeface="+mj-ea"/>
              <a:cs typeface="+mj-cs"/>
            </a:endParaRPr>
          </a:p>
          <a:p>
            <a:pPr algn="just"/>
            <a:r>
              <a:rPr lang="it-IT" sz="2200" dirty="0">
                <a:latin typeface="Bahnschrift Light SemiCondensed" panose="020B0502040204020203" pitchFamily="34" charset="0"/>
              </a:rPr>
              <a:t>Per effetto dell’art.7 del D.P.R. 137/2012, dal primo gennaio 2014 anche gli assistenti sociali devono assolvere all’obbligo della formazione professionale continua … «al fine di garantire la qualità ed efficienza della prestazione professionale, nel migliore interesse dell’utente e della collettività, e per conseguire l’obiettivo dello sviluppo professionale (…)».</a:t>
            </a:r>
          </a:p>
          <a:p>
            <a:pPr algn="just"/>
            <a:endParaRPr lang="it-IT" sz="2200" dirty="0">
              <a:latin typeface="Bahnschrift Light SemiCondensed" panose="020B0502040204020203" pitchFamily="34" charset="0"/>
            </a:endParaRPr>
          </a:p>
          <a:p>
            <a:pPr algn="just"/>
            <a:r>
              <a:rPr lang="it-IT" sz="2200" dirty="0">
                <a:latin typeface="Bahnschrift Light SemiCondensed" panose="020B0502040204020203" pitchFamily="34" charset="0"/>
              </a:rPr>
              <a:t>Il Nuovo Codice Deontologico tocca questo tema in vari punti e rinnova l’importanza della Formazione Continua riservandogli uno spazio dedicato anche all’interno dell’innovativo Preambolo.</a:t>
            </a:r>
          </a:p>
          <a:p>
            <a:pPr algn="just"/>
            <a:endParaRPr lang="it-IT" sz="2200" dirty="0">
              <a:latin typeface="Bahnschrift Light SemiCondensed" panose="020B0502040204020203" pitchFamily="34" charset="0"/>
            </a:endParaRPr>
          </a:p>
          <a:p>
            <a:pPr algn="just"/>
            <a:r>
              <a:rPr lang="it-IT" sz="2200" b="1" dirty="0">
                <a:solidFill>
                  <a:schemeClr val="accent1"/>
                </a:solidFill>
                <a:latin typeface="Bahnschrift Light SemiCondensed" panose="020B0502040204020203" pitchFamily="34" charset="0"/>
              </a:rPr>
              <a:t>Preambolo </a:t>
            </a:r>
          </a:p>
          <a:p>
            <a:pPr algn="just"/>
            <a:r>
              <a:rPr lang="it-IT" sz="2200" dirty="0">
                <a:latin typeface="Bahnschrift Light SemiCondensed" panose="020B0502040204020203" pitchFamily="34" charset="0"/>
              </a:rPr>
              <a:t>L’assistente sociale è tenuto a migliorare sistematicamente le proprie conoscenze e capacità attraverso processi di costante dibattito, formazione e auto-riflessione, per garantire il corretto esercizio della professione.</a:t>
            </a:r>
          </a:p>
          <a:p>
            <a:pPr algn="just"/>
            <a:endParaRPr lang="it-IT" sz="2200" dirty="0">
              <a:latin typeface="Bahnschrift Light SemiCondensed" panose="020B0502040204020203" pitchFamily="34" charset="0"/>
            </a:endParaRPr>
          </a:p>
        </p:txBody>
      </p:sp>
    </p:spTree>
    <p:extLst>
      <p:ext uri="{BB962C8B-B14F-4D97-AF65-F5344CB8AC3E}">
        <p14:creationId xmlns:p14="http://schemas.microsoft.com/office/powerpoint/2010/main" val="1082654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DF7FAB8-0082-A912-FD8C-4183186C6F87}"/>
              </a:ext>
            </a:extLst>
          </p:cNvPr>
          <p:cNvSpPr txBox="1"/>
          <p:nvPr/>
        </p:nvSpPr>
        <p:spPr>
          <a:xfrm>
            <a:off x="406400" y="584200"/>
            <a:ext cx="11468100" cy="6186309"/>
          </a:xfrm>
          <a:prstGeom prst="rect">
            <a:avLst/>
          </a:prstGeom>
          <a:noFill/>
        </p:spPr>
        <p:txBody>
          <a:bodyPr wrap="square">
            <a:spAutoFit/>
          </a:bodyPr>
          <a:lstStyle/>
          <a:p>
            <a:pPr algn="just"/>
            <a:r>
              <a:rPr lang="it-IT" sz="2200" dirty="0">
                <a:solidFill>
                  <a:schemeClr val="accent1"/>
                </a:solidFill>
                <a:latin typeface="Bahnschrift Light SemiCondensed" panose="020B0502040204020203" pitchFamily="34" charset="0"/>
              </a:rPr>
              <a:t>TITOLO III</a:t>
            </a:r>
          </a:p>
          <a:p>
            <a:pPr algn="just"/>
            <a:r>
              <a:rPr lang="it-IT" sz="2200" b="1" dirty="0">
                <a:solidFill>
                  <a:schemeClr val="accent1"/>
                </a:solidFill>
                <a:latin typeface="Bahnschrift Light SemiCondensed" panose="020B0502040204020203" pitchFamily="34" charset="0"/>
              </a:rPr>
              <a:t>Doveri e responsabilità generali dei professionisti</a:t>
            </a:r>
          </a:p>
          <a:p>
            <a:pPr algn="just"/>
            <a:r>
              <a:rPr lang="it-IT" sz="2200" dirty="0">
                <a:latin typeface="Bahnschrift Light SemiCondensed" panose="020B0502040204020203" pitchFamily="34" charset="0"/>
              </a:rPr>
              <a:t>Art. 24: «L’assistente sociale è tenuto alla propria formazione continua al fine di garantire prestazioni qualificate, adeguate al progresso teorico, scientifico, culturale, metodologico e tecnologico. A tal fine, contribuisce alla ricerca, alla divulgazione della propria esperienza, anche fornendo elementi per la definizione di evidenze scientifiche. Il professionista si adopera, inoltre, affinché si sviluppi la cultura della supervisione professionale».</a:t>
            </a:r>
          </a:p>
          <a:p>
            <a:pPr algn="just"/>
            <a:r>
              <a:rPr lang="it-IT" sz="2200" dirty="0">
                <a:latin typeface="Bahnschrift Light SemiCondensed" panose="020B0502040204020203" pitchFamily="34" charset="0"/>
              </a:rPr>
              <a:t>Art. 25: «La corretta rendicontazione della formazione continua, per il tramite dei canali messi a disposizione dal Consiglio dell’Ordine, costituisce obbligo deontologico per l’assistente sociale».</a:t>
            </a:r>
          </a:p>
          <a:p>
            <a:pPr algn="just"/>
            <a:endParaRPr lang="it-IT" sz="2200" dirty="0">
              <a:latin typeface="Bahnschrift Light SemiCondensed" panose="020B0502040204020203" pitchFamily="34" charset="0"/>
            </a:endParaRPr>
          </a:p>
          <a:p>
            <a:pPr algn="just"/>
            <a:r>
              <a:rPr lang="it-IT" sz="2200" dirty="0">
                <a:solidFill>
                  <a:schemeClr val="accent1"/>
                </a:solidFill>
                <a:latin typeface="Bahnschrift Light SemiCondensed" panose="020B0502040204020203" pitchFamily="34" charset="0"/>
              </a:rPr>
              <a:t>TITOLO VII</a:t>
            </a:r>
          </a:p>
          <a:p>
            <a:pPr algn="just"/>
            <a:r>
              <a:rPr lang="it-IT" sz="2200" b="1" dirty="0">
                <a:solidFill>
                  <a:schemeClr val="accent1"/>
                </a:solidFill>
                <a:latin typeface="Bahnschrift Light SemiCondensed" panose="020B0502040204020203" pitchFamily="34" charset="0"/>
              </a:rPr>
              <a:t>Responsabilità nell’esercizio della professione</a:t>
            </a:r>
          </a:p>
          <a:p>
            <a:pPr algn="just"/>
            <a:r>
              <a:rPr lang="it-IT" sz="2200" b="1" dirty="0">
                <a:solidFill>
                  <a:schemeClr val="accent1"/>
                </a:solidFill>
                <a:latin typeface="Bahnschrift Light SemiCondensed" panose="020B0502040204020203" pitchFamily="34" charset="0"/>
              </a:rPr>
              <a:t>Capo II- Esercizio della professione in ruoli dirigenziali, apicali o di coordinamento </a:t>
            </a:r>
          </a:p>
          <a:p>
            <a:pPr algn="just"/>
            <a:r>
              <a:rPr lang="it-IT" sz="2200" dirty="0">
                <a:latin typeface="Bahnschrift Light SemiCondensed" panose="020B0502040204020203" pitchFamily="34" charset="0"/>
              </a:rPr>
              <a:t>Art. 55: «Il professionista che riveste ruoli dirigenziali, apicali o di coordinamento riferiti ad altri assistenti sociali, nei limiti delle proprie attribuzioni e dell’organizzazione di lavoro, opera per:</a:t>
            </a:r>
          </a:p>
          <a:p>
            <a:pPr algn="just"/>
            <a:r>
              <a:rPr lang="it-IT" sz="2200" dirty="0">
                <a:latin typeface="Bahnschrift Light SemiCondensed" panose="020B0502040204020203" pitchFamily="34" charset="0"/>
              </a:rPr>
              <a:t>c) favorire le condizioni organizzative per l’applicazione delle norme deontologiche, per la</a:t>
            </a:r>
          </a:p>
          <a:p>
            <a:pPr algn="just"/>
            <a:r>
              <a:rPr lang="it-IT" sz="2200" dirty="0">
                <a:latin typeface="Bahnschrift Light SemiCondensed" panose="020B0502040204020203" pitchFamily="34" charset="0"/>
              </a:rPr>
              <a:t>formazione continua e per lo sviluppo di percorsi di supervisione professionale».</a:t>
            </a:r>
          </a:p>
          <a:p>
            <a:pPr algn="l"/>
            <a:endParaRPr lang="it-IT" sz="2200" dirty="0">
              <a:latin typeface="Bahnschrift Light SemiCondensed" panose="020B0502040204020203" pitchFamily="34" charset="0"/>
            </a:endParaRPr>
          </a:p>
        </p:txBody>
      </p:sp>
    </p:spTree>
    <p:extLst>
      <p:ext uri="{BB962C8B-B14F-4D97-AF65-F5344CB8AC3E}">
        <p14:creationId xmlns:p14="http://schemas.microsoft.com/office/powerpoint/2010/main" val="20870764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998E25FE-974F-65DD-D888-E1CC691881ED}"/>
              </a:ext>
            </a:extLst>
          </p:cNvPr>
          <p:cNvSpPr txBox="1"/>
          <p:nvPr/>
        </p:nvSpPr>
        <p:spPr>
          <a:xfrm>
            <a:off x="546100" y="444500"/>
            <a:ext cx="11366500" cy="4154984"/>
          </a:xfrm>
          <a:prstGeom prst="rect">
            <a:avLst/>
          </a:prstGeom>
          <a:noFill/>
        </p:spPr>
        <p:txBody>
          <a:bodyPr wrap="square">
            <a:spAutoFit/>
          </a:bodyPr>
          <a:lstStyle/>
          <a:p>
            <a:pPr algn="just"/>
            <a:r>
              <a:rPr lang="it-IT" sz="2200" dirty="0">
                <a:solidFill>
                  <a:schemeClr val="accent1"/>
                </a:solidFill>
                <a:latin typeface="Bahnschrift Light SemiCondensed" panose="020B0502040204020203" pitchFamily="34" charset="0"/>
              </a:rPr>
              <a:t>TITOLO VIII</a:t>
            </a:r>
          </a:p>
          <a:p>
            <a:pPr algn="just"/>
            <a:r>
              <a:rPr lang="it-IT" sz="2200" b="1" dirty="0">
                <a:solidFill>
                  <a:schemeClr val="accent1"/>
                </a:solidFill>
                <a:latin typeface="Bahnschrift Light SemiCondensed" panose="020B0502040204020203" pitchFamily="34" charset="0"/>
              </a:rPr>
              <a:t>Responsabilità verso la professione</a:t>
            </a:r>
          </a:p>
          <a:p>
            <a:pPr algn="just"/>
            <a:r>
              <a:rPr lang="it-IT" sz="2200" b="1" dirty="0">
                <a:solidFill>
                  <a:schemeClr val="accent1"/>
                </a:solidFill>
                <a:latin typeface="Bahnschrift Light SemiCondensed" panose="020B0502040204020203" pitchFamily="34" charset="0"/>
              </a:rPr>
              <a:t>Capo I - Rapporto con l’Ordine professionale</a:t>
            </a:r>
          </a:p>
          <a:p>
            <a:pPr algn="just"/>
            <a:r>
              <a:rPr lang="it-IT" sz="2200" dirty="0">
                <a:latin typeface="Bahnschrift Light SemiCondensed" panose="020B0502040204020203" pitchFamily="34" charset="0"/>
              </a:rPr>
              <a:t>Art. 71: «L’assistente sociale adempie a tutti gli obblighi previsti dalle norme vigenti per i professionisti e ha il dovere di collaborare con il Consiglio dell’Ordine per la realizzazione delle finalità istituzionali e per la corretta tenuta dell’Albo. A tal fine, obbligatoriamente:</a:t>
            </a:r>
          </a:p>
          <a:p>
            <a:pPr algn="just"/>
            <a:r>
              <a:rPr lang="it-IT" sz="2200" dirty="0">
                <a:latin typeface="Bahnschrift Light SemiCondensed" panose="020B0502040204020203" pitchFamily="34" charset="0"/>
              </a:rPr>
              <a:t>e) fornisce e aggiorna regolarmente i propri dati, sia quelli previsti dalle normative vigenti, sia tutti quelli che il Consiglio dell’Ordine ritiene necessari per la costruzione, l’aggiornamento e il miglioramento continuo della banca dati dei professionisti, ivi compresa la sezione relativa alla formazione continua».</a:t>
            </a:r>
          </a:p>
          <a:p>
            <a:pPr algn="just"/>
            <a:endParaRPr lang="it-IT" sz="2200" dirty="0">
              <a:latin typeface="Bahnschrift Light SemiCondensed" panose="020B0502040204020203" pitchFamily="34" charset="0"/>
            </a:endParaRPr>
          </a:p>
          <a:p>
            <a:pPr algn="just"/>
            <a:endParaRPr lang="it-IT" sz="2200" dirty="0">
              <a:latin typeface="Bahnschrift Light SemiCondensed" panose="020B0502040204020203" pitchFamily="34" charset="0"/>
            </a:endParaRPr>
          </a:p>
        </p:txBody>
      </p:sp>
      <p:sp>
        <p:nvSpPr>
          <p:cNvPr id="4" name="Freccia in giù 3">
            <a:extLst>
              <a:ext uri="{FF2B5EF4-FFF2-40B4-BE49-F238E27FC236}">
                <a16:creationId xmlns:a16="http://schemas.microsoft.com/office/drawing/2014/main" id="{76348BB4-6841-7225-A332-F6DC5117DB69}"/>
              </a:ext>
            </a:extLst>
          </p:cNvPr>
          <p:cNvSpPr/>
          <p:nvPr/>
        </p:nvSpPr>
        <p:spPr>
          <a:xfrm>
            <a:off x="5611368" y="4110280"/>
            <a:ext cx="484632" cy="97840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683241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ccia in giù 1">
            <a:extLst>
              <a:ext uri="{FF2B5EF4-FFF2-40B4-BE49-F238E27FC236}">
                <a16:creationId xmlns:a16="http://schemas.microsoft.com/office/drawing/2014/main" id="{60045D5C-A6F6-CC32-D366-3C05B4D56398}"/>
              </a:ext>
            </a:extLst>
          </p:cNvPr>
          <p:cNvSpPr/>
          <p:nvPr/>
        </p:nvSpPr>
        <p:spPr>
          <a:xfrm>
            <a:off x="5511800" y="398781"/>
            <a:ext cx="419100" cy="83311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CasellaDiTesto 3">
            <a:extLst>
              <a:ext uri="{FF2B5EF4-FFF2-40B4-BE49-F238E27FC236}">
                <a16:creationId xmlns:a16="http://schemas.microsoft.com/office/drawing/2014/main" id="{D15747FA-DCEE-09C5-5735-EF2B63A05322}"/>
              </a:ext>
            </a:extLst>
          </p:cNvPr>
          <p:cNvSpPr txBox="1"/>
          <p:nvPr/>
        </p:nvSpPr>
        <p:spPr>
          <a:xfrm>
            <a:off x="666750" y="1365935"/>
            <a:ext cx="10858500" cy="4801314"/>
          </a:xfrm>
          <a:prstGeom prst="rect">
            <a:avLst/>
          </a:prstGeom>
          <a:noFill/>
        </p:spPr>
        <p:txBody>
          <a:bodyPr wrap="square">
            <a:spAutoFit/>
          </a:bodyPr>
          <a:lstStyle/>
          <a:p>
            <a:pPr algn="ctr"/>
            <a:r>
              <a:rPr lang="it-IT" sz="3200" b="1" dirty="0">
                <a:latin typeface="Bahnschrift Light SemiCondensed" panose="020B0502040204020203" pitchFamily="34" charset="0"/>
              </a:rPr>
              <a:t>La formazione continua è obbligatoria per l’Assistente Sociale.</a:t>
            </a:r>
          </a:p>
          <a:p>
            <a:pPr algn="ctr"/>
            <a:endParaRPr lang="it-IT" sz="3200" b="1" dirty="0">
              <a:latin typeface="Bahnschrift Light SemiCondensed" panose="020B0502040204020203" pitchFamily="34" charset="0"/>
            </a:endParaRPr>
          </a:p>
          <a:p>
            <a:pPr algn="just"/>
            <a:r>
              <a:rPr lang="it-IT" sz="2200" dirty="0">
                <a:latin typeface="Bahnschrift Light SemiCondensed" panose="020B0502040204020203" pitchFamily="34" charset="0"/>
              </a:rPr>
              <a:t>Ai sensi del DPR 7 agosto 2012, n.137, il CNOAS ha disciplinato con un proprio Regolamento, le modalità e condizioni per l’assolvimento dell’obbligo formativo da parte degli iscritti.</a:t>
            </a:r>
          </a:p>
          <a:p>
            <a:pPr algn="just"/>
            <a:r>
              <a:rPr lang="it-IT" sz="2200" dirty="0">
                <a:latin typeface="Bahnschrift Light SemiCondensed" panose="020B0502040204020203" pitchFamily="34" charset="0"/>
              </a:rPr>
              <a:t>Il periodo di formazione continua professionale è triennale.</a:t>
            </a:r>
          </a:p>
          <a:p>
            <a:pPr algn="just"/>
            <a:endParaRPr lang="it-IT" sz="2200" dirty="0">
              <a:latin typeface="Bahnschrift Light SemiCondensed" panose="020B0502040204020203" pitchFamily="34" charset="0"/>
            </a:endParaRPr>
          </a:p>
          <a:p>
            <a:pPr algn="just"/>
            <a:r>
              <a:rPr lang="it-IT" sz="2200" dirty="0">
                <a:latin typeface="Bahnschrift Light SemiCondensed" panose="020B0502040204020203" pitchFamily="34" charset="0"/>
              </a:rPr>
              <a:t>Il Regolamento della formazione continua vigente prevede 60 crediti nel triennio, di cui 15 devono essere inerenti all’Ordinamento Professionale e la Deontologia.</a:t>
            </a:r>
          </a:p>
          <a:p>
            <a:pPr algn="just"/>
            <a:r>
              <a:rPr lang="it-IT" sz="2200" dirty="0">
                <a:latin typeface="Bahnschrift Light SemiCondensed" panose="020B0502040204020203" pitchFamily="34" charset="0"/>
              </a:rPr>
              <a:t>Non sarà più necessario raggiungere almeno dieci crediti l’anno perché il calcolo si riferisce al triennio.</a:t>
            </a:r>
          </a:p>
          <a:p>
            <a:pPr algn="just"/>
            <a:r>
              <a:rPr lang="it-IT" sz="2200" dirty="0">
                <a:latin typeface="Bahnschrift Light SemiCondensed" panose="020B0502040204020203" pitchFamily="34" charset="0"/>
              </a:rPr>
              <a:t>Non esiste un numero minimo di crediti annui, è però </a:t>
            </a:r>
            <a:r>
              <a:rPr lang="it-IT" sz="2200" b="1" dirty="0">
                <a:latin typeface="Bahnschrift Light SemiCondensed" panose="020B0502040204020203" pitchFamily="34" charset="0"/>
              </a:rPr>
              <a:t>fortemente consigliata una formazione che accompagni il professionista nella sua azione professionale </a:t>
            </a:r>
            <a:r>
              <a:rPr lang="it-IT" sz="2200" dirty="0">
                <a:latin typeface="Bahnschrift Light SemiCondensed" panose="020B0502040204020203" pitchFamily="34" charset="0"/>
              </a:rPr>
              <a:t>e che quindi lo impegni in momenti diversi in tutti gli anni del triennio.</a:t>
            </a:r>
          </a:p>
        </p:txBody>
      </p:sp>
    </p:spTree>
    <p:extLst>
      <p:ext uri="{BB962C8B-B14F-4D97-AF65-F5344CB8AC3E}">
        <p14:creationId xmlns:p14="http://schemas.microsoft.com/office/powerpoint/2010/main" val="502928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982EED2-E55A-6455-DC16-CA6BA2340637}"/>
              </a:ext>
            </a:extLst>
          </p:cNvPr>
          <p:cNvSpPr txBox="1"/>
          <p:nvPr/>
        </p:nvSpPr>
        <p:spPr>
          <a:xfrm>
            <a:off x="495300" y="355600"/>
            <a:ext cx="11277600" cy="6186309"/>
          </a:xfrm>
          <a:prstGeom prst="rect">
            <a:avLst/>
          </a:prstGeom>
          <a:noFill/>
        </p:spPr>
        <p:txBody>
          <a:bodyPr wrap="square">
            <a:spAutoFit/>
          </a:bodyPr>
          <a:lstStyle/>
          <a:p>
            <a:pPr algn="l"/>
            <a:r>
              <a:rPr lang="it-IT" sz="4400" dirty="0">
                <a:latin typeface="+mj-lt"/>
                <a:ea typeface="+mj-ea"/>
                <a:cs typeface="+mj-cs"/>
              </a:rPr>
              <a:t>IL RUOLO POLITICO DELL’ASSISTENTE SOCIALE</a:t>
            </a:r>
          </a:p>
          <a:p>
            <a:pPr algn="l"/>
            <a:endParaRPr lang="it-IT" sz="2200" dirty="0">
              <a:latin typeface="Bahnschrift Light SemiCondensed" panose="020B0502040204020203" pitchFamily="34" charset="0"/>
            </a:endParaRPr>
          </a:p>
          <a:p>
            <a:pPr algn="just"/>
            <a:r>
              <a:rPr lang="it-IT" sz="2200" dirty="0">
                <a:latin typeface="Bahnschrift Light SemiCondensed" panose="020B0502040204020203" pitchFamily="34" charset="0"/>
              </a:rPr>
              <a:t>Altra novità del nuovo codice deontologico è l’introduzione al ruolo politico dell’Assistente Sociale.</a:t>
            </a:r>
          </a:p>
          <a:p>
            <a:pPr algn="just"/>
            <a:endParaRPr lang="it-IT" sz="2200" dirty="0">
              <a:latin typeface="Bahnschrift Light SemiCondensed" panose="020B0502040204020203" pitchFamily="34" charset="0"/>
            </a:endParaRPr>
          </a:p>
          <a:p>
            <a:pPr algn="just"/>
            <a:r>
              <a:rPr lang="it-IT" sz="2200" dirty="0">
                <a:solidFill>
                  <a:schemeClr val="accent1"/>
                </a:solidFill>
                <a:latin typeface="Bahnschrift Light SemiCondensed" panose="020B0502040204020203" pitchFamily="34" charset="0"/>
              </a:rPr>
              <a:t>TITOLO II</a:t>
            </a:r>
          </a:p>
          <a:p>
            <a:pPr algn="just"/>
            <a:r>
              <a:rPr lang="it-IT" sz="2200" b="1" dirty="0">
                <a:solidFill>
                  <a:schemeClr val="accent1"/>
                </a:solidFill>
                <a:latin typeface="Bahnschrift Light SemiCondensed" panose="020B0502040204020203" pitchFamily="34" charset="0"/>
              </a:rPr>
              <a:t>Principi generali della professione</a:t>
            </a:r>
          </a:p>
          <a:p>
            <a:pPr algn="just"/>
            <a:r>
              <a:rPr lang="it-IT" sz="2200" dirty="0">
                <a:latin typeface="Bahnschrift Light SemiCondensed" panose="020B0502040204020203" pitchFamily="34" charset="0"/>
              </a:rPr>
              <a:t>Art. 7: «L’assistente sociale riconosce il ruolo politico e sociale della professione e lo esercita agendo con o per conto della persona e delle comunità, entro i limiti dei principi etici della professione».</a:t>
            </a:r>
          </a:p>
          <a:p>
            <a:pPr algn="just"/>
            <a:endParaRPr lang="it-IT" sz="2200" dirty="0">
              <a:latin typeface="Bahnschrift Light SemiCondensed" panose="020B0502040204020203" pitchFamily="34" charset="0"/>
            </a:endParaRPr>
          </a:p>
          <a:p>
            <a:pPr marL="342900" indent="-342900" algn="just">
              <a:buFont typeface="Wingdings" panose="05000000000000000000" pitchFamily="2" charset="2"/>
              <a:buChar char="Ø"/>
            </a:pPr>
            <a:r>
              <a:rPr lang="it-IT" sz="2200" dirty="0">
                <a:latin typeface="Bahnschrift Light SemiCondensed" panose="020B0502040204020203" pitchFamily="34" charset="0"/>
              </a:rPr>
              <a:t>Il compito politico va esercitato non solo “per conto” delle persone e della comunità, ma anche “con” le persone e la comunità. Il tema che si sottolinea è quello della partecipazione della gente alla costruzione del bene comune. Gli Assistenti Sociali devono adoperarsi affinché i cittadini, singoli e associati, maturino una cultura e una pratica della partecipazione attiva. </a:t>
            </a:r>
          </a:p>
          <a:p>
            <a:pPr algn="just"/>
            <a:endParaRPr lang="it-IT" sz="2200" dirty="0">
              <a:latin typeface="Bahnschrift Light SemiCondensed" panose="020B0502040204020203" pitchFamily="34" charset="0"/>
            </a:endParaRPr>
          </a:p>
          <a:p>
            <a:pPr marL="342900" indent="-342900" algn="just">
              <a:buFont typeface="Wingdings" panose="05000000000000000000" pitchFamily="2" charset="2"/>
              <a:buChar char="Ø"/>
            </a:pPr>
            <a:r>
              <a:rPr lang="it-IT" sz="2200" dirty="0">
                <a:latin typeface="Bahnschrift Light SemiCondensed" panose="020B0502040204020203" pitchFamily="34" charset="0"/>
              </a:rPr>
              <a:t>Nell’articolo emerge il ruolo politico a cui gli Assistenti Sociali sono chiamati rispettando i limiti dei principi etici della professione. Il mandato sociale rappresenta pertanto l’indicazione di ciò di cui la comunità necessita e ciò che richiede attraverso la domanda </a:t>
            </a:r>
            <a:r>
              <a:rPr lang="it-IT" sz="2200">
                <a:latin typeface="Bahnschrift Light SemiCondensed" panose="020B0502040204020203" pitchFamily="34" charset="0"/>
              </a:rPr>
              <a:t>recepita dal sistema </a:t>
            </a:r>
            <a:r>
              <a:rPr lang="it-IT" sz="2200" dirty="0">
                <a:latin typeface="Bahnschrift Light SemiCondensed" panose="020B0502040204020203" pitchFamily="34" charset="0"/>
              </a:rPr>
              <a:t>normativo</a:t>
            </a:r>
          </a:p>
        </p:txBody>
      </p:sp>
    </p:spTree>
    <p:extLst>
      <p:ext uri="{BB962C8B-B14F-4D97-AF65-F5344CB8AC3E}">
        <p14:creationId xmlns:p14="http://schemas.microsoft.com/office/powerpoint/2010/main" val="206424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38DD91-613F-F750-4AD0-58BF548A629D}"/>
              </a:ext>
            </a:extLst>
          </p:cNvPr>
          <p:cNvSpPr>
            <a:spLocks noGrp="1"/>
          </p:cNvSpPr>
          <p:nvPr>
            <p:ph type="title"/>
          </p:nvPr>
        </p:nvSpPr>
        <p:spPr>
          <a:xfrm>
            <a:off x="698500" y="508000"/>
            <a:ext cx="10655300" cy="1182688"/>
          </a:xfrm>
        </p:spPr>
        <p:txBody>
          <a:bodyPr>
            <a:normAutofit/>
          </a:bodyPr>
          <a:lstStyle/>
          <a:p>
            <a:pPr algn="just"/>
            <a:r>
              <a:rPr lang="it-IT" sz="3600" b="1" dirty="0">
                <a:latin typeface="Bahnschrift Light SemiCondensed" panose="020B0502040204020203" pitchFamily="34" charset="0"/>
              </a:rPr>
              <a:t>Il codice deontologico orienta il nostro agire professionale</a:t>
            </a:r>
          </a:p>
        </p:txBody>
      </p:sp>
      <p:sp>
        <p:nvSpPr>
          <p:cNvPr id="3" name="Segnaposto contenuto 2">
            <a:extLst>
              <a:ext uri="{FF2B5EF4-FFF2-40B4-BE49-F238E27FC236}">
                <a16:creationId xmlns:a16="http://schemas.microsoft.com/office/drawing/2014/main" id="{1FC67635-18F9-4AA1-D5B0-6081B00761C8}"/>
              </a:ext>
            </a:extLst>
          </p:cNvPr>
          <p:cNvSpPr>
            <a:spLocks noGrp="1"/>
          </p:cNvSpPr>
          <p:nvPr>
            <p:ph idx="1"/>
          </p:nvPr>
        </p:nvSpPr>
        <p:spPr/>
        <p:txBody>
          <a:bodyPr>
            <a:normAutofit fontScale="85000" lnSpcReduction="10000"/>
          </a:bodyPr>
          <a:lstStyle/>
          <a:p>
            <a:pPr marL="0" indent="0" algn="just">
              <a:buNone/>
            </a:pPr>
            <a:r>
              <a:rPr lang="it-IT" dirty="0">
                <a:latin typeface="Bahnschrift Light SemiCondensed" panose="020B0502040204020203" pitchFamily="34" charset="0"/>
              </a:rPr>
              <a:t>Il codice deontologico è attraversato in ogni sua parte da direttive che ci offrono spunti di riflessione per un corretto esercizio della professione.</a:t>
            </a:r>
          </a:p>
          <a:p>
            <a:pPr marL="0" indent="0" algn="just">
              <a:buNone/>
            </a:pPr>
            <a:r>
              <a:rPr lang="it-IT" dirty="0">
                <a:latin typeface="Bahnschrift Light SemiCondensed" panose="020B0502040204020203" pitchFamily="34" charset="0"/>
              </a:rPr>
              <a:t>Il codice deontologico contiene i principi, i valori e le regole che orientano l’agire di tutti gli assistenti sociali, valori e norme che la comunità professionale ha maturato e condiviso (art. 3)</a:t>
            </a:r>
          </a:p>
          <a:p>
            <a:pPr marL="0" indent="0" algn="just">
              <a:buNone/>
            </a:pPr>
            <a:r>
              <a:rPr lang="it-IT" dirty="0">
                <a:latin typeface="Bahnschrift Light SemiCondensed" panose="020B0502040204020203" pitchFamily="34" charset="0"/>
              </a:rPr>
              <a:t>I codici deontologici di tutte le professioni definiscono obblighi e responsabilità del professionista, per salvaguardare la qualità dell’intervento che la persona che si rivolge al professionista deve attendersi. </a:t>
            </a:r>
          </a:p>
          <a:p>
            <a:pPr marL="0" indent="0" algn="just">
              <a:buNone/>
            </a:pPr>
            <a:r>
              <a:rPr lang="it-IT" dirty="0">
                <a:latin typeface="Bahnschrift Light SemiCondensed" panose="020B0502040204020203" pitchFamily="34" charset="0"/>
              </a:rPr>
              <a:t>In linea con i principi etici e a garanzia proprio della qualità dell’intervento «L’Assistente Sociale svolge la propria azione professionale senza fare discriminazioni e riconoscendo le differenze (…)» e quindi «non esprime giudizi di valore sulla persona» e consapevole «delle proprie convinzioni e appartenenze personali» è particolarmente attento/a </a:t>
            </a:r>
            <a:r>
              <a:rPr lang="it-IT" dirty="0" err="1">
                <a:latin typeface="Bahnschrift Light SemiCondensed" panose="020B0502040204020203" pitchFamily="34" charset="0"/>
              </a:rPr>
              <a:t>a</a:t>
            </a:r>
            <a:r>
              <a:rPr lang="it-IT" dirty="0">
                <a:latin typeface="Bahnschrift Light SemiCondensed" panose="020B0502040204020203" pitchFamily="34" charset="0"/>
              </a:rPr>
              <a:t> non imporre «il proprio sistema di valori» (art. 9)</a:t>
            </a:r>
          </a:p>
        </p:txBody>
      </p:sp>
    </p:spTree>
    <p:extLst>
      <p:ext uri="{BB962C8B-B14F-4D97-AF65-F5344CB8AC3E}">
        <p14:creationId xmlns:p14="http://schemas.microsoft.com/office/powerpoint/2010/main" val="2155717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445E5E-07DC-9DB0-989D-67008E3E4A49}"/>
              </a:ext>
            </a:extLst>
          </p:cNvPr>
          <p:cNvSpPr>
            <a:spLocks noGrp="1"/>
          </p:cNvSpPr>
          <p:nvPr>
            <p:ph type="title"/>
          </p:nvPr>
        </p:nvSpPr>
        <p:spPr/>
        <p:txBody>
          <a:bodyPr>
            <a:normAutofit/>
          </a:bodyPr>
          <a:lstStyle/>
          <a:p>
            <a:r>
              <a:rPr lang="it-IT" sz="3600" b="1" dirty="0">
                <a:latin typeface="Bahnschrift Light SemiCondensed" panose="020B0502040204020203" pitchFamily="34" charset="0"/>
              </a:rPr>
              <a:t>Cosa cambia con il Nuovo Codice?</a:t>
            </a:r>
          </a:p>
        </p:txBody>
      </p:sp>
      <p:sp>
        <p:nvSpPr>
          <p:cNvPr id="3" name="Segnaposto contenuto 2">
            <a:extLst>
              <a:ext uri="{FF2B5EF4-FFF2-40B4-BE49-F238E27FC236}">
                <a16:creationId xmlns:a16="http://schemas.microsoft.com/office/drawing/2014/main" id="{24D08661-8CFF-F153-C822-F0660CACFC87}"/>
              </a:ext>
            </a:extLst>
          </p:cNvPr>
          <p:cNvSpPr>
            <a:spLocks noGrp="1"/>
          </p:cNvSpPr>
          <p:nvPr>
            <p:ph idx="1"/>
          </p:nvPr>
        </p:nvSpPr>
        <p:spPr/>
        <p:txBody>
          <a:bodyPr/>
          <a:lstStyle/>
          <a:p>
            <a:pPr marL="0" indent="0" algn="just">
              <a:buNone/>
            </a:pPr>
            <a:endParaRPr lang="it-IT" sz="2200" dirty="0">
              <a:latin typeface="Bahnschrift Light SemiCondensed" panose="020B0502040204020203" pitchFamily="34" charset="0"/>
            </a:endParaRPr>
          </a:p>
          <a:p>
            <a:pPr marL="0" indent="0" algn="just">
              <a:buNone/>
            </a:pPr>
            <a:r>
              <a:rPr lang="it-IT" sz="2400" dirty="0">
                <a:latin typeface="Bahnschrift Light SemiCondensed" panose="020B0502040204020203" pitchFamily="34" charset="0"/>
              </a:rPr>
              <a:t>Il </a:t>
            </a:r>
            <a:r>
              <a:rPr lang="it-IT" sz="2400" dirty="0" err="1">
                <a:latin typeface="Bahnschrift Light SemiCondensed" panose="020B0502040204020203" pitchFamily="34" charset="0"/>
              </a:rPr>
              <a:t>Cnoas</a:t>
            </a:r>
            <a:r>
              <a:rPr lang="it-IT" sz="2400" dirty="0">
                <a:latin typeface="Bahnschrift Light SemiCondensed" panose="020B0502040204020203" pitchFamily="34" charset="0"/>
              </a:rPr>
              <a:t> (Consiglio Nazionale dell’Ordine degli Assistenti Sociali) ha approvato il Nuovo Codice Deontologico e sono stati </a:t>
            </a:r>
            <a:r>
              <a:rPr lang="it-IT" sz="2400" b="1" dirty="0">
                <a:latin typeface="Bahnschrift Light SemiCondensed" panose="020B0502040204020203" pitchFamily="34" charset="0"/>
              </a:rPr>
              <a:t>numerosi i cambiamenti apportati</a:t>
            </a:r>
            <a:r>
              <a:rPr lang="it-IT" sz="2400" dirty="0">
                <a:solidFill>
                  <a:schemeClr val="accent1"/>
                </a:solidFill>
                <a:latin typeface="Bahnschrift Light SemiCondensed" panose="020B0502040204020203" pitchFamily="34" charset="0"/>
              </a:rPr>
              <a:t>, </a:t>
            </a:r>
            <a:r>
              <a:rPr lang="it-IT" sz="2400" dirty="0">
                <a:latin typeface="Bahnschrift Light SemiCondensed" panose="020B0502040204020203" pitchFamily="34" charset="0"/>
              </a:rPr>
              <a:t>dalle indicazioni relative all’uso del web all’esplicitazione del ruolo politico e ambientale degli Assistenti Sociali, della regolamentazione deontologica del lavoro autonomo e consulenziale alle indicazioni per affrontare i dilemmi etici.</a:t>
            </a:r>
          </a:p>
          <a:p>
            <a:pPr marL="0" indent="0" algn="just">
              <a:buNone/>
            </a:pPr>
            <a:r>
              <a:rPr lang="it-IT" sz="2400" dirty="0">
                <a:latin typeface="Bahnschrift Light SemiCondensed" panose="020B0502040204020203" pitchFamily="34" charset="0"/>
              </a:rPr>
              <a:t>Ci sono voluti due anni di intenso lavoro, che hanno coinvolto la Commissione Etica del </a:t>
            </a:r>
            <a:r>
              <a:rPr lang="it-IT" sz="2400" dirty="0" err="1">
                <a:latin typeface="Bahnschrift Light SemiCondensed" panose="020B0502040204020203" pitchFamily="34" charset="0"/>
              </a:rPr>
              <a:t>Cnoas</a:t>
            </a:r>
            <a:r>
              <a:rPr lang="it-IT" sz="2400" dirty="0">
                <a:latin typeface="Bahnschrift Light SemiCondensed" panose="020B0502040204020203" pitchFamily="34" charset="0"/>
              </a:rPr>
              <a:t>, l’Osservatorio Deontologico, il Consiglio Nazionale, le rappresentanze della professione e tantissimi assistenti sociali.</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211664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8A31E3-6ABF-FADE-3D53-BCC9F6BC99AB}"/>
              </a:ext>
            </a:extLst>
          </p:cNvPr>
          <p:cNvSpPr>
            <a:spLocks noGrp="1"/>
          </p:cNvSpPr>
          <p:nvPr>
            <p:ph type="title"/>
          </p:nvPr>
        </p:nvSpPr>
        <p:spPr>
          <a:xfrm>
            <a:off x="838200" y="279401"/>
            <a:ext cx="10515600" cy="1411288"/>
          </a:xfrm>
        </p:spPr>
        <p:txBody>
          <a:bodyPr>
            <a:normAutofit/>
          </a:bodyPr>
          <a:lstStyle/>
          <a:p>
            <a:r>
              <a:rPr lang="it-IT" sz="3600" b="1" dirty="0">
                <a:latin typeface="Bahnschrift Light SemiCondensed" panose="020B0502040204020203" pitchFamily="34" charset="0"/>
              </a:rPr>
              <a:t>…alcune delle principali INNOVAZIONI</a:t>
            </a:r>
          </a:p>
        </p:txBody>
      </p:sp>
      <p:sp>
        <p:nvSpPr>
          <p:cNvPr id="3" name="Segnaposto contenuto 2">
            <a:extLst>
              <a:ext uri="{FF2B5EF4-FFF2-40B4-BE49-F238E27FC236}">
                <a16:creationId xmlns:a16="http://schemas.microsoft.com/office/drawing/2014/main" id="{DF78E35E-A190-395D-A33D-504A8934B43D}"/>
              </a:ext>
            </a:extLst>
          </p:cNvPr>
          <p:cNvSpPr>
            <a:spLocks noGrp="1"/>
          </p:cNvSpPr>
          <p:nvPr>
            <p:ph idx="1"/>
          </p:nvPr>
        </p:nvSpPr>
        <p:spPr>
          <a:xfrm>
            <a:off x="609600" y="1333500"/>
            <a:ext cx="10744200" cy="5245099"/>
          </a:xfrm>
        </p:spPr>
        <p:txBody>
          <a:bodyPr>
            <a:normAutofit fontScale="92500"/>
          </a:bodyPr>
          <a:lstStyle/>
          <a:p>
            <a:pPr marL="0" indent="0" algn="just">
              <a:buNone/>
            </a:pPr>
            <a:endParaRPr lang="it-IT" sz="2200" dirty="0">
              <a:latin typeface="Bahnschrift Light SemiCondensed" panose="020B0502040204020203" pitchFamily="34" charset="0"/>
            </a:endParaRPr>
          </a:p>
          <a:p>
            <a:pPr algn="just"/>
            <a:r>
              <a:rPr lang="it-IT" sz="2200" dirty="0">
                <a:latin typeface="Bahnschrift Light SemiCondensed" panose="020B0502040204020203" pitchFamily="34" charset="0"/>
              </a:rPr>
              <a:t>ha un </a:t>
            </a:r>
            <a:r>
              <a:rPr lang="it-IT" sz="2200" b="1" dirty="0">
                <a:latin typeface="Bahnschrift Light SemiCondensed" panose="020B0502040204020203" pitchFamily="34" charset="0"/>
              </a:rPr>
              <a:t>«Preambolo» </a:t>
            </a:r>
            <a:r>
              <a:rPr lang="it-IT" sz="2200" dirty="0">
                <a:latin typeface="Bahnschrift Light SemiCondensed" panose="020B0502040204020203" pitchFamily="34" charset="0"/>
              </a:rPr>
              <a:t>che, in qualche modo, sintetizza i contenuti del Codice e ne indica le finalità;</a:t>
            </a:r>
          </a:p>
          <a:p>
            <a:pPr algn="just"/>
            <a:r>
              <a:rPr lang="it-IT" sz="2200" dirty="0">
                <a:latin typeface="Bahnschrift Light SemiCondensed" panose="020B0502040204020203" pitchFamily="34" charset="0"/>
              </a:rPr>
              <a:t>è composto da </a:t>
            </a:r>
            <a:r>
              <a:rPr lang="it-IT" sz="2200" b="1" dirty="0">
                <a:latin typeface="Bahnschrift Light SemiCondensed" panose="020B0502040204020203" pitchFamily="34" charset="0"/>
              </a:rPr>
              <a:t>9 Titoli e da 86 articoli</a:t>
            </a:r>
            <a:r>
              <a:rPr lang="it-IT" sz="2200" dirty="0">
                <a:latin typeface="Bahnschrift Light SemiCondensed" panose="020B0502040204020203" pitchFamily="34" charset="0"/>
              </a:rPr>
              <a:t>, a fronte dei 7 Titoli e 69 articoli del precedente (2009);</a:t>
            </a:r>
          </a:p>
          <a:p>
            <a:pPr algn="just"/>
            <a:r>
              <a:rPr lang="it-IT" sz="2200" dirty="0">
                <a:latin typeface="Bahnschrift Light SemiCondensed" panose="020B0502040204020203" pitchFamily="34" charset="0"/>
              </a:rPr>
              <a:t>indica la condotta degli Assistenti Sociali </a:t>
            </a:r>
            <a:r>
              <a:rPr lang="it-IT" sz="2200" b="1" dirty="0">
                <a:latin typeface="Bahnschrift Light SemiCondensed" panose="020B0502040204020203" pitchFamily="34" charset="0"/>
              </a:rPr>
              <a:t>nell’uso di internet e dei social network</a:t>
            </a:r>
            <a:r>
              <a:rPr lang="it-IT" sz="2200" dirty="0">
                <a:latin typeface="Bahnschrift Light SemiCondensed" panose="020B0502040204020203" pitchFamily="34" charset="0"/>
              </a:rPr>
              <a:t>;</a:t>
            </a:r>
          </a:p>
          <a:p>
            <a:pPr algn="just"/>
            <a:r>
              <a:rPr lang="it-IT" sz="2200" dirty="0">
                <a:latin typeface="Bahnschrift Light SemiCondensed" panose="020B0502040204020203" pitchFamily="34" charset="0"/>
              </a:rPr>
              <a:t>cita il </a:t>
            </a:r>
            <a:r>
              <a:rPr lang="it-IT" sz="2200" b="1" dirty="0">
                <a:latin typeface="Bahnschrift Light SemiCondensed" panose="020B0502040204020203" pitchFamily="34" charset="0"/>
              </a:rPr>
              <a:t>ruolo politico </a:t>
            </a:r>
            <a:r>
              <a:rPr lang="it-IT" sz="2200" dirty="0">
                <a:latin typeface="Bahnschrift Light SemiCondensed" panose="020B0502040204020203" pitchFamily="34" charset="0"/>
              </a:rPr>
              <a:t>della professione e della sua partecipazione alla produzione di modelli di sviluppo sociale e ambientale;</a:t>
            </a:r>
          </a:p>
          <a:p>
            <a:pPr algn="just"/>
            <a:r>
              <a:rPr lang="it-IT" sz="2200" dirty="0">
                <a:latin typeface="Bahnschrift Light SemiCondensed" panose="020B0502040204020203" pitchFamily="34" charset="0"/>
              </a:rPr>
              <a:t>è presente un intero titolo dedicato a precisare le </a:t>
            </a:r>
            <a:r>
              <a:rPr lang="it-IT" sz="2200" b="1" dirty="0">
                <a:latin typeface="Bahnschrift Light SemiCondensed" panose="020B0502040204020203" pitchFamily="34" charset="0"/>
              </a:rPr>
              <a:t>responsabilità generali </a:t>
            </a:r>
            <a:r>
              <a:rPr lang="it-IT" sz="2200" dirty="0">
                <a:latin typeface="Bahnschrift Light SemiCondensed" panose="020B0502040204020203" pitchFamily="34" charset="0"/>
              </a:rPr>
              <a:t>degli Assistenti Sociali;</a:t>
            </a:r>
          </a:p>
          <a:p>
            <a:pPr algn="just"/>
            <a:r>
              <a:rPr lang="it-IT" sz="2200" dirty="0">
                <a:latin typeface="Bahnschrift Light SemiCondensed" panose="020B0502040204020203" pitchFamily="34" charset="0"/>
              </a:rPr>
              <a:t>vi sono indicazioni relative alle modalità per individuare e affrontare i </a:t>
            </a:r>
            <a:r>
              <a:rPr lang="it-IT" sz="2200" b="1" dirty="0">
                <a:latin typeface="Bahnschrift Light SemiCondensed" panose="020B0502040204020203" pitchFamily="34" charset="0"/>
              </a:rPr>
              <a:t>dilemmi etici</a:t>
            </a:r>
            <a:r>
              <a:rPr lang="it-IT" sz="2200" dirty="0">
                <a:latin typeface="Bahnschrift Light SemiCondensed" panose="020B0502040204020203" pitchFamily="34" charset="0"/>
              </a:rPr>
              <a:t>;</a:t>
            </a:r>
          </a:p>
          <a:p>
            <a:pPr algn="just"/>
            <a:r>
              <a:rPr lang="it-IT" sz="2200" dirty="0">
                <a:latin typeface="Bahnschrift Light SemiCondensed" panose="020B0502040204020203" pitchFamily="34" charset="0"/>
              </a:rPr>
              <a:t>l’introduzione di norme deontologiche relative alla </a:t>
            </a:r>
            <a:r>
              <a:rPr lang="it-IT" sz="2200" b="1" dirty="0">
                <a:latin typeface="Bahnschrift Light SemiCondensed" panose="020B0502040204020203" pitchFamily="34" charset="0"/>
              </a:rPr>
              <a:t>supervisione didattica </a:t>
            </a:r>
            <a:r>
              <a:rPr lang="it-IT" sz="2200" dirty="0">
                <a:latin typeface="Bahnschrift Light SemiCondensed" panose="020B0502040204020203" pitchFamily="34" charset="0"/>
              </a:rPr>
              <a:t>nei confronti dei tirocinanti;</a:t>
            </a:r>
          </a:p>
          <a:p>
            <a:pPr algn="just"/>
            <a:r>
              <a:rPr lang="it-IT" sz="2200" dirty="0">
                <a:latin typeface="Bahnschrift Light SemiCondensed" panose="020B0502040204020203" pitchFamily="34" charset="0"/>
              </a:rPr>
              <a:t>l’ulteriore precisazione del rapporto degli Assistenti Sociali con l’Ordine Professionale;</a:t>
            </a:r>
          </a:p>
          <a:p>
            <a:pPr algn="just"/>
            <a:r>
              <a:rPr lang="it-IT" sz="2200" dirty="0">
                <a:latin typeface="Bahnschrift Light SemiCondensed" panose="020B0502040204020203" pitchFamily="34" charset="0"/>
              </a:rPr>
              <a:t>un intero titolo è dedicato all’approfondimento dei </a:t>
            </a:r>
            <a:r>
              <a:rPr lang="it-IT" sz="2200" b="1" dirty="0">
                <a:latin typeface="Bahnschrift Light SemiCondensed" panose="020B0502040204020203" pitchFamily="34" charset="0"/>
              </a:rPr>
              <a:t>diversi ambiti di esercizio della professione </a:t>
            </a:r>
            <a:r>
              <a:rPr lang="it-IT" sz="2200" dirty="0">
                <a:latin typeface="Bahnschrift Light SemiCondensed" panose="020B0502040204020203" pitchFamily="34" charset="0"/>
              </a:rPr>
              <a:t>(in regime subordinato, in ruoli dirigenziali, in regime di libera professione o in società, nel ruolo di consulenti d’ufficio o di parte) </a:t>
            </a:r>
          </a:p>
          <a:p>
            <a:pPr algn="just"/>
            <a:endParaRPr lang="it-IT" sz="2400" dirty="0">
              <a:latin typeface="Bahnschrift Light SemiCondensed" panose="020B0502040204020203" pitchFamily="34" charset="0"/>
            </a:endParaRPr>
          </a:p>
          <a:p>
            <a:pPr marL="0" indent="0">
              <a:buNone/>
            </a:pPr>
            <a:endParaRPr lang="it-IT" dirty="0"/>
          </a:p>
        </p:txBody>
      </p:sp>
    </p:spTree>
    <p:extLst>
      <p:ext uri="{BB962C8B-B14F-4D97-AF65-F5344CB8AC3E}">
        <p14:creationId xmlns:p14="http://schemas.microsoft.com/office/powerpoint/2010/main" val="1548312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6F6FFA-5158-49BA-02D5-CA79E969505C}"/>
              </a:ext>
            </a:extLst>
          </p:cNvPr>
          <p:cNvSpPr>
            <a:spLocks noGrp="1"/>
          </p:cNvSpPr>
          <p:nvPr>
            <p:ph type="title"/>
          </p:nvPr>
        </p:nvSpPr>
        <p:spPr/>
        <p:txBody>
          <a:bodyPr>
            <a:normAutofit/>
          </a:bodyPr>
          <a:lstStyle/>
          <a:p>
            <a:r>
              <a:rPr lang="it-IT" sz="3600" b="1" dirty="0">
                <a:latin typeface="Bahnschrift Light SemiCondensed" panose="020B0502040204020203" pitchFamily="34" charset="0"/>
              </a:rPr>
              <a:t>… e la nuova articolazione del Codice</a:t>
            </a:r>
            <a:endParaRPr lang="it-IT" sz="3600" dirty="0">
              <a:latin typeface="Bahnschrift Light SemiCondensed" panose="020B0502040204020203" pitchFamily="34" charset="0"/>
            </a:endParaRPr>
          </a:p>
        </p:txBody>
      </p:sp>
      <p:sp>
        <p:nvSpPr>
          <p:cNvPr id="3" name="Segnaposto contenuto 2">
            <a:extLst>
              <a:ext uri="{FF2B5EF4-FFF2-40B4-BE49-F238E27FC236}">
                <a16:creationId xmlns:a16="http://schemas.microsoft.com/office/drawing/2014/main" id="{C1B21F9B-3AC4-7649-D955-C75B9D894C04}"/>
              </a:ext>
            </a:extLst>
          </p:cNvPr>
          <p:cNvSpPr>
            <a:spLocks noGrp="1"/>
          </p:cNvSpPr>
          <p:nvPr>
            <p:ph idx="1"/>
          </p:nvPr>
        </p:nvSpPr>
        <p:spPr>
          <a:xfrm>
            <a:off x="838200" y="1473200"/>
            <a:ext cx="10515600" cy="5130800"/>
          </a:xfrm>
        </p:spPr>
        <p:txBody>
          <a:bodyPr>
            <a:normAutofit fontScale="32500" lnSpcReduction="20000"/>
          </a:bodyPr>
          <a:lstStyle/>
          <a:p>
            <a:pPr marL="0" indent="0" algn="just">
              <a:buNone/>
            </a:pPr>
            <a:endParaRPr lang="it-IT" sz="2800" dirty="0">
              <a:latin typeface="Bahnschrift Light SemiCondensed" panose="020B0502040204020203" pitchFamily="34" charset="0"/>
            </a:endParaRPr>
          </a:p>
          <a:p>
            <a:pPr algn="just">
              <a:lnSpc>
                <a:spcPct val="110000"/>
              </a:lnSpc>
            </a:pPr>
            <a:r>
              <a:rPr lang="it-IT" sz="6200" dirty="0">
                <a:latin typeface="Bahnschrift Light SemiCondensed" panose="020B0502040204020203" pitchFamily="34" charset="0"/>
              </a:rPr>
              <a:t>Il nuovo codice  sottolinea la rilevanza della figura e del ruolo del professionista. «La professione dell’Assistente Sociale è fondamentale per garantire i diritti umani e lo sviluppo sociale e, a questo scopo, è normata dallo Stato a tutela della persona e delle comunità; anche per questo, l’assistente sociale è consapevole che la professione è una risorsa da tutelare, che implica doveri e responsabilità».</a:t>
            </a:r>
          </a:p>
          <a:p>
            <a:pPr algn="just">
              <a:lnSpc>
                <a:spcPct val="110000"/>
              </a:lnSpc>
            </a:pPr>
            <a:r>
              <a:rPr lang="it-IT" sz="6200" dirty="0">
                <a:latin typeface="Bahnschrift Light SemiCondensed" panose="020B0502040204020203" pitchFamily="34" charset="0"/>
              </a:rPr>
              <a:t>Il nuovo testo stabilisce di definire semplicemente </a:t>
            </a:r>
            <a:r>
              <a:rPr lang="it-IT" sz="6200" b="1" dirty="0">
                <a:latin typeface="Bahnschrift Light SemiCondensed" panose="020B0502040204020203" pitchFamily="34" charset="0"/>
              </a:rPr>
              <a:t>«persona» </a:t>
            </a:r>
            <a:r>
              <a:rPr lang="it-IT" sz="6200" dirty="0">
                <a:latin typeface="Bahnschrift Light SemiCondensed" panose="020B0502040204020203" pitchFamily="34" charset="0"/>
              </a:rPr>
              <a:t>l’interlocutore dell’Assistente Sociale e non «persona utente e cliente» come nel testo precedente.</a:t>
            </a:r>
          </a:p>
          <a:p>
            <a:pPr algn="just">
              <a:lnSpc>
                <a:spcPct val="110000"/>
              </a:lnSpc>
            </a:pPr>
            <a:r>
              <a:rPr lang="it-IT" sz="6200" dirty="0">
                <a:latin typeface="Bahnschrift Light SemiCondensed" panose="020B0502040204020203" pitchFamily="34" charset="0"/>
              </a:rPr>
              <a:t>Il nuovo codice introduce anche riferimenti all’idea del miglioramento della </a:t>
            </a:r>
            <a:r>
              <a:rPr lang="it-IT" sz="6200" b="1" dirty="0">
                <a:latin typeface="Bahnschrift Light SemiCondensed" panose="020B0502040204020203" pitchFamily="34" charset="0"/>
              </a:rPr>
              <a:t>qualità della vita</a:t>
            </a:r>
            <a:r>
              <a:rPr lang="it-IT" sz="6200" dirty="0">
                <a:latin typeface="Bahnschrift Light SemiCondensed" panose="020B0502040204020203" pitchFamily="34" charset="0"/>
              </a:rPr>
              <a:t> come obiettivo del professionista.</a:t>
            </a:r>
          </a:p>
          <a:p>
            <a:pPr algn="just">
              <a:lnSpc>
                <a:spcPct val="110000"/>
              </a:lnSpc>
            </a:pPr>
            <a:r>
              <a:rPr lang="it-IT" sz="6200" dirty="0">
                <a:latin typeface="Bahnschrift Light SemiCondensed" panose="020B0502040204020203" pitchFamily="34" charset="0"/>
              </a:rPr>
              <a:t>Ancora, il nuovo codice, chiarisce il concetto di </a:t>
            </a:r>
            <a:r>
              <a:rPr lang="it-IT" sz="6200" b="1" dirty="0">
                <a:latin typeface="Bahnschrift Light SemiCondensed" panose="020B0502040204020203" pitchFamily="34" charset="0"/>
              </a:rPr>
              <a:t>pluralità di famiglie </a:t>
            </a:r>
            <a:r>
              <a:rPr lang="it-IT" sz="6200" i="1" dirty="0">
                <a:latin typeface="Bahnschrift Light SemiCondensed" panose="020B0502040204020203" pitchFamily="34" charset="0"/>
              </a:rPr>
              <a:t>«</a:t>
            </a:r>
            <a:r>
              <a:rPr lang="it-IT" sz="6200" dirty="0">
                <a:latin typeface="Bahnschrift Light SemiCondensed" panose="020B0502040204020203" pitchFamily="34" charset="0"/>
              </a:rPr>
              <a:t>L’Assistente Sociale riconosce le famiglie, nelle loro diverse e molteplici forme ed espressioni, nonché i rapporti elettivi di ciascuna persona, come luogo privilegiato di relazioni significative» (art. 10).</a:t>
            </a:r>
          </a:p>
          <a:p>
            <a:pPr algn="just">
              <a:lnSpc>
                <a:spcPct val="110000"/>
              </a:lnSpc>
            </a:pPr>
            <a:r>
              <a:rPr lang="it-IT" sz="6200" dirty="0">
                <a:latin typeface="Bahnschrift Light SemiCondensed" panose="020B0502040204020203" pitchFamily="34" charset="0"/>
              </a:rPr>
              <a:t>Il nuovo codice richiama più volte, come approccio e modalità di lavoro, il concetto e la pratica della «riflessività» e dell’</a:t>
            </a:r>
            <a:r>
              <a:rPr lang="it-IT" sz="6200" b="1" dirty="0">
                <a:latin typeface="Bahnschrift Light SemiCondensed" panose="020B0502040204020203" pitchFamily="34" charset="0"/>
              </a:rPr>
              <a:t>auto-riflessione</a:t>
            </a:r>
            <a:r>
              <a:rPr lang="it-IT" sz="6200" dirty="0">
                <a:latin typeface="Bahnschrift Light SemiCondensed" panose="020B0502040204020203" pitchFamily="34" charset="0"/>
              </a:rPr>
              <a:t> «per garantire il corretto esercizio della professione» (dal Preambolo).</a:t>
            </a:r>
          </a:p>
          <a:p>
            <a:endParaRPr lang="it-IT" dirty="0"/>
          </a:p>
        </p:txBody>
      </p:sp>
    </p:spTree>
    <p:extLst>
      <p:ext uri="{BB962C8B-B14F-4D97-AF65-F5344CB8AC3E}">
        <p14:creationId xmlns:p14="http://schemas.microsoft.com/office/powerpoint/2010/main" val="3068506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458179-BBB8-38DE-8489-838AE72BDC5F}"/>
              </a:ext>
            </a:extLst>
          </p:cNvPr>
          <p:cNvSpPr>
            <a:spLocks noGrp="1"/>
          </p:cNvSpPr>
          <p:nvPr>
            <p:ph type="title"/>
          </p:nvPr>
        </p:nvSpPr>
        <p:spPr/>
        <p:txBody>
          <a:bodyPr/>
          <a:lstStyle/>
          <a:p>
            <a:r>
              <a:rPr lang="it-IT" dirty="0"/>
              <a:t>INTERNET E SOCIAL NETWORK</a:t>
            </a:r>
          </a:p>
        </p:txBody>
      </p:sp>
      <p:sp>
        <p:nvSpPr>
          <p:cNvPr id="3" name="Segnaposto contenuto 2">
            <a:extLst>
              <a:ext uri="{FF2B5EF4-FFF2-40B4-BE49-F238E27FC236}">
                <a16:creationId xmlns:a16="http://schemas.microsoft.com/office/drawing/2014/main" id="{9BCE2348-17C6-4D7F-9568-75C19E0F04FA}"/>
              </a:ext>
            </a:extLst>
          </p:cNvPr>
          <p:cNvSpPr>
            <a:spLocks noGrp="1"/>
          </p:cNvSpPr>
          <p:nvPr>
            <p:ph idx="1"/>
          </p:nvPr>
        </p:nvSpPr>
        <p:spPr/>
        <p:txBody>
          <a:bodyPr/>
          <a:lstStyle/>
          <a:p>
            <a:pPr marL="0" indent="0" algn="just">
              <a:lnSpc>
                <a:spcPct val="100000"/>
              </a:lnSpc>
              <a:buNone/>
            </a:pPr>
            <a:r>
              <a:rPr lang="it-IT" sz="2000" dirty="0">
                <a:latin typeface="Bahnschrift Light SemiCondensed" panose="020B0502040204020203" pitchFamily="34" charset="0"/>
              </a:rPr>
              <a:t>Lo sviluppo delle nuove tecnologie e in particolare dei social network hanno contribuito a modificare sensibilmente la circolazione delle informazioni e le relazioni personali. Scambi tra persone anche molto lontane tra loro hanno reso possibile non solo la condivisione di conoscenze, di esperienze o forme di soccorso e sostegno a distanza, ma anche il furto di informazioni, l’intrusione nella privacy individuale, oltre a forme di stalking e di derisione e svilimento dell’immagine personale e professionale.</a:t>
            </a:r>
          </a:p>
          <a:p>
            <a:pPr marL="0" indent="0" algn="just">
              <a:lnSpc>
                <a:spcPct val="100000"/>
              </a:lnSpc>
              <a:buNone/>
            </a:pPr>
            <a:r>
              <a:rPr lang="it-IT" sz="2000" dirty="0">
                <a:latin typeface="Bahnschrift Light SemiCondensed" panose="020B0502040204020203" pitchFamily="34" charset="0"/>
              </a:rPr>
              <a:t>Qual è l’etica professionale che come Assistenti Sociali siamo chiamati a rispettare quando navighiamo in Internet o quando utilizziamo i Social network? Quali sono le regole deontologiche da tenere presenti quando come Assistenti Sociali utilizziamo il web? Come interviene il nuovo codice deontologico?</a:t>
            </a:r>
          </a:p>
          <a:p>
            <a:pPr marL="0" indent="0" algn="just">
              <a:lnSpc>
                <a:spcPct val="100000"/>
              </a:lnSpc>
              <a:buNone/>
            </a:pPr>
            <a:endParaRPr lang="it-IT" sz="2000" dirty="0">
              <a:latin typeface="Bahnschrift Light SemiCondensed" panose="020B0502040204020203" pitchFamily="34" charset="0"/>
            </a:endParaRPr>
          </a:p>
        </p:txBody>
      </p:sp>
      <p:sp>
        <p:nvSpPr>
          <p:cNvPr id="4" name="Freccia in giù 3">
            <a:extLst>
              <a:ext uri="{FF2B5EF4-FFF2-40B4-BE49-F238E27FC236}">
                <a16:creationId xmlns:a16="http://schemas.microsoft.com/office/drawing/2014/main" id="{4C68260A-368E-C537-805F-405E5E417274}"/>
              </a:ext>
            </a:extLst>
          </p:cNvPr>
          <p:cNvSpPr/>
          <p:nvPr/>
        </p:nvSpPr>
        <p:spPr>
          <a:xfrm>
            <a:off x="5702300" y="4940300"/>
            <a:ext cx="484632" cy="97840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846467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F1114290-7700-C452-6F96-3BCF88BA90FC}"/>
              </a:ext>
            </a:extLst>
          </p:cNvPr>
          <p:cNvSpPr txBox="1"/>
          <p:nvPr/>
        </p:nvSpPr>
        <p:spPr>
          <a:xfrm>
            <a:off x="355600" y="431800"/>
            <a:ext cx="11595100" cy="5909310"/>
          </a:xfrm>
          <a:prstGeom prst="rect">
            <a:avLst/>
          </a:prstGeom>
          <a:noFill/>
        </p:spPr>
        <p:txBody>
          <a:bodyPr wrap="square">
            <a:spAutoFit/>
          </a:bodyPr>
          <a:lstStyle/>
          <a:p>
            <a:pPr algn="just"/>
            <a:r>
              <a:rPr lang="it-IT" sz="2000" dirty="0">
                <a:solidFill>
                  <a:schemeClr val="accent1"/>
                </a:solidFill>
                <a:latin typeface="Bahnschrift Light SemiCondensed" panose="020B0502040204020203" pitchFamily="34" charset="0"/>
              </a:rPr>
              <a:t>TITOLO I</a:t>
            </a:r>
          </a:p>
          <a:p>
            <a:pPr algn="just"/>
            <a:r>
              <a:rPr lang="it-IT" sz="2000" b="1" dirty="0">
                <a:solidFill>
                  <a:schemeClr val="accent1"/>
                </a:solidFill>
                <a:latin typeface="Bahnschrift Light SemiCondensed" panose="020B0502040204020203" pitchFamily="34" charset="0"/>
              </a:rPr>
              <a:t>Definizioni generali e ambito di applicazione</a:t>
            </a:r>
          </a:p>
          <a:p>
            <a:pPr algn="just"/>
            <a:r>
              <a:rPr lang="it-IT" sz="2000" dirty="0">
                <a:latin typeface="Bahnschrift Light SemiCondensed" panose="020B0502040204020203" pitchFamily="34" charset="0"/>
              </a:rPr>
              <a:t>Art. 3: «I principi, i valori e le regole contenute nel Codice orientano le scelte di comportamento dei professionisti in tutti gli ambiti, a tutti i livelli di responsabilità attribuita, anche quando gli interventi professionali siano effettuati a distanza, via internet o con qualunque altro dispositivo elettronico o telematico».</a:t>
            </a:r>
          </a:p>
          <a:p>
            <a:pPr algn="just"/>
            <a:endParaRPr lang="it-IT" sz="2000" dirty="0">
              <a:latin typeface="Bahnschrift Light SemiCondensed" panose="020B0502040204020203" pitchFamily="34" charset="0"/>
            </a:endParaRPr>
          </a:p>
          <a:p>
            <a:pPr marL="342900" indent="-342900" algn="just">
              <a:buFont typeface="Wingdings" panose="05000000000000000000" pitchFamily="2" charset="2"/>
              <a:buChar char="Ø"/>
            </a:pPr>
            <a:r>
              <a:rPr lang="it-IT" sz="2000" dirty="0">
                <a:latin typeface="Bahnschrift Light SemiCondensed" panose="020B0502040204020203" pitchFamily="34" charset="0"/>
              </a:rPr>
              <a:t>L’indicazione è chiara: il nostro comportamento deve essere </a:t>
            </a:r>
            <a:r>
              <a:rPr lang="it-IT" sz="2000" b="1" dirty="0">
                <a:latin typeface="Bahnschrift Light SemiCondensed" panose="020B0502040204020203" pitchFamily="34" charset="0"/>
              </a:rPr>
              <a:t>deontologicamente adeguato anche quando interveniamo tramite il web.</a:t>
            </a:r>
          </a:p>
          <a:p>
            <a:pPr marL="342900" indent="-342900" algn="just">
              <a:buFont typeface="Wingdings" panose="05000000000000000000" pitchFamily="2" charset="2"/>
              <a:buChar char="Ø"/>
            </a:pPr>
            <a:endParaRPr lang="it-IT" sz="2000" dirty="0">
              <a:latin typeface="Bahnschrift Light SemiCondensed" panose="020B0502040204020203" pitchFamily="34" charset="0"/>
            </a:endParaRPr>
          </a:p>
          <a:p>
            <a:pPr algn="just"/>
            <a:r>
              <a:rPr lang="it-IT" sz="2000" dirty="0">
                <a:solidFill>
                  <a:schemeClr val="accent1"/>
                </a:solidFill>
                <a:latin typeface="Bahnschrift Light SemiCondensed" panose="020B0502040204020203" pitchFamily="34" charset="0"/>
              </a:rPr>
              <a:t>TITOLO III</a:t>
            </a:r>
          </a:p>
          <a:p>
            <a:pPr algn="just"/>
            <a:r>
              <a:rPr lang="it-IT" sz="2000" b="1" dirty="0">
                <a:solidFill>
                  <a:schemeClr val="accent1"/>
                </a:solidFill>
                <a:latin typeface="Bahnschrift Light SemiCondensed" panose="020B0502040204020203" pitchFamily="34" charset="0"/>
              </a:rPr>
              <a:t>Doveri e responsabilità generali dei professionisti</a:t>
            </a:r>
          </a:p>
          <a:p>
            <a:pPr algn="just"/>
            <a:r>
              <a:rPr lang="it-IT" sz="2000" dirty="0">
                <a:latin typeface="Bahnschrift Light SemiCondensed" panose="020B0502040204020203" pitchFamily="34" charset="0"/>
              </a:rPr>
              <a:t>Art. 21: «L’assistente sociale agisce in coerenza con i principi etici e i valori della professione, mantenendo un comportamento consono all’integrità, al prestigio e alla dignità della professione stessa, anche nell’utilizzo dei mezzi di comunicazione di massa e, in particolare, dei social network e dei social media».</a:t>
            </a:r>
          </a:p>
          <a:p>
            <a:pPr algn="just"/>
            <a:endParaRPr lang="it-IT" sz="2000" dirty="0">
              <a:latin typeface="Bahnschrift Light SemiCondensed" panose="020B0502040204020203" pitchFamily="34" charset="0"/>
            </a:endParaRPr>
          </a:p>
          <a:p>
            <a:pPr marL="342900" indent="-342900" algn="just">
              <a:buFont typeface="Wingdings" panose="05000000000000000000" pitchFamily="2" charset="2"/>
              <a:buChar char="Ø"/>
            </a:pPr>
            <a:r>
              <a:rPr lang="it-IT" sz="2000" dirty="0">
                <a:latin typeface="Bahnschrift Light SemiCondensed" panose="020B0502040204020203" pitchFamily="34" charset="0"/>
              </a:rPr>
              <a:t>Si tratta di un rinnovato </a:t>
            </a:r>
            <a:r>
              <a:rPr lang="it-IT" sz="2000" b="1" dirty="0">
                <a:latin typeface="Bahnschrift Light SemiCondensed" panose="020B0502040204020203" pitchFamily="34" charset="0"/>
              </a:rPr>
              <a:t>invito alla coerenza etica e deontologica</a:t>
            </a:r>
            <a:r>
              <a:rPr lang="it-IT" sz="2000" dirty="0">
                <a:latin typeface="Bahnschrift Light SemiCondensed" panose="020B0502040204020203" pitchFamily="34" charset="0"/>
              </a:rPr>
              <a:t>, anche quando utilizziamo i social network. Viene in sostanza ripreso quanto già affermato all’art. 3, con una particolare sottolineatura circa il dovere di </a:t>
            </a:r>
            <a:r>
              <a:rPr lang="it-IT" sz="2000" b="1" dirty="0">
                <a:latin typeface="Bahnschrift Light SemiCondensed" panose="020B0502040204020203" pitchFamily="34" charset="0"/>
              </a:rPr>
              <a:t>evitare comportamenti indecorosi</a:t>
            </a:r>
            <a:r>
              <a:rPr lang="it-IT" sz="2000" dirty="0">
                <a:latin typeface="Bahnschrift Light SemiCondensed" panose="020B0502040204020203" pitchFamily="34" charset="0"/>
              </a:rPr>
              <a:t>, che possano ledere la dignità della professione.</a:t>
            </a:r>
          </a:p>
          <a:p>
            <a:pPr algn="l"/>
            <a:endParaRPr lang="it-IT" dirty="0"/>
          </a:p>
        </p:txBody>
      </p:sp>
    </p:spTree>
    <p:extLst>
      <p:ext uri="{BB962C8B-B14F-4D97-AF65-F5344CB8AC3E}">
        <p14:creationId xmlns:p14="http://schemas.microsoft.com/office/powerpoint/2010/main" val="3655227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2D2A0D5F-68F3-3579-C8EB-CD0CF116B62B}"/>
              </a:ext>
            </a:extLst>
          </p:cNvPr>
          <p:cNvSpPr txBox="1"/>
          <p:nvPr/>
        </p:nvSpPr>
        <p:spPr>
          <a:xfrm>
            <a:off x="292100" y="241301"/>
            <a:ext cx="11671300" cy="6555641"/>
          </a:xfrm>
          <a:prstGeom prst="rect">
            <a:avLst/>
          </a:prstGeom>
          <a:noFill/>
        </p:spPr>
        <p:txBody>
          <a:bodyPr wrap="square">
            <a:spAutoFit/>
          </a:bodyPr>
          <a:lstStyle/>
          <a:p>
            <a:pPr algn="just"/>
            <a:r>
              <a:rPr lang="it-IT" sz="2000" dirty="0">
                <a:solidFill>
                  <a:schemeClr val="accent1"/>
                </a:solidFill>
                <a:latin typeface="Bahnschrift Light SemiCondensed" panose="020B0502040204020203" pitchFamily="34" charset="0"/>
              </a:rPr>
              <a:t>TITOLO IV</a:t>
            </a:r>
          </a:p>
          <a:p>
            <a:pPr algn="just"/>
            <a:r>
              <a:rPr lang="it-IT" sz="2000" b="1" dirty="0">
                <a:solidFill>
                  <a:schemeClr val="accent1"/>
                </a:solidFill>
                <a:latin typeface="Bahnschrift Light SemiCondensed" panose="020B0502040204020203" pitchFamily="34" charset="0"/>
              </a:rPr>
              <a:t>Responsabilità dell’assistente sociale verso la persona</a:t>
            </a:r>
          </a:p>
          <a:p>
            <a:pPr algn="just"/>
            <a:r>
              <a:rPr lang="it-IT" sz="2000" b="1" dirty="0">
                <a:solidFill>
                  <a:schemeClr val="accent1"/>
                </a:solidFill>
                <a:latin typeface="Bahnschrift Light SemiCondensed" panose="020B0502040204020203" pitchFamily="34" charset="0"/>
              </a:rPr>
              <a:t>Capo II - Riservatezza e segreto professionale</a:t>
            </a:r>
          </a:p>
          <a:p>
            <a:pPr algn="just"/>
            <a:r>
              <a:rPr lang="it-IT" sz="2000" dirty="0">
                <a:latin typeface="Bahnschrift Light SemiCondensed" panose="020B0502040204020203" pitchFamily="34" charset="0"/>
              </a:rPr>
              <a:t>Art. 37: «L’assistente sociale, oltre a ispirarsi a criteri di equilibrio e misura, è tenuto al rispetto della riservatezza e del segreto professionale nei rapporti con la stampa, con gli altri mezzi di diffusione e di comunicazione di massa, e nell’utilizzo dei social network. In ogni caso, assicura l’anonimato dei minorenni e delle persone con ridotte capacità».</a:t>
            </a:r>
          </a:p>
          <a:p>
            <a:pPr algn="just"/>
            <a:endParaRPr lang="it-IT" sz="2000" dirty="0">
              <a:latin typeface="Bahnschrift Light SemiCondensed" panose="020B0502040204020203" pitchFamily="34" charset="0"/>
            </a:endParaRPr>
          </a:p>
          <a:p>
            <a:pPr marL="342900" indent="-342900" algn="just">
              <a:buFont typeface="Wingdings" panose="05000000000000000000" pitchFamily="2" charset="2"/>
              <a:buChar char="Ø"/>
            </a:pPr>
            <a:r>
              <a:rPr lang="it-IT" sz="2000" dirty="0">
                <a:latin typeface="Bahnschrift Light SemiCondensed" panose="020B0502040204020203" pitchFamily="34" charset="0"/>
              </a:rPr>
              <a:t>Uno scorretto utilizzo dei social network può minare il rispetto della riservatezza e del segreto professionale.</a:t>
            </a:r>
          </a:p>
          <a:p>
            <a:pPr marL="342900" indent="-342900" algn="just">
              <a:buFont typeface="Wingdings" panose="05000000000000000000" pitchFamily="2" charset="2"/>
              <a:buChar char="Ø"/>
            </a:pPr>
            <a:endParaRPr lang="it-IT" sz="2000" dirty="0">
              <a:latin typeface="Bahnschrift Light SemiCondensed" panose="020B0502040204020203" pitchFamily="34" charset="0"/>
            </a:endParaRPr>
          </a:p>
          <a:p>
            <a:pPr algn="just"/>
            <a:r>
              <a:rPr lang="it-IT" sz="2000" dirty="0">
                <a:solidFill>
                  <a:schemeClr val="accent1"/>
                </a:solidFill>
                <a:latin typeface="Bahnschrift Light SemiCondensed" panose="020B0502040204020203" pitchFamily="34" charset="0"/>
              </a:rPr>
              <a:t>TITOLO VII</a:t>
            </a:r>
          </a:p>
          <a:p>
            <a:pPr algn="just"/>
            <a:r>
              <a:rPr lang="it-IT" sz="2000" b="1" dirty="0">
                <a:solidFill>
                  <a:schemeClr val="accent1"/>
                </a:solidFill>
                <a:latin typeface="Bahnschrift Light SemiCondensed" panose="020B0502040204020203" pitchFamily="34" charset="0"/>
              </a:rPr>
              <a:t>Responsabilità nell’esercizio della professione</a:t>
            </a:r>
          </a:p>
          <a:p>
            <a:pPr algn="just"/>
            <a:r>
              <a:rPr lang="it-IT" sz="2000" b="1" dirty="0">
                <a:solidFill>
                  <a:schemeClr val="accent1"/>
                </a:solidFill>
                <a:latin typeface="Bahnschrift Light SemiCondensed" panose="020B0502040204020203" pitchFamily="34" charset="0"/>
              </a:rPr>
              <a:t>Capo IV - Esercizio della professione nel ruolo di consulente tecnico d’ufficio o di parte</a:t>
            </a:r>
          </a:p>
          <a:p>
            <a:pPr algn="just"/>
            <a:r>
              <a:rPr lang="it-IT" sz="2000" dirty="0">
                <a:latin typeface="Bahnschrift Light SemiCondensed" panose="020B0502040204020203" pitchFamily="34" charset="0"/>
              </a:rPr>
              <a:t>Art. 69: «L’assistente sociale, in qualità di consulente tecnico di parte incaricato da una delle parti nell’ambito di un processo civile:</a:t>
            </a:r>
          </a:p>
          <a:p>
            <a:pPr algn="just"/>
            <a:r>
              <a:rPr lang="it-IT" sz="2000" dirty="0">
                <a:latin typeface="Bahnschrift Light SemiCondensed" panose="020B0502040204020203" pitchFamily="34" charset="0"/>
              </a:rPr>
              <a:t>e) non si serve dei mezzi di stampa, dei social network, dei social media e di ogni altro tipo di mezzi di comunicazione di massa per un uso strumentale della consulenza».</a:t>
            </a:r>
          </a:p>
          <a:p>
            <a:pPr algn="just"/>
            <a:endParaRPr lang="it-IT" sz="2000" dirty="0">
              <a:latin typeface="Bahnschrift Light SemiCondensed" panose="020B0502040204020203" pitchFamily="34" charset="0"/>
            </a:endParaRPr>
          </a:p>
          <a:p>
            <a:pPr marL="342900" indent="-342900" algn="just">
              <a:buFont typeface="Wingdings" panose="05000000000000000000" pitchFamily="2" charset="2"/>
              <a:buChar char="Ø"/>
            </a:pPr>
            <a:r>
              <a:rPr lang="it-IT" sz="2000" dirty="0">
                <a:latin typeface="Bahnschrift Light SemiCondensed" panose="020B0502040204020203" pitchFamily="34" charset="0"/>
              </a:rPr>
              <a:t>Ritorna, applicato allo specifico ambito delle consulenze tecniche, il richiamo ad assumere comportamenti deontologicamente adeguati, evitando qualunque tipo di strumentalizzazione delle consulenze stesse attraverso il web.</a:t>
            </a:r>
          </a:p>
        </p:txBody>
      </p:sp>
    </p:spTree>
    <p:extLst>
      <p:ext uri="{BB962C8B-B14F-4D97-AF65-F5344CB8AC3E}">
        <p14:creationId xmlns:p14="http://schemas.microsoft.com/office/powerpoint/2010/main" val="1384021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D8BCE6DE-0D4E-14B6-C8A1-EDE7FA8F47AE}"/>
              </a:ext>
            </a:extLst>
          </p:cNvPr>
          <p:cNvSpPr txBox="1"/>
          <p:nvPr/>
        </p:nvSpPr>
        <p:spPr>
          <a:xfrm>
            <a:off x="635000" y="520701"/>
            <a:ext cx="11010900" cy="4093428"/>
          </a:xfrm>
          <a:prstGeom prst="rect">
            <a:avLst/>
          </a:prstGeom>
          <a:noFill/>
        </p:spPr>
        <p:txBody>
          <a:bodyPr wrap="square">
            <a:spAutoFit/>
          </a:bodyPr>
          <a:lstStyle/>
          <a:p>
            <a:pPr algn="l"/>
            <a:r>
              <a:rPr lang="it-IT" sz="2000" dirty="0">
                <a:solidFill>
                  <a:schemeClr val="accent1"/>
                </a:solidFill>
                <a:latin typeface="Bahnschrift Light SemiCondensed" panose="020B0502040204020203" pitchFamily="34" charset="0"/>
              </a:rPr>
              <a:t>TITOLO VIII</a:t>
            </a:r>
          </a:p>
          <a:p>
            <a:pPr algn="l"/>
            <a:r>
              <a:rPr lang="it-IT" sz="2000" b="1" dirty="0">
                <a:solidFill>
                  <a:schemeClr val="accent1"/>
                </a:solidFill>
                <a:latin typeface="Bahnschrift Light SemiCondensed" panose="020B0502040204020203" pitchFamily="34" charset="0"/>
              </a:rPr>
              <a:t>Responsabilità verso la professione</a:t>
            </a:r>
          </a:p>
          <a:p>
            <a:pPr algn="l"/>
            <a:r>
              <a:rPr lang="it-IT" sz="2000" b="1" dirty="0">
                <a:solidFill>
                  <a:schemeClr val="accent1"/>
                </a:solidFill>
                <a:latin typeface="Bahnschrift Light SemiCondensed" panose="020B0502040204020203" pitchFamily="34" charset="0"/>
              </a:rPr>
              <a:t>Capo I - Rapporto con l’Ordine professionale</a:t>
            </a:r>
          </a:p>
          <a:p>
            <a:pPr algn="l"/>
            <a:r>
              <a:rPr lang="it-IT" sz="2000" dirty="0">
                <a:latin typeface="Bahnschrift Light SemiCondensed" panose="020B0502040204020203" pitchFamily="34" charset="0"/>
              </a:rPr>
              <a:t>Art. 72: «Il professionista si adopera in ogni sede per la promozione, il rispetto e la tutela dell’immagine della comunità professionale e dei suoi organismi rappresentativi, garantendone l’integrità e il decoro anche nell’utilizzo dei mezzi di comunicazione di massa e in particolare dei social network e dei social media».</a:t>
            </a:r>
          </a:p>
          <a:p>
            <a:pPr algn="l"/>
            <a:endParaRPr lang="it-IT" sz="2000" dirty="0">
              <a:latin typeface="Bahnschrift Light SemiCondensed" panose="020B0502040204020203" pitchFamily="34" charset="0"/>
            </a:endParaRPr>
          </a:p>
          <a:p>
            <a:pPr marL="342900" indent="-342900">
              <a:buFont typeface="Wingdings" panose="05000000000000000000" pitchFamily="2" charset="2"/>
              <a:buChar char="Ø"/>
            </a:pPr>
            <a:r>
              <a:rPr lang="it-IT" sz="2000" dirty="0">
                <a:latin typeface="Bahnschrift Light SemiCondensed" panose="020B0502040204020203" pitchFamily="34" charset="0"/>
              </a:rPr>
              <a:t>Si rinnova l’invito ad assumere, anche sui social network, </a:t>
            </a:r>
            <a:r>
              <a:rPr lang="it-IT" sz="2000" b="1" dirty="0">
                <a:latin typeface="Bahnschrift Light SemiCondensed" panose="020B0502040204020203" pitchFamily="34" charset="0"/>
              </a:rPr>
              <a:t>comportamenti rispettosi dell’integrità e del decoro della professione</a:t>
            </a:r>
            <a:r>
              <a:rPr lang="it-IT" sz="2000" dirty="0">
                <a:latin typeface="Bahnschrift Light SemiCondensed" panose="020B0502040204020203" pitchFamily="34" charset="0"/>
              </a:rPr>
              <a:t>: </a:t>
            </a:r>
          </a:p>
          <a:p>
            <a:pPr algn="l"/>
            <a:endParaRPr lang="it-IT" sz="2000" dirty="0">
              <a:latin typeface="Bahnschrift Light SemiCondensed" panose="020B0502040204020203" pitchFamily="34" charset="0"/>
            </a:endParaRPr>
          </a:p>
          <a:p>
            <a:r>
              <a:rPr lang="it-IT" sz="2000" dirty="0">
                <a:latin typeface="Bahnschrift Light SemiCondensed" panose="020B0502040204020203" pitchFamily="34" charset="0"/>
              </a:rPr>
              <a:t>                                                              </a:t>
            </a:r>
          </a:p>
          <a:p>
            <a:pPr algn="l"/>
            <a:endParaRPr lang="it-IT" sz="2000" dirty="0">
              <a:latin typeface="Bahnschrift Light SemiCondensed" panose="020B0502040204020203" pitchFamily="34" charset="0"/>
            </a:endParaRPr>
          </a:p>
          <a:p>
            <a:pPr algn="l"/>
            <a:endParaRPr lang="it-IT" sz="2000" dirty="0">
              <a:latin typeface="Bahnschrift Light SemiCondensed" panose="020B0502040204020203" pitchFamily="34" charset="0"/>
            </a:endParaRPr>
          </a:p>
        </p:txBody>
      </p:sp>
    </p:spTree>
    <p:extLst>
      <p:ext uri="{BB962C8B-B14F-4D97-AF65-F5344CB8AC3E}">
        <p14:creationId xmlns:p14="http://schemas.microsoft.com/office/powerpoint/2010/main" val="277303699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2775</Words>
  <Application>Microsoft Office PowerPoint</Application>
  <PresentationFormat>Widescreen</PresentationFormat>
  <Paragraphs>145</Paragraphs>
  <Slides>19</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19</vt:i4>
      </vt:variant>
    </vt:vector>
  </HeadingPairs>
  <TitlesOfParts>
    <vt:vector size="27" baseType="lpstr">
      <vt:lpstr>Arial</vt:lpstr>
      <vt:lpstr>Bahnschrift Light SemiCondensed</vt:lpstr>
      <vt:lpstr>Bahnschrift SemiLight Condensed</vt:lpstr>
      <vt:lpstr>Bahnschrift SemiLight SemiConde</vt:lpstr>
      <vt:lpstr>Calibri</vt:lpstr>
      <vt:lpstr>Calibri Light</vt:lpstr>
      <vt:lpstr>Wingdings</vt:lpstr>
      <vt:lpstr>Tema di Office</vt:lpstr>
      <vt:lpstr>Il Nuovo Codice Deontologico dell’Assistente Sociale </vt:lpstr>
      <vt:lpstr>Il codice deontologico orienta il nostro agire professionale</vt:lpstr>
      <vt:lpstr>Cosa cambia con il Nuovo Codice?</vt:lpstr>
      <vt:lpstr>…alcune delle principali INNOVAZIONI</vt:lpstr>
      <vt:lpstr>… e la nuova articolazione del Codice</vt:lpstr>
      <vt:lpstr>INTERNET E SOCIAL NETWORK</vt:lpstr>
      <vt:lpstr>Presentazione standard di PowerPoint</vt:lpstr>
      <vt:lpstr>Presentazione standard di PowerPoint</vt:lpstr>
      <vt:lpstr>Presentazione standard di PowerPoint</vt:lpstr>
      <vt:lpstr>                   APPROFONDIMENTO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Nuovo Codice Deontologico dell’Assistente Sociale </dc:title>
  <dc:creator>Lucia Rocci</dc:creator>
  <cp:lastModifiedBy>Lucia Rocci</cp:lastModifiedBy>
  <cp:revision>5</cp:revision>
  <dcterms:created xsi:type="dcterms:W3CDTF">2023-08-10T09:29:31Z</dcterms:created>
  <dcterms:modified xsi:type="dcterms:W3CDTF">2023-09-25T10:34:06Z</dcterms:modified>
</cp:coreProperties>
</file>