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8" r:id="rId4"/>
    <p:sldId id="268" r:id="rId5"/>
    <p:sldId id="269" r:id="rId6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59" d="100"/>
          <a:sy n="59" d="100"/>
        </p:scale>
        <p:origin x="444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E5C5DC9-3D07-1800-A4FA-1842614924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261494A4-0D81-C5C1-F6DE-E9699EDBB8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897BB6D-B947-D558-C2E5-C96BC2E8AC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C58AD-3FF9-4615-A985-21070E581798}" type="datetimeFigureOut">
              <a:rPr lang="it-IT" smtClean="0"/>
              <a:t>16/10/2023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6B3974F-9BFE-C34F-DF76-C17533ABCA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2A5025C-185C-14E5-175B-4D8F02DF41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3BFC9-14CC-4DE5-96CB-DCD6F5C6C35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04779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49A99CF-4209-97FB-A55E-40E30338BB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D9C67251-2B48-63A1-26F4-5BCA05A373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172BF72-75F2-BC74-E496-8C9CCABAB4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C58AD-3FF9-4615-A985-21070E581798}" type="datetimeFigureOut">
              <a:rPr lang="it-IT" smtClean="0"/>
              <a:t>16/10/2023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4D45DBC-E422-3D10-2113-86012EEFE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02BD3A8-5D08-6883-7C6C-341375C31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3BFC9-14CC-4DE5-96CB-DCD6F5C6C35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00763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06923479-C975-BE0C-257D-6F9B0DDD6A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6C5E69B4-5FBE-584E-357E-862B8AA4B3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52E2044-863B-B88A-991B-05E7EF7A86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C58AD-3FF9-4615-A985-21070E581798}" type="datetimeFigureOut">
              <a:rPr lang="it-IT" smtClean="0"/>
              <a:t>16/10/2023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E4AC491-5743-CA54-8512-983CE8C019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6C83DD7-CB3F-9201-8C34-960444864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3BFC9-14CC-4DE5-96CB-DCD6F5C6C35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07077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C1E92A8-0F8B-8263-ECD9-25035BFCC0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AD26C3D-4D02-30CD-642A-720E79D145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72071E9-1818-41FF-B00F-4C5F53D67C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C58AD-3FF9-4615-A985-21070E581798}" type="datetimeFigureOut">
              <a:rPr lang="it-IT" smtClean="0"/>
              <a:t>16/10/2023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9CAF14A-C937-8722-18FF-B74D671FE5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4E7415A-E5A2-69CA-E569-879E6B2289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3BFC9-14CC-4DE5-96CB-DCD6F5C6C35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6750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E5BBC98-2EAC-9E03-4D58-CD0AB38376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76A801F-C0A9-968C-F68D-3025913AF5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3A244FD-AC52-7AB8-7F28-0B406E8B2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C58AD-3FF9-4615-A985-21070E581798}" type="datetimeFigureOut">
              <a:rPr lang="it-IT" smtClean="0"/>
              <a:t>16/10/2023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37CE6A2-E7C7-CEAA-6B85-1016A7F39F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E86805E-0F8F-8943-2DD5-70993F784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3BFC9-14CC-4DE5-96CB-DCD6F5C6C35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956805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E0088D1-A061-DC70-96B4-E4D76709B3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BC9FC39-6A2D-949A-F74A-779AD5EA9B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C610B2B3-784C-E6BB-43EF-55E8B23414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183F383A-40EB-79AB-A010-F5A5FD768A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C58AD-3FF9-4615-A985-21070E581798}" type="datetimeFigureOut">
              <a:rPr lang="it-IT" smtClean="0"/>
              <a:t>16/10/2023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C1EA673-5715-D18A-FC0F-FD8524366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E39DEFC-4EAF-4EC9-FBB8-5F4E4A2A8F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3BFC9-14CC-4DE5-96CB-DCD6F5C6C35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078404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5876BC3-CAC9-1630-9127-B525A636E5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616AB17-E936-48B6-222D-3B0A629BF6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B597664D-2E19-E725-CCD9-A9455A306F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853D6AF9-5384-DF3E-0177-172018B4EF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EEEA8973-1D65-F053-9C0A-B87699F34AD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56C998F8-72DD-6CFD-AA7E-4ADC797721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C58AD-3FF9-4615-A985-21070E581798}" type="datetimeFigureOut">
              <a:rPr lang="it-IT" smtClean="0"/>
              <a:t>16/10/2023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767ED0DC-B56D-6DD4-8B33-4062855703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040C20EE-591A-4728-7C3A-57C6010B30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3BFC9-14CC-4DE5-96CB-DCD6F5C6C35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229944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09CF58D-B66B-6B06-69D9-D437C11CA4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28AA8E00-1995-092A-4C76-54BA293FD2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C58AD-3FF9-4615-A985-21070E581798}" type="datetimeFigureOut">
              <a:rPr lang="it-IT" smtClean="0"/>
              <a:t>16/10/2023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4E0DFC03-F1F5-6F73-E23B-567CB3C563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C95E8685-DBA7-5396-56AF-8BCF3B2D8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3BFC9-14CC-4DE5-96CB-DCD6F5C6C35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494765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947A294F-8117-1694-3BE8-1E76976FB4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C58AD-3FF9-4615-A985-21070E581798}" type="datetimeFigureOut">
              <a:rPr lang="it-IT" smtClean="0"/>
              <a:t>16/10/2023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6F9D4B37-9E6A-1B69-3C52-9D2D858EDB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1228735A-8B1C-A8DE-647D-BA042BC5EF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3BFC9-14CC-4DE5-96CB-DCD6F5C6C35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06969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D9E8AA7-F295-A2AD-5D7A-4CD7EFD3BA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8BAE99D-578C-7CB2-0459-E64F1EE819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5D7EA5D-34AA-2C27-CF5D-95056A21B1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D6C9486-190F-F0A9-25F2-69C59133FE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C58AD-3FF9-4615-A985-21070E581798}" type="datetimeFigureOut">
              <a:rPr lang="it-IT" smtClean="0"/>
              <a:t>16/10/2023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A00E202B-CD6A-07F0-123B-746A687849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797F130-A486-3BB7-D347-EC77234763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3BFC9-14CC-4DE5-96CB-DCD6F5C6C35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08687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C254929-D3D6-D0F2-42FB-0CECFC73B3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9909C36C-C438-04D2-A98D-61C1F4672B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FB650E78-0A1F-3AB4-AE43-58F904367E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966F173-36FF-7EB2-3B70-8F7B374484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C58AD-3FF9-4615-A985-21070E581798}" type="datetimeFigureOut">
              <a:rPr lang="it-IT" smtClean="0"/>
              <a:t>16/10/2023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8C5C7AF-E6C4-FECF-CAEC-FC9EE0560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8C7E413-7750-CBFB-C351-69EF34756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3BFC9-14CC-4DE5-96CB-DCD6F5C6C35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287773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86CBED4F-64D1-E8C6-A84B-3467920361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89F90C1C-CD34-5448-B51B-A5A5D7FA41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9448747-0BBB-910D-1A20-0B108ECF40C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BC58AD-3FF9-4615-A985-21070E581798}" type="datetimeFigureOut">
              <a:rPr lang="it-IT" smtClean="0"/>
              <a:t>16/10/2023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2C6CE50-2336-B774-2D92-650C472A36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FB4DCB8-B82A-99A8-72ED-320B811C2A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A3BFC9-14CC-4DE5-96CB-DCD6F5C6C35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66593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BA0AC6D-C5ED-5988-103B-8CD33C0ABF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39800" y="469900"/>
            <a:ext cx="10325100" cy="3251200"/>
          </a:xfrm>
        </p:spPr>
        <p:txBody>
          <a:bodyPr>
            <a:noAutofit/>
          </a:bodyPr>
          <a:lstStyle/>
          <a:p>
            <a:r>
              <a:rPr lang="it-IT" sz="6600" b="1" i="1" dirty="0">
                <a:latin typeface="Bahnschrift SemiLight SemiConde" panose="020B0502040204020203" pitchFamily="34" charset="0"/>
              </a:rPr>
              <a:t>Il Processo di Aiuto nel </a:t>
            </a:r>
            <a:br>
              <a:rPr lang="it-IT" sz="6600" b="1" i="1" dirty="0">
                <a:latin typeface="Bahnschrift SemiLight SemiConde" panose="020B0502040204020203" pitchFamily="34" charset="0"/>
              </a:rPr>
            </a:br>
            <a:r>
              <a:rPr lang="it-IT" sz="6600" b="1" i="1" dirty="0">
                <a:latin typeface="Bahnschrift SemiLight SemiConde" panose="020B0502040204020203" pitchFamily="34" charset="0"/>
              </a:rPr>
              <a:t>Servizio Sociale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CF5164F6-443E-31E9-1824-6E004B2AD0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133599"/>
          </a:xfrm>
        </p:spPr>
        <p:txBody>
          <a:bodyPr>
            <a:normAutofit fontScale="92500" lnSpcReduction="10000"/>
          </a:bodyPr>
          <a:lstStyle/>
          <a:p>
            <a:endParaRPr lang="it-IT" dirty="0"/>
          </a:p>
          <a:p>
            <a:r>
              <a:rPr lang="it-IT" sz="2600" b="1" dirty="0">
                <a:solidFill>
                  <a:schemeClr val="accent1"/>
                </a:solidFill>
                <a:latin typeface="Bahnschrift SemiLight SemiConde" panose="020B0502040204020203" pitchFamily="34" charset="0"/>
              </a:rPr>
              <a:t>LABORATORIO DI ORIENTAMENTO AL TIROCINIO NEI SERVIZI SOCIALI</a:t>
            </a:r>
          </a:p>
          <a:p>
            <a:endParaRPr lang="it-IT" b="1" dirty="0">
              <a:latin typeface="Bahnschrift SemiLight SemiConde" panose="020B0502040204020203" pitchFamily="34" charset="0"/>
            </a:endParaRPr>
          </a:p>
          <a:p>
            <a:pPr algn="r"/>
            <a:r>
              <a:rPr lang="it-IT" sz="1600" i="1" dirty="0">
                <a:solidFill>
                  <a:schemeClr val="accent1"/>
                </a:solidFill>
                <a:latin typeface="Bahnschrift SemiLight SemiConde" panose="020B0502040204020203" pitchFamily="34" charset="0"/>
              </a:rPr>
              <a:t>Dott.ssa Assistente Sociale Specialista </a:t>
            </a:r>
          </a:p>
          <a:p>
            <a:pPr algn="r"/>
            <a:r>
              <a:rPr lang="it-IT" sz="1600" i="1" dirty="0">
                <a:solidFill>
                  <a:schemeClr val="accent1"/>
                </a:solidFill>
                <a:latin typeface="Bahnschrift SemiLight SemiConde" panose="020B0502040204020203" pitchFamily="34" charset="0"/>
              </a:rPr>
              <a:t>Lucia Rocci</a:t>
            </a:r>
          </a:p>
        </p:txBody>
      </p:sp>
    </p:spTree>
    <p:extLst>
      <p:ext uri="{BB962C8B-B14F-4D97-AF65-F5344CB8AC3E}">
        <p14:creationId xmlns:p14="http://schemas.microsoft.com/office/powerpoint/2010/main" val="2807445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6C24301-7C45-4C02-0C17-AA2F05C4C6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6823" y="365125"/>
            <a:ext cx="10696977" cy="2032508"/>
          </a:xfrm>
        </p:spPr>
        <p:txBody>
          <a:bodyPr>
            <a:noAutofit/>
          </a:bodyPr>
          <a:lstStyle/>
          <a:p>
            <a:pPr algn="just"/>
            <a:r>
              <a:rPr lang="it-IT" sz="3200" b="1" i="1" dirty="0">
                <a:latin typeface="Bahnschrift SemiLight SemiConde" panose="020B0502040204020203" pitchFamily="34" charset="0"/>
              </a:rPr>
              <a:t>PROCESSO DI AIUTO </a:t>
            </a:r>
            <a:r>
              <a:rPr lang="it-IT" sz="3200" dirty="0">
                <a:latin typeface="Bahnschrift SemiLight SemiConde" panose="020B0502040204020203" pitchFamily="34" charset="0"/>
              </a:rPr>
              <a:t>= insieme di azioni finalizzate che si susseguono nel tempo con logica e che sono tese a dare aiuto alle persone prese singolarmente o come gruppo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9F93BE3-91EA-CC44-8B17-FCB921CB4F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6823" y="1648496"/>
            <a:ext cx="10903806" cy="4866604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it-IT" sz="2000" dirty="0">
              <a:latin typeface="Bahnschrift SemiLight SemiConde" panose="020B0502040204020203" pitchFamily="34" charset="0"/>
            </a:endParaRPr>
          </a:p>
          <a:p>
            <a:pPr marL="0" indent="0">
              <a:buNone/>
            </a:pPr>
            <a:endParaRPr lang="it-IT" sz="2000" dirty="0">
              <a:latin typeface="Bahnschrift SemiLight SemiConde" panose="020B0502040204020203" pitchFamily="34" charset="0"/>
            </a:endParaRPr>
          </a:p>
          <a:p>
            <a:pPr marL="0" indent="0">
              <a:buNone/>
            </a:pPr>
            <a:endParaRPr lang="it-IT" sz="2000" dirty="0">
              <a:latin typeface="Bahnschrift SemiLight SemiConde" panose="020B0502040204020203" pitchFamily="34" charset="0"/>
            </a:endParaRPr>
          </a:p>
          <a:p>
            <a:pPr marL="0" indent="0" algn="just">
              <a:buNone/>
            </a:pPr>
            <a:r>
              <a:rPr lang="it-IT" dirty="0">
                <a:latin typeface="Bahnschrift SemiLight SemiConde" panose="020B0502040204020203" pitchFamily="34" charset="0"/>
              </a:rPr>
              <a:t>Si attiva a partire da bisogni individuali o collettivi e si struttura attraverso un adeguato uso della relazione interpersonale e professionale nei confronti dell’utenza e degli elementi significativi del sistema ambientale in cui l’Assistente Sociale opera.</a:t>
            </a:r>
          </a:p>
          <a:p>
            <a:pPr marL="0" indent="0" algn="just">
              <a:buNone/>
            </a:pPr>
            <a:endParaRPr lang="it-IT" dirty="0">
              <a:latin typeface="Bahnschrift SemiLight SemiConde" panose="020B0502040204020203" pitchFamily="34" charset="0"/>
            </a:endParaRPr>
          </a:p>
          <a:p>
            <a:pPr marL="0" indent="0" algn="just">
              <a:buNone/>
            </a:pPr>
            <a:r>
              <a:rPr lang="it-IT" dirty="0">
                <a:latin typeface="Bahnschrift SemiLight SemiConde" panose="020B0502040204020203" pitchFamily="34" charset="0"/>
              </a:rPr>
              <a:t>L’Assistente Sociale costruisce il Processo di Aiuto evidenziando i problemi, promuovendo le risorse personali, istituzionali e collettive, raccordando bisogni e risorse, gestendo prestazioni e servizi.</a:t>
            </a:r>
          </a:p>
          <a:p>
            <a:endParaRPr lang="it-IT" sz="2000" dirty="0">
              <a:latin typeface="Bahnschrift SemiLight SemiConde" panose="020B0502040204020203" pitchFamily="34" charset="0"/>
            </a:endParaRPr>
          </a:p>
        </p:txBody>
      </p:sp>
      <p:sp>
        <p:nvSpPr>
          <p:cNvPr id="5" name="Freccia in giù 4">
            <a:extLst>
              <a:ext uri="{FF2B5EF4-FFF2-40B4-BE49-F238E27FC236}">
                <a16:creationId xmlns:a16="http://schemas.microsoft.com/office/drawing/2014/main" id="{8E8C34E1-003B-6AC7-27A5-9258369E30F3}"/>
              </a:ext>
            </a:extLst>
          </p:cNvPr>
          <p:cNvSpPr/>
          <p:nvPr/>
        </p:nvSpPr>
        <p:spPr>
          <a:xfrm>
            <a:off x="5451695" y="2139410"/>
            <a:ext cx="369316" cy="516445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2703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9F46A29-3E5F-4ADD-A5CD-FC63E9965F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7583" y="365125"/>
            <a:ext cx="10247804" cy="678063"/>
          </a:xfrm>
        </p:spPr>
        <p:txBody>
          <a:bodyPr>
            <a:normAutofit/>
          </a:bodyPr>
          <a:lstStyle/>
          <a:p>
            <a:pPr algn="ctr"/>
            <a:r>
              <a:rPr lang="it-IT" sz="3600" b="1" dirty="0">
                <a:latin typeface="Bahnschrift SemiLight SemiConde" panose="020B0502040204020203" pitchFamily="34" charset="0"/>
              </a:rPr>
              <a:t>CARATTERISTICHE DEL PROCESSO DI AIUTO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328019F-BE3D-4C17-B923-1608212EAD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14388" y="1249251"/>
            <a:ext cx="5183187" cy="1255824"/>
          </a:xfrm>
        </p:spPr>
        <p:txBody>
          <a:bodyPr>
            <a:normAutofit fontScale="85000" lnSpcReduction="20000"/>
          </a:bodyPr>
          <a:lstStyle/>
          <a:p>
            <a:endParaRPr lang="it-IT" sz="3200" dirty="0">
              <a:latin typeface="Bahnschrift SemiLight SemiConde" panose="020B0502040204020203" pitchFamily="34" charset="0"/>
              <a:ea typeface="+mj-ea"/>
              <a:cs typeface="+mj-cs"/>
            </a:endParaRPr>
          </a:p>
          <a:p>
            <a:pPr algn="ctr"/>
            <a:r>
              <a:rPr lang="it-IT" sz="3300" dirty="0">
                <a:latin typeface="Bahnschrift SemiLight SemiConde" panose="020B0502040204020203" pitchFamily="34" charset="0"/>
                <a:ea typeface="+mj-ea"/>
                <a:cs typeface="+mj-cs"/>
              </a:rPr>
              <a:t>Soggetti coinvolti nel </a:t>
            </a:r>
          </a:p>
          <a:p>
            <a:pPr algn="ctr"/>
            <a:r>
              <a:rPr lang="it-IT" sz="3300" dirty="0">
                <a:latin typeface="Bahnschrift SemiLight SemiConde" panose="020B0502040204020203" pitchFamily="34" charset="0"/>
                <a:ea typeface="+mj-ea"/>
                <a:cs typeface="+mj-cs"/>
              </a:rPr>
              <a:t>Processo di Aiuto</a:t>
            </a:r>
          </a:p>
          <a:p>
            <a:endParaRPr lang="it-IT" dirty="0"/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25FED97-F08D-4BB2-BA4C-95C987B046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07583" y="2505075"/>
            <a:ext cx="4675032" cy="3684588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it-IT" dirty="0">
                <a:latin typeface="Bahnschrift SemiLight SemiConde" panose="020B0502040204020203" pitchFamily="34" charset="0"/>
                <a:ea typeface="+mj-ea"/>
                <a:cs typeface="+mj-cs"/>
              </a:rPr>
              <a:t>l’utente che pone il problema e chiede l’intervento;</a:t>
            </a:r>
          </a:p>
          <a:p>
            <a:pPr algn="just"/>
            <a:r>
              <a:rPr lang="it-IT" dirty="0">
                <a:latin typeface="Bahnschrift SemiLight SemiConde" panose="020B0502040204020203" pitchFamily="34" charset="0"/>
                <a:ea typeface="+mj-ea"/>
                <a:cs typeface="+mj-cs"/>
              </a:rPr>
              <a:t>l’Assistente Sociale che accoglie, ascolta, attiva le risorse;</a:t>
            </a:r>
          </a:p>
          <a:p>
            <a:pPr algn="just"/>
            <a:r>
              <a:rPr lang="it-IT" dirty="0">
                <a:latin typeface="Bahnschrift SemiLight SemiConde" panose="020B0502040204020203" pitchFamily="34" charset="0"/>
                <a:ea typeface="+mj-ea"/>
                <a:cs typeface="+mj-cs"/>
              </a:rPr>
              <a:t>il Servizio che mette a disposizione le risorse;</a:t>
            </a:r>
          </a:p>
          <a:p>
            <a:pPr algn="just"/>
            <a:r>
              <a:rPr lang="it-IT" dirty="0">
                <a:latin typeface="Bahnschrift SemiLight SemiConde" panose="020B0502040204020203" pitchFamily="34" charset="0"/>
                <a:ea typeface="+mj-ea"/>
                <a:cs typeface="+mj-cs"/>
              </a:rPr>
              <a:t>le persone significative nell’ambiente di vita della persona;</a:t>
            </a:r>
          </a:p>
          <a:p>
            <a:pPr algn="just"/>
            <a:r>
              <a:rPr lang="it-IT" dirty="0">
                <a:latin typeface="Bahnschrift SemiLight SemiConde" panose="020B0502040204020203" pitchFamily="34" charset="0"/>
                <a:ea typeface="+mj-ea"/>
                <a:cs typeface="+mj-cs"/>
              </a:rPr>
              <a:t>l</a:t>
            </a:r>
            <a:r>
              <a:rPr lang="it-IT" dirty="0" smtClean="0">
                <a:latin typeface="Bahnschrift SemiLight SemiConde" panose="020B0502040204020203" pitchFamily="34" charset="0"/>
                <a:ea typeface="+mj-ea"/>
                <a:cs typeface="+mj-cs"/>
              </a:rPr>
              <a:t>a </a:t>
            </a:r>
            <a:r>
              <a:rPr lang="it-IT" dirty="0">
                <a:latin typeface="Bahnschrift SemiLight SemiConde" panose="020B0502040204020203" pitchFamily="34" charset="0"/>
                <a:ea typeface="+mj-ea"/>
                <a:cs typeface="+mj-cs"/>
              </a:rPr>
              <a:t>comunità che legittima il mandato </a:t>
            </a:r>
            <a:r>
              <a:rPr lang="it-IT" dirty="0" err="1">
                <a:latin typeface="Bahnschrift SemiLight SemiConde" panose="020B0502040204020203" pitchFamily="34" charset="0"/>
                <a:ea typeface="+mj-ea"/>
                <a:cs typeface="+mj-cs"/>
              </a:rPr>
              <a:t>dell’Ass</a:t>
            </a:r>
            <a:r>
              <a:rPr lang="it-IT" dirty="0">
                <a:latin typeface="Bahnschrift SemiLight SemiConde" panose="020B0502040204020203" pitchFamily="34" charset="0"/>
                <a:ea typeface="+mj-ea"/>
                <a:cs typeface="+mj-cs"/>
              </a:rPr>
              <a:t>. </a:t>
            </a:r>
            <a:r>
              <a:rPr lang="it-IT" dirty="0" err="1">
                <a:latin typeface="Bahnschrift SemiLight SemiConde" panose="020B0502040204020203" pitchFamily="34" charset="0"/>
                <a:ea typeface="+mj-ea"/>
                <a:cs typeface="+mj-cs"/>
              </a:rPr>
              <a:t>Soc</a:t>
            </a:r>
            <a:r>
              <a:rPr lang="it-IT" dirty="0">
                <a:latin typeface="Bahnschrift SemiLight SemiConde" panose="020B0502040204020203" pitchFamily="34" charset="0"/>
                <a:ea typeface="+mj-ea"/>
                <a:cs typeface="+mj-cs"/>
              </a:rPr>
              <a:t>. e che offre le risorse del Terzo Settore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6DB564AE-D009-456A-95C9-B6F813C2BC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11042" y="1249251"/>
            <a:ext cx="4644345" cy="1255824"/>
          </a:xfrm>
        </p:spPr>
        <p:txBody>
          <a:bodyPr>
            <a:normAutofit fontScale="92500" lnSpcReduction="20000"/>
          </a:bodyPr>
          <a:lstStyle/>
          <a:p>
            <a:pPr algn="ctr"/>
            <a:endParaRPr lang="it-IT" sz="2800" dirty="0" smtClean="0">
              <a:latin typeface="Bahnschrift SemiLight SemiConde" panose="020B0502040204020203" pitchFamily="34" charset="0"/>
              <a:ea typeface="+mj-ea"/>
              <a:cs typeface="+mj-cs"/>
            </a:endParaRPr>
          </a:p>
          <a:p>
            <a:pPr algn="ctr"/>
            <a:endParaRPr lang="it-IT" sz="2800" dirty="0">
              <a:latin typeface="Bahnschrift SemiLight SemiConde" panose="020B0502040204020203" pitchFamily="34" charset="0"/>
              <a:ea typeface="+mj-ea"/>
              <a:cs typeface="+mj-cs"/>
            </a:endParaRPr>
          </a:p>
          <a:p>
            <a:pPr algn="ctr"/>
            <a:r>
              <a:rPr lang="it-IT" sz="2800" dirty="0" smtClean="0">
                <a:latin typeface="Bahnschrift SemiLight SemiConde" panose="020B0502040204020203" pitchFamily="34" charset="0"/>
                <a:ea typeface="+mj-ea"/>
                <a:cs typeface="+mj-cs"/>
              </a:rPr>
              <a:t>Obiettivi </a:t>
            </a:r>
            <a:r>
              <a:rPr lang="it-IT" sz="2800" dirty="0">
                <a:latin typeface="Bahnschrift SemiLight SemiConde" panose="020B0502040204020203" pitchFamily="34" charset="0"/>
                <a:ea typeface="+mj-ea"/>
                <a:cs typeface="+mj-cs"/>
              </a:rPr>
              <a:t>del Processo di Aiuto</a:t>
            </a:r>
          </a:p>
          <a:p>
            <a:pPr algn="ctr"/>
            <a:endParaRPr lang="it-IT" sz="2800" dirty="0">
              <a:latin typeface="Bahnschrift SemiLight SemiConde" panose="020B0502040204020203" pitchFamily="34" charset="0"/>
              <a:ea typeface="+mj-ea"/>
              <a:cs typeface="+mj-cs"/>
            </a:endParaRP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D9667055-F9CA-4810-A99F-070CFEFE4D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581104" y="2505075"/>
            <a:ext cx="4774284" cy="3684588"/>
          </a:xfrm>
        </p:spPr>
        <p:txBody>
          <a:bodyPr>
            <a:noAutofit/>
          </a:bodyPr>
          <a:lstStyle/>
          <a:p>
            <a:pPr algn="just"/>
            <a:r>
              <a:rPr lang="it-IT" sz="2400" dirty="0">
                <a:latin typeface="Bahnschrift SemiLight SemiConde" panose="020B0502040204020203" pitchFamily="34" charset="0"/>
                <a:ea typeface="+mj-ea"/>
                <a:cs typeface="+mj-cs"/>
              </a:rPr>
              <a:t>aiutare la persona o il gruppo a capire la propria situazione problematica;</a:t>
            </a:r>
          </a:p>
          <a:p>
            <a:pPr algn="just"/>
            <a:r>
              <a:rPr lang="it-IT" sz="2400" dirty="0">
                <a:latin typeface="Bahnschrift SemiLight SemiConde" panose="020B0502040204020203" pitchFamily="34" charset="0"/>
                <a:ea typeface="+mj-ea"/>
                <a:cs typeface="+mj-cs"/>
              </a:rPr>
              <a:t>trovare soluzioni per uscire dal problema affinché l’utente riacquisti la sua autonomia;</a:t>
            </a:r>
          </a:p>
          <a:p>
            <a:pPr algn="just"/>
            <a:r>
              <a:rPr lang="it-IT" sz="2400" dirty="0">
                <a:latin typeface="Bahnschrift SemiLight SemiConde" panose="020B0502040204020203" pitchFamily="34" charset="0"/>
                <a:ea typeface="+mj-ea"/>
                <a:cs typeface="+mj-cs"/>
              </a:rPr>
              <a:t>utilizzare tutte le risorse possibili, promuovendo le capacità personali, familiari, risorse della comunità ecc.</a:t>
            </a:r>
          </a:p>
        </p:txBody>
      </p:sp>
    </p:spTree>
    <p:extLst>
      <p:ext uri="{BB962C8B-B14F-4D97-AF65-F5344CB8AC3E}">
        <p14:creationId xmlns:p14="http://schemas.microsoft.com/office/powerpoint/2010/main" val="11782873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B070E39-228F-25EB-594C-727598E6BC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4000" b="1" dirty="0">
                <a:latin typeface="Bahnschrift SemiLight SemiConde" panose="020B0502040204020203" pitchFamily="34" charset="0"/>
              </a:rPr>
              <a:t>… è bene ricordare che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1F93CA5-511E-5FF4-6142-D8FA307269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it-IT" sz="3200" dirty="0">
                <a:latin typeface="Bahnschrift SemiLight SemiConde" panose="020B0502040204020203" pitchFamily="34" charset="0"/>
              </a:rPr>
              <a:t>il PROCESSO DI AIUTO si fonda su:</a:t>
            </a:r>
          </a:p>
          <a:p>
            <a:pPr marL="0" indent="0" algn="just">
              <a:buNone/>
            </a:pPr>
            <a:endParaRPr lang="it-IT" sz="3200" dirty="0">
              <a:latin typeface="Bahnschrift SemiLight SemiConde" panose="020B0502040204020203" pitchFamily="34" charset="0"/>
            </a:endParaRPr>
          </a:p>
          <a:p>
            <a:pPr algn="just">
              <a:buFont typeface="Wingdings" panose="05000000000000000000" pitchFamily="2" charset="2"/>
              <a:buChar char="§"/>
            </a:pPr>
            <a:r>
              <a:rPr lang="it-IT" sz="3200" dirty="0">
                <a:latin typeface="Bahnschrift SemiLight SemiConde" panose="020B0502040204020203" pitchFamily="34" charset="0"/>
              </a:rPr>
              <a:t>BASI ETICHE (valori e principi)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it-IT" sz="3200" dirty="0">
                <a:latin typeface="Bahnschrift SemiLight SemiConde" panose="020B0502040204020203" pitchFamily="34" charset="0"/>
              </a:rPr>
              <a:t>BASI TEORICHE (teorie e scienze)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it-IT" sz="3200" dirty="0">
                <a:latin typeface="Bahnschrift SemiLight SemiConde" panose="020B0502040204020203" pitchFamily="34" charset="0"/>
              </a:rPr>
              <a:t>BASI TECNICHE (metodologia ed organizzazione)</a:t>
            </a:r>
          </a:p>
        </p:txBody>
      </p:sp>
    </p:spTree>
    <p:extLst>
      <p:ext uri="{BB962C8B-B14F-4D97-AF65-F5344CB8AC3E}">
        <p14:creationId xmlns:p14="http://schemas.microsoft.com/office/powerpoint/2010/main" val="35447864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D91C2BB-C85A-849E-42EC-9B4926AE5E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250" y="431799"/>
            <a:ext cx="10833100" cy="498475"/>
          </a:xfrm>
        </p:spPr>
        <p:txBody>
          <a:bodyPr>
            <a:normAutofit fontScale="90000"/>
          </a:bodyPr>
          <a:lstStyle/>
          <a:p>
            <a:pPr algn="just"/>
            <a:r>
              <a:rPr lang="it-IT" sz="4400" b="1" i="1" dirty="0">
                <a:latin typeface="Bahnschrift SemiLight SemiConde" panose="020B0502040204020203" pitchFamily="34" charset="0"/>
              </a:rPr>
              <a:t/>
            </a:r>
            <a:br>
              <a:rPr lang="it-IT" sz="4400" b="1" i="1" dirty="0">
                <a:latin typeface="Bahnschrift SemiLight SemiConde" panose="020B0502040204020203" pitchFamily="34" charset="0"/>
              </a:rPr>
            </a:br>
            <a:r>
              <a:rPr lang="it-IT" sz="3600" b="1" dirty="0">
                <a:latin typeface="Bahnschrift SemiLight SemiConde" panose="020B0502040204020203" pitchFamily="34" charset="0"/>
              </a:rPr>
              <a:t>Il PROCESSO DI AIUTO è articolato in una serie di fasi metodologiche che consentono di organizzare il lavoro in modo logico:</a:t>
            </a:r>
            <a:endParaRPr lang="it-IT" sz="36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F7208ED-7037-F3B6-23A3-90AA81666E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36398" y="2021983"/>
            <a:ext cx="5416550" cy="5082259"/>
          </a:xfrm>
        </p:spPr>
        <p:txBody>
          <a:bodyPr>
            <a:normAutofit/>
          </a:bodyPr>
          <a:lstStyle/>
          <a:p>
            <a:pPr algn="just"/>
            <a:r>
              <a:rPr lang="it-IT" sz="2200" dirty="0">
                <a:latin typeface="Bahnschrift SemiLight SemiConde" panose="020B0502040204020203" pitchFamily="34" charset="0"/>
              </a:rPr>
              <a:t>Individuazione del problema/disagio e presa in carico</a:t>
            </a:r>
          </a:p>
          <a:p>
            <a:pPr algn="just"/>
            <a:r>
              <a:rPr lang="it-IT" sz="2200" dirty="0">
                <a:latin typeface="Bahnschrift SemiLight SemiConde" panose="020B0502040204020203" pitchFamily="34" charset="0"/>
              </a:rPr>
              <a:t>Analisi del problema/disagio/bisogno</a:t>
            </a:r>
          </a:p>
          <a:p>
            <a:pPr algn="just"/>
            <a:r>
              <a:rPr lang="it-IT" sz="2200" dirty="0">
                <a:latin typeface="Bahnschrift SemiLight SemiConde" panose="020B0502040204020203" pitchFamily="34" charset="0"/>
              </a:rPr>
              <a:t>Valutazione preliminare del problema e stesura degli obiettivi di intervento</a:t>
            </a:r>
          </a:p>
          <a:p>
            <a:pPr algn="just"/>
            <a:r>
              <a:rPr lang="it-IT" sz="2200" dirty="0">
                <a:latin typeface="Bahnschrift SemiLight SemiConde" panose="020B0502040204020203" pitchFamily="34" charset="0"/>
              </a:rPr>
              <a:t>Elaborazione di un progetto e del contratto</a:t>
            </a:r>
          </a:p>
          <a:p>
            <a:pPr algn="just"/>
            <a:r>
              <a:rPr lang="it-IT" sz="2200" dirty="0">
                <a:latin typeface="Bahnschrift SemiLight SemiConde" panose="020B0502040204020203" pitchFamily="34" charset="0"/>
              </a:rPr>
              <a:t>Attuazione del progetto di intervento</a:t>
            </a:r>
          </a:p>
          <a:p>
            <a:pPr algn="just"/>
            <a:r>
              <a:rPr lang="it-IT" sz="2200" dirty="0">
                <a:latin typeface="Bahnschrift SemiLight SemiConde" panose="020B0502040204020203" pitchFamily="34" charset="0"/>
              </a:rPr>
              <a:t>Verifica e valutazione dei risultati ottenuti (in itinere e a conclusione)</a:t>
            </a:r>
          </a:p>
          <a:p>
            <a:pPr algn="just"/>
            <a:r>
              <a:rPr lang="it-IT" sz="2200" dirty="0">
                <a:latin typeface="Bahnschrift SemiLight SemiConde" panose="020B0502040204020203" pitchFamily="34" charset="0"/>
              </a:rPr>
              <a:t>Conclusione del processo di aiuto (o eventuale formulazione di un nuovo progetto)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B8682324-6A6D-4476-1558-52D74D6DD2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281842" y="2121079"/>
            <a:ext cx="4470400" cy="49831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it-IT" sz="2000" b="1" dirty="0">
              <a:latin typeface="Bahnschrift SemiLight SemiConde" panose="020B0502040204020203" pitchFamily="34" charset="0"/>
            </a:endParaRPr>
          </a:p>
          <a:p>
            <a:pPr marL="0" indent="0">
              <a:buNone/>
            </a:pPr>
            <a:endParaRPr lang="it-IT" sz="2000" b="1" dirty="0">
              <a:latin typeface="Bahnschrift SemiLight SemiConde" panose="020B0502040204020203" pitchFamily="34" charset="0"/>
            </a:endParaRPr>
          </a:p>
          <a:p>
            <a:pPr marL="0" indent="0">
              <a:buNone/>
            </a:pPr>
            <a:r>
              <a:rPr lang="it-IT" sz="2000" b="1" dirty="0">
                <a:latin typeface="Bahnschrift SemiLight SemiConde" panose="020B0502040204020203" pitchFamily="34" charset="0"/>
              </a:rPr>
              <a:t>In tutte le fasi l’Assistente Sociale coinvolge l’utente perché la sua partecipazione al processo di aiuto è indispensabile al fine di favorire il cambiamento, la consapevolezza e la responsabilità della persona. </a:t>
            </a:r>
          </a:p>
        </p:txBody>
      </p:sp>
      <p:sp>
        <p:nvSpPr>
          <p:cNvPr id="5" name="Freccia a destra 4">
            <a:extLst>
              <a:ext uri="{FF2B5EF4-FFF2-40B4-BE49-F238E27FC236}">
                <a16:creationId xmlns:a16="http://schemas.microsoft.com/office/drawing/2014/main" id="{4555BBF8-F433-4FE5-557C-56DD1D082423}"/>
              </a:ext>
            </a:extLst>
          </p:cNvPr>
          <p:cNvSpPr/>
          <p:nvPr/>
        </p:nvSpPr>
        <p:spPr>
          <a:xfrm>
            <a:off x="6124979" y="3685381"/>
            <a:ext cx="812800" cy="495300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5769257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246</TotalTime>
  <Words>383</Words>
  <Application>Microsoft Office PowerPoint</Application>
  <PresentationFormat>Widescreen</PresentationFormat>
  <Paragraphs>45</Paragraphs>
  <Slides>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11" baseType="lpstr">
      <vt:lpstr>Arial</vt:lpstr>
      <vt:lpstr>Bahnschrift SemiLight SemiConde</vt:lpstr>
      <vt:lpstr>Calibri</vt:lpstr>
      <vt:lpstr>Calibri Light</vt:lpstr>
      <vt:lpstr>Wingdings</vt:lpstr>
      <vt:lpstr>Tema di Office</vt:lpstr>
      <vt:lpstr>Il Processo di Aiuto nel  Servizio Sociale</vt:lpstr>
      <vt:lpstr>PROCESSO DI AIUTO = insieme di azioni finalizzate che si susseguono nel tempo con logica e che sono tese a dare aiuto alle persone prese singolarmente o come gruppo</vt:lpstr>
      <vt:lpstr>CARATTERISTICHE DEL PROCESSO DI AIUTO</vt:lpstr>
      <vt:lpstr>… è bene ricordare che</vt:lpstr>
      <vt:lpstr> Il PROCESSO DI AIUTO è articolato in una serie di fasi metodologiche che consentono di organizzare il lavoro in modo logico: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L’Assistente Sociale: ruolo, competenze e funzioni</dc:title>
  <dc:creator>Lucia Rocci</dc:creator>
  <cp:lastModifiedBy>l.rocci@unimc.it</cp:lastModifiedBy>
  <cp:revision>11</cp:revision>
  <dcterms:created xsi:type="dcterms:W3CDTF">2023-08-09T09:08:19Z</dcterms:created>
  <dcterms:modified xsi:type="dcterms:W3CDTF">2023-10-16T14:33:22Z</dcterms:modified>
</cp:coreProperties>
</file>