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C5DC9-3D07-1800-A4FA-184261492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1494A4-0D81-C5C1-F6DE-E9699EDBB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97BB6D-B947-D558-C2E5-C96BC2E8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B3974F-9BFE-C34F-DF76-C17533AB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5025C-185C-14E5-175B-4D8F02DF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77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9A99CF-4209-97FB-A55E-40E30338B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9C67251-2B48-63A1-26F4-5BCA05A37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2BF72-75F2-BC74-E496-8C9CCABA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D45DBC-E422-3D10-2113-86012EEF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2BD3A8-5D08-6883-7C6C-341375C3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76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6923479-C975-BE0C-257D-6F9B0DDD6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5E69B4-5FBE-584E-357E-862B8AA4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2E2044-863B-B88A-991B-05E7EF7A8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4AC491-5743-CA54-8512-983CE8C0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C83DD7-CB3F-9201-8C34-96044486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07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E92A8-0F8B-8263-ECD9-25035BFC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D26C3D-4D02-30CD-642A-720E79D14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2071E9-1818-41FF-B00F-4C5F53D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CAF14A-C937-8722-18FF-B74D671FE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E7415A-E5A2-69CA-E569-879E6B22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5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BBC98-2EAC-9E03-4D58-CD0AB383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6A801F-C0A9-968C-F68D-3025913AF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A244FD-AC52-7AB8-7F28-0B406E8B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7CE6A2-E7C7-CEAA-6B85-1016A7F3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86805E-0F8F-8943-2DD5-70993F78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8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088D1-A061-DC70-96B4-E4D76709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9FC39-6A2D-949A-F74A-779AD5EA9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610B2B3-784C-E6BB-43EF-55E8B2341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3F383A-40EB-79AB-A010-F5A5FD76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1EA673-5715-D18A-FC0F-FD852436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39DEFC-4EAF-4EC9-FBB8-5F4E4A2A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84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876BC3-CAC9-1630-9127-B525A636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616AB17-E936-48B6-222D-3B0A629B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97664D-2E19-E725-CCD9-A9455A306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53D6AF9-5384-DF3E-0177-172018B4E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EA8973-1D65-F053-9C0A-B87699F34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C998F8-72DD-6CFD-AA7E-4ADC7977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67ED0DC-B56D-6DD4-8B33-40628557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0C20EE-591A-4728-7C3A-57C6010B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99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CF58D-B66B-6B06-69D9-D437C11C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8AA8E00-1995-092A-4C76-54BA293FD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0DFC03-F1F5-6F73-E23B-567CB3C5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95E8685-DBA7-5396-56AF-8BCF3B2D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47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7A294F-8117-1694-3BE8-1E76976F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9D4B37-9E6A-1B69-3C52-9D2D858E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228735A-8B1C-A8DE-647D-BA042BC5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96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E8AA7-F295-A2AD-5D7A-4CD7EFD3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AE99D-578C-7CB2-0459-E64F1EE81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D7EA5D-34AA-2C27-CF5D-95056A21B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6C9486-190F-F0A9-25F2-69C59133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00E202B-CD6A-07F0-123B-746A6878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97F130-A486-3BB7-D347-EC772347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68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54929-D3D6-D0F2-42FB-0CECFC73B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09C36C-C438-04D2-A98D-61C1F4672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650E78-0A1F-3AB4-AE43-58F904367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66F173-36FF-7EB2-3B70-8F7B3744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C5C7AF-E6C4-FECF-CAEC-FC9EE056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C7E413-7750-CBFB-C351-69EF3475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77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CBED4F-64D1-E8C6-A84B-346792036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F90C1C-CD34-5448-B51B-A5A5D7FA4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448747-0BBB-910D-1A20-0B108ECF4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58AD-3FF9-4615-A985-21070E581798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C6CE50-2336-B774-2D92-650C472A3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B4DCB8-B82A-99A8-72ED-320B811C2A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59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sistentisociali.org/malattia_mentale/burn-out_dell_assistente_sociale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0AC6D-C5ED-5988-103B-8CD33C0AB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9800" y="469900"/>
            <a:ext cx="10325100" cy="3251200"/>
          </a:xfrm>
        </p:spPr>
        <p:txBody>
          <a:bodyPr>
            <a:noAutofit/>
          </a:bodyPr>
          <a:lstStyle/>
          <a:p>
            <a:r>
              <a:rPr lang="it-IT" sz="6600" b="1" i="1" dirty="0">
                <a:latin typeface="Bahnschrift SemiLight SemiConde" panose="020B0502040204020203" pitchFamily="34" charset="0"/>
              </a:rPr>
              <a:t>La Documentazione </a:t>
            </a:r>
            <a:br>
              <a:rPr lang="it-IT" sz="6600" b="1" i="1" dirty="0">
                <a:latin typeface="Bahnschrift SemiLight SemiConde" panose="020B0502040204020203" pitchFamily="34" charset="0"/>
              </a:rPr>
            </a:br>
            <a:r>
              <a:rPr lang="it-IT" sz="6600" b="1" i="1" dirty="0">
                <a:latin typeface="Bahnschrift SemiLight SemiConde" panose="020B0502040204020203" pitchFamily="34" charset="0"/>
              </a:rPr>
              <a:t>e gli Strumenti del </a:t>
            </a:r>
            <a:br>
              <a:rPr lang="it-IT" sz="6600" b="1" i="1" dirty="0">
                <a:latin typeface="Bahnschrift SemiLight SemiConde" panose="020B0502040204020203" pitchFamily="34" charset="0"/>
              </a:rPr>
            </a:br>
            <a:r>
              <a:rPr lang="it-IT" sz="6600" b="1" i="1" dirty="0">
                <a:latin typeface="Bahnschrift SemiLight SemiConde" panose="020B0502040204020203" pitchFamily="34" charset="0"/>
              </a:rPr>
              <a:t>Servizio Sociale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5164F6-443E-31E9-1824-6E004B2AD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sz="26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LABORATORIO DI ORIENTAMENTO AL TIROCINIO NEI SERVIZI SOCIALI</a:t>
            </a:r>
          </a:p>
          <a:p>
            <a:endParaRPr lang="it-IT" b="1" dirty="0">
              <a:latin typeface="Bahnschrift SemiLight SemiConde" panose="020B0502040204020203" pitchFamily="34" charset="0"/>
            </a:endParaRP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Dott.ssa Assistente Sociale Specialista </a:t>
            </a: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Lucia Rocci</a:t>
            </a:r>
          </a:p>
        </p:txBody>
      </p:sp>
    </p:spTree>
    <p:extLst>
      <p:ext uri="{BB962C8B-B14F-4D97-AF65-F5344CB8AC3E}">
        <p14:creationId xmlns:p14="http://schemas.microsoft.com/office/powerpoint/2010/main" val="280744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8055A-CF8F-7EFA-BCFE-83A15BD55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I prerequisiti del colloquio: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BFC305-BA50-3459-CFCC-F159F948C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511299"/>
            <a:ext cx="10934700" cy="4981575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it-IT" sz="4600" b="1" dirty="0">
                <a:latin typeface="Bahnschrift SemiLight SemiConde" panose="020B0502040204020203" pitchFamily="34" charset="0"/>
              </a:rPr>
              <a:t>MATERIALE:</a:t>
            </a:r>
            <a:r>
              <a:rPr lang="it-IT" sz="4600" dirty="0">
                <a:latin typeface="Bahnschrift SemiLight SemiConde" panose="020B0502040204020203" pitchFamily="34" charset="0"/>
              </a:rPr>
              <a:t> è necessario predisporre il luogo dove si svolgerà il colloquio </a:t>
            </a:r>
            <a:r>
              <a:rPr lang="it-IT" sz="4600" dirty="0" err="1">
                <a:latin typeface="Bahnschrift SemiLight SemiConde" panose="020B0502040204020203" pitchFamily="34" charset="0"/>
              </a:rPr>
              <a:t>poichè</a:t>
            </a:r>
            <a:r>
              <a:rPr lang="it-IT" sz="4600" dirty="0">
                <a:latin typeface="Bahnschrift SemiLight SemiConde" panose="020B0502040204020203" pitchFamily="34" charset="0"/>
              </a:rPr>
              <a:t> deve essere una situazione comoda e raccolta, possibilmente una stanza dedicata a questo scopo.</a:t>
            </a:r>
            <a:br>
              <a:rPr lang="it-IT" sz="4600" dirty="0">
                <a:latin typeface="Bahnschrift SemiLight SemiConde" panose="020B0502040204020203" pitchFamily="34" charset="0"/>
              </a:rPr>
            </a:br>
            <a:r>
              <a:rPr lang="it-IT" sz="4600" dirty="0">
                <a:latin typeface="Bahnschrift SemiLight SemiConde" panose="020B0502040204020203" pitchFamily="34" charset="0"/>
              </a:rPr>
              <a:t>Dev’essere chiaro cosa sta dentro la stanza e cosa sta fuori, non sono opportune quindi interruzioni ed interferenze (telefono, qualcuno che bussa alla porta,...).</a:t>
            </a:r>
            <a:br>
              <a:rPr lang="it-IT" sz="4600" dirty="0">
                <a:latin typeface="Bahnschrift SemiLight SemiConde" panose="020B0502040204020203" pitchFamily="34" charset="0"/>
              </a:rPr>
            </a:br>
            <a:r>
              <a:rPr lang="it-IT" sz="4600" dirty="0">
                <a:latin typeface="Bahnschrift SemiLight SemiConde" panose="020B0502040204020203" pitchFamily="34" charset="0"/>
              </a:rPr>
              <a:t>La stanza deve essere possibilmente accogliente, ma non eccessivamente personalizzata. Anche l’Assistente Sociale si deve adeguare al contesto, non sono opportuni gli eccessi nel vestire (super gioielli, tuta da ginnastica o abbigliamento griffato che potrebbero mettere a disagio).</a:t>
            </a:r>
          </a:p>
          <a:p>
            <a:pPr algn="just">
              <a:lnSpc>
                <a:spcPct val="100000"/>
              </a:lnSpc>
            </a:pPr>
            <a:r>
              <a:rPr lang="it-IT" sz="4600" b="1" dirty="0">
                <a:latin typeface="Bahnschrift SemiLight SemiConde" panose="020B0502040204020203" pitchFamily="34" charset="0"/>
              </a:rPr>
              <a:t>MENTALI:</a:t>
            </a:r>
            <a:r>
              <a:rPr lang="it-IT" sz="4600" dirty="0">
                <a:latin typeface="Bahnschrift SemiLight SemiConde" panose="020B0502040204020203" pitchFamily="34" charset="0"/>
              </a:rPr>
              <a:t> E’ importante essere se stessi, ma è bene guardarsi con occhio critico per capire quali rimandi percepisce l’utente. Meglio evitare lo stile troppo amichevole e quello troppo rigido.</a:t>
            </a:r>
          </a:p>
          <a:p>
            <a:pPr algn="just">
              <a:lnSpc>
                <a:spcPct val="100000"/>
              </a:lnSpc>
            </a:pPr>
            <a:r>
              <a:rPr lang="it-IT" sz="4600" b="1" dirty="0">
                <a:latin typeface="Bahnschrift SemiLight SemiConde" panose="020B0502040204020203" pitchFamily="34" charset="0"/>
              </a:rPr>
              <a:t>SOSTANZIALI:</a:t>
            </a:r>
            <a:r>
              <a:rPr lang="it-IT" sz="4600" dirty="0">
                <a:latin typeface="Bahnschrift SemiLight SemiConde" panose="020B0502040204020203" pitchFamily="34" charset="0"/>
              </a:rPr>
              <a:t> l’Assistente Sociale deve mettersi in un atteggiamento tranquillo, accogliente e contenitivo, per dare all’altro la possibilità di abbassare le difese e di coglierne lo stile.</a:t>
            </a:r>
          </a:p>
          <a:p>
            <a:pPr algn="just">
              <a:lnSpc>
                <a:spcPct val="100000"/>
              </a:lnSpc>
            </a:pPr>
            <a:r>
              <a:rPr lang="it-IT" sz="4600" b="1" dirty="0">
                <a:latin typeface="Bahnschrift SemiLight SemiConde" panose="020B0502040204020203" pitchFamily="34" charset="0"/>
              </a:rPr>
              <a:t>TEORICI:</a:t>
            </a:r>
            <a:r>
              <a:rPr lang="it-IT" sz="4600" dirty="0">
                <a:latin typeface="Bahnschrift SemiLight SemiConde" panose="020B0502040204020203" pitchFamily="34" charset="0"/>
              </a:rPr>
              <a:t> per fare un colloquio è necessario conoscere le teorie e le scuole sottese alla tecnica del colloquio.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0727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9A72A-7E21-6A25-A71C-FA0B134A2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Il colloquio psico-sociale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6978E-77FA-2F46-7103-AE496E043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447800"/>
            <a:ext cx="11277600" cy="5045075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Il colloquio è un incontro tra due persone, una relaziona dialogica, in cui l’Assistente Sociale conduce, ma l’utente decide i contenuti.</a:t>
            </a:r>
          </a:p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Il colloquio dipende dall’utente, ma l’Assistente Sociale tiene il filo conduttore attraverso il setting (tempo, spazio, ruolo, compito).</a:t>
            </a:r>
          </a:p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In modo particolare il </a:t>
            </a:r>
            <a:r>
              <a:rPr lang="it-IT" sz="5000" b="1" dirty="0">
                <a:latin typeface="Bahnschrift SemiLight SemiConde" panose="020B0502040204020203" pitchFamily="34" charset="0"/>
              </a:rPr>
              <a:t>PRIMO COLLOQUIO </a:t>
            </a:r>
            <a:r>
              <a:rPr lang="it-IT" sz="5000" dirty="0">
                <a:latin typeface="Bahnschrift SemiLight SemiConde" panose="020B0502040204020203" pitchFamily="34" charset="0"/>
              </a:rPr>
              <a:t>è </a:t>
            </a:r>
            <a:r>
              <a:rPr lang="it-IT" sz="5000" b="1" dirty="0">
                <a:latin typeface="Bahnschrift SemiLight SemiConde" panose="020B0502040204020203" pitchFamily="34" charset="0"/>
              </a:rPr>
              <a:t>importante</a:t>
            </a:r>
            <a:r>
              <a:rPr lang="it-IT" sz="5000" dirty="0">
                <a:latin typeface="Bahnschrift SemiLight SemiConde" panose="020B0502040204020203" pitchFamily="34" charset="0"/>
              </a:rPr>
              <a:t> per </a:t>
            </a:r>
            <a:r>
              <a:rPr lang="it-IT" sz="5000" b="1" dirty="0">
                <a:latin typeface="Bahnschrift SemiLight SemiConde" panose="020B0502040204020203" pitchFamily="34" charset="0"/>
              </a:rPr>
              <a:t>mettere le fondamenta alla relazione professionale</a:t>
            </a:r>
            <a:r>
              <a:rPr lang="it-IT" sz="5000" dirty="0">
                <a:latin typeface="Bahnschrift SemiLight SemiConde" panose="020B0502040204020203" pitchFamily="34" charset="0"/>
              </a:rPr>
              <a:t>.</a:t>
            </a:r>
          </a:p>
          <a:p>
            <a:pPr marL="0" indent="0" algn="just">
              <a:buNone/>
            </a:pPr>
            <a:endParaRPr lang="it-IT" sz="5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In esso si devono cogliere: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5000" dirty="0">
                <a:latin typeface="Bahnschrift SemiLight SemiConde" panose="020B0502040204020203" pitchFamily="34" charset="0"/>
              </a:rPr>
              <a:t>le motivazioni che hanno spinto la persona a chiedere aiuto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5000" dirty="0">
                <a:latin typeface="Bahnschrift SemiLight SemiConde" panose="020B0502040204020203" pitchFamily="34" charset="0"/>
              </a:rPr>
              <a:t>chiarire gli scopi dell’utente e il ruolo dell’Assistente Sociale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5000" dirty="0">
                <a:latin typeface="Bahnschrift SemiLight SemiConde" panose="020B0502040204020203" pitchFamily="34" charset="0"/>
              </a:rPr>
              <a:t>creare una condizione di fiducia, eliminando i timori dell’utente</a:t>
            </a:r>
          </a:p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Lo </a:t>
            </a:r>
            <a:r>
              <a:rPr lang="it-IT" sz="5000" b="1" dirty="0">
                <a:latin typeface="Bahnschrift SemiLight SemiConde" panose="020B0502040204020203" pitchFamily="34" charset="0"/>
              </a:rPr>
              <a:t>scopo del colloquio</a:t>
            </a:r>
            <a:r>
              <a:rPr lang="it-IT" sz="5000" dirty="0">
                <a:latin typeface="Bahnschrift SemiLight SemiConde" panose="020B0502040204020203" pitchFamily="34" charset="0"/>
              </a:rPr>
              <a:t> è </a:t>
            </a:r>
            <a:r>
              <a:rPr lang="it-IT" sz="5000" b="1" dirty="0">
                <a:latin typeface="Bahnschrift SemiLight SemiConde" panose="020B0502040204020203" pitchFamily="34" charset="0"/>
              </a:rPr>
              <a:t>capire il problema</a:t>
            </a:r>
            <a:r>
              <a:rPr lang="it-IT" sz="5000" dirty="0">
                <a:latin typeface="Bahnschrift SemiLight SemiConde" panose="020B0502040204020203" pitchFamily="34" charset="0"/>
              </a:rPr>
              <a:t>, vedere come la persona lo affronta o </a:t>
            </a:r>
            <a:r>
              <a:rPr lang="it-IT" sz="50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5000" dirty="0">
                <a:latin typeface="Bahnschrift SemiLight SemiConde" panose="020B0502040204020203" pitchFamily="34" charset="0"/>
              </a:rPr>
              <a:t> non ci riesce.</a:t>
            </a:r>
          </a:p>
          <a:p>
            <a:pPr marL="0" indent="0" algn="just">
              <a:buNone/>
            </a:pPr>
            <a:r>
              <a:rPr lang="it-IT" sz="5000" b="1" dirty="0">
                <a:latin typeface="Bahnschrift SemiLight SemiConde" panose="020B0502040204020203" pitchFamily="34" charset="0"/>
              </a:rPr>
              <a:t>ASCOLTARE:</a:t>
            </a:r>
            <a:r>
              <a:rPr lang="it-IT" sz="5000" dirty="0">
                <a:latin typeface="Bahnschrift SemiLight SemiConde" panose="020B0502040204020203" pitchFamily="34" charset="0"/>
              </a:rPr>
              <a:t> Fare un buon colloquio è molto faticoso </a:t>
            </a:r>
            <a:r>
              <a:rPr lang="it-IT" sz="50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5000" dirty="0">
                <a:latin typeface="Bahnschrift SemiLight SemiConde" panose="020B0502040204020203" pitchFamily="34" charset="0"/>
              </a:rPr>
              <a:t> l’essenza del problema si coglie nelle sfumature.</a:t>
            </a:r>
            <a:br>
              <a:rPr lang="it-IT" sz="5000" dirty="0">
                <a:latin typeface="Bahnschrift SemiLight SemiConde" panose="020B0502040204020203" pitchFamily="34" charset="0"/>
              </a:rPr>
            </a:br>
            <a:r>
              <a:rPr lang="it-IT" sz="5000" dirty="0">
                <a:latin typeface="Bahnschrift SemiLight SemiConde" panose="020B0502040204020203" pitchFamily="34" charset="0"/>
              </a:rPr>
              <a:t>Se è fatto bene, gli utenti mandano un rimando immediato, </a:t>
            </a:r>
            <a:r>
              <a:rPr lang="it-IT" sz="50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5000" dirty="0">
                <a:latin typeface="Bahnschrift SemiLight SemiConde" panose="020B0502040204020203" pitchFamily="34" charset="0"/>
              </a:rPr>
              <a:t> è un’esperienza abbastanza eccezionale quella del parlare di </a:t>
            </a:r>
            <a:r>
              <a:rPr lang="it-IT" sz="5000" dirty="0" err="1">
                <a:latin typeface="Bahnschrift SemiLight SemiConde" panose="020B0502040204020203" pitchFamily="34" charset="0"/>
              </a:rPr>
              <a:t>sè</a:t>
            </a:r>
            <a:r>
              <a:rPr lang="it-IT" sz="5000" dirty="0">
                <a:latin typeface="Bahnschrift SemiLight SemiConde" panose="020B0502040204020203" pitchFamily="34" charset="0"/>
              </a:rPr>
              <a:t> senza essere giudicati.</a:t>
            </a:r>
          </a:p>
          <a:p>
            <a:pPr marL="0" indent="0" algn="just">
              <a:buNone/>
            </a:pPr>
            <a:r>
              <a:rPr lang="it-IT" sz="5000" dirty="0">
                <a:latin typeface="Bahnschrift SemiLight SemiConde" panose="020B0502040204020203" pitchFamily="34" charset="0"/>
              </a:rPr>
              <a:t>Attraverso l’ascolto l’utente apprende qualcosa di </a:t>
            </a:r>
            <a:r>
              <a:rPr lang="it-IT" sz="5000" dirty="0" err="1">
                <a:latin typeface="Bahnschrift SemiLight SemiConde" panose="020B0502040204020203" pitchFamily="34" charset="0"/>
              </a:rPr>
              <a:t>sè</a:t>
            </a:r>
            <a:r>
              <a:rPr lang="it-IT" sz="5000" dirty="0">
                <a:latin typeface="Bahnschrift SemiLight SemiConde" panose="020B0502040204020203" pitchFamily="34" charset="0"/>
              </a:rPr>
              <a:t>, può tendere al cambiamento e avviare un effetto terapeutico.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24378EF9-4C6E-03E3-093D-9A8C0A42D819}"/>
              </a:ext>
            </a:extLst>
          </p:cNvPr>
          <p:cNvSpPr/>
          <p:nvPr/>
        </p:nvSpPr>
        <p:spPr>
          <a:xfrm>
            <a:off x="3721100" y="2870200"/>
            <a:ext cx="357632" cy="4318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207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7D9C6E-447C-81F1-9B04-452D84DD7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Le fasi del colloquio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04D98B-3986-FDD7-116C-45DE7D5AA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it-IT" b="1" dirty="0">
                <a:latin typeface="Bahnschrift SemiLight SemiConde" panose="020B0502040204020203" pitchFamily="34" charset="0"/>
              </a:rPr>
              <a:t>FASE SOCIALE: </a:t>
            </a:r>
            <a:r>
              <a:rPr lang="it-IT" dirty="0">
                <a:latin typeface="Bahnschrift SemiLight SemiConde" panose="020B0502040204020203" pitchFamily="34" charset="0"/>
              </a:rPr>
              <a:t>è la fase di accoglienza, in cui si mette l’utente a proprio agio;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dirty="0">
                <a:latin typeface="Bahnschrift SemiLight SemiConde" panose="020B0502040204020203" pitchFamily="34" charset="0"/>
              </a:rPr>
              <a:t>FASE DI INDAGINE: </a:t>
            </a:r>
            <a:r>
              <a:rPr lang="it-IT" dirty="0">
                <a:latin typeface="Bahnschrift SemiLight SemiConde" panose="020B0502040204020203" pitchFamily="34" charset="0"/>
              </a:rPr>
              <a:t>è la fase in cui si cerca di dare un nome al problema;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dirty="0">
                <a:latin typeface="Bahnschrift SemiLight SemiConde" panose="020B0502040204020203" pitchFamily="34" charset="0"/>
              </a:rPr>
              <a:t>FASE INTERATTIVA: </a:t>
            </a:r>
            <a:r>
              <a:rPr lang="it-IT" dirty="0">
                <a:latin typeface="Bahnschrift SemiLight SemiConde" panose="020B0502040204020203" pitchFamily="34" charset="0"/>
              </a:rPr>
              <a:t>è la fase in cui si cerca di definire i soggetti coinvolgibili nel processo di aiuto, soprattutto del sistema familiare;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dirty="0">
                <a:latin typeface="Bahnschrift SemiLight SemiConde" panose="020B0502040204020203" pitchFamily="34" charset="0"/>
              </a:rPr>
              <a:t>FASE DI DEFINIZIONE DEGLI OBIETTIVI: </a:t>
            </a:r>
            <a:r>
              <a:rPr lang="it-IT" dirty="0">
                <a:latin typeface="Bahnschrift SemiLight SemiConde" panose="020B0502040204020203" pitchFamily="34" charset="0"/>
              </a:rPr>
              <a:t>è la fase in cui si fissano gli obiettivi da raggiungere e la definizione dei compiti.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7765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7C76B9-0DA4-DBA5-2641-3145C1021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Tecnica degli emergenti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544EE0-7E98-C4D3-5C27-B90878060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Secondo la tecnica degli emergenti, durante il colloquio l’Assistente Sociale deve:</a:t>
            </a:r>
          </a:p>
          <a:p>
            <a:pPr algn="just">
              <a:buFont typeface="+mj-lt"/>
              <a:buAutoNum type="arabicPeriod"/>
            </a:pPr>
            <a:r>
              <a:rPr lang="it-IT" sz="3000" dirty="0">
                <a:latin typeface="Bahnschrift SemiLight SemiConde" panose="020B0502040204020203" pitchFamily="34" charset="0"/>
              </a:rPr>
              <a:t>tenere a mente la prima cosa significativa che l’utente dice;</a:t>
            </a:r>
          </a:p>
          <a:p>
            <a:pPr algn="just">
              <a:buFont typeface="+mj-lt"/>
              <a:buAutoNum type="arabicPeriod"/>
            </a:pPr>
            <a:r>
              <a:rPr lang="it-IT" sz="3000" dirty="0">
                <a:latin typeface="Bahnschrift SemiLight SemiConde" panose="020B0502040204020203" pitchFamily="34" charset="0"/>
              </a:rPr>
              <a:t>fare domande sul primo emergente, indirizzando il colloquio sul quello;</a:t>
            </a:r>
          </a:p>
          <a:p>
            <a:pPr algn="just">
              <a:buFont typeface="+mj-lt"/>
              <a:buAutoNum type="arabicPeriod"/>
            </a:pPr>
            <a:r>
              <a:rPr lang="it-IT" sz="3000" dirty="0">
                <a:latin typeface="Bahnschrift SemiLight SemiConde" panose="020B0502040204020203" pitchFamily="34" charset="0"/>
              </a:rPr>
              <a:t>capire se cambia qualcosa, se dice un’altra cosa importante: il secondo emergente;</a:t>
            </a:r>
          </a:p>
          <a:p>
            <a:pPr algn="just">
              <a:buFont typeface="+mj-lt"/>
              <a:buAutoNum type="arabicPeriod"/>
            </a:pPr>
            <a:r>
              <a:rPr lang="it-IT" sz="3000" dirty="0">
                <a:latin typeface="Bahnschrift SemiLight SemiConde" panose="020B0502040204020203" pitchFamily="34" charset="0"/>
              </a:rPr>
              <a:t>tenere presente quando termina il colloquio, cosa viene detto di importante negli ultimi cinque minuti.</a:t>
            </a:r>
          </a:p>
          <a:p>
            <a:pPr marL="0" indent="0" algn="just">
              <a:buNone/>
            </a:pPr>
            <a:endParaRPr lang="it-IT" sz="3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      Finito il colloquio si collegano i tre emergenti e ci si fa un’idea in base</a:t>
            </a:r>
          </a:p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      al materiale a disposizione.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B39BF8D5-9A75-9928-5C03-F3A834C418B5}"/>
              </a:ext>
            </a:extLst>
          </p:cNvPr>
          <p:cNvSpPr/>
          <p:nvPr/>
        </p:nvSpPr>
        <p:spPr>
          <a:xfrm>
            <a:off x="838200" y="5219700"/>
            <a:ext cx="546100" cy="3429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8812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A6B70D-9B7B-2C95-E793-F16016E92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…cosa non deve fare l’Assistente Sociale durante il colloquio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0228F7-9C3C-09E5-CD9D-E9B8E13B3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ahnschrift SemiLight SemiConde" panose="020B0502040204020203" pitchFamily="34" charset="0"/>
              </a:rPr>
              <a:t>entrare nel colloquio facendo riferimenti personali;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ahnschrift SemiLight SemiConde" panose="020B0502040204020203" pitchFamily="34" charset="0"/>
              </a:rPr>
              <a:t> ostentare conoscenze, fare il mago, essere narcisista;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ahnschrift SemiLight SemiConde" panose="020B0502040204020203" pitchFamily="34" charset="0"/>
              </a:rPr>
              <a:t> indagare nella vita altrui su cose che non servono: la persona deve      capire </a:t>
            </a:r>
            <a:r>
              <a:rPr lang="it-IT" dirty="0" err="1">
                <a:latin typeface="Bahnschrift SemiLight SemiConde" panose="020B0502040204020203" pitchFamily="34" charset="0"/>
              </a:rPr>
              <a:t>peprchè</a:t>
            </a:r>
            <a:r>
              <a:rPr lang="it-IT" dirty="0">
                <a:latin typeface="Bahnschrift SemiLight SemiConde" panose="020B0502040204020203" pitchFamily="34" charset="0"/>
              </a:rPr>
              <a:t> si fanno le domande;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ahnschrift SemiLight SemiConde" panose="020B0502040204020203" pitchFamily="34" charset="0"/>
              </a:rPr>
              <a:t> mettere a posto le persone che urlano: è bene invece aspettare che si calmino evitando di sostare in luoghi di passaggio.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4338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EC91B8-A48C-B2E2-3540-72DBDE410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…e i silenzi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342392-B08B-3037-E114-3FFF1B9A5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100"/>
            <a:ext cx="10833100" cy="43608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Gestire i silenzi non è semplice, Spesso l’assistente Sociale parla per coprire il silenzio dell’utente, ma è invece necessario dare un significato a quel momento. Alcuni autori, come Rogers, indicano di </a:t>
            </a:r>
            <a:r>
              <a:rPr lang="it-IT" i="1" dirty="0">
                <a:latin typeface="Bahnschrift SemiLight SemiConde" panose="020B0502040204020203" pitchFamily="34" charset="0"/>
              </a:rPr>
              <a:t>non fare domande dirette</a:t>
            </a:r>
            <a:r>
              <a:rPr lang="it-IT" dirty="0">
                <a:latin typeface="Bahnschrift SemiLight SemiConde" panose="020B0502040204020203" pitchFamily="34" charset="0"/>
              </a:rPr>
              <a:t>, ma di incoraggiare la persone e farle intendere che c’è attenzione nei suoi confronti, ad esempio con cenni del capo.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Può essere utile riprendere le ultime parole dette, oppure l’ultima frase per far riprendere il discorso.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6382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E50EF4-4638-BABD-0C8A-379780C9B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Termine del colloquio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9D7CCA-5D99-0586-2363-4E7DAB11E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it-IT" sz="2600" dirty="0">
                <a:latin typeface="Bahnschrift SemiLight SemiConde" panose="020B0502040204020203" pitchFamily="34" charset="0"/>
              </a:rPr>
              <a:t>E’ importante rispettare l’orario, </a:t>
            </a:r>
            <a:r>
              <a:rPr lang="it-IT" sz="26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2600" dirty="0">
                <a:latin typeface="Bahnschrift SemiLight SemiConde" panose="020B0502040204020203" pitchFamily="34" charset="0"/>
              </a:rPr>
              <a:t> l’Assistente Sociale non ha risorse infinite di concentrazione.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600" dirty="0">
                <a:latin typeface="Bahnschrift SemiLight SemiConde" panose="020B0502040204020203" pitchFamily="34" charset="0"/>
              </a:rPr>
              <a:t>A volte l’utente inizia un discorso importante negli ultimi cinque minuti a disposizione, e in questi casi è bene fissare un nuovo appuntamento.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600" dirty="0">
                <a:latin typeface="Bahnschrift SemiLight SemiConde" panose="020B0502040204020203" pitchFamily="34" charset="0"/>
              </a:rPr>
              <a:t>E’ utile osservare come la persona chiude il colloquio, </a:t>
            </a:r>
            <a:r>
              <a:rPr lang="it-IT" sz="26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2600" dirty="0">
                <a:latin typeface="Bahnschrift SemiLight SemiConde" panose="020B0502040204020203" pitchFamily="34" charset="0"/>
              </a:rPr>
              <a:t> è in piccola misura un modo per vedere come reagiscono alla separazione (c’è chi vuole troncare, chi vuole prolungare, chi vuole decidere il tempo del colloquio).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600" dirty="0">
                <a:latin typeface="Bahnschrift SemiLight SemiConde" panose="020B0502040204020203" pitchFamily="34" charset="0"/>
              </a:rPr>
              <a:t>Per l’Assistente Sociale è essenziale verificare alla fine del colloquio le proprie emozioni e raccogliere le informazioni in modo organico.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6149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2985C-48EB-9757-CF65-0F98274AD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LA VISITA DOMICILIARE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656E5-E94C-D674-2F02-EE5C7B2EB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524000"/>
            <a:ext cx="10680700" cy="4652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E’ utilizzata dall’Assistente Sociale per approfondire e comprendere meglio la situazione, per raccogliere direttamente informazioni sul contesto abitativo e sullo stile di vita dell’utente e del suo nucleo familiare. Inoltre, alcuni utenti non possono recarsi in ufficio (per malattia ad esempio) e la visita domiciliare diventa la sola modalità possibile.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Durante la visita domiciliare le dinamiche del colloquio sono inevitabilmente influenzate dal setting e l’utente potrebbe percepire una sensazione di invasione. E’ pertanto fondamentale chiarire il motivo della visita e fissare un appuntamento, specificando giorno e ora, per quanto tempo e in quante persone (può capitare che l’Assistente sociale sia accompagnata da altri professionisti).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Da parte dell’Assistente Sociale è fondamentale informarsi sugli usi e costumi di coloro ai quali fa visita, specialmente se appartenenti a culture diverse.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colloquio va iniziato soltanto quando tutti coloro che vi partecipano sono tranquilli e va concluso specificando con precisione che cosa è stato capito, dedotto e fatto.</a:t>
            </a:r>
          </a:p>
        </p:txBody>
      </p:sp>
    </p:spTree>
    <p:extLst>
      <p:ext uri="{BB962C8B-B14F-4D97-AF65-F5344CB8AC3E}">
        <p14:creationId xmlns:p14="http://schemas.microsoft.com/office/powerpoint/2010/main" val="1709360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CF87FF-AD39-A797-CBE5-41162CA24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Tappe della visita domiciliare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7E95A0-EACF-826D-C357-1CC831BF1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avvisare per tempo le persone e con precisione (giorno, ora, per quanto tempo e in quanti)</a:t>
            </a:r>
          </a:p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sopportare i convenevoli dell’ospitalità</a:t>
            </a:r>
          </a:p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non iniziare il colloquio fino a quando sono tutti tranquilli</a:t>
            </a:r>
          </a:p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iniziare il colloquio</a:t>
            </a:r>
          </a:p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concludere definendo con precisione cosa è stato capito, dedotto, fatto</a:t>
            </a:r>
          </a:p>
          <a:p>
            <a:pPr algn="just">
              <a:buFont typeface="+mj-lt"/>
              <a:buAutoNum type="arabicPeriod"/>
            </a:pPr>
            <a:r>
              <a:rPr lang="it-IT" dirty="0">
                <a:latin typeface="Bahnschrift SemiLight SemiConde" panose="020B0502040204020203" pitchFamily="34" charset="0"/>
              </a:rPr>
              <a:t>è utile lasciare alla persona un foglio con le cose da fare</a:t>
            </a:r>
          </a:p>
          <a:p>
            <a:pPr marL="0" indent="0" algn="just">
              <a:buNone/>
            </a:pPr>
            <a:endParaRPr lang="it-IT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      Di ogni visita domiciliare vanno valutati vantaggi e svantaggi, e definiti gli obiettivi.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E283568C-5C47-EF16-DAA8-ECD8EDC5140B}"/>
              </a:ext>
            </a:extLst>
          </p:cNvPr>
          <p:cNvSpPr/>
          <p:nvPr/>
        </p:nvSpPr>
        <p:spPr>
          <a:xfrm>
            <a:off x="838200" y="5003800"/>
            <a:ext cx="406400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657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A8C442-301E-F308-9AD9-1D50E9F0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IL CONTRATTO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960CF-45D2-5645-ACE5-066D70C1C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1447801"/>
            <a:ext cx="10604500" cy="50450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>
                <a:latin typeface="Bahnschrift SemiLight SemiConde" panose="020B0502040204020203" pitchFamily="34" charset="0"/>
              </a:rPr>
              <a:t>Si può definire un chiaro contratto con l’utente solo dopo un’attenta valutazione dei bisogni, i vincoli, le risorse e gli attori coinvolti.</a:t>
            </a:r>
            <a:br>
              <a:rPr lang="it-IT" sz="2600" dirty="0">
                <a:latin typeface="Bahnschrift SemiLight SemiConde" panose="020B0502040204020203" pitchFamily="34" charset="0"/>
              </a:rPr>
            </a:br>
            <a:r>
              <a:rPr lang="it-IT" sz="2600" dirty="0">
                <a:latin typeface="Bahnschrift SemiLight SemiConde" panose="020B0502040204020203" pitchFamily="34" charset="0"/>
              </a:rPr>
              <a:t>E’ uno strumento importante per definire un accordo tra Assistente Sociale e utente, in cui si chiarisce il problema, si esplicitano gli obiettivi da raggiungere, si definiscono i compiti di ciascuno.</a:t>
            </a:r>
          </a:p>
          <a:p>
            <a:pPr marL="0" indent="0" algn="just">
              <a:buNone/>
            </a:pPr>
            <a:r>
              <a:rPr lang="it-IT" sz="2600" dirty="0">
                <a:latin typeface="Bahnschrift SemiLight SemiConde" panose="020B0502040204020203" pitchFamily="34" charset="0"/>
              </a:rPr>
              <a:t>E’ un impegno chiaro sia per l’operatore che mette in campo delle risorse, sia per l’utente che viene riconosciuto come soggetto attivo del processo di aiuto.</a:t>
            </a:r>
          </a:p>
          <a:p>
            <a:pPr marL="0" indent="0" algn="just">
              <a:buNone/>
            </a:pPr>
            <a:r>
              <a:rPr lang="it-IT" sz="2600" dirty="0">
                <a:latin typeface="Bahnschrift SemiLight SemiConde" panose="020B0502040204020203" pitchFamily="34" charset="0"/>
              </a:rPr>
              <a:t>L’utente attraverso il contratto viene reso partecipe e protagonista in prima persona poiché vengono stimolate la sua capacità di agire e le risorse residue.</a:t>
            </a:r>
          </a:p>
          <a:p>
            <a:pPr marL="0" indent="0" algn="just">
              <a:buNone/>
            </a:pPr>
            <a:r>
              <a:rPr lang="it-IT" sz="2600" dirty="0">
                <a:latin typeface="Bahnschrift SemiLight SemiConde" panose="020B0502040204020203" pitchFamily="34" charset="0"/>
              </a:rPr>
              <a:t>Il contratto ha l’obiettivo di responsabilizzare l’utente ed evitare la delega completa all’assistente sociale.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483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C24301-7C45-4C02-0C17-AA2F05C4C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i="1" dirty="0">
                <a:latin typeface="Bahnschrift SemiLight SemiConde" panose="020B0502040204020203" pitchFamily="34" charset="0"/>
              </a:rPr>
              <a:t>DOCUMENTAZIONE </a:t>
            </a:r>
            <a:r>
              <a:rPr lang="it-IT" sz="2400" dirty="0">
                <a:latin typeface="Bahnschrift SemiLight SemiConde" panose="020B0502040204020203" pitchFamily="34" charset="0"/>
              </a:rPr>
              <a:t>= è tutta la produzione scritta riguardante gli utenti, il servizio, l’istituzione e le tematiche che si stanno trattando, studi, progetti, libri, proposte e materiale inerente la supervisione.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F93BE3-91EA-CC44-8B17-FCB921CB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6783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È importante a livello giuridico perché tiene traccia di un lavoro svolto, garantendo la tutela dell’assistente sociale, dell’utenza e dell’istituzione</a:t>
            </a:r>
          </a:p>
          <a:p>
            <a:endParaRPr lang="it-IT" sz="2000" dirty="0">
              <a:latin typeface="Bahnschrift SemiLight SemiConde" panose="020B0502040204020203" pitchFamily="34" charset="0"/>
            </a:endParaRP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Deve essere essenziale, serve anche a fare una sintesi, per tratteggiare il movimento mensile/annuale, per osservare il percorso effettuato</a:t>
            </a:r>
          </a:p>
          <a:p>
            <a:endParaRPr lang="it-IT" sz="2000" dirty="0">
              <a:latin typeface="Bahnschrift SemiLight SemiConde" panose="020B0502040204020203" pitchFamily="34" charset="0"/>
            </a:endParaRP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Consente di tenere memoria dei fatti, è una prova non alterata nel tempo</a:t>
            </a: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8E8C34E1-003B-6AC7-27A5-9258369E30F3}"/>
              </a:ext>
            </a:extLst>
          </p:cNvPr>
          <p:cNvSpPr/>
          <p:nvPr/>
        </p:nvSpPr>
        <p:spPr>
          <a:xfrm>
            <a:off x="5554726" y="1881188"/>
            <a:ext cx="369316" cy="51644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3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B6270C-D5C1-A5DB-8DF3-9E9B7F0B6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IL LAVORO DI EQUIPE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D9A346-8490-78F1-2363-15C71D43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600" dirty="0">
                <a:latin typeface="Bahnschrift SemiLight SemiConde" panose="020B0502040204020203" pitchFamily="34" charset="0"/>
              </a:rPr>
              <a:t>L’equipe è un gruppo costituito da professionisti dello stesso settore o da professionisti afferenti a diversi ambiti, che ha funzione di : </a:t>
            </a:r>
            <a:r>
              <a:rPr lang="it-IT" sz="2600" b="1" i="1" dirty="0">
                <a:latin typeface="Bahnschrift SemiLight SemiConde" panose="020B0502040204020203" pitchFamily="34" charset="0"/>
              </a:rPr>
              <a:t>analisi, valutazione e presa in carico delle situazioni di bisogno</a:t>
            </a:r>
            <a:r>
              <a:rPr lang="it-IT" sz="2600" dirty="0">
                <a:latin typeface="Bahnschrift SemiLight SemiConde" panose="020B0502040204020203" pitchFamily="34" charset="0"/>
              </a:rPr>
              <a:t>.</a:t>
            </a:r>
          </a:p>
          <a:p>
            <a:pPr marL="0" indent="0">
              <a:buNone/>
            </a:pPr>
            <a:br>
              <a:rPr lang="it-IT" sz="2600" dirty="0">
                <a:latin typeface="Bahnschrift SemiLight SemiConde" panose="020B0502040204020203" pitchFamily="34" charset="0"/>
              </a:rPr>
            </a:br>
            <a:r>
              <a:rPr lang="it-IT" sz="2600" dirty="0">
                <a:latin typeface="Bahnschrift SemiLight SemiConde" panose="020B0502040204020203" pitchFamily="34" charset="0"/>
              </a:rPr>
              <a:t>L’obiettivo principale dell’equipe è quello di affrontare problemi individuali o sociali nell’ottica di un progetto globale nel contesto territoriale di riferimento.</a:t>
            </a:r>
          </a:p>
        </p:txBody>
      </p:sp>
    </p:spTree>
    <p:extLst>
      <p:ext uri="{BB962C8B-B14F-4D97-AF65-F5344CB8AC3E}">
        <p14:creationId xmlns:p14="http://schemas.microsoft.com/office/powerpoint/2010/main" val="1490050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988040-281B-754A-1BE6-4C61FB11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365125"/>
            <a:ext cx="10807700" cy="1325563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LA SUPERVISIONE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EE63C9-DC20-D912-A9EF-42DE7E268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244600"/>
            <a:ext cx="11493500" cy="54228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34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La supervisione è uno strumento molto importante per l’Assistente Sociale </a:t>
            </a:r>
            <a:r>
              <a:rPr lang="it-IT" sz="30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3000" dirty="0">
                <a:latin typeface="Bahnschrift SemiLight SemiConde" panose="020B0502040204020203" pitchFamily="34" charset="0"/>
              </a:rPr>
              <a:t> consente di vedere dall’alto le cose, con uno sguardo più distante e quindi anche meno emotivo.</a:t>
            </a:r>
          </a:p>
          <a:p>
            <a:pPr marL="0" indent="0" algn="just">
              <a:buNone/>
            </a:pPr>
            <a:endParaRPr lang="it-IT" sz="3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      </a:t>
            </a:r>
            <a:r>
              <a:rPr lang="it-IT" dirty="0">
                <a:latin typeface="Bahnschrift SemiLight SemiConde" panose="020B0502040204020203" pitchFamily="34" charset="0"/>
              </a:rPr>
              <a:t>La supervisione aiuta a rielaborare il vissuto e le relazioni ed ha alcuni scopi: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dirty="0">
                <a:latin typeface="Bahnschrift SemiLight SemiConde" panose="020B0502040204020203" pitchFamily="34" charset="0"/>
              </a:rPr>
              <a:t>elaborare l’esperienza ed apprendere da essa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dirty="0">
                <a:latin typeface="Bahnschrift SemiLight SemiConde" panose="020B0502040204020203" pitchFamily="34" charset="0"/>
              </a:rPr>
              <a:t>avere lo spazio per rivedere l’intervento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dirty="0">
                <a:latin typeface="Bahnschrift SemiLight SemiConde" panose="020B0502040204020203" pitchFamily="34" charset="0"/>
              </a:rPr>
              <a:t>avere un momento di valutazione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dirty="0">
                <a:latin typeface="Bahnschrift SemiLight SemiConde" panose="020B0502040204020203" pitchFamily="34" charset="0"/>
              </a:rPr>
              <a:t>superare il rischio di </a:t>
            </a:r>
            <a:r>
              <a:rPr lang="it-IT" dirty="0">
                <a:latin typeface="Bahnschrift SemiLight SemiConde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burnout</a:t>
            </a:r>
            <a:endParaRPr lang="it-IT" dirty="0">
              <a:latin typeface="Bahnschrift SemiLight SemiConde" panose="020B050204020402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it-IT" sz="34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3420566E-F8DA-31B1-081F-0BC084555148}"/>
              </a:ext>
            </a:extLst>
          </p:cNvPr>
          <p:cNvSpPr/>
          <p:nvPr/>
        </p:nvSpPr>
        <p:spPr>
          <a:xfrm>
            <a:off x="546100" y="3608387"/>
            <a:ext cx="393700" cy="2143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3445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12A75-57D4-D072-43F6-6E2F67FF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>
                <a:latin typeface="Bahnschrift SemiLight SemiConde" panose="020B0502040204020203" pitchFamily="34" charset="0"/>
              </a:rPr>
              <a:t>Caratteristiche della Supervisione: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B62CEA-1C42-6251-FCC1-F78CCC632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sz="2800" dirty="0">
                <a:latin typeface="Bahnschrift SemiLight SemiConde" panose="020B0502040204020203" pitchFamily="34" charset="0"/>
              </a:rPr>
              <a:t>il supervisore si deve collocare fuori dall’ambito del servizio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2800" dirty="0">
                <a:latin typeface="Bahnschrift SemiLight SemiConde" panose="020B0502040204020203" pitchFamily="34" charset="0"/>
              </a:rPr>
              <a:t>deve avere possibilmente la stessa linea metodologica di orientamento dell’Assistente Sociale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2800" dirty="0">
                <a:latin typeface="Bahnschrift SemiLight SemiConde" panose="020B0502040204020203" pitchFamily="34" charset="0"/>
              </a:rPr>
              <a:t>deve avere fiducia dell’operatore </a:t>
            </a:r>
            <a:r>
              <a:rPr lang="it-IT" sz="2800" dirty="0" err="1">
                <a:latin typeface="Bahnschrift SemiLight SemiConde" panose="020B0502040204020203" pitchFamily="34" charset="0"/>
              </a:rPr>
              <a:t>perchè</a:t>
            </a:r>
            <a:r>
              <a:rPr lang="it-IT" sz="2800" dirty="0">
                <a:latin typeface="Bahnschrift SemiLight SemiConde" panose="020B0502040204020203" pitchFamily="34" charset="0"/>
              </a:rPr>
              <a:t> ci si può sentire come utenti (ci si deve mettere in gioco, accettare che possiamo sbagliare e qualcuno de lo fa notare,...)</a:t>
            </a:r>
          </a:p>
          <a:p>
            <a:pPr marL="0" indent="0" algn="l">
              <a:buNone/>
            </a:pPr>
            <a:endParaRPr lang="it-IT" sz="2800" dirty="0">
              <a:latin typeface="Bahnschrift SemiLight SemiConde" panose="020B0502040204020203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800" dirty="0">
                <a:latin typeface="Bahnschrift SemiLight SemiConde" panose="020B0502040204020203" pitchFamily="34" charset="0"/>
              </a:rPr>
              <a:t>La supervisione può essere fatta a livello individuale, di categoria, di equipe o istituzionale, ma anche su materiale scritto.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927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4B8577-79EA-726F-E898-4E9F015A4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50875"/>
          </a:xfrm>
        </p:spPr>
        <p:txBody>
          <a:bodyPr>
            <a:normAutofit/>
          </a:bodyPr>
          <a:lstStyle/>
          <a:p>
            <a:r>
              <a:rPr lang="it-IT" sz="3600" dirty="0">
                <a:latin typeface="Bahnschrift SemiLight SemiConde" panose="020B0502040204020203" pitchFamily="34" charset="0"/>
              </a:rPr>
              <a:t>…una distinzione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11C170-5A8B-2BC1-169D-29884E329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47799"/>
            <a:ext cx="5160963" cy="1057275"/>
          </a:xfrm>
        </p:spPr>
        <p:txBody>
          <a:bodyPr/>
          <a:lstStyle/>
          <a:p>
            <a:pPr algn="ctr"/>
            <a:r>
              <a:rPr lang="it-IT" i="1" dirty="0">
                <a:latin typeface="Bahnschrift SemiLight SemiConde" panose="020B0502040204020203" pitchFamily="34" charset="0"/>
                <a:ea typeface="+mj-ea"/>
                <a:cs typeface="+mj-cs"/>
              </a:rPr>
              <a:t>DOCUMENTAZIONE IN ANDATA</a:t>
            </a:r>
            <a:r>
              <a:rPr lang="it-IT" dirty="0"/>
              <a:t>	</a:t>
            </a:r>
          </a:p>
          <a:p>
            <a:pPr algn="ctr"/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175C025-4393-91B2-95EA-976F2C9DE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7564" y="2505074"/>
            <a:ext cx="5180012" cy="3743325"/>
          </a:xfrm>
        </p:spPr>
        <p:txBody>
          <a:bodyPr>
            <a:normAutofit/>
          </a:bodyPr>
          <a:lstStyle/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E’ la documentazione che l’assistente sociale produce: relazioni, cartelle sociali, verbali d’incontro, note di servizio, lettere, studi, programmi per progetti, delibere, determine, bilanci, articoli, libri, interventi a conferenze ecc. 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E826690-76F3-4D6B-6228-30040AC3B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47800"/>
            <a:ext cx="5180012" cy="1057275"/>
          </a:xfrm>
        </p:spPr>
        <p:txBody>
          <a:bodyPr/>
          <a:lstStyle/>
          <a:p>
            <a:pPr algn="ctr"/>
            <a:r>
              <a:rPr lang="it-IT" i="1" dirty="0">
                <a:latin typeface="Bahnschrift SemiLight SemiConde" panose="020B0502040204020203" pitchFamily="34" charset="0"/>
                <a:ea typeface="+mj-ea"/>
                <a:cs typeface="+mj-cs"/>
              </a:rPr>
              <a:t>DOCUMENTAZIONE DI RITORNO</a:t>
            </a:r>
          </a:p>
          <a:p>
            <a:pPr algn="ctr"/>
            <a:endParaRPr lang="it-IT" i="1" dirty="0">
              <a:latin typeface="Bahnschrift SemiLight SemiConde" panose="020B0502040204020203" pitchFamily="34" charset="0"/>
              <a:ea typeface="+mj-ea"/>
              <a:cs typeface="+mj-cs"/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700CE0E-3919-4C9B-A86F-055706C122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72100" cy="3987800"/>
          </a:xfrm>
        </p:spPr>
        <p:txBody>
          <a:bodyPr>
            <a:noAutofit/>
          </a:bodyPr>
          <a:lstStyle/>
          <a:p>
            <a:pPr algn="just"/>
            <a:r>
              <a:rPr lang="it-IT" sz="2000" dirty="0">
                <a:latin typeface="Bahnschrift SemiLight SemiConde" panose="020B0502040204020203" pitchFamily="34" charset="0"/>
              </a:rPr>
              <a:t>E’ la documentazione che l’assistente sociale riceve; si tratta di documenti da organi deliberativi, atti che tracciano la strada su cui si deve operare (es: decreti TM). Ci sono poi le specifiche , ovvero, circolari, disposizioni, ordini di servizio, determine, fatte dai dirigenti che traducono le leggi e danno motivazioni più specifiche. C’è inoltre la documentazione amministrativa, come moduli, certificati, contratti, che riguarda le più svariate materie. Ci sono i documenti ricevuti dagli utenti o dai loro legittimi rappresentanti: domande, richieste, istanze, certificati, richieste di chiarimenti. Infine vi sono riviste, libri, opuscoli ecc.</a:t>
            </a:r>
          </a:p>
        </p:txBody>
      </p:sp>
    </p:spTree>
    <p:extLst>
      <p:ext uri="{BB962C8B-B14F-4D97-AF65-F5344CB8AC3E}">
        <p14:creationId xmlns:p14="http://schemas.microsoft.com/office/powerpoint/2010/main" val="315792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604AC6-FCCE-420D-C10B-254F30A7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>
                <a:latin typeface="Bahnschrift SemiLight SemiConde" panose="020B0502040204020203" pitchFamily="34" charset="0"/>
              </a:rPr>
              <a:t>Gli strumenti del Servizio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D6A2A8-CBBD-F319-9B38-49238DC98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>
                <a:latin typeface="Bahnschrift SemiLight SemiConde" panose="020B0502040204020203" pitchFamily="34" charset="0"/>
              </a:rPr>
              <a:t>L’Assistente Sociale, nell’esercizio della professione, impiega strumenti appositamente concepiti per favorire il raggiungimento degli obiettivi prefissati, alcuni legati alla conoscenza e all’intervento a favore degli utenti e altri di tipo organizzativo-gestionale e usati per la promozione, la progettazione, l’organizzazione delle risorse e dei servizi, la ricerca e la conoscenza della collettività</a:t>
            </a:r>
          </a:p>
          <a:p>
            <a:pPr marL="0" indent="0" algn="just">
              <a:buNone/>
            </a:pPr>
            <a:endParaRPr lang="it-IT" sz="3200" dirty="0">
              <a:latin typeface="Bahnschrift SemiLight SemiConde" panose="020B0502040204020203" pitchFamily="34" charset="0"/>
            </a:endParaRP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45F662F-3C15-2F48-8C5D-E86760FC333A}"/>
              </a:ext>
            </a:extLst>
          </p:cNvPr>
          <p:cNvSpPr/>
          <p:nvPr/>
        </p:nvSpPr>
        <p:spPr>
          <a:xfrm>
            <a:off x="5674868" y="519855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586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070E39-228F-25EB-594C-727598E6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LA CARTELLA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F93CA5-511E-5FF4-6142-D8FA30726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200" dirty="0">
                <a:latin typeface="Bahnschrift SemiLight SemiConde" panose="020B0502040204020203" pitchFamily="34" charset="0"/>
              </a:rPr>
              <a:t>E’ il fascicolo nel quale confluiscono tutte le informazioni necessarie alla valutazione della situazione dell’utente. E’ il principale strumento informativo e gestionale dell’Assistente Sociale, organizzato in funzione del contesto istituzionale e delle sue specificità operative. Va considerato uno strumento del servizio e, di conseguenza, deve essere leggibile da parte di tutti i soggetti legittimati a farlo. Rappresenta inoltre un mezzo per controllare e monitorare l’evoluzione dei bisogni sociali e individuali, dei risultati conseguiti e del cambiamento dei fenomeni.</a:t>
            </a:r>
          </a:p>
        </p:txBody>
      </p:sp>
    </p:spTree>
    <p:extLst>
      <p:ext uri="{BB962C8B-B14F-4D97-AF65-F5344CB8AC3E}">
        <p14:creationId xmlns:p14="http://schemas.microsoft.com/office/powerpoint/2010/main" val="354478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1C2BB-C85A-849E-42EC-9B4926AE5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365125"/>
            <a:ext cx="10833100" cy="498475"/>
          </a:xfrm>
        </p:spPr>
        <p:txBody>
          <a:bodyPr>
            <a:normAutofit fontScale="90000"/>
          </a:bodyPr>
          <a:lstStyle/>
          <a:p>
            <a:br>
              <a:rPr lang="it-IT" sz="4400" b="1" i="1" dirty="0">
                <a:latin typeface="Bahnschrift SemiLight SemiConde" panose="020B0502040204020203" pitchFamily="34" charset="0"/>
              </a:rPr>
            </a:br>
            <a:r>
              <a:rPr lang="it-IT" sz="4000" b="1" i="1" dirty="0">
                <a:latin typeface="Bahnschrift SemiLight SemiConde" panose="020B0502040204020203" pitchFamily="34" charset="0"/>
              </a:rPr>
              <a:t>La cartella sociale contiene:</a:t>
            </a:r>
            <a:br>
              <a:rPr lang="it-IT" sz="4400" b="1" i="1" dirty="0">
                <a:latin typeface="Bahnschrift SemiLight SemiConde" panose="020B0502040204020203" pitchFamily="34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7208ED-7037-F3B6-23A3-90AA81666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700" y="1016000"/>
            <a:ext cx="5499100" cy="5160963"/>
          </a:xfrm>
        </p:spPr>
        <p:txBody>
          <a:bodyPr>
            <a:normAutofit/>
          </a:bodyPr>
          <a:lstStyle/>
          <a:p>
            <a:r>
              <a:rPr lang="it-IT" sz="2000" dirty="0">
                <a:latin typeface="Bahnschrift SemiLight SemiConde" panose="020B0502040204020203" pitchFamily="34" charset="0"/>
              </a:rPr>
              <a:t>i dati personali dell’utente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la valutazione inerente la situazione di bisogno e le eventuali urgenze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le risorse (già disponibili o da reperire)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il progetto di intervento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il contratto con l’utente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il diario cronologico dell’intervento di aiuto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la registrazione dei colloqui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i verbali delle riunioni di équipe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la copia delle relazioni trasmesse ad altri Enti</a:t>
            </a:r>
          </a:p>
          <a:p>
            <a:r>
              <a:rPr lang="it-IT" sz="2000" dirty="0">
                <a:latin typeface="Bahnschrift SemiLight SemiConde" panose="020B0502040204020203" pitchFamily="34" charset="0"/>
              </a:rPr>
              <a:t>i risultati raggiunti, le scadenze, i tempi di conclusione previsti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682324-6A6D-4476-1558-52D74D6DD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3400" y="1193800"/>
            <a:ext cx="44704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000" b="1" dirty="0">
              <a:latin typeface="Bahnschrift SemiLight SemiConde" panose="020B0502040204020203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b="1" dirty="0">
                <a:latin typeface="Bahnschrift SemiLight SemiConde" panose="020B0502040204020203" pitchFamily="34" charset="0"/>
              </a:rPr>
              <a:t>permette</a:t>
            </a:r>
            <a:r>
              <a:rPr lang="it-IT" sz="2000" dirty="0">
                <a:latin typeface="Bahnschrift SemiLight SemiConde" panose="020B0502040204020203" pitchFamily="34" charset="0"/>
              </a:rPr>
              <a:t> di conservare i dati inerenti l’intervento di aiuto per ricostruirne l’evoluzione;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b="1" dirty="0">
                <a:latin typeface="Bahnschrift SemiLight SemiConde" panose="020B0502040204020203" pitchFamily="34" charset="0"/>
              </a:rPr>
              <a:t>consente</a:t>
            </a:r>
            <a:r>
              <a:rPr lang="it-IT" sz="2000" dirty="0">
                <a:latin typeface="Bahnschrift SemiLight SemiConde" panose="020B0502040204020203" pitchFamily="34" charset="0"/>
              </a:rPr>
              <a:t> di monitorare l’impiego delle risorse;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b="1" dirty="0">
                <a:latin typeface="Bahnschrift SemiLight SemiConde" panose="020B0502040204020203" pitchFamily="34" charset="0"/>
              </a:rPr>
              <a:t>favorisce</a:t>
            </a:r>
            <a:r>
              <a:rPr lang="it-IT" sz="2000" dirty="0">
                <a:latin typeface="Bahnschrift SemiLight SemiConde" panose="020B0502040204020203" pitchFamily="34" charset="0"/>
              </a:rPr>
              <a:t> la condivisione dei dati all’interno dell’équipe;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000" b="1" dirty="0">
                <a:latin typeface="Bahnschrift SemiLight SemiConde" panose="020B0502040204020203" pitchFamily="34" charset="0"/>
              </a:rPr>
              <a:t>agevola </a:t>
            </a:r>
            <a:r>
              <a:rPr lang="it-IT" sz="2000" dirty="0">
                <a:latin typeface="Bahnschrift SemiLight SemiConde" panose="020B0502040204020203" pitchFamily="34" charset="0"/>
              </a:rPr>
              <a:t>il passaggio di informazioni ad altri operatori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4555BBF8-F433-4FE5-557C-56DD1D082423}"/>
              </a:ext>
            </a:extLst>
          </p:cNvPr>
          <p:cNvSpPr/>
          <p:nvPr/>
        </p:nvSpPr>
        <p:spPr>
          <a:xfrm>
            <a:off x="5765802" y="2628900"/>
            <a:ext cx="812800" cy="4953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7692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F622FE-FA0C-A0C3-2BE9-75A91CCC9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LA RELAZIONE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85CCE7-3F03-AF19-544B-2570EC87C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523999"/>
            <a:ext cx="11455400" cy="487680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sz="7200" dirty="0">
                <a:latin typeface="Bahnschrift SemiLight SemiConde" panose="020B0502040204020203" pitchFamily="34" charset="0"/>
              </a:rPr>
              <a:t>La relazione sociale permette di trasmettere informazioni inerenti l’intervento di aiuto ad altri servizi oppure internamente per fini organizzativi e amministrativo gestionali. Ogni relazione va scritta in funzione della tipologia di destinatario, deve essere chiara e completa dei dati necessari.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sz="6200" dirty="0">
              <a:latin typeface="Bahnschrift SemiLight SemiConde" panose="020B0502040204020203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sz="7200" b="1" dirty="0">
                <a:latin typeface="Bahnschrift SemiLight SemiConde" panose="020B0502040204020203" pitchFamily="34" charset="0"/>
              </a:rPr>
              <a:t>Comprende: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dati anagrafici (nome, cognome, sesso, età, stati civile, domicilio, professione, lingua parlata, nazionalità);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descrizione sintetica del gruppo familiare;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procedimenti attuati (numero e tipologia di colloqui, professionisti coinvolti, descrizione e valutazione dei colloqui);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descrizione del bisogno manifestato dall’utente;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sviluppo del caso (con particolare riferimento alla partecipazione e all’evoluzione dell’utente);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aspetti psicologici della relazione (resistenze, difficoltà, caratteristiche di personalità);</a:t>
            </a:r>
          </a:p>
          <a:p>
            <a:pPr algn="just">
              <a:lnSpc>
                <a:spcPct val="120000"/>
              </a:lnSpc>
            </a:pPr>
            <a:r>
              <a:rPr lang="it-IT" sz="7200" dirty="0">
                <a:latin typeface="Bahnschrift SemiLight SemiConde" panose="020B0502040204020203" pitchFamily="34" charset="0"/>
              </a:rPr>
              <a:t>va firmata e data.</a:t>
            </a:r>
          </a:p>
        </p:txBody>
      </p:sp>
    </p:spTree>
    <p:extLst>
      <p:ext uri="{BB962C8B-B14F-4D97-AF65-F5344CB8AC3E}">
        <p14:creationId xmlns:p14="http://schemas.microsoft.com/office/powerpoint/2010/main" val="253000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7770B8-BF3F-7E43-E6D0-ED14E6F4E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it-IT" b="1" dirty="0">
                <a:latin typeface="Bahnschrift SemiLight SemiConde" panose="020B0502040204020203" pitchFamily="34" charset="0"/>
              </a:rPr>
              <a:t>IL COLLOQUIO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28C453-5571-467F-F520-5D6017C5F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08125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E’ lo strumento principale dell’Assistente Sociale per raggiungere gli obiettivi di cambiamento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L’Assistente Sociale usa il colloquio per cogliere i bisogni, definire gli obiettivi del cambiamento e sviluppare le varie fasi del processo di aiuto.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colloquio deve avvenire in condizioni comode e raccolte, possibilmente in una stanza apposita, opportunamente predisposta, accogliente ma non troppo personalizzata. Non devono esserci interruzioni o interferenze.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51139707-68FC-8475-8E80-8F5B04852B24}"/>
              </a:ext>
            </a:extLst>
          </p:cNvPr>
          <p:cNvSpPr/>
          <p:nvPr/>
        </p:nvSpPr>
        <p:spPr>
          <a:xfrm>
            <a:off x="5143500" y="486067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943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71E2D5-321C-2CA6-4555-83A7421C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675"/>
          </a:xfrm>
        </p:spPr>
        <p:txBody>
          <a:bodyPr>
            <a:normAutofit/>
          </a:bodyPr>
          <a:lstStyle/>
          <a:p>
            <a:r>
              <a:rPr lang="it-IT" sz="3200" b="1" i="1" dirty="0">
                <a:latin typeface="Bahnschrift SemiLight SemiConde" panose="020B0502040204020203" pitchFamily="34" charset="0"/>
                <a:ea typeface="+mn-ea"/>
                <a:cs typeface="+mn-cs"/>
              </a:rPr>
              <a:t>        Ci sono 3 tipi di colloquio in base agli obiettivi: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15B85F-E3E2-E9A7-F3E6-B6ECCF96B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t-IT" sz="3000" b="1" dirty="0">
                <a:latin typeface="Bahnschrift SemiLight SemiConde" panose="020B0502040204020203" pitchFamily="34" charset="0"/>
              </a:rPr>
              <a:t>informativo </a:t>
            </a:r>
            <a:r>
              <a:rPr lang="it-IT" sz="3000" dirty="0">
                <a:latin typeface="Bahnschrift SemiLight SemiConde" panose="020B0502040204020203" pitchFamily="34" charset="0"/>
              </a:rPr>
              <a:t>(volto allo scambio di dati e informazioni);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3000" b="1" dirty="0">
                <a:latin typeface="Bahnschrift SemiLight SemiConde" panose="020B0502040204020203" pitchFamily="34" charset="0"/>
              </a:rPr>
              <a:t>diagnostico</a:t>
            </a:r>
            <a:r>
              <a:rPr lang="it-IT" sz="3000" dirty="0">
                <a:latin typeface="Bahnschrift SemiLight SemiConde" panose="020B0502040204020203" pitchFamily="34" charset="0"/>
              </a:rPr>
              <a:t> (volto a definire i bisogni, facendo emergere quelli latenti)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3000" b="1" dirty="0">
                <a:latin typeface="Bahnschrift SemiLight SemiConde" panose="020B0502040204020203" pitchFamily="34" charset="0"/>
              </a:rPr>
              <a:t>terapeutico</a:t>
            </a:r>
            <a:r>
              <a:rPr lang="it-IT" sz="3000" dirty="0">
                <a:latin typeface="Bahnschrift SemiLight SemiConde" panose="020B0502040204020203" pitchFamily="34" charset="0"/>
              </a:rPr>
              <a:t> (volto al cambiamento della situazione problematica)</a:t>
            </a:r>
          </a:p>
          <a:p>
            <a:pPr marL="0" indent="0" algn="just">
              <a:buNone/>
            </a:pPr>
            <a:endParaRPr lang="it-IT" sz="3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sz="3000" b="1" i="1" dirty="0">
                <a:latin typeface="Bahnschrift SemiLight SemiConde" panose="020B0502040204020203" pitchFamily="34" charset="0"/>
              </a:rPr>
              <a:t>        </a:t>
            </a:r>
            <a:r>
              <a:rPr lang="it-IT" sz="3500" b="1" i="1" dirty="0">
                <a:latin typeface="Bahnschrift SemiLight SemiConde" panose="020B0502040204020203" pitchFamily="34" charset="0"/>
              </a:rPr>
              <a:t>Il colloquio può essere richiesto: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3000" dirty="0">
                <a:latin typeface="Bahnschrift SemiLight SemiConde" panose="020B0502040204020203" pitchFamily="34" charset="0"/>
              </a:rPr>
              <a:t>dall’Assistente Sociale all’utente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3000" dirty="0">
                <a:latin typeface="Bahnschrift SemiLight SemiConde" panose="020B0502040204020203" pitchFamily="34" charset="0"/>
              </a:rPr>
              <a:t>dall’utente all’Assistente Sociale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3000" dirty="0">
                <a:latin typeface="Bahnschrift SemiLight SemiConde" panose="020B0502040204020203" pitchFamily="34" charset="0"/>
              </a:rPr>
              <a:t>dall’Assistente Sociale a persone che partecipano al processo di aiuto (ad esempio la famiglia)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3000" dirty="0">
                <a:latin typeface="Bahnschrift SemiLight SemiConde" panose="020B0502040204020203" pitchFamily="34" charset="0"/>
              </a:rPr>
              <a:t>dall’Assistente Sociale a altri professionisti del suo ente o di altri servizi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3000" dirty="0">
                <a:latin typeface="Bahnschrift SemiLight SemiConde" panose="020B0502040204020203" pitchFamily="34" charset="0"/>
              </a:rPr>
              <a:t>da terzi implicati nella situazione dell’utente</a:t>
            </a:r>
          </a:p>
          <a:p>
            <a:pPr marL="0" indent="0" algn="just">
              <a:buNone/>
            </a:pPr>
            <a:endParaRPr lang="it-IT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80246AFC-0DFD-10D5-0572-060D60A3501E}"/>
              </a:ext>
            </a:extLst>
          </p:cNvPr>
          <p:cNvSpPr/>
          <p:nvPr/>
        </p:nvSpPr>
        <p:spPr>
          <a:xfrm>
            <a:off x="939800" y="663130"/>
            <a:ext cx="520700" cy="40367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8D971ACD-8971-5D23-F3E9-05A0CF40A39C}"/>
              </a:ext>
            </a:extLst>
          </p:cNvPr>
          <p:cNvSpPr/>
          <p:nvPr/>
        </p:nvSpPr>
        <p:spPr>
          <a:xfrm>
            <a:off x="939800" y="2957068"/>
            <a:ext cx="520700" cy="357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11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2276</Words>
  <Application>Microsoft Office PowerPoint</Application>
  <PresentationFormat>Widescreen</PresentationFormat>
  <Paragraphs>148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Bahnschrift SemiLight SemiConde</vt:lpstr>
      <vt:lpstr>Calibri</vt:lpstr>
      <vt:lpstr>Calibri Light</vt:lpstr>
      <vt:lpstr>Wingdings</vt:lpstr>
      <vt:lpstr>Tema di Office</vt:lpstr>
      <vt:lpstr>La Documentazione  e gli Strumenti del  Servizio Sociale</vt:lpstr>
      <vt:lpstr>DOCUMENTAZIONE = è tutta la produzione scritta riguardante gli utenti, il servizio, l’istituzione e le tematiche che si stanno trattando, studi, progetti, libri, proposte e materiale inerente la supervisione.</vt:lpstr>
      <vt:lpstr>…una distinzione</vt:lpstr>
      <vt:lpstr>Gli strumenti del Servizio Sociale</vt:lpstr>
      <vt:lpstr>LA CARTELLA SOCIALE</vt:lpstr>
      <vt:lpstr> La cartella sociale contiene: </vt:lpstr>
      <vt:lpstr>LA RELAZIONE SOCIALE</vt:lpstr>
      <vt:lpstr>IL COLLOQUIO</vt:lpstr>
      <vt:lpstr>        Ci sono 3 tipi di colloquio in base agli obiettivi:</vt:lpstr>
      <vt:lpstr>I prerequisiti del colloquio:</vt:lpstr>
      <vt:lpstr>Il colloquio psico-sociale</vt:lpstr>
      <vt:lpstr>Le fasi del colloquio</vt:lpstr>
      <vt:lpstr>Tecnica degli emergenti</vt:lpstr>
      <vt:lpstr>…cosa non deve fare l’Assistente Sociale durante il colloquio </vt:lpstr>
      <vt:lpstr>…e i silenzi</vt:lpstr>
      <vt:lpstr>Termine del colloquio</vt:lpstr>
      <vt:lpstr>LA VISITA DOMICILIARE</vt:lpstr>
      <vt:lpstr>Tappe della visita domiciliare</vt:lpstr>
      <vt:lpstr>IL CONTRATTO</vt:lpstr>
      <vt:lpstr>IL LAVORO DI EQUIPE</vt:lpstr>
      <vt:lpstr>LA SUPERVISIONE</vt:lpstr>
      <vt:lpstr>Caratteristiche della Supervisione: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L’Assistente Sociale: ruolo, competenze e funzioni</dc:title>
  <dc:creator>Lucia Rocci</dc:creator>
  <cp:lastModifiedBy>Lucia Rocci</cp:lastModifiedBy>
  <cp:revision>7</cp:revision>
  <dcterms:created xsi:type="dcterms:W3CDTF">2023-08-09T09:08:19Z</dcterms:created>
  <dcterms:modified xsi:type="dcterms:W3CDTF">2023-08-24T10:31:38Z</dcterms:modified>
</cp:coreProperties>
</file>