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0" r:id="rId1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6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5C5DC9-3D07-1800-A4FA-184261492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61494A4-0D81-C5C1-F6DE-E9699EDBB8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897BB6D-B947-D558-C2E5-C96BC2E8A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8AD-3FF9-4615-A985-21070E581798}" type="datetimeFigureOut">
              <a:rPr lang="it-IT" smtClean="0"/>
              <a:t>19/09/2023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6B3974F-9BFE-C34F-DF76-C17533ABC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2A5025C-185C-14E5-175B-4D8F02DF4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BFC9-14CC-4DE5-96CB-DCD6F5C6C3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4779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9A99CF-4209-97FB-A55E-40E30338B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9C67251-2B48-63A1-26F4-5BCA05A373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172BF72-75F2-BC74-E496-8C9CCABAB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8AD-3FF9-4615-A985-21070E581798}" type="datetimeFigureOut">
              <a:rPr lang="it-IT" smtClean="0"/>
              <a:t>19/09/2023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4D45DBC-E422-3D10-2113-86012EEFE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02BD3A8-5D08-6883-7C6C-341375C31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BFC9-14CC-4DE5-96CB-DCD6F5C6C3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0763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06923479-C975-BE0C-257D-6F9B0DDD6A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C5E69B4-5FBE-584E-357E-862B8AA4B3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52E2044-863B-B88A-991B-05E7EF7A8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8AD-3FF9-4615-A985-21070E581798}" type="datetimeFigureOut">
              <a:rPr lang="it-IT" smtClean="0"/>
              <a:t>19/09/2023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E4AC491-5743-CA54-8512-983CE8C01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6C83DD7-CB3F-9201-8C34-960444864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BFC9-14CC-4DE5-96CB-DCD6F5C6C3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7077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C1E92A8-0F8B-8263-ECD9-25035BFCC0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AD26C3D-4D02-30CD-642A-720E79D145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72071E9-1818-41FF-B00F-4C5F53D67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8AD-3FF9-4615-A985-21070E581798}" type="datetimeFigureOut">
              <a:rPr lang="it-IT" smtClean="0"/>
              <a:t>19/09/2023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9CAF14A-C937-8722-18FF-B74D671FE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4E7415A-E5A2-69CA-E569-879E6B228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BFC9-14CC-4DE5-96CB-DCD6F5C6C3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750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5BBC98-2EAC-9E03-4D58-CD0AB3837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76A801F-C0A9-968C-F68D-3025913AF5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3A244FD-AC52-7AB8-7F28-0B406E8B2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8AD-3FF9-4615-A985-21070E581798}" type="datetimeFigureOut">
              <a:rPr lang="it-IT" smtClean="0"/>
              <a:t>19/09/2023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37CE6A2-E7C7-CEAA-6B85-1016A7F39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E86805E-0F8F-8943-2DD5-70993F784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BFC9-14CC-4DE5-96CB-DCD6F5C6C3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5680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E0088D1-A061-DC70-96B4-E4D76709B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BC9FC39-6A2D-949A-F74A-779AD5EA9B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610B2B3-784C-E6BB-43EF-55E8B23414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83F383A-40EB-79AB-A010-F5A5FD768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8AD-3FF9-4615-A985-21070E581798}" type="datetimeFigureOut">
              <a:rPr lang="it-IT" smtClean="0"/>
              <a:t>19/09/2023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C1EA673-5715-D18A-FC0F-FD8524366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E39DEFC-4EAF-4EC9-FBB8-5F4E4A2A8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BFC9-14CC-4DE5-96CB-DCD6F5C6C3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7840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5876BC3-CAC9-1630-9127-B525A636E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616AB17-E936-48B6-222D-3B0A629BF6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597664D-2E19-E725-CCD9-A9455A306F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853D6AF9-5384-DF3E-0177-172018B4EF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EEEA8973-1D65-F053-9C0A-B87699F34A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56C998F8-72DD-6CFD-AA7E-4ADC79772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8AD-3FF9-4615-A985-21070E581798}" type="datetimeFigureOut">
              <a:rPr lang="it-IT" smtClean="0"/>
              <a:t>19/09/2023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767ED0DC-B56D-6DD4-8B33-406285570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40C20EE-591A-4728-7C3A-57C6010B3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BFC9-14CC-4DE5-96CB-DCD6F5C6C3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2994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09CF58D-B66B-6B06-69D9-D437C11CA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8AA8E00-1995-092A-4C76-54BA293FD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8AD-3FF9-4615-A985-21070E581798}" type="datetimeFigureOut">
              <a:rPr lang="it-IT" smtClean="0"/>
              <a:t>19/09/2023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E0DFC03-F1F5-6F73-E23B-567CB3C56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95E8685-DBA7-5396-56AF-8BCF3B2D8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BFC9-14CC-4DE5-96CB-DCD6F5C6C3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9476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47A294F-8117-1694-3BE8-1E76976FB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8AD-3FF9-4615-A985-21070E581798}" type="datetimeFigureOut">
              <a:rPr lang="it-IT" smtClean="0"/>
              <a:t>19/09/2023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6F9D4B37-9E6A-1B69-3C52-9D2D858ED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228735A-8B1C-A8DE-647D-BA042BC5E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BFC9-14CC-4DE5-96CB-DCD6F5C6C3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6969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9E8AA7-F295-A2AD-5D7A-4CD7EFD3B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8BAE99D-578C-7CB2-0459-E64F1EE819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5D7EA5D-34AA-2C27-CF5D-95056A21B1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D6C9486-190F-F0A9-25F2-69C59133F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8AD-3FF9-4615-A985-21070E581798}" type="datetimeFigureOut">
              <a:rPr lang="it-IT" smtClean="0"/>
              <a:t>19/09/2023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00E202B-CD6A-07F0-123B-746A68784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797F130-A486-3BB7-D347-EC7723476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BFC9-14CC-4DE5-96CB-DCD6F5C6C3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8687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254929-D3D6-D0F2-42FB-0CECFC73B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909C36C-C438-04D2-A98D-61C1F4672B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B650E78-0A1F-3AB4-AE43-58F904367E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966F173-36FF-7EB2-3B70-8F7B37448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8AD-3FF9-4615-A985-21070E581798}" type="datetimeFigureOut">
              <a:rPr lang="it-IT" smtClean="0"/>
              <a:t>19/09/2023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8C5C7AF-E6C4-FECF-CAEC-FC9EE0560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8C7E413-7750-CBFB-C351-69EF34756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BFC9-14CC-4DE5-96CB-DCD6F5C6C3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8777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6CBED4F-64D1-E8C6-A84B-346792036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9F90C1C-CD34-5448-B51B-A5A5D7FA41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9448747-0BBB-910D-1A20-0B108ECF40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BC58AD-3FF9-4615-A985-21070E581798}" type="datetimeFigureOut">
              <a:rPr lang="it-IT" smtClean="0"/>
              <a:t>19/09/2023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2C6CE50-2336-B774-2D92-650C472A36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FB4DCB8-B82A-99A8-72ED-320B811C2A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3BFC9-14CC-4DE5-96CB-DCD6F5C6C3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659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BA0AC6D-C5ED-5988-103B-8CD33C0ABF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b="1" i="1" dirty="0">
                <a:latin typeface="Bahnschrift SemiLight SemiConde" panose="020B0502040204020203" pitchFamily="34" charset="0"/>
              </a:rPr>
              <a:t>L’Assistente Sociale: ruolo, competenze e funzioni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F5164F6-443E-31E9-1824-6E004B2AD0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133599"/>
          </a:xfrm>
        </p:spPr>
        <p:txBody>
          <a:bodyPr>
            <a:normAutofit fontScale="92500" lnSpcReduction="20000"/>
          </a:bodyPr>
          <a:lstStyle/>
          <a:p>
            <a:endParaRPr lang="it-IT" dirty="0"/>
          </a:p>
          <a:p>
            <a:r>
              <a:rPr lang="it-IT" sz="2600" b="1" dirty="0">
                <a:solidFill>
                  <a:schemeClr val="accent1"/>
                </a:solidFill>
                <a:latin typeface="Bahnschrift SemiLight SemiConde" panose="020B0502040204020203" pitchFamily="34" charset="0"/>
              </a:rPr>
              <a:t>LABORATORIO DI ORIENTAMENTO AL </a:t>
            </a:r>
            <a:r>
              <a:rPr lang="it-IT" sz="2600" b="1">
                <a:solidFill>
                  <a:schemeClr val="accent1"/>
                </a:solidFill>
                <a:latin typeface="Bahnschrift SemiLight SemiConde" panose="020B0502040204020203" pitchFamily="34" charset="0"/>
              </a:rPr>
              <a:t>TIROCINIO </a:t>
            </a:r>
          </a:p>
          <a:p>
            <a:r>
              <a:rPr lang="it-IT" sz="2600" b="1">
                <a:solidFill>
                  <a:schemeClr val="accent1"/>
                </a:solidFill>
                <a:latin typeface="Bahnschrift SemiLight SemiConde" panose="020B0502040204020203" pitchFamily="34" charset="0"/>
              </a:rPr>
              <a:t>NEI </a:t>
            </a:r>
            <a:r>
              <a:rPr lang="it-IT" sz="2600" b="1" dirty="0">
                <a:solidFill>
                  <a:schemeClr val="accent1"/>
                </a:solidFill>
                <a:latin typeface="Bahnschrift SemiLight SemiConde" panose="020B0502040204020203" pitchFamily="34" charset="0"/>
              </a:rPr>
              <a:t>SERVIZI SOCIALI</a:t>
            </a:r>
          </a:p>
          <a:p>
            <a:endParaRPr lang="it-IT" b="1" dirty="0">
              <a:latin typeface="Bahnschrift SemiLight SemiConde" panose="020B0502040204020203" pitchFamily="34" charset="0"/>
            </a:endParaRPr>
          </a:p>
          <a:p>
            <a:pPr algn="r"/>
            <a:r>
              <a:rPr lang="it-IT" sz="1600" i="1" dirty="0">
                <a:solidFill>
                  <a:schemeClr val="accent1"/>
                </a:solidFill>
                <a:latin typeface="Bahnschrift SemiLight SemiConde" panose="020B0502040204020203" pitchFamily="34" charset="0"/>
              </a:rPr>
              <a:t>Dott.ssa Assistente Sociale Specialista </a:t>
            </a:r>
          </a:p>
          <a:p>
            <a:pPr algn="r"/>
            <a:r>
              <a:rPr lang="it-IT" sz="1600" i="1" dirty="0">
                <a:solidFill>
                  <a:schemeClr val="accent1"/>
                </a:solidFill>
                <a:latin typeface="Bahnschrift SemiLight SemiConde" panose="020B0502040204020203" pitchFamily="34" charset="0"/>
              </a:rPr>
              <a:t>Lucia Rocci</a:t>
            </a:r>
          </a:p>
        </p:txBody>
      </p:sp>
    </p:spTree>
    <p:extLst>
      <p:ext uri="{BB962C8B-B14F-4D97-AF65-F5344CB8AC3E}">
        <p14:creationId xmlns:p14="http://schemas.microsoft.com/office/powerpoint/2010/main" val="2807445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9F7FF99-DD44-E3CF-E75A-6BA3BC24C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b="1" i="1" dirty="0">
                <a:latin typeface="Bahnschrift SemiLight SemiConde" panose="020B0502040204020203" pitchFamily="34" charset="0"/>
              </a:rPr>
              <a:t>Attività di competenza esclusiva dell’Assistente Sociale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F372EC5-77A1-2650-81D2-4804C7D3A8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200" dirty="0">
                <a:latin typeface="Bahnschrift Light SemiCondensed" panose="020B0502040204020203" pitchFamily="34" charset="0"/>
              </a:rPr>
              <a:t>le funzioni specifiche dell’intero processo di aiuto di Servizio Sociale;</a:t>
            </a:r>
          </a:p>
          <a:p>
            <a:pPr algn="just"/>
            <a:r>
              <a:rPr lang="it-IT" sz="2200" dirty="0">
                <a:latin typeface="Bahnschrift Light SemiCondensed" panose="020B0502040204020203" pitchFamily="34" charset="0"/>
              </a:rPr>
              <a:t>le attività e le funzioni specifiche del Servizio Sociale connesse alla collaborazione con gli organi giudiziari, ivi comprese le relazioni di indagine, le valutazioni e le proposte di intervento;</a:t>
            </a:r>
          </a:p>
          <a:p>
            <a:pPr algn="just"/>
            <a:r>
              <a:rPr lang="it-IT" sz="2200" dirty="0">
                <a:latin typeface="Bahnschrift Light SemiCondensed" panose="020B0502040204020203" pitchFamily="34" charset="0"/>
              </a:rPr>
              <a:t>la progettazione e la realizzazione di docenze universitarie nelle discipline del Servizio Sociale;</a:t>
            </a:r>
          </a:p>
          <a:p>
            <a:pPr algn="just"/>
            <a:r>
              <a:rPr lang="it-IT" sz="2200" dirty="0">
                <a:latin typeface="Bahnschrift Light SemiCondensed" panose="020B0502040204020203" pitchFamily="34" charset="0"/>
              </a:rPr>
              <a:t>la supervisione didattica a studenti dei corsi di studio in Servizio Sociale;</a:t>
            </a:r>
          </a:p>
          <a:p>
            <a:pPr algn="just"/>
            <a:r>
              <a:rPr lang="it-IT" sz="2200" dirty="0">
                <a:latin typeface="Bahnschrift Light SemiCondensed" panose="020B0502040204020203" pitchFamily="34" charset="0"/>
              </a:rPr>
              <a:t>il tutoring a studenti dei corsi di studio in Servizio Sociale.</a:t>
            </a:r>
          </a:p>
        </p:txBody>
      </p:sp>
    </p:spTree>
    <p:extLst>
      <p:ext uri="{BB962C8B-B14F-4D97-AF65-F5344CB8AC3E}">
        <p14:creationId xmlns:p14="http://schemas.microsoft.com/office/powerpoint/2010/main" val="934867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6C24301-7C45-4C02-0C17-AA2F05C4C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>
                <a:latin typeface="Bahnschrift SemiLight SemiConde" panose="020B0502040204020203" pitchFamily="34" charset="0"/>
              </a:rPr>
              <a:t>Legge n. 84/93 «Ordinamento della professione di assistente sociale e istituzione dell’albo professionale»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9F93BE3-91EA-CC44-8B17-FCB921CB4F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7500"/>
            <a:ext cx="10515600" cy="46783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dirty="0"/>
              <a:t>               </a:t>
            </a:r>
            <a:r>
              <a:rPr lang="it-IT" sz="2000" dirty="0">
                <a:latin typeface="Bahnschrift SemiLight SemiConde" panose="020B0502040204020203" pitchFamily="34" charset="0"/>
              </a:rPr>
              <a:t>Art. 1 – Professione di Assistente Sociale:</a:t>
            </a:r>
          </a:p>
          <a:p>
            <a:pPr algn="just"/>
            <a:r>
              <a:rPr lang="it-IT" sz="2000" dirty="0">
                <a:latin typeface="Bahnschrift SemiLight SemiConde" panose="020B0502040204020203" pitchFamily="34" charset="0"/>
              </a:rPr>
              <a:t>L’assistente sociale opera con autonomia tecnico-professionale e di giudizio in tutte la fasi dell’intervento per la prevenzione, il sostegno e il recupero di persone, famiglie, gruppi e comunità in situazioni di bisogno e di disagio e può svolgere attività didattico-formative.</a:t>
            </a:r>
          </a:p>
          <a:p>
            <a:pPr algn="just"/>
            <a:r>
              <a:rPr lang="it-IT" sz="2000" dirty="0">
                <a:latin typeface="Bahnschrift SemiLight SemiConde" panose="020B0502040204020203" pitchFamily="34" charset="0"/>
              </a:rPr>
              <a:t>L’assistente sociale svolge compiti di gestione, concorre all’organizzazione e alla programmazione e può esercitare attività di coordinamento e di direzione dei servizi sociali.</a:t>
            </a:r>
          </a:p>
          <a:p>
            <a:pPr algn="just"/>
            <a:r>
              <a:rPr lang="it-IT" sz="2000" dirty="0">
                <a:latin typeface="Bahnschrift SemiLight SemiConde" panose="020B0502040204020203" pitchFamily="34" charset="0"/>
              </a:rPr>
              <a:t>La professione di assistente sociale può essere esercitata in forma autonoma e di rapporto di lavoro subordinato.</a:t>
            </a:r>
          </a:p>
          <a:p>
            <a:pPr algn="just"/>
            <a:r>
              <a:rPr lang="it-IT" sz="2000" dirty="0">
                <a:latin typeface="Bahnschrift SemiLight SemiConde" panose="020B0502040204020203" pitchFamily="34" charset="0"/>
              </a:rPr>
              <a:t>Nella collaborazione con l’autorità giudiziaria, l’attività di assistente sociale ha esclusivamente funzione tecnico-professionale.  </a:t>
            </a:r>
          </a:p>
          <a:p>
            <a:endParaRPr lang="it-IT" sz="2000" dirty="0">
              <a:latin typeface="Bahnschrift SemiLight SemiConde" panose="020B0502040204020203" pitchFamily="34" charset="0"/>
            </a:endParaRPr>
          </a:p>
          <a:p>
            <a:pPr marL="0" indent="0">
              <a:buNone/>
            </a:pPr>
            <a:endParaRPr lang="it-IT" sz="2000" dirty="0">
              <a:latin typeface="Bahnschrift SemiLight SemiConde" panose="020B0502040204020203" pitchFamily="34" charset="0"/>
            </a:endParaRPr>
          </a:p>
          <a:p>
            <a:pPr marL="0" indent="0" algn="just">
              <a:buNone/>
            </a:pPr>
            <a:r>
              <a:rPr lang="it-IT" sz="2000" dirty="0">
                <a:latin typeface="Bahnschrift SemiLight SemiConde" panose="020B0502040204020203" pitchFamily="34" charset="0"/>
              </a:rPr>
              <a:t>Questi concetti sono poi ripresi e ampliati dal DPR n. 328/2001 e confermati dal Decreto Ministeriale n. 106 del 23,09,2013</a:t>
            </a:r>
          </a:p>
        </p:txBody>
      </p:sp>
      <p:sp>
        <p:nvSpPr>
          <p:cNvPr id="4" name="Freccia a destra 3">
            <a:extLst>
              <a:ext uri="{FF2B5EF4-FFF2-40B4-BE49-F238E27FC236}">
                <a16:creationId xmlns:a16="http://schemas.microsoft.com/office/drawing/2014/main" id="{21A62B5D-B07F-5EC2-5EA7-954D5D95D264}"/>
              </a:ext>
            </a:extLst>
          </p:cNvPr>
          <p:cNvSpPr/>
          <p:nvPr/>
        </p:nvSpPr>
        <p:spPr>
          <a:xfrm>
            <a:off x="1066800" y="1587500"/>
            <a:ext cx="571500" cy="33337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Freccia in giù 4">
            <a:extLst>
              <a:ext uri="{FF2B5EF4-FFF2-40B4-BE49-F238E27FC236}">
                <a16:creationId xmlns:a16="http://schemas.microsoft.com/office/drawing/2014/main" id="{8E8C34E1-003B-6AC7-27A5-9258369E30F3}"/>
              </a:ext>
            </a:extLst>
          </p:cNvPr>
          <p:cNvSpPr/>
          <p:nvPr/>
        </p:nvSpPr>
        <p:spPr>
          <a:xfrm>
            <a:off x="5631681" y="5024152"/>
            <a:ext cx="369316" cy="516445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2703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B9CC0AC-1BED-F463-6496-1E12BE761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3274"/>
          </a:xfrm>
        </p:spPr>
        <p:txBody>
          <a:bodyPr>
            <a:noAutofit/>
          </a:bodyPr>
          <a:lstStyle/>
          <a:p>
            <a:pPr algn="ctr"/>
            <a:r>
              <a:rPr lang="it-IT" sz="3600" b="1" u="sng" dirty="0">
                <a:latin typeface="Bahnschrift SemiLight SemiConde" panose="020B0502040204020203" pitchFamily="34" charset="0"/>
              </a:rPr>
              <a:t>Ruolo dell’Assistente Sociale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D97F9D1-50CE-48F1-007C-7D492A2DAD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3600"/>
            <a:ext cx="10515600" cy="53133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it-IT" sz="3600" dirty="0">
              <a:latin typeface="Bahnschrift SemiLight SemiConde" panose="020B0502040204020203" pitchFamily="34" charset="0"/>
            </a:endParaRPr>
          </a:p>
          <a:p>
            <a:pPr marL="0" indent="0" algn="ctr">
              <a:buNone/>
            </a:pPr>
            <a:r>
              <a:rPr lang="it-IT" sz="3600" dirty="0">
                <a:latin typeface="Bahnschrift SemiLight SemiConde" panose="020B0502040204020203" pitchFamily="34" charset="0"/>
              </a:rPr>
              <a:t>L’Assistente Sociale esercita la propria attività nella piena autonomia tecnico-funzionale e di giudizio nelle varie fasi del suo intervento; si assume la piena e diretta responsabilità dell’attività che svolge e di quella svolta dal personale che coordina o dirige, nonché delle decisioni assunte, delle disposizioni ed istruzioni impartite.</a:t>
            </a:r>
          </a:p>
        </p:txBody>
      </p:sp>
    </p:spTree>
    <p:extLst>
      <p:ext uri="{BB962C8B-B14F-4D97-AF65-F5344CB8AC3E}">
        <p14:creationId xmlns:p14="http://schemas.microsoft.com/office/powerpoint/2010/main" val="2378815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48F6580-CE2E-9124-BE12-6F345D36A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600" dirty="0">
                <a:latin typeface="Bahnschrift SemiLight SemiConde" panose="020B0502040204020203" pitchFamily="34" charset="0"/>
              </a:rPr>
              <a:t>Le attività in cui è impegnato il professionista Assistente Sociale, anche in collaborazione con altri professionisti, possono essere raggruppate nelle seguenti aree: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28B9CDA-323C-332A-F5D7-853719DAFD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endParaRPr lang="it-IT" b="1" dirty="0">
              <a:latin typeface="Bahnschrift SemiLight SemiConde" panose="020B0502040204020203" pitchFamily="34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it-IT" i="1" dirty="0">
                <a:latin typeface="Bahnschrift SemiLight SemiConde" panose="020B0502040204020203" pitchFamily="34" charset="0"/>
              </a:rPr>
              <a:t>Area della programmazione, organizzazione, gestione e coordinamento di servizi e di risorse istituzionali e comunitarie nell’ambito del sistema di Welfare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it-IT" i="1" dirty="0">
                <a:latin typeface="Bahnschrift SemiLight SemiConde" panose="020B0502040204020203" pitchFamily="34" charset="0"/>
              </a:rPr>
              <a:t>Area preventivo-promozionale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it-IT" i="1" dirty="0">
                <a:latin typeface="Bahnschrift SemiLight SemiConde" panose="020B0502040204020203" pitchFamily="34" charset="0"/>
              </a:rPr>
              <a:t>Area dell’accompagnamento, aiuto e sostegno a persone singole e famiglie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it-IT" i="1" dirty="0">
                <a:latin typeface="Bahnschrift SemiLight SemiConde" panose="020B0502040204020203" pitchFamily="34" charset="0"/>
              </a:rPr>
              <a:t>Area didattico- formativa e promozionale della professione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it-IT" i="1" dirty="0">
                <a:latin typeface="Bahnschrift SemiLight SemiConde" panose="020B0502040204020203" pitchFamily="34" charset="0"/>
              </a:rPr>
              <a:t>Area studio e ricerca</a:t>
            </a:r>
          </a:p>
        </p:txBody>
      </p:sp>
    </p:spTree>
    <p:extLst>
      <p:ext uri="{BB962C8B-B14F-4D97-AF65-F5344CB8AC3E}">
        <p14:creationId xmlns:p14="http://schemas.microsoft.com/office/powerpoint/2010/main" val="758876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F418E3-E0E4-6CE2-0D54-7EDE5B81B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it-IT" sz="2400" b="1" i="1" dirty="0">
                <a:latin typeface="Bahnschrift SemiLight SemiConde" panose="020B0502040204020203" pitchFamily="34" charset="0"/>
              </a:rPr>
              <a:t>Area della programmazione, organizzazione, gestione e coordinamento di servizi e di risorse istituzionali e comunitarie nell’ambito del sistema di Welfare</a:t>
            </a:r>
            <a:br>
              <a:rPr lang="it-IT" sz="2400" b="1" i="1" dirty="0">
                <a:latin typeface="Bahnschrift SemiLight SemiConde" panose="020B0502040204020203" pitchFamily="34" charset="0"/>
              </a:rPr>
            </a:br>
            <a:endParaRPr lang="it-IT" sz="2400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37708A6-D187-98B3-0ED7-68DC5A80E0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0500"/>
            <a:ext cx="10515600" cy="514349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200" dirty="0">
                <a:latin typeface="Bahnschrift Light SemiCondensed" panose="020B0502040204020203" pitchFamily="34" charset="0"/>
              </a:rPr>
              <a:t>L’Assistente Sociale contribuisce, attraverso la specificità del proprio apporto professionale, alla formazione, attuazione e verifica delle scelte, degli indirizzi e dei programmi dell’Ente di appartenenza, concorre ad attuare il raccordo degli apparati amministrativi con gli organi politico-istituzionali e a determinare gli obiettivi e gli indirizzi generali dell’Ente riguardo alle materie di propria competenza, anche attraverso la traduzione delle normative in materia sociale, socio-sanitaria e giudiziaria. Rientrano in tale area anche le attività finalizzate a promuovere e sviluppare la </a:t>
            </a:r>
            <a:r>
              <a:rPr lang="it-IT" sz="2200" i="1" dirty="0">
                <a:latin typeface="Bahnschrift Light SemiCondensed" panose="020B0502040204020203" pitchFamily="34" charset="0"/>
              </a:rPr>
              <a:t>governance</a:t>
            </a:r>
            <a:r>
              <a:rPr lang="it-IT" sz="2200" dirty="0">
                <a:latin typeface="Bahnschrift Light SemiCondensed" panose="020B0502040204020203" pitchFamily="34" charset="0"/>
              </a:rPr>
              <a:t> territoriale (Piano di Zona).</a:t>
            </a:r>
          </a:p>
          <a:p>
            <a:pPr marL="0" indent="0" algn="just">
              <a:buNone/>
            </a:pPr>
            <a:r>
              <a:rPr lang="it-IT" sz="2200" dirty="0">
                <a:latin typeface="Bahnschrift Light SemiCondensed" panose="020B0502040204020203" pitchFamily="34" charset="0"/>
              </a:rPr>
              <a:t>L’assistente Sociale contribuisce quindi alla rilevazione e allo studio dei problemi e delle risorse del territorio, attraverso la propria puntuale documentazione professionale e rendendosi parte attiva nell’elaborazione di un sistema di raccolta di dati e individuazione di indicatori sociali.</a:t>
            </a:r>
          </a:p>
          <a:p>
            <a:pPr marL="0" indent="0" algn="just">
              <a:buNone/>
            </a:pPr>
            <a:r>
              <a:rPr lang="it-IT" sz="2200" dirty="0">
                <a:latin typeface="Bahnschrift Light SemiCondensed" panose="020B0502040204020203" pitchFamily="34" charset="0"/>
              </a:rPr>
              <a:t>In questa prima area rientrano anche le funzioni a carattere manageriale; l’Assistente Sociale è responsabile dell’attività svolta dai servizi e uffici a cui è preposto, nonché delle decisioni assunte, delle disposizioni, istruzioni e direttive impartite.</a:t>
            </a:r>
          </a:p>
        </p:txBody>
      </p:sp>
    </p:spTree>
    <p:extLst>
      <p:ext uri="{BB962C8B-B14F-4D97-AF65-F5344CB8AC3E}">
        <p14:creationId xmlns:p14="http://schemas.microsoft.com/office/powerpoint/2010/main" val="1259744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F434F89-71A9-F3DE-673D-719C817D7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it-IT" sz="2400" b="1" i="1" dirty="0">
                <a:latin typeface="Bahnschrift SemiLight SemiConde" panose="020B0502040204020203" pitchFamily="34" charset="0"/>
              </a:rPr>
              <a:t>Area preventivo-promozionale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F1A9D6F-9EA0-9E26-B490-B371656EFD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200" dirty="0">
                <a:latin typeface="Bahnschrift Light SemiCondensed" panose="020B0502040204020203" pitchFamily="34" charset="0"/>
              </a:rPr>
              <a:t>Rientrano in quest’area tutte quelle attività in cui gli Assistenti Sociali promuovono i reciproci rapporti tra cittadini ed enti/organizzazioni, in direzione biunivoca: da un lato infatti sostengono i cittadini nei processi di accesso ai servizi, alle risorse e prestazioni attraverso attività di informazione e comunicazione e dall’altro si adoperano nella progettazione e conduzione di programmi di sensibilizzazione, responsabilizzazione e protezione sociale di gruppi e comunità, per avvicinare il sistema dei servizi a tutti i cittadini, ed in particolare a quelli più distanti dai servizi stessi, in una logica di </a:t>
            </a:r>
            <a:r>
              <a:rPr lang="it-IT" sz="2200" i="1" dirty="0">
                <a:latin typeface="Bahnschrift Light SemiCondensed" panose="020B0502040204020203" pitchFamily="34" charset="0"/>
              </a:rPr>
              <a:t>empowerment</a:t>
            </a:r>
            <a:r>
              <a:rPr lang="it-IT" sz="2200" dirty="0">
                <a:latin typeface="Bahnschrift Light SemiCondensed" panose="020B0502040204020203" pitchFamily="34" charset="0"/>
              </a:rPr>
              <a:t> comunitario.</a:t>
            </a:r>
          </a:p>
          <a:p>
            <a:pPr marL="0" indent="0" algn="just">
              <a:buNone/>
            </a:pPr>
            <a:r>
              <a:rPr lang="it-IT" sz="2200" dirty="0">
                <a:latin typeface="Bahnschrift Light SemiCondensed" panose="020B0502040204020203" pitchFamily="34" charset="0"/>
              </a:rPr>
              <a:t>Rientrano in questa area tutte le attività rivolte a promuovere ed attuare l’educazione sociale e socio-sanitaria, in particolare ai fini della prevenzione.</a:t>
            </a:r>
          </a:p>
          <a:p>
            <a:pPr marL="0" indent="0">
              <a:buNone/>
            </a:pPr>
            <a:endParaRPr lang="it-IT" sz="2200" dirty="0">
              <a:latin typeface="Bahnschrif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122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762A37-5D75-31B1-BC71-2428EC3AD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4800"/>
            <a:ext cx="10515600" cy="1422399"/>
          </a:xfr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it-IT" sz="2700" b="1" i="1" dirty="0">
                <a:latin typeface="Bahnschrift SemiLight SemiConde" panose="020B0502040204020203" pitchFamily="34" charset="0"/>
              </a:rPr>
              <a:t>Area dell’accompagnamento, aiuto e sostegno a persone singole e famiglie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20A7C02-DCB2-3B04-AAAB-977A72E1E6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800" y="1460500"/>
            <a:ext cx="11023600" cy="52959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200" dirty="0">
                <a:latin typeface="Bahnschrift Light SemiCondensed" panose="020B0502040204020203" pitchFamily="34" charset="0"/>
              </a:rPr>
              <a:t>L’Assistente Sociale, condividendo il percorso con le persone interessate, individua, studia, analizza e valuta le situazioni di rischio, di disagio e di bisogno sociale, individuale, familiare e di gruppo, in riferimento alle componenti personali e sociali, agli aspetti relazionali psico-sociali e socio-assistenziali, nonché ai fattori sociali che possono provocare disagio ed emarginazione.</a:t>
            </a:r>
          </a:p>
          <a:p>
            <a:pPr marL="0" indent="0" algn="just">
              <a:buNone/>
            </a:pPr>
            <a:r>
              <a:rPr lang="it-IT" sz="2200" dirty="0">
                <a:latin typeface="Bahnschrift Light SemiCondensed" panose="020B0502040204020203" pitchFamily="34" charset="0"/>
              </a:rPr>
              <a:t>All’interno di tale area rientrano anche le attività connesse con il «mandato di autorità» assegnato all’assistente sociale dagli organi giudiziari a tutela di persone in stato di particolare fragilità o per contribuire a progetti di reinserimento sociale di persone che abbiano commesso reati. Al Servizio Sociale professionale vengono rivolte, in questo campo, richieste di indagini sociali e psico-sociale, valutazioni, pareri, relazioni, proposte e progetti di intervento; tali attività vengono svolte dall’assistente sociale sia all’interno di servizi territoriali, sia in regime di libera professione, in qualità di Consulente tecnico di Ufficio o di Parte.</a:t>
            </a:r>
          </a:p>
          <a:p>
            <a:pPr marL="0" indent="0" algn="just">
              <a:buNone/>
            </a:pPr>
            <a:r>
              <a:rPr lang="it-IT" sz="2200" dirty="0">
                <a:latin typeface="Bahnschrift Light SemiCondensed" panose="020B0502040204020203" pitchFamily="34" charset="0"/>
              </a:rPr>
              <a:t>Le attività connesse con questa area vengono realizzate secondo fasi metodologiche proprie del </a:t>
            </a:r>
            <a:r>
              <a:rPr lang="it-IT" sz="2200" b="1" dirty="0">
                <a:latin typeface="Bahnschrift Light SemiCondensed" panose="020B0502040204020203" pitchFamily="34" charset="0"/>
              </a:rPr>
              <a:t>PROCESSO DI AIUTO </a:t>
            </a:r>
            <a:r>
              <a:rPr lang="it-IT" sz="2200" dirty="0">
                <a:latin typeface="Bahnschrift Light SemiCondensed" panose="020B0502040204020203" pitchFamily="34" charset="0"/>
              </a:rPr>
              <a:t>(individuazione e analisi del problema e presa in carico; valutazione preliminare del problema; individuazione degli obiettivi dell’intervento; elaborazione del progetto di intervento; stipula del contratto; attuazione del progetto di intervento; verifica e valutazione dei risultati; conclusione del processo di aiuto e riformulazione del progetto)</a:t>
            </a:r>
          </a:p>
        </p:txBody>
      </p:sp>
    </p:spTree>
    <p:extLst>
      <p:ext uri="{BB962C8B-B14F-4D97-AF65-F5344CB8AC3E}">
        <p14:creationId xmlns:p14="http://schemas.microsoft.com/office/powerpoint/2010/main" val="1399148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9DE7EC-A548-492B-3C97-2489A41EF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it-IT" sz="2700" b="1" i="1" dirty="0">
                <a:latin typeface="Bahnschrift SemiLight SemiConde" panose="020B0502040204020203" pitchFamily="34" charset="0"/>
              </a:rPr>
              <a:t>Area didattico- formativa e promozionale della professione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6FEAE78-E773-9CE8-7A55-2E85F6E8EE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200" dirty="0">
                <a:latin typeface="Bahnschrift Light SemiCondensed" panose="020B0502040204020203" pitchFamily="34" charset="0"/>
              </a:rPr>
              <a:t>In questa area rientrano tutte quelle attività ricolte da un lato alla formazione degli studenti (corsi di Laurea) e dall’altro a mantenere vive nei professionisti attivi (nell’ottica anche della formazione continua) alcune competenze peculiari della professione, in particolare la competenza dell’agire riflessivo. </a:t>
            </a:r>
          </a:p>
          <a:p>
            <a:pPr marL="0" indent="0" algn="just">
              <a:buNone/>
            </a:pPr>
            <a:r>
              <a:rPr lang="it-IT" sz="2200" dirty="0">
                <a:latin typeface="Bahnschrift Light SemiCondensed" panose="020B0502040204020203" pitchFamily="34" charset="0"/>
              </a:rPr>
              <a:t>All’interno di questa area l’Assistente Sociale può contribuire con il proprio peculiare apporto professionale, da solo o congiuntamente ad altri professionisti, alle seguenti tipologie di attività: progettazione, gestione e valutazione delle diverse fasi di percorsi formativi; realizzazione di percorsi e/o di singoli interventi di docenza e formazione; redazione di relazioni per conferenze o seminari; supervisione didattica a studenti di Servizio Sociale; supervisione professionale; tutoring.</a:t>
            </a:r>
          </a:p>
        </p:txBody>
      </p:sp>
    </p:spTree>
    <p:extLst>
      <p:ext uri="{BB962C8B-B14F-4D97-AF65-F5344CB8AC3E}">
        <p14:creationId xmlns:p14="http://schemas.microsoft.com/office/powerpoint/2010/main" val="28513541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1F60E3-222F-C294-60A8-3BB71F89C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it-IT" sz="2700" b="1" i="1" dirty="0">
                <a:latin typeface="Bahnschrift SemiLight SemiConde" panose="020B0502040204020203" pitchFamily="34" charset="0"/>
              </a:rPr>
              <a:t>Area studio e ricerca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DB283EC-EE2F-AA74-61B1-974330F1E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200" dirty="0">
                <a:latin typeface="Bahnschrift Light SemiCondensed" panose="020B0502040204020203" pitchFamily="34" charset="0"/>
              </a:rPr>
              <a:t>In quest’area sono ricomprese tutte quelle attività di competenza dell’Assistente Sociale volte a sviluppare lo studio e la ricerca di, per e sul Servizio Sociale.</a:t>
            </a:r>
          </a:p>
          <a:p>
            <a:pPr marL="0" indent="0" algn="just">
              <a:buNone/>
            </a:pPr>
            <a:r>
              <a:rPr lang="it-IT" sz="2200" dirty="0">
                <a:latin typeface="Bahnschrift Light SemiCondensed" panose="020B0502040204020203" pitchFamily="34" charset="0"/>
              </a:rPr>
              <a:t>Le attività ascrivibili a quest’area possono essere realizzate dall’Assistente Sociale, da solo o congiuntamente ad altri professionisti, sia all’interno dell’ente/organizzazione di servizi alla persona presso il quale opera, sia all’interno di Università o enti di studio e ricerca, o in équipe o gruppi di ricerca. Consistono nell’insieme, o in parte, delle attività rivolte alla progettazione, gestione e valutazione di percorsi di studio e ricerca, attraverso diverse fasi.</a:t>
            </a:r>
          </a:p>
          <a:p>
            <a:pPr marL="0" indent="0" algn="just">
              <a:buNone/>
            </a:pPr>
            <a:r>
              <a:rPr lang="it-IT" sz="2200" dirty="0">
                <a:latin typeface="Bahnschrift Light SemiCondensed" panose="020B0502040204020203" pitchFamily="34" charset="0"/>
              </a:rPr>
              <a:t>Rientra in questo campo la produzione di articoli, saggi e volumi a carattere scientifico.</a:t>
            </a:r>
          </a:p>
        </p:txBody>
      </p:sp>
    </p:spTree>
    <p:extLst>
      <p:ext uri="{BB962C8B-B14F-4D97-AF65-F5344CB8AC3E}">
        <p14:creationId xmlns:p14="http://schemas.microsoft.com/office/powerpoint/2010/main" val="21329527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1218</Words>
  <Application>Microsoft Office PowerPoint</Application>
  <PresentationFormat>Widescreen</PresentationFormat>
  <Paragraphs>50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8" baseType="lpstr">
      <vt:lpstr>Arial</vt:lpstr>
      <vt:lpstr>Bahnschrift Condensed</vt:lpstr>
      <vt:lpstr>Bahnschrift Light SemiCondensed</vt:lpstr>
      <vt:lpstr>Bahnschrift SemiLight SemiConde</vt:lpstr>
      <vt:lpstr>Calibri</vt:lpstr>
      <vt:lpstr>Calibri Light</vt:lpstr>
      <vt:lpstr>Wingdings</vt:lpstr>
      <vt:lpstr>Tema di Office</vt:lpstr>
      <vt:lpstr>L’Assistente Sociale: ruolo, competenze e funzioni</vt:lpstr>
      <vt:lpstr>Legge n. 84/93 «Ordinamento della professione di assistente sociale e istituzione dell’albo professionale»</vt:lpstr>
      <vt:lpstr>Ruolo dell’Assistente Sociale</vt:lpstr>
      <vt:lpstr>Le attività in cui è impegnato il professionista Assistente Sociale, anche in collaborazione con altri professionisti, possono essere raggruppate nelle seguenti aree:</vt:lpstr>
      <vt:lpstr>Area della programmazione, organizzazione, gestione e coordinamento di servizi e di risorse istituzionali e comunitarie nell’ambito del sistema di Welfare </vt:lpstr>
      <vt:lpstr>Area preventivo-promozionale</vt:lpstr>
      <vt:lpstr>Area dell’accompagnamento, aiuto e sostegno a persone singole e famiglie</vt:lpstr>
      <vt:lpstr>Area didattico- formativa e promozionale della professione</vt:lpstr>
      <vt:lpstr>Area studio e ricerca</vt:lpstr>
      <vt:lpstr>Attività di competenza esclusiva dell’Assistente Sociale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L’Assistente Sociale: ruolo, competenze e funzioni</dc:title>
  <dc:creator>Lucia Rocci</dc:creator>
  <cp:lastModifiedBy>Silvia Gabrielli</cp:lastModifiedBy>
  <cp:revision>8</cp:revision>
  <dcterms:created xsi:type="dcterms:W3CDTF">2023-08-09T09:08:19Z</dcterms:created>
  <dcterms:modified xsi:type="dcterms:W3CDTF">2023-09-19T15:48:28Z</dcterms:modified>
</cp:coreProperties>
</file>