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3" r:id="rId13"/>
    <p:sldId id="275" r:id="rId14"/>
    <p:sldId id="276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844BFA-7DA4-77E9-9831-840112C33F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4484B64-41D5-D87E-1CEE-74248205F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DC6809-6FCE-56C0-1B69-24C0F795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39FF5D-5725-614E-9310-F978567E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F0A405-2F92-C00F-53AE-9413C8B6E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371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9F50E0-0A44-5BF7-693D-127339DE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889270-ABA8-B5C9-6E2A-F9BE110B1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73C288-6EDA-C250-A547-B0F2B3EB5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E5CE90-F120-3861-C0A3-4B5F930CD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6FB164-5197-01B6-3C96-91ABFB73E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629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6F70683-EAA3-0133-9FF8-6FC04896E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73FAEC-34BE-DAB5-963D-1036679B3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56DBC1-D51F-5658-74AD-D29CE7242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6D36C1-E4EF-E9B6-4E0A-711E9F74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19C0AE-9887-D6A1-C1B3-D16B90FF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600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A6E0C4-5573-5AB7-D78A-BFA1DB12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792EAC-9E2E-47C0-C5BB-1DF343172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60DF8C-0CE7-E606-E1CA-2CCFF878A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FC529D-3124-2329-F828-7EFD89AFB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A94766-B7D2-92D6-36B7-EBD5EC0B1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40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EC651A-8273-9C1B-BF6C-50902189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596FC2-6BB8-91E3-27B7-A3AC9A054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6ED3E3-7219-62F2-F37C-FD15CD7B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8B0CB2-6D20-1C0B-4DF2-7599A843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0E50A6-99C6-6DD8-35AF-FC739FDB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09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620A54-7838-3162-A7DA-3572651D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A891F3-73AC-1E00-5207-C92295D76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00E6D1E-34B8-76B2-DA0B-735CEEFDE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29FB61-7315-9DCE-9A14-899C85C1D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3AE035-D91B-ABB9-D10B-70336946F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8CADDA-C9CB-6FB0-6CBB-A0561CCE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03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A11580-9649-029D-7653-A15D6133F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84E3A5-4759-0682-074C-2F0943817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BB138C-8A71-5D5C-F27D-189A19B9B3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2650DA2-EBCA-FE6F-3D4F-6030A5B5F4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951B3DA-40FE-0BFA-C8D8-B7B09EB6D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D84B4E8-556B-0683-5EAD-67FF56C8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1AD373-46B1-2C8C-FD88-96AC79DBB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5642DD3-5BD3-3497-899D-B72E013B5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817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40BA4-3DA3-D778-CC45-B5938BD63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DBFCA87-DAB3-BF80-EE60-38DB3BA65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AA5B0A4-CE20-CCDF-8AD2-EFE74B3C9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F78924C-640A-3DD4-2C61-05C90A35C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204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062D907-0DB0-B0CE-4DB1-BF165F445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D5AE976-0F35-1F0D-1B2F-02F144447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4783A36-C454-F0F3-F260-4ACEAF4E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375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06920B-14AC-C275-DD0B-2868CE479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49835E-D1DC-3306-2238-3D16D77F4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36FA1D-85CF-1055-7C35-793B0369C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DF9DE1E-EEA7-88E2-F0F7-7CBFAC09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693B0C1-D5DA-0CE2-F568-3C9AB645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1B325A-FEF1-8368-FC08-8B829141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5577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EF1041-9FF9-D0DE-AD97-CE6A5EEF3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91F745C-46D4-4B4A-015D-0EF4F4580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E1DB02-0BA6-126F-91FA-409EAEB8A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3C353C9-8AF4-4DED-6690-C4683B5C1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0CE54C-DD3F-93B5-DAD2-F43DF6F9A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BEDE96-73C9-FE7B-A510-C5933EC0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79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EAD16CC-BA39-0BB4-2EEF-F3D8C7064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D80053-41F0-B57F-59DF-BF2CC07E9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5939BC-1DDD-5B8B-B905-07E30E6B0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B46E8-2BDA-47A4-B718-300F06286F2C}" type="datetimeFigureOut">
              <a:rPr lang="it-IT" smtClean="0"/>
              <a:t>30/10/2023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5B42BA-9455-75C2-ED70-3D826E279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B718BA-8FD9-F297-9D35-61870EC18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66CBE-E8B0-4194-A4D0-93EF0E53F1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1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7A33FD-F91C-551F-30CF-FFCD383247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i="1" dirty="0">
                <a:latin typeface="Bahnschrift SemiLight SemiConde" panose="020B0502040204020203" pitchFamily="34" charset="0"/>
              </a:rPr>
              <a:t>Il Servizio Sociale Professionale e le varie aree di intervento</a:t>
            </a:r>
            <a:br>
              <a:rPr lang="it-IT" b="1" i="1" dirty="0">
                <a:latin typeface="Bahnschrift SemiLight SemiConde" panose="020B0502040204020203" pitchFamily="34" charset="0"/>
              </a:rPr>
            </a:br>
            <a:endParaRPr lang="it-IT" b="1" i="1" dirty="0">
              <a:latin typeface="Bahnschrift SemiLight SemiConde" panose="020B0502040204020203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C7EF478-DDB0-D20C-8132-4369B22CA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sz="2400" b="1" dirty="0">
              <a:solidFill>
                <a:schemeClr val="accent1"/>
              </a:solidFill>
              <a:latin typeface="Bahnschrift SemiLight SemiConde" panose="020B0502040204020203" pitchFamily="34" charset="0"/>
            </a:endParaRPr>
          </a:p>
          <a:p>
            <a:r>
              <a:rPr lang="it-IT" sz="2800" b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LABORATORIO DI ORIENTAMENTO AL TIROCINIO NEI SERVIZI SOCIALI</a:t>
            </a:r>
          </a:p>
          <a:p>
            <a:endParaRPr lang="it-IT" b="1" dirty="0">
              <a:latin typeface="Bahnschrift SemiLight SemiConde" panose="020B0502040204020203" pitchFamily="34" charset="0"/>
            </a:endParaRPr>
          </a:p>
          <a:p>
            <a:pPr algn="l"/>
            <a:r>
              <a:rPr lang="it-IT" sz="22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                                                                                                  Dott.ssa Assistente Sociale Specialista </a:t>
            </a:r>
          </a:p>
          <a:p>
            <a:pPr algn="l"/>
            <a:r>
              <a:rPr lang="it-IT" sz="2200" i="1" dirty="0">
                <a:solidFill>
                  <a:schemeClr val="accent1"/>
                </a:solidFill>
                <a:latin typeface="Bahnschrift SemiLight SemiConde" panose="020B0502040204020203" pitchFamily="34" charset="0"/>
              </a:rPr>
              <a:t>                                                                                                                                              Lucia Rocci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773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B25B3B-3AC5-421B-BF9B-73E466646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88" y="287852"/>
            <a:ext cx="10671219" cy="1325563"/>
          </a:xfrm>
        </p:spPr>
        <p:txBody>
          <a:bodyPr>
            <a:normAutofit/>
          </a:bodyPr>
          <a:lstStyle/>
          <a:p>
            <a:pPr algn="just"/>
            <a:r>
              <a:rPr lang="it-IT" b="1" dirty="0">
                <a:latin typeface="Bahnschrift SemiLight SemiConde" panose="020B0502040204020203" pitchFamily="34" charset="0"/>
              </a:rPr>
              <a:t>Il Servizio Sociale dell’Area Disabilità Minori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2996AB-BC75-4CDA-B3BA-ECDAF0761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88" y="1799866"/>
            <a:ext cx="11668258" cy="4549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Servizio si occupa di accoglienza, informazione, valutazione e presa in carico di minori in situazione di handicap. Attua la partecipazione ad un modello organizzativo integrato con gli operatori sanitari e del terzo e l’interazione sistemica su programmi e progetti condivisi. Elabora progetti d’integrazione in accordo con le famiglie, le agenzie educative e gli altri servizi territoriali. Promuove e sostiene la collaborazione da parte delle figure parentali di riferimento per il perseguimento degli obiettivi.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L’accesso al Servizio Sociale Professionale è gratuito, è previsto sia in forma diretta da parte del cittadino e della famiglia sia per invio dalle istituzioni scolastiche e/o altri servizi e Enti.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7842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B365F-001A-44B5-B6BF-B18A2BDBC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Bahnschrift SemiLight SemiConde" panose="020B0502040204020203" pitchFamily="34" charset="0"/>
              </a:rPr>
              <a:t>Il Servizio Sociale dell’Area Disabilità Adulti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14BD71-3687-43CF-8E14-3E34E0ACA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500" dirty="0">
                <a:latin typeface="Bahnschrift SemiLight SemiConde" panose="020B0502040204020203" pitchFamily="34" charset="0"/>
              </a:rPr>
              <a:t>Il Servizio si occupa di accoglienza, valutazione e presa in carico dei soggetti disabili dai 18 ai 65 anni, riconosciuti tali in base alla L. 104/1992 e dalle loro famiglie. Il Servizio Sociale Professionale e l’equipe multidisciplinare collabora con la persona disabile e la sua famiglia per la stesura di un progetto di vita in relazione alle abilità del disabile stesso e alle risorse della famiglia e del territorio. Accompagna il disabile con specifici progetti verso il lavoro, quando questo è possibile in relazione alle condizioni psico-fisiche della persona, e/o presso centri socio-educativo-riabilitativi diurni o residenziali, nei casi in cui non è ipotizzabile l’inserimento lavorativo.</a:t>
            </a:r>
          </a:p>
          <a:p>
            <a:pPr marL="0" indent="0" algn="just">
              <a:buNone/>
            </a:pPr>
            <a:r>
              <a:rPr lang="it-IT" sz="2500" dirty="0">
                <a:latin typeface="Bahnschrift SemiLight SemiConde" panose="020B0502040204020203" pitchFamily="34" charset="0"/>
              </a:rPr>
              <a:t>L’accesso al Servizio Sociale Professionale è gratuito, è previsto sia in forma diretta da parte del cittadino e della famiglia sia per invio dalle istituzioni scolastiche e/o altri servizi e Enti.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4503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073A82-0A21-4017-AFE5-28DD2182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latin typeface="Bahnschrift SemiLight SemiConde" panose="020B0502040204020203" pitchFamily="34" charset="0"/>
              </a:rPr>
              <a:t>Il Servizio Sociale dell’Area Salute Mentale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3DE34D-D07F-4DA7-B253-1523446BB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Il Servizio, ed i particolare il DSM (Dipartimento di Salute Mentale) assicura la prevenzione primaria, secondaria e terziaria con interventi di cura, riabilitazione e inclusione sociale, assicurando la presa in carico e la risposta ai bisogni di tutte le persone portatrici di una domanda di intervento di salute mentale.</a:t>
            </a:r>
          </a:p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Il Servizio Sociale si occupa dei bisogni sociali delle persone e delle loro famiglie con percorsi di sostegno ed aiuto sociale, nonché partecipando alla predisposizione del progetto terapeutico-riabilitativo individualizzato, che segue la persona in tutte le fasi della presa in carico.</a:t>
            </a:r>
          </a:p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L’accesso al Servizio Sociale Professionale è gratuito, è previsto sia in forma diretta da parte del cittadino e della famiglia sia per invio dalle istituzioni scolastiche e/o altri servizi e Enti.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0555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4A3884-C6E6-4AB9-A32F-BD8E73F10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Bahnschrift SemiLight SemiConde" panose="020B0502040204020203" pitchFamily="34" charset="0"/>
              </a:rPr>
              <a:t>Il Servizio Sociale dell’Area Dipendenze Patologiche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33104B-5621-4CE5-A122-C0AD676404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2900" dirty="0">
                <a:latin typeface="Bahnschrift SemiLight SemiConde" panose="020B0502040204020203" pitchFamily="34" charset="0"/>
              </a:rPr>
              <a:t>Il Servizio, e di particolare il Servizio Territoriale Dipendenze Patologiche (STDP- </a:t>
            </a:r>
            <a:r>
              <a:rPr lang="it-IT" sz="2900" dirty="0" err="1">
                <a:latin typeface="Bahnschrift SemiLight SemiConde" panose="020B0502040204020203" pitchFamily="34" charset="0"/>
              </a:rPr>
              <a:t>Ser.T</a:t>
            </a:r>
            <a:r>
              <a:rPr lang="it-IT" sz="2900" dirty="0">
                <a:latin typeface="Bahnschrift SemiLight SemiConde" panose="020B0502040204020203" pitchFamily="34" charset="0"/>
              </a:rPr>
              <a:t>) si occupa di prevenzione, cura e riabilitazione di persone con problemi di dipendenza (sostanze illegali, alcool, tabacco, gioco d’azzardo ecc.)utilizzando un approccio multidisciplinare e multiprofessionale al fine di rispondere alla domanda di salute psicofisica della persona e di promuovere il benessere della collettività anche in sinergia con Enti, strutture e privato sociale interessati.</a:t>
            </a:r>
          </a:p>
          <a:p>
            <a:pPr marL="0" indent="0" algn="just">
              <a:buNone/>
            </a:pPr>
            <a:r>
              <a:rPr lang="it-IT" sz="2900" dirty="0">
                <a:latin typeface="Bahnschrift SemiLight SemiConde" panose="020B0502040204020203" pitchFamily="34" charset="0"/>
              </a:rPr>
              <a:t>L’accesso al Servizio Sociale Professionale è gratuito, è previsto sia in forma diretta da parte del cittadino e della famiglia sia per invio dalle istituzioni scolastiche e/o altri servizi e Enti.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9287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6D311-844D-461C-9433-0AF6E842B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latin typeface="Bahnschrift SemiLight SemiConde" panose="020B0502040204020203" pitchFamily="34" charset="0"/>
              </a:rPr>
              <a:t>Il Servizio Sociale dell’Area Minori e Famiglia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3D5611-DD45-4A6C-B8E3-489509180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Il Servizio, in </a:t>
            </a:r>
            <a:r>
              <a:rPr lang="it-IT" sz="2700">
                <a:latin typeface="Bahnschrift SemiLight SemiConde" panose="020B0502040204020203" pitchFamily="34" charset="0"/>
              </a:rPr>
              <a:t>cui ritroviamo il Consultorio Familiare, </a:t>
            </a:r>
            <a:r>
              <a:rPr lang="it-IT" sz="2700" dirty="0">
                <a:latin typeface="Bahnschrift SemiLight SemiConde" panose="020B0502040204020203" pitchFamily="34" charset="0"/>
              </a:rPr>
              <a:t>è un servizio di assistenza alla famiglia e alla maternità, assicura gli interventi dalla legge a tutela della salute, della procreazione, della sessualità, delle relazioni di coppia e di famiglia, ha competenza per la cura e l’educazione delle nuove generazioni.</a:t>
            </a:r>
          </a:p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Collabora con il Servizio Sociale Professionale dell’Ente locale e/o terzo settore per la predisposizione di progetti e promozione degli stessi a tutela della salute e a tutela del minore.</a:t>
            </a:r>
          </a:p>
          <a:p>
            <a:pPr marL="0" indent="0" algn="just">
              <a:buNone/>
            </a:pPr>
            <a:r>
              <a:rPr lang="it-IT" sz="2700" dirty="0">
                <a:latin typeface="Bahnschrift SemiLight SemiConde" panose="020B0502040204020203" pitchFamily="34" charset="0"/>
              </a:rPr>
              <a:t>L’accesso al Servizio Sociale Professionale è gratuito, è previsto sia in forma diretta da parte del cittadino e della famiglia sia per invio dalle istituzioni scolastiche e/o altri servizi e Enti.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365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24EDF-EB9C-42DE-B950-A62F3371C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185" y="212501"/>
            <a:ext cx="10515600" cy="1325563"/>
          </a:xfrm>
        </p:spPr>
        <p:txBody>
          <a:bodyPr/>
          <a:lstStyle/>
          <a:p>
            <a:r>
              <a:rPr lang="it-IT" sz="5400" b="1" dirty="0">
                <a:latin typeface="Bahnschrift SemiLight SemiConde" panose="020B0502040204020203" pitchFamily="34" charset="0"/>
              </a:rPr>
              <a:t>Il Servizio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64FB2D-A9F6-4F9E-847B-8B45E1DA9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185" y="1326524"/>
            <a:ext cx="11165983" cy="531897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Il Servizio Sociale ha la ragione d’essere nella realizzazione dei diritti della persona-cittadino come elemento attivo della «civitas».</a:t>
            </a:r>
          </a:p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Il diritto di cittadinanza, inteso come diritto naturale di ogni soggetto a prescindere dall’età, dal sesso, dall’etnia, dalla religione e dal proprio convincimento politico è garantito dal diritto naturale, dalle convenzioni internazionali e, in Italia, dalla Costituzione.</a:t>
            </a:r>
          </a:p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Parte di questo diritto è per ciascun cittadino la possibilità di avere un livello di qualità di vita che garantisca la dignità e soddisfi i bisogni e le indicazioni personali. L’esercizio della cittadinanza significa anche permettere di garantire ai soggetti, che non sono in grado di salvaguardarsi autonomamente, il giusto diritto di tutela e il legittimo grado di giustizia.</a:t>
            </a:r>
          </a:p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I contesti in cui la Legge prevede l’esercizio delle funzioni di Servizio Sociale sono ambiti peculiari di applicazione, con specifiche competenze e risorse che la normativa delinea come mandato istituzionale.</a:t>
            </a:r>
          </a:p>
          <a:p>
            <a:pPr marL="0" indent="0" algn="just">
              <a:buNone/>
            </a:pPr>
            <a:r>
              <a:rPr lang="it-IT" sz="2000" dirty="0">
                <a:latin typeface="Bahnschrift SemiLight SemiConde" panose="020B0502040204020203" pitchFamily="34" charset="0"/>
              </a:rPr>
              <a:t>Il Servizio Sociale opera secondo un mandato professionale che adotta un approccio teorico/disciplinare unitario, centrato sulla salute globale della persona-cittadino, approccio che risponde alla domanda inalienabile di assistenza sociale del benessere partecipato e responsabile. Unitarietà che va sostenuta e resa possibile anche attraverso strumenti organizzativi adeguati come l’istituzione dell’Area del Servizio Sociale Professionale per lo studio e la ricerca sul bisogno socio-sanitario, per come esso si esprime sul territorio, basilare per impostare una professionalità orientata alla prevenzione e alla promozione delle risorse individuali e collettive della popolazione. </a:t>
            </a:r>
          </a:p>
        </p:txBody>
      </p:sp>
    </p:spTree>
    <p:extLst>
      <p:ext uri="{BB962C8B-B14F-4D97-AF65-F5344CB8AC3E}">
        <p14:creationId xmlns:p14="http://schemas.microsoft.com/office/powerpoint/2010/main" val="136576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039808-9510-4810-BD67-DE800FFF5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428" y="232781"/>
            <a:ext cx="10761372" cy="1325563"/>
          </a:xfrm>
        </p:spPr>
        <p:txBody>
          <a:bodyPr>
            <a:normAutofit fontScale="90000"/>
          </a:bodyPr>
          <a:lstStyle/>
          <a:p>
            <a:r>
              <a:rPr lang="it-IT" sz="5400" b="1" dirty="0">
                <a:latin typeface="Bahnschrift SemiLight SemiConde" panose="020B0502040204020203" pitchFamily="34" charset="0"/>
              </a:rPr>
              <a:t>Il Servizio Sociale </a:t>
            </a:r>
            <a:br>
              <a:rPr lang="it-IT" sz="5400" b="1" dirty="0">
                <a:latin typeface="Bahnschrift SemiLight SemiConde" panose="020B0502040204020203" pitchFamily="34" charset="0"/>
              </a:rPr>
            </a:br>
            <a:r>
              <a:rPr lang="it-IT" sz="5400" b="1" dirty="0">
                <a:latin typeface="Bahnschrift SemiLight SemiConde" panose="020B0502040204020203" pitchFamily="34" charset="0"/>
              </a:rPr>
              <a:t>nell’esercizio professionale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061328-0D1A-4CF5-B927-2270A623B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428" y="1558344"/>
            <a:ext cx="11269014" cy="50871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Il Servizio Sociale Professionale è l’attività che promuove il collegamento fra le risorse sociali, istituzionali e non, che operano sul territorio a favore del cittadino, con interventi personalizzati, di gruppo e di comunità.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Il Servizio Sociale Professionale è operativo con progetti e prestazioni sociali che, partendo anche dagli stati di disagio ed emarginazione, promuove culture e comportamenti innovativi in un’ottica di miglioramento e tutela.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Gli Assistenti Sociali applicano la competenza della scienza del Servizio Sociale , che interpreta e valuta i bisogni sociali dell’uomo nel suo rapporto con la società.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La scienza del Servizio Sociale è frutto della concettualizzazione ed elaborazione scientifica della operatività nello studio dell’uomo nel suo vivere sociale in un’accezione olistica, studio teso ad individuare il sostegno e la risoluzione dei problemi sociali quotidiani.</a:t>
            </a:r>
          </a:p>
          <a:p>
            <a:pPr marL="0" indent="0" algn="just">
              <a:buNone/>
            </a:pPr>
            <a:r>
              <a:rPr lang="it-IT" sz="2200" dirty="0">
                <a:latin typeface="Bahnschrift SemiLight SemiConde" panose="020B0502040204020203" pitchFamily="34" charset="0"/>
              </a:rPr>
              <a:t>Dalla conoscenza teorica discende la prassi operativa che valorizza e responsabilizza la persona nelle sue capacità di ruolo. Dall’operatività quotidiana, attraverso l’uso di strumenti di documentazione scientifica, nascono nuove conoscenze e concettualizzazioni: teoria-prassi-teoria.</a:t>
            </a:r>
          </a:p>
        </p:txBody>
      </p:sp>
    </p:spTree>
    <p:extLst>
      <p:ext uri="{BB962C8B-B14F-4D97-AF65-F5344CB8AC3E}">
        <p14:creationId xmlns:p14="http://schemas.microsoft.com/office/powerpoint/2010/main" val="74959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3CE339-4982-440B-9C5C-67A324301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88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t-IT" sz="4900" b="1" dirty="0">
                <a:latin typeface="Bahnschrift SemiLight SemiConde" panose="020B0502040204020203" pitchFamily="34" charset="0"/>
              </a:rPr>
              <a:t>L’Assistente Sociale professionista del Servizio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53CEF2-8C79-43D0-B3FA-152D8166A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professionista individuato per l’ascolto della persona, la consulenza e l’accompagnamento nella ricerca della soluzione al disagio è l’Assistente Sociale.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Servizio Sociale Professionale è infatti il primo servizio, predisposto all’accoglienza della persona in cerca di identificazioni o soluzioni alla sua situazione problematica, cui può rivolgersi.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La legge n. 84 del 23 marzo 1993 istituisce l’Ordinamento professionale, delinea le competenze e definisce la professione come di seguito:</a:t>
            </a:r>
          </a:p>
          <a:p>
            <a:pPr marL="0" indent="0" algn="just">
              <a:buNone/>
            </a:pPr>
            <a:endParaRPr lang="it-IT" dirty="0">
              <a:latin typeface="Bahnschrift SemiLight SemiConde" panose="020B0502040204020203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2944D020-0505-489B-889C-54EBDBDE9AF2}"/>
              </a:ext>
            </a:extLst>
          </p:cNvPr>
          <p:cNvSpPr/>
          <p:nvPr/>
        </p:nvSpPr>
        <p:spPr>
          <a:xfrm>
            <a:off x="5763532" y="5396248"/>
            <a:ext cx="484632" cy="6905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753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F128F0-FBAA-4C81-9F2F-E6643D027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è una professione intellettuale con uno specifico sapere;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ha un suo ordine professionale e risponde ai principi etici riassunti nel Codice Deontologico;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esercita con autonomia tecnica e di giudizio, per cui ha responsabilità professionale;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opera senza pregiudizi rispetto a sesso, razza, opinione politica o appartenenza religiosa;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opera nel rapporto diretto con il cittadino e la comunità di appartenenza, in un rapporto interprofessionale con altri specialisti e in rete con le realtà sociali.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761E462-92DF-468E-BA51-C912B7834CE0}"/>
              </a:ext>
            </a:extLst>
          </p:cNvPr>
          <p:cNvSpPr/>
          <p:nvPr/>
        </p:nvSpPr>
        <p:spPr>
          <a:xfrm>
            <a:off x="5447763" y="36512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400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809B7D-ABAE-436E-8087-867CE13A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latin typeface="Bahnschrift SemiLight SemiConde" panose="020B0502040204020203" pitchFamily="34" charset="0"/>
              </a:rPr>
              <a:t>Le funzioni dell’Assistente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058788-D84B-4BA5-BFF0-E2F8A3DEF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La professione basa il suo agire facendo riferimento a norme di legge che hanno definito e caratterizzato le competenze, i diritti e i doveri dell’Assistente Sociale.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L’Assistente Sociale è il garante della ricomposizione dell’intervento sulla persona nella sua globalità, ha la piena e diretta responsabilità dell’attività, svolta con elevato grado di discrezionalità ed autonomia di giudizio.</a:t>
            </a:r>
          </a:p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Il legislatore, emanando la l. 84/1993, ha posto in capo all’Assistente Sociale la funzione della prevenzione del disagio, riferito ai singoli, ai gruppi e a comunità.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481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B0693-FAB7-4FDD-9C28-8EE76C259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29" y="1714500"/>
            <a:ext cx="11250385" cy="44624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sz="3000" dirty="0">
                <a:latin typeface="Bahnschrift SemiLight SemiConde" panose="020B0502040204020203" pitchFamily="34" charset="0"/>
              </a:rPr>
              <a:t>In questo contesto normativo l’Assistente Sociale: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3000" dirty="0">
                <a:latin typeface="Bahnschrift SemiLight SemiConde" panose="020B0502040204020203" pitchFamily="34" charset="0"/>
              </a:rPr>
              <a:t>opera per la promozione e la protezione dei diritti delle persone e per la prevenzione, il sostegno, il recupero di persone, famiglie, gruppi e  comunità in situazioni di bisogno o di disagio;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3000" dirty="0">
                <a:latin typeface="Bahnschrift SemiLight SemiConde" panose="020B0502040204020203" pitchFamily="34" charset="0"/>
              </a:rPr>
              <a:t>concorre alla gestione, organizzazione e programmazione dei Servizi Sociali;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3000" dirty="0">
                <a:latin typeface="Bahnschrift SemiLight SemiConde" panose="020B0502040204020203" pitchFamily="34" charset="0"/>
              </a:rPr>
              <a:t>esercita attività di coordinamento e di direzione dei Servizi, di insegnamento, di formazione e di supervisione;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3000" dirty="0">
                <a:latin typeface="Bahnschrift SemiLight SemiConde" panose="020B0502040204020203" pitchFamily="34" charset="0"/>
              </a:rPr>
              <a:t>collabora con l’autorità giudiziaria con funzione tecnico-professionale;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3000" dirty="0">
                <a:latin typeface="Bahnschrift SemiLight SemiConde" panose="020B0502040204020203" pitchFamily="34" charset="0"/>
              </a:rPr>
              <a:t>opera con autonomia tecnico-professionale e di giudizio quale professione intellettuale, e trova fondamento in un codice deontologico, che guida i comportamenti e afferma i contenuti etici della professione.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A2B5C74-F16F-4CF3-BB5C-E126DB3BE740}"/>
              </a:ext>
            </a:extLst>
          </p:cNvPr>
          <p:cNvSpPr/>
          <p:nvPr/>
        </p:nvSpPr>
        <p:spPr>
          <a:xfrm>
            <a:off x="5611368" y="53870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10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BDF37D-F32C-4C69-AED8-099CA341B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669" y="540914"/>
            <a:ext cx="10812887" cy="888641"/>
          </a:xfrm>
        </p:spPr>
        <p:txBody>
          <a:bodyPr>
            <a:noAutofit/>
          </a:bodyPr>
          <a:lstStyle/>
          <a:p>
            <a:r>
              <a:rPr lang="it-IT" b="1" dirty="0">
                <a:latin typeface="Bahnschrift SemiLight SemiConde" panose="020B0502040204020203" pitchFamily="34" charset="0"/>
              </a:rPr>
              <a:t>Le prestazioni dell’Assistente Sociale e i principali strumenti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8C18F9-3B7C-49F3-8B50-D4CF6E4C8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669" y="1777285"/>
            <a:ext cx="11475075" cy="54670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>
                <a:latin typeface="Bahnschrift SemiLight SemiConde" panose="020B0502040204020203" pitchFamily="34" charset="0"/>
              </a:rPr>
              <a:t>La prestazione di Servizio Sociale è il comportamento che l’Assistente Sociale attiva per aiutare le persone singole, i gruppi e la comunità a raggiungere gli obiettivi di competenza e si traduce in: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ascolto partecipato teso alla comprensione del problema, a fornire sostegno psico-sociale, a recepire i contenuti anche non espressi;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segretariato di servizio sociale per consulenza esperta, come informazione, consulenza giuridico-amministrativa e socio-sanitaria;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valutazione tecnico-segretariale per la definizione della domanda per archiviazione e invio a servizi di competenza;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presa in carico del caso per trattamento assistenziale;</a:t>
            </a:r>
          </a:p>
          <a:p>
            <a:pPr marL="0" indent="0" algn="just">
              <a:buNone/>
            </a:pPr>
            <a:endParaRPr lang="it-IT" sz="1800" dirty="0">
              <a:latin typeface="Bahnschrift SemiLight SemiConde" panose="020B0502040204020203" pitchFamily="34" charset="0"/>
            </a:endParaRPr>
          </a:p>
          <a:p>
            <a:pPr marL="0" indent="0" algn="just">
              <a:buNone/>
            </a:pPr>
            <a:endParaRPr lang="it-IT" sz="1800" dirty="0"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629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C5F20D-C3F1-4119-80C3-3C59BF0B2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944" y="425003"/>
            <a:ext cx="10709856" cy="575196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>
                <a:latin typeface="Bahnschrift SemiLight SemiConde" panose="020B0502040204020203" pitchFamily="34" charset="0"/>
              </a:rPr>
              <a:t>formulazione del progetto di intervento, condiviso con la persona;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a</a:t>
            </a:r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ssunzione di tutela di soggetti deboli e a «rischio»;</a:t>
            </a:r>
          </a:p>
          <a:p>
            <a:pPr algn="just"/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Evidenziazione, studio e ricerca delle problematiche sociali collettive;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p</a:t>
            </a:r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rogettazione, programmazione, organizzazione, amministrazione e coordinamento delle attività dei Servizi Sociali e dei Servizi tesi all’inclusione sociale del cittadino;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f</a:t>
            </a:r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ormulazione di processi di partecipazione, coinvolgimento ed integrazione con le realtà solidaristiche del territorio;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a</a:t>
            </a:r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ttività didattico-formative e supervisione professionale;</a:t>
            </a:r>
          </a:p>
          <a:p>
            <a:pPr algn="just"/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produzione di documentazione di Servizio Sociale;</a:t>
            </a:r>
          </a:p>
          <a:p>
            <a:pPr algn="just"/>
            <a:r>
              <a:rPr lang="it-IT" dirty="0">
                <a:latin typeface="Bahnschrift SemiLight SemiConde" panose="020B0502040204020203" pitchFamily="34" charset="0"/>
              </a:rPr>
              <a:t>r</a:t>
            </a:r>
            <a:r>
              <a:rPr lang="it-IT" sz="2800" dirty="0">
                <a:latin typeface="Bahnschrift SemiLight SemiConde" panose="020B0502040204020203" pitchFamily="34" charset="0"/>
                <a:ea typeface="+mn-ea"/>
                <a:cs typeface="+mn-cs"/>
              </a:rPr>
              <a:t>icerca sociale.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15459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1703</Words>
  <Application>Microsoft Office PowerPoint</Application>
  <PresentationFormat>Widescreen</PresentationFormat>
  <Paragraphs>71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Bahnschrift SemiLight SemiConde</vt:lpstr>
      <vt:lpstr>Calibri</vt:lpstr>
      <vt:lpstr>Calibri Light</vt:lpstr>
      <vt:lpstr>Wingdings</vt:lpstr>
      <vt:lpstr>Tema di Office</vt:lpstr>
      <vt:lpstr>Il Servizio Sociale Professionale e le varie aree di intervento </vt:lpstr>
      <vt:lpstr>Il Servizio Sociale</vt:lpstr>
      <vt:lpstr>Il Servizio Sociale  nell’esercizio professionale </vt:lpstr>
      <vt:lpstr>L’Assistente Sociale professionista del Servizio Sociale</vt:lpstr>
      <vt:lpstr>Presentazione standard di PowerPoint</vt:lpstr>
      <vt:lpstr>Le funzioni dell’Assistente Sociale</vt:lpstr>
      <vt:lpstr>Presentazione standard di PowerPoint</vt:lpstr>
      <vt:lpstr>Le prestazioni dell’Assistente Sociale e i principali strumenti</vt:lpstr>
      <vt:lpstr>Presentazione standard di PowerPoint</vt:lpstr>
      <vt:lpstr>Il Servizio Sociale dell’Area Disabilità Minori</vt:lpstr>
      <vt:lpstr>Il Servizio Sociale dell’Area Disabilità Adulti</vt:lpstr>
      <vt:lpstr>Il Servizio Sociale dell’Area Salute Mentale</vt:lpstr>
      <vt:lpstr>Il Servizio Sociale dell’Area Dipendenze Patologiche</vt:lpstr>
      <vt:lpstr>Il Servizio Sociale dell’Area Minori e Famiglia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Segreto Professionale e  Segreto d’Ufficio</dc:title>
  <dc:creator>Lucia Rocci</dc:creator>
  <cp:lastModifiedBy>Lucia Rocci</cp:lastModifiedBy>
  <cp:revision>20</cp:revision>
  <dcterms:created xsi:type="dcterms:W3CDTF">2023-08-10T13:42:10Z</dcterms:created>
  <dcterms:modified xsi:type="dcterms:W3CDTF">2023-10-30T08:41:00Z</dcterms:modified>
</cp:coreProperties>
</file>