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08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26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31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96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8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56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28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18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14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5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95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6349-F67F-479A-91CF-841EA4A67939}" type="datetimeFigureOut">
              <a:rPr lang="it-IT" smtClean="0"/>
              <a:t>07/10/2022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D6B62-D20D-4B7D-83CE-C2D43A9D0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21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997528"/>
            <a:ext cx="9144000" cy="1625600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ISTITUZIONI DI LETTERATURA ITALIANA</a:t>
            </a:r>
            <a:r>
              <a:rPr lang="it-IT" sz="4000" b="1" dirty="0" smtClean="0">
                <a:solidFill>
                  <a:srgbClr val="FF0000"/>
                </a:solidFill>
              </a:rPr>
              <a:t/>
            </a:r>
            <a:br>
              <a:rPr lang="it-IT" sz="4000" b="1" dirty="0" smtClean="0">
                <a:solidFill>
                  <a:srgbClr val="FF0000"/>
                </a:solidFill>
              </a:rPr>
            </a:br>
            <a:r>
              <a:rPr lang="it-IT" sz="3600" b="1" dirty="0" smtClean="0"/>
              <a:t>PROF.SSA LAURA MELOSI 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713703"/>
            <a:ext cx="9144000" cy="3576261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sz="1900" b="1" dirty="0" smtClean="0"/>
              <a:t>Corso monografico</a:t>
            </a:r>
          </a:p>
          <a:p>
            <a:r>
              <a:rPr lang="it-IT" sz="1900" b="1" dirty="0" smtClean="0"/>
              <a:t>VITA DI VITTORIO ALFIERI DA ASTI SCRITTA DA ESSO</a:t>
            </a:r>
          </a:p>
          <a:p>
            <a:r>
              <a:rPr lang="it-IT" sz="2000" b="1" dirty="0" smtClean="0"/>
              <a:t>A.A</a:t>
            </a:r>
            <a:r>
              <a:rPr lang="it-IT" sz="2000" b="1" dirty="0" smtClean="0"/>
              <a:t>. </a:t>
            </a:r>
            <a:r>
              <a:rPr lang="it-IT" sz="2000" b="1" dirty="0" smtClean="0"/>
              <a:t>2022-2023</a:t>
            </a:r>
          </a:p>
          <a:p>
            <a:endParaRPr lang="it-IT" sz="2000" b="1" dirty="0"/>
          </a:p>
          <a:p>
            <a:r>
              <a:rPr lang="it-IT" sz="4400" b="1" dirty="0" smtClean="0">
                <a:solidFill>
                  <a:srgbClr val="00B050"/>
                </a:solidFill>
              </a:rPr>
              <a:t>L’AUTOBIOGRAFIA MODERNA</a:t>
            </a:r>
            <a:endParaRPr lang="it-IT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0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cap="all" dirty="0" smtClean="0">
                <a:solidFill>
                  <a:srgbClr val="FF0000"/>
                </a:solidFill>
              </a:rPr>
              <a:t>Francesco D’Andrea, </a:t>
            </a:r>
            <a:r>
              <a:rPr lang="it-IT" sz="4000" b="1" i="1" cap="all" dirty="0" smtClean="0">
                <a:solidFill>
                  <a:srgbClr val="FF0000"/>
                </a:solidFill>
              </a:rPr>
              <a:t>Avvertimenti ai nipoti </a:t>
            </a:r>
            <a:r>
              <a:rPr lang="it-IT" sz="4000" b="1" dirty="0" smtClean="0">
                <a:solidFill>
                  <a:srgbClr val="FF0000"/>
                </a:solidFill>
              </a:rPr>
              <a:t>(1696)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Insegnamento da fornire ai posteri</a:t>
            </a:r>
            <a:r>
              <a:rPr lang="it-IT" dirty="0" smtClean="0"/>
              <a:t>: come un uomo di umili origini, attraverso l’impegno e sfruttando le proprie doti di intelligenza e abnegazione, è salito ai massimi livelli della carriera forense. </a:t>
            </a:r>
            <a:r>
              <a:rPr lang="it-IT" b="1" dirty="0" smtClean="0"/>
              <a:t>Virtù del self-made man.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Caratteristica degli </a:t>
            </a:r>
            <a:r>
              <a:rPr lang="it-IT" b="1" i="1" dirty="0" smtClean="0"/>
              <a:t>Avvertimenti ai nipoti</a:t>
            </a:r>
            <a:r>
              <a:rPr lang="it-IT" dirty="0" smtClean="0"/>
              <a:t>: </a:t>
            </a:r>
          </a:p>
          <a:p>
            <a:pPr marL="0" indent="0">
              <a:buNone/>
            </a:pPr>
            <a:r>
              <a:rPr lang="it-IT" dirty="0" smtClean="0"/>
              <a:t>Esilità della trama, con gli aneddoti allineati a scopo dimostrativo. Qualcosa di simile agli </a:t>
            </a:r>
            <a:r>
              <a:rPr lang="it-IT" i="1" dirty="0" err="1" smtClean="0"/>
              <a:t>exempla</a:t>
            </a:r>
            <a:r>
              <a:rPr lang="it-IT" dirty="0" smtClean="0"/>
              <a:t> con cui nel Medioevo si scrivevano le vite dei santi (agiografie).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40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189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RAGIONI E MOTIVI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b="1" dirty="0" smtClean="0"/>
              <a:t>L’autobiografia moderna deve la sua nascita al senso del divenire nella storia &gt; Vico padre dello storicismo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dirty="0" smtClean="0"/>
              <a:t>Di conseguenza, anche l’autobiografia diventa racconto di un divenire personale.</a:t>
            </a:r>
          </a:p>
          <a:p>
            <a:pPr marL="0" indent="0" algn="just">
              <a:buNone/>
            </a:pPr>
            <a:r>
              <a:rPr lang="it-IT" dirty="0" smtClean="0"/>
              <a:t>Con la </a:t>
            </a:r>
            <a:r>
              <a:rPr lang="it-IT" i="1" dirty="0" smtClean="0"/>
              <a:t>Vita </a:t>
            </a:r>
            <a:r>
              <a:rPr lang="it-IT" dirty="0" smtClean="0"/>
              <a:t>di Vico siamo di fronte a un racconto </a:t>
            </a:r>
            <a:r>
              <a:rPr lang="it-IT" u="sng" dirty="0" smtClean="0"/>
              <a:t>in terza persona.</a:t>
            </a:r>
          </a:p>
          <a:p>
            <a:pPr marL="0" indent="0" algn="just">
              <a:buNone/>
            </a:pPr>
            <a:r>
              <a:rPr lang="it-IT" b="1" smtClean="0"/>
              <a:t>Motivi narrativi</a:t>
            </a:r>
            <a:r>
              <a:rPr lang="it-IT" smtClean="0"/>
              <a:t>: </a:t>
            </a:r>
            <a:r>
              <a:rPr lang="it-IT" dirty="0" smtClean="0"/>
              <a:t>veridicità; lotta contro le avversità della natura (malattie), della società (indigenza), del caso (malasorte); fatica per affermarsi; isolamento e dunque originalità del proprio lavoro intellettuale; modestia e invidia da parte degli altri.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08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PRIME AUTOBIOGRAFIE INTELLETTUALI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6355" y="15208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i="1" dirty="0" err="1"/>
              <a:t>t</a:t>
            </a:r>
            <a:r>
              <a:rPr lang="it-IT" i="1" dirty="0" err="1" smtClean="0"/>
              <a:t>òpos</a:t>
            </a:r>
            <a:r>
              <a:rPr lang="it-IT" dirty="0" smtClean="0"/>
              <a:t> classico della malasorte &gt; </a:t>
            </a:r>
            <a:r>
              <a:rPr lang="it-IT" i="1" dirty="0" err="1" smtClean="0"/>
              <a:t>historia</a:t>
            </a:r>
            <a:r>
              <a:rPr lang="it-IT" i="1" dirty="0" smtClean="0"/>
              <a:t> </a:t>
            </a:r>
            <a:r>
              <a:rPr lang="it-IT" i="1" dirty="0" err="1" smtClean="0"/>
              <a:t>calamitatum</a:t>
            </a:r>
            <a:r>
              <a:rPr lang="it-IT" i="1" dirty="0" smtClean="0"/>
              <a:t> </a:t>
            </a:r>
            <a:r>
              <a:rPr lang="it-IT" dirty="0" smtClean="0"/>
              <a:t>&gt; riscatto</a:t>
            </a:r>
          </a:p>
          <a:p>
            <a:endParaRPr lang="it-IT" dirty="0"/>
          </a:p>
          <a:p>
            <a:r>
              <a:rPr lang="it-IT" dirty="0" smtClean="0"/>
              <a:t>Giambattista Vico, </a:t>
            </a:r>
            <a:r>
              <a:rPr lang="it-IT" i="1" dirty="0" smtClean="0"/>
              <a:t>Vita di Giambattista Vico scritta da se medesimo</a:t>
            </a:r>
            <a:r>
              <a:rPr lang="it-IT" dirty="0" smtClean="0"/>
              <a:t> (1728) </a:t>
            </a:r>
            <a:endParaRPr lang="it-IT" i="1" dirty="0"/>
          </a:p>
          <a:p>
            <a:r>
              <a:rPr lang="it-IT" dirty="0" smtClean="0"/>
              <a:t>Pietro Giannone, </a:t>
            </a:r>
            <a:r>
              <a:rPr lang="it-IT" i="1" dirty="0" smtClean="0"/>
              <a:t>Vita</a:t>
            </a:r>
            <a:r>
              <a:rPr lang="it-IT" dirty="0" smtClean="0"/>
              <a:t> (1736 e 1741, edita nel 1890) </a:t>
            </a:r>
            <a:r>
              <a:rPr lang="it-IT" sz="2400" i="1" dirty="0" smtClean="0"/>
              <a:t>epistola </a:t>
            </a:r>
            <a:r>
              <a:rPr lang="it-IT" sz="2400" i="1" dirty="0" err="1" smtClean="0"/>
              <a:t>calamitatum</a:t>
            </a:r>
            <a:endParaRPr lang="it-IT" sz="2400" i="1" dirty="0" smtClean="0"/>
          </a:p>
          <a:p>
            <a:r>
              <a:rPr lang="it-IT" dirty="0" smtClean="0"/>
              <a:t>Antonio Genovesi, </a:t>
            </a:r>
            <a:r>
              <a:rPr lang="it-IT" i="1" dirty="0" smtClean="0"/>
              <a:t>Vita </a:t>
            </a:r>
            <a:r>
              <a:rPr lang="it-IT" dirty="0" smtClean="0"/>
              <a:t>(1755-56 circa, edita nel 1924)</a:t>
            </a:r>
          </a:p>
          <a:p>
            <a:r>
              <a:rPr lang="it-IT" dirty="0" smtClean="0"/>
              <a:t>Filippo </a:t>
            </a:r>
            <a:r>
              <a:rPr lang="it-IT" dirty="0" err="1" smtClean="0"/>
              <a:t>Mazzei</a:t>
            </a:r>
            <a:r>
              <a:rPr lang="it-IT" dirty="0" smtClean="0"/>
              <a:t>, </a:t>
            </a:r>
            <a:r>
              <a:rPr lang="it-IT" i="1" dirty="0" smtClean="0"/>
              <a:t>Vita</a:t>
            </a:r>
            <a:r>
              <a:rPr lang="it-IT" dirty="0" smtClean="0"/>
              <a:t> (1810-13, edita nel 1845-46)</a:t>
            </a:r>
          </a:p>
          <a:p>
            <a:r>
              <a:rPr lang="it-IT" dirty="0" smtClean="0"/>
              <a:t>Giuseppe </a:t>
            </a:r>
            <a:r>
              <a:rPr lang="it-IT" dirty="0" err="1" smtClean="0"/>
              <a:t>Gorani</a:t>
            </a:r>
            <a:r>
              <a:rPr lang="it-IT" dirty="0" smtClean="0"/>
              <a:t>, </a:t>
            </a:r>
            <a:r>
              <a:rPr lang="it-IT" i="1" dirty="0" err="1" smtClean="0"/>
              <a:t>Mémoires</a:t>
            </a:r>
            <a:r>
              <a:rPr lang="it-IT" dirty="0" smtClean="0"/>
              <a:t> (1806-7, editi 1874 e 1884)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972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AUTOBIOGRAFIA BORGHESE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Nel passaggio dall’autobiografia intellettuale all’autobiografia borghese romanzesca  il </a:t>
            </a:r>
            <a:r>
              <a:rPr lang="it-IT" i="1" dirty="0" err="1" smtClean="0"/>
              <a:t>tòpos</a:t>
            </a:r>
            <a:r>
              <a:rPr lang="it-IT" dirty="0" smtClean="0"/>
              <a:t> diventa l’</a:t>
            </a:r>
            <a:r>
              <a:rPr lang="it-IT" i="1" dirty="0" smtClean="0"/>
              <a:t>unicum. </a:t>
            </a:r>
            <a:r>
              <a:rPr lang="it-IT" dirty="0" smtClean="0"/>
              <a:t>Il racconto non deve essere pedagogico, non ha più i caratteri dell’</a:t>
            </a:r>
            <a:r>
              <a:rPr lang="it-IT" b="1" dirty="0" smtClean="0"/>
              <a:t>esemplarità</a:t>
            </a:r>
            <a:r>
              <a:rPr lang="it-IT" dirty="0" smtClean="0"/>
              <a:t>, ma piuttosto quelli dell’</a:t>
            </a:r>
            <a:r>
              <a:rPr lang="it-IT" b="1" dirty="0" smtClean="0"/>
              <a:t>unicità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Il personaggio che dice «io» non ha più nulla di esemplare in senso didattico e pedagogico, ma è un individuo qualunque.</a:t>
            </a:r>
          </a:p>
          <a:p>
            <a:pPr marL="0" indent="0">
              <a:buNone/>
            </a:pPr>
            <a:r>
              <a:rPr lang="it-IT" dirty="0" smtClean="0"/>
              <a:t>Es.:</a:t>
            </a:r>
          </a:p>
          <a:p>
            <a:pPr marL="0" indent="0">
              <a:buNone/>
            </a:pPr>
            <a:r>
              <a:rPr lang="it-IT" i="1" dirty="0" smtClean="0"/>
              <a:t>Memorie</a:t>
            </a:r>
            <a:r>
              <a:rPr lang="it-IT" dirty="0" smtClean="0"/>
              <a:t> di Lorenzo Da Ponte («Non iscrivendo io le memorie d’un uomo illustre per nascita, per talenti, per grado ecc.»)</a:t>
            </a:r>
          </a:p>
          <a:p>
            <a:pPr marL="0" indent="0">
              <a:buNone/>
            </a:pPr>
            <a:r>
              <a:rPr lang="it-IT" i="1" dirty="0" err="1" smtClean="0"/>
              <a:t>Mémoires</a:t>
            </a:r>
            <a:r>
              <a:rPr lang="it-IT" i="1" dirty="0" smtClean="0"/>
              <a:t> </a:t>
            </a:r>
            <a:r>
              <a:rPr lang="it-IT" dirty="0" smtClean="0"/>
              <a:t>di Giacomo Casanova: l’avventuriero settecentesco.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5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45461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FRANÇOIS XAVIER FABRE </a:t>
            </a:r>
            <a:r>
              <a:rPr lang="it-IT" sz="3200" b="1" i="1" dirty="0" smtClean="0">
                <a:solidFill>
                  <a:srgbClr val="FF0000"/>
                </a:solidFill>
              </a:rPr>
              <a:t>RITRATTO DI VITTORIO ALFIERI 1793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82" y="1366983"/>
            <a:ext cx="4285673" cy="5329382"/>
          </a:xfrm>
        </p:spPr>
      </p:pic>
    </p:spTree>
    <p:extLst>
      <p:ext uri="{BB962C8B-B14F-4D97-AF65-F5344CB8AC3E}">
        <p14:creationId xmlns:p14="http://schemas.microsoft.com/office/powerpoint/2010/main" val="1388398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Philippe Lejeune, </a:t>
            </a:r>
            <a:r>
              <a:rPr lang="it-IT" b="1" i="1" dirty="0" smtClean="0">
                <a:solidFill>
                  <a:srgbClr val="FF0000"/>
                </a:solidFill>
              </a:rPr>
              <a:t>Il patto autobiografico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 smtClean="0"/>
              <a:t>Definizione di </a:t>
            </a:r>
            <a:r>
              <a:rPr lang="it-IT" sz="3600" b="1" dirty="0" smtClean="0"/>
              <a:t>AUTOBIOGRAFIA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sz="4000" i="1" dirty="0" smtClean="0"/>
              <a:t>Racconto retrospettivo in prosa che una persona reale fa della propria esistenza, quando mette l’accento sulla sua vita individuale, in particolare sulla storia della sua personalità. </a:t>
            </a:r>
            <a:r>
              <a:rPr lang="it-IT" sz="4000" dirty="0" smtClean="0"/>
              <a:t>(p. 12)</a:t>
            </a:r>
          </a:p>
          <a:p>
            <a:pPr marL="0" indent="0">
              <a:buNone/>
            </a:pPr>
            <a:endParaRPr lang="it-IT" sz="4000" i="1" dirty="0"/>
          </a:p>
          <a:p>
            <a:pPr marL="0" indent="0">
              <a:buNone/>
            </a:pP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142095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COSA NON E’ AUTOBIOGRAFIA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4745" y="1793844"/>
            <a:ext cx="5299587" cy="444526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8504" y="1734266"/>
            <a:ext cx="5260260" cy="46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0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CONCETTO DI «PATTO AUTOBIOGRAFICO»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5869" y="1165125"/>
            <a:ext cx="5161937" cy="5879692"/>
          </a:xfrm>
        </p:spPr>
      </p:pic>
    </p:spTree>
    <p:extLst>
      <p:ext uri="{BB962C8B-B14F-4D97-AF65-F5344CB8AC3E}">
        <p14:creationId xmlns:p14="http://schemas.microsoft.com/office/powerpoint/2010/main" val="12348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ORIGINI DELL’AUTOBIOGRAFIA MODERNA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ANDREA BATTISTINI, </a:t>
            </a:r>
            <a:r>
              <a:rPr lang="it-IT" i="1" dirty="0" smtClean="0"/>
              <a:t>Lo specchio di Dedalo. Autobiografia e biografia</a:t>
            </a:r>
            <a:r>
              <a:rPr lang="it-IT" dirty="0" smtClean="0"/>
              <a:t>, Bologna, il Mulino, 1990</a:t>
            </a:r>
          </a:p>
          <a:p>
            <a:pPr marL="0" indent="0">
              <a:buNone/>
            </a:pPr>
            <a:r>
              <a:rPr lang="it-IT" dirty="0" smtClean="0"/>
              <a:t>Evoluzione del genere autobiografico rispetto ai generi contigui ENCOMIO, ELOGIO, MEMORIE che fioriscono nelle Accademie nel ‘600 e ‘700 e sono biografie «</a:t>
            </a:r>
            <a:r>
              <a:rPr lang="it-IT" i="1" dirty="0" smtClean="0"/>
              <a:t>sans </a:t>
            </a:r>
            <a:r>
              <a:rPr lang="it-IT" i="1" dirty="0" err="1" smtClean="0"/>
              <a:t>récit</a:t>
            </a:r>
            <a:r>
              <a:rPr lang="it-IT" dirty="0" smtClean="0"/>
              <a:t>», senza invenzione, che rispondono a uno scopo prioritariamente didattico-morale</a:t>
            </a:r>
          </a:p>
          <a:p>
            <a:pPr marL="0" indent="0">
              <a:buNone/>
            </a:pPr>
            <a:r>
              <a:rPr lang="it-IT" dirty="0" smtClean="0"/>
              <a:t>Sconfinamento nella </a:t>
            </a:r>
            <a:r>
              <a:rPr lang="it-IT" i="1" dirty="0" err="1" smtClean="0"/>
              <a:t>laudatio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Decorazione epidittica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0692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TIPOLOGIE AUTOBIOGRAFICHE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3500" dirty="0" smtClean="0">
                <a:solidFill>
                  <a:srgbClr val="FF0000"/>
                </a:solidFill>
              </a:rPr>
              <a:t>AUTOBIOGRAFIA INTELLETTUALE</a:t>
            </a:r>
            <a:endParaRPr lang="it-IT" sz="3500" dirty="0"/>
          </a:p>
          <a:p>
            <a:r>
              <a:rPr lang="it-IT" dirty="0" smtClean="0"/>
              <a:t>Il racconto della vita di una persona deve DOCERE</a:t>
            </a:r>
            <a:endParaRPr lang="it-IT" i="1" dirty="0"/>
          </a:p>
          <a:p>
            <a:r>
              <a:rPr lang="it-IT" i="1" dirty="0" err="1" smtClean="0"/>
              <a:t>Récit</a:t>
            </a:r>
            <a:r>
              <a:rPr lang="it-IT" i="1" dirty="0" smtClean="0"/>
              <a:t> de </a:t>
            </a:r>
            <a:r>
              <a:rPr lang="it-IT" i="1" dirty="0" err="1" smtClean="0"/>
              <a:t>vocation</a:t>
            </a:r>
            <a:r>
              <a:rPr lang="it-IT" i="1" dirty="0" smtClean="0"/>
              <a:t> et de </a:t>
            </a:r>
            <a:r>
              <a:rPr lang="it-IT" i="1" dirty="0" err="1" smtClean="0"/>
              <a:t>carrière</a:t>
            </a:r>
            <a:r>
              <a:rPr lang="it-IT" i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Ph</a:t>
            </a:r>
            <a:r>
              <a:rPr lang="it-IT" dirty="0" smtClean="0"/>
              <a:t>. Lejeune) per un monumento duraturo </a:t>
            </a:r>
            <a:endParaRPr lang="it-IT" dirty="0"/>
          </a:p>
          <a:p>
            <a:r>
              <a:rPr lang="it-IT" dirty="0" smtClean="0"/>
              <a:t>Esigenza di verità e concretezza delle notizie, per cui la decorazione epidittica è sostituita dalla verità storica.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sz="3500" dirty="0" smtClean="0">
                <a:solidFill>
                  <a:srgbClr val="FF0000"/>
                </a:solidFill>
              </a:rPr>
              <a:t>AUTOBIOGRAFIA ROMANZESCA</a:t>
            </a:r>
            <a:endParaRPr lang="it-IT" sz="3500" dirty="0"/>
          </a:p>
          <a:p>
            <a:r>
              <a:rPr lang="it-IT" dirty="0" smtClean="0"/>
              <a:t>Caratteristiche: borghese, analitica, di matrice settecentesca.</a:t>
            </a:r>
          </a:p>
          <a:p>
            <a:r>
              <a:rPr lang="it-IT" dirty="0" smtClean="0"/>
              <a:t>Il modello da cui prende avvio sono </a:t>
            </a:r>
            <a:r>
              <a:rPr lang="it-IT" i="1" dirty="0" err="1" smtClean="0"/>
              <a:t>Les</a:t>
            </a:r>
            <a:r>
              <a:rPr lang="it-IT" i="1" dirty="0" smtClean="0"/>
              <a:t> </a:t>
            </a:r>
            <a:r>
              <a:rPr lang="it-IT" i="1" dirty="0" err="1" smtClean="0"/>
              <a:t>confessions</a:t>
            </a:r>
            <a:r>
              <a:rPr lang="it-IT" i="1" dirty="0" smtClean="0"/>
              <a:t> </a:t>
            </a:r>
            <a:r>
              <a:rPr lang="it-IT" dirty="0" smtClean="0"/>
              <a:t>di Jean-Jacques Rousseau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785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«</a:t>
            </a:r>
            <a:r>
              <a:rPr lang="it-IT" b="1" i="1" dirty="0" smtClean="0">
                <a:solidFill>
                  <a:srgbClr val="FF0000"/>
                </a:solidFill>
              </a:rPr>
              <a:t>PROGETTO AI LETTERATI D’ITALIA PER SCRIVERE LE LORO VITE</a:t>
            </a:r>
            <a:r>
              <a:rPr lang="it-IT" b="1" dirty="0" smtClean="0">
                <a:solidFill>
                  <a:srgbClr val="FF0000"/>
                </a:solidFill>
              </a:rPr>
              <a:t>»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 smtClean="0"/>
              <a:t>Il conte veneziano </a:t>
            </a:r>
            <a:r>
              <a:rPr lang="it-IT" b="1" dirty="0" err="1" smtClean="0"/>
              <a:t>Giovanartico</a:t>
            </a:r>
            <a:r>
              <a:rPr lang="it-IT" b="1" dirty="0" smtClean="0"/>
              <a:t> di </a:t>
            </a:r>
            <a:r>
              <a:rPr lang="it-IT" b="1" dirty="0" err="1" smtClean="0"/>
              <a:t>Porcìa</a:t>
            </a:r>
            <a:r>
              <a:rPr lang="it-IT" b="1" dirty="0" smtClean="0"/>
              <a:t> </a:t>
            </a:r>
            <a:r>
              <a:rPr lang="it-IT" dirty="0" smtClean="0"/>
              <a:t>progetta un’impresa sistematica e nazionale per raccogliere  le autobiografie degli uomini illustri del tempo, per un’esigenza pedagogica e di fedele registrazione del dato oggettivo. Detta i criteri per la compilazione autobiografie a cui si attengono p.e. Vico e Muratori: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elenco delle tappe del </a:t>
            </a:r>
            <a:r>
              <a:rPr lang="it-IT" i="1" dirty="0" smtClean="0"/>
              <a:t>curriculum</a:t>
            </a:r>
            <a:r>
              <a:rPr lang="it-IT" dirty="0" smtClean="0"/>
              <a:t> </a:t>
            </a:r>
            <a:r>
              <a:rPr lang="it-IT" i="1" dirty="0" err="1" smtClean="0"/>
              <a:t>studiorum</a:t>
            </a:r>
            <a:endParaRPr lang="it-IT" i="1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catalogo del </a:t>
            </a:r>
            <a:r>
              <a:rPr lang="it-IT" i="1" dirty="0" smtClean="0"/>
              <a:t>cursus honorum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</a:t>
            </a:r>
            <a:r>
              <a:rPr lang="it-IT" dirty="0" smtClean="0"/>
              <a:t>assegna ragionata dei propri lavori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</a:t>
            </a:r>
            <a:r>
              <a:rPr lang="it-IT" dirty="0" smtClean="0"/>
              <a:t>egesto delle recensioni ricevute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e</a:t>
            </a:r>
            <a:r>
              <a:rPr lang="it-IT" dirty="0" smtClean="0"/>
              <a:t>ventuali palinodie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g</a:t>
            </a:r>
            <a:r>
              <a:rPr lang="it-IT" dirty="0" smtClean="0"/>
              <a:t>iudizio retrospettivo su una carriera da valutare nel suo portato pedagogico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569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CARTESIO, DISCOURS DE LA MÉTHODE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Il Progetto del </a:t>
            </a:r>
            <a:r>
              <a:rPr lang="it-IT" dirty="0" err="1" smtClean="0"/>
              <a:t>Porcìa</a:t>
            </a:r>
            <a:r>
              <a:rPr lang="it-IT" dirty="0" smtClean="0"/>
              <a:t> è frutto di un preciso clima culturale, non solo italiano, e in rapporto di filiazione diretta con il cartesiano </a:t>
            </a:r>
            <a:r>
              <a:rPr lang="it-IT" i="1" dirty="0" err="1" smtClean="0"/>
              <a:t>Discours</a:t>
            </a:r>
            <a:r>
              <a:rPr lang="it-IT" i="1" dirty="0" smtClean="0"/>
              <a:t> de la </a:t>
            </a:r>
            <a:r>
              <a:rPr lang="it-IT" i="1" dirty="0" err="1" smtClean="0"/>
              <a:t>méthode</a:t>
            </a:r>
            <a:r>
              <a:rPr lang="it-IT" dirty="0"/>
              <a:t> </a:t>
            </a:r>
            <a:r>
              <a:rPr lang="it-IT" dirty="0" smtClean="0"/>
              <a:t>che prevedeva di:</a:t>
            </a:r>
          </a:p>
          <a:p>
            <a:pPr marL="0" indent="0">
              <a:buNone/>
            </a:pPr>
            <a:r>
              <a:rPr lang="it-IT" dirty="0" smtClean="0"/>
              <a:t>1. prospettare il quadro della propria vita nei termini di «histoire» o di «</a:t>
            </a:r>
            <a:r>
              <a:rPr lang="it-IT" dirty="0" err="1" smtClean="0"/>
              <a:t>fable</a:t>
            </a:r>
            <a:r>
              <a:rPr lang="it-IT" dirty="0" smtClean="0"/>
              <a:t>»</a:t>
            </a:r>
          </a:p>
          <a:p>
            <a:pPr marL="0" indent="0">
              <a:buNone/>
            </a:pPr>
            <a:r>
              <a:rPr lang="it-IT" dirty="0" smtClean="0"/>
              <a:t>2. sottoporre la propria vita al pubblico giudizio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1601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728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ISTITUZIONI DI LETTERATURA ITALIANA PROF.SSA LAURA MELOSI </vt:lpstr>
      <vt:lpstr>FRANÇOIS XAVIER FABRE RITRATTO DI VITTORIO ALFIERI 1793</vt:lpstr>
      <vt:lpstr>Philippe Lejeune, Il patto autobiografico</vt:lpstr>
      <vt:lpstr>COSA NON E’ AUTOBIOGRAFIA</vt:lpstr>
      <vt:lpstr>CONCETTO DI «PATTO AUTOBIOGRAFICO»</vt:lpstr>
      <vt:lpstr>ORIGINI DELL’AUTOBIOGRAFIA MODERNA</vt:lpstr>
      <vt:lpstr>TIPOLOGIE AUTOBIOGRAFICHE</vt:lpstr>
      <vt:lpstr>«PROGETTO AI LETTERATI D’ITALIA PER SCRIVERE LE LORO VITE»</vt:lpstr>
      <vt:lpstr>CARTESIO, DISCOURS DE LA MÉTHODE</vt:lpstr>
      <vt:lpstr>Francesco D’Andrea, Avvertimenti ai nipoti (1696)</vt:lpstr>
      <vt:lpstr>RAGIONI E MOTIVI</vt:lpstr>
      <vt:lpstr>PRIME AUTOBIOGRAFIE INTELLETTUALI</vt:lpstr>
      <vt:lpstr>AUTOBIOGRAFIA BORGHESE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ISTITUZIONI DI LETTERATURA ITALIANA  PROF.SSA LAURA MELOSI </dc:title>
  <dc:creator>laura</dc:creator>
  <cp:lastModifiedBy>laura</cp:lastModifiedBy>
  <cp:revision>28</cp:revision>
  <dcterms:created xsi:type="dcterms:W3CDTF">2022-10-03T08:54:23Z</dcterms:created>
  <dcterms:modified xsi:type="dcterms:W3CDTF">2022-10-07T17:39:07Z</dcterms:modified>
</cp:coreProperties>
</file>