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2" r:id="rId1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3BE-96B3-46D0-AD5A-1B74589FD32E}" type="datetimeFigureOut">
              <a:rPr lang="it-IT" smtClean="0"/>
              <a:t>07/10/2022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2552D-B3AE-4BD2-BCDA-83F75D68C2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9394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3BE-96B3-46D0-AD5A-1B74589FD32E}" type="datetimeFigureOut">
              <a:rPr lang="it-IT" smtClean="0"/>
              <a:t>07/10/2022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2552D-B3AE-4BD2-BCDA-83F75D68C2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68300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3BE-96B3-46D0-AD5A-1B74589FD32E}" type="datetimeFigureOut">
              <a:rPr lang="it-IT" smtClean="0"/>
              <a:t>07/10/2022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2552D-B3AE-4BD2-BCDA-83F75D68C2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72303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3BE-96B3-46D0-AD5A-1B74589FD32E}" type="datetimeFigureOut">
              <a:rPr lang="it-IT" smtClean="0"/>
              <a:t>07/10/2022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2552D-B3AE-4BD2-BCDA-83F75D68C2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2404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3BE-96B3-46D0-AD5A-1B74589FD32E}" type="datetimeFigureOut">
              <a:rPr lang="it-IT" smtClean="0"/>
              <a:t>07/10/2022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2552D-B3AE-4BD2-BCDA-83F75D68C2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8520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3BE-96B3-46D0-AD5A-1B74589FD32E}" type="datetimeFigureOut">
              <a:rPr lang="it-IT" smtClean="0"/>
              <a:t>07/10/2022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2552D-B3AE-4BD2-BCDA-83F75D68C2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1446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3BE-96B3-46D0-AD5A-1B74589FD32E}" type="datetimeFigureOut">
              <a:rPr lang="it-IT" smtClean="0"/>
              <a:t>07/10/2022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2552D-B3AE-4BD2-BCDA-83F75D68C2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68308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3BE-96B3-46D0-AD5A-1B74589FD32E}" type="datetimeFigureOut">
              <a:rPr lang="it-IT" smtClean="0"/>
              <a:t>07/10/2022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2552D-B3AE-4BD2-BCDA-83F75D68C2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5830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3BE-96B3-46D0-AD5A-1B74589FD32E}" type="datetimeFigureOut">
              <a:rPr lang="it-IT" smtClean="0"/>
              <a:t>07/10/2022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2552D-B3AE-4BD2-BCDA-83F75D68C2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5973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3BE-96B3-46D0-AD5A-1B74589FD32E}" type="datetimeFigureOut">
              <a:rPr lang="it-IT" smtClean="0"/>
              <a:t>07/10/2022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2552D-B3AE-4BD2-BCDA-83F75D68C2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0575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D3BE-96B3-46D0-AD5A-1B74589FD32E}" type="datetimeFigureOut">
              <a:rPr lang="it-IT" smtClean="0"/>
              <a:t>07/10/2022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2552D-B3AE-4BD2-BCDA-83F75D68C2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57925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32D3BE-96B3-46D0-AD5A-1B74589FD32E}" type="datetimeFigureOut">
              <a:rPr lang="it-IT" smtClean="0"/>
              <a:t>07/10/2022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2552D-B3AE-4BD2-BCDA-83F75D68C2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16238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997528"/>
            <a:ext cx="9144000" cy="1625600"/>
          </a:xfrm>
        </p:spPr>
        <p:txBody>
          <a:bodyPr>
            <a:normAutofit/>
          </a:bodyPr>
          <a:lstStyle/>
          <a:p>
            <a:r>
              <a:rPr lang="it-IT" sz="4400" b="1" dirty="0">
                <a:solidFill>
                  <a:srgbClr val="FF0000"/>
                </a:solidFill>
              </a:rPr>
              <a:t>ISTITUZIONI DI LETTERATURA ITALIANA</a:t>
            </a:r>
            <a:r>
              <a:rPr lang="it-IT" sz="4000" b="1" dirty="0">
                <a:solidFill>
                  <a:srgbClr val="FF0000"/>
                </a:solidFill>
              </a:rPr>
              <a:t/>
            </a:r>
            <a:br>
              <a:rPr lang="it-IT" sz="4000" b="1" dirty="0">
                <a:solidFill>
                  <a:srgbClr val="FF0000"/>
                </a:solidFill>
              </a:rPr>
            </a:br>
            <a:r>
              <a:rPr lang="it-IT" sz="3600" b="1" dirty="0"/>
              <a:t>PROF.SSA LAURA MELOSI 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687926"/>
          </a:xfrm>
        </p:spPr>
        <p:txBody>
          <a:bodyPr>
            <a:normAutofit fontScale="55000" lnSpcReduction="20000"/>
          </a:bodyPr>
          <a:lstStyle/>
          <a:p>
            <a:endParaRPr lang="it-IT" dirty="0"/>
          </a:p>
          <a:p>
            <a:r>
              <a:rPr lang="it-IT" sz="3600" b="1" dirty="0"/>
              <a:t>Corso monografico</a:t>
            </a:r>
          </a:p>
          <a:p>
            <a:r>
              <a:rPr lang="it-IT" sz="3600" b="1" dirty="0"/>
              <a:t>VITA DI VITTORIO ALFIERI DA ASTI SCRITTA DA ESSO</a:t>
            </a:r>
          </a:p>
          <a:p>
            <a:r>
              <a:rPr lang="it-IT" sz="3600" b="1" dirty="0"/>
              <a:t>A.A. 2022-2023</a:t>
            </a:r>
          </a:p>
          <a:p>
            <a:endParaRPr lang="it-IT" sz="4400" b="1" dirty="0"/>
          </a:p>
          <a:p>
            <a:r>
              <a:rPr lang="it-IT" sz="8000" b="1" dirty="0" smtClean="0">
                <a:solidFill>
                  <a:srgbClr val="00B050"/>
                </a:solidFill>
              </a:rPr>
              <a:t>IDEA ED ELABORAZIONE DELLA </a:t>
            </a:r>
            <a:r>
              <a:rPr lang="it-IT" sz="8000" b="1" i="1" dirty="0" smtClean="0">
                <a:solidFill>
                  <a:srgbClr val="00B050"/>
                </a:solidFill>
              </a:rPr>
              <a:t>VITA</a:t>
            </a:r>
            <a:endParaRPr lang="it-IT" sz="80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25262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c) Fase intermedia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/>
              <a:t>La Seconda stesura è a sua volta oggetto di ulteriore lavoro di revisione, modificazione, ampliamento. Le tracce di questo lavoro si trovano nel ms. 13, alle stesse cc. 133r-188r perché si tratta di correzioni (varianti) e aggiunte interlineari e negli ampi margini. Testimoniano cambiamenti strutturali nella divisione in capitoli e nello spostamento di parti del testo, con alterazione dell’ordine narrativo.</a:t>
            </a:r>
          </a:p>
          <a:p>
            <a:pPr marL="0" indent="0">
              <a:buNone/>
            </a:pPr>
            <a:r>
              <a:rPr lang="it-IT" b="1" dirty="0"/>
              <a:t>Datazione</a:t>
            </a:r>
            <a:r>
              <a:rPr lang="it-IT" dirty="0"/>
              <a:t>: forse in parte ancora a Parigi entro l’agosto 1792.</a:t>
            </a:r>
          </a:p>
          <a:p>
            <a:pPr marL="0" indent="0">
              <a:buNone/>
            </a:pPr>
            <a:r>
              <a:rPr lang="it-IT" dirty="0"/>
              <a:t>In modo sistematico a Firenze a partire dal marzo 1798.</a:t>
            </a:r>
          </a:p>
          <a:p>
            <a:pPr marL="0" indent="0">
              <a:buNone/>
            </a:pPr>
            <a:r>
              <a:rPr lang="it-IT" b="1" dirty="0"/>
              <a:t>N.B.: di questo lavoro non ci sono pervenuti materiali ulteriori rispetto alle varianti del ms. 13. Dovettero però esserci molti materiali e carte sul suo scrittoio.</a:t>
            </a:r>
          </a:p>
        </p:txBody>
      </p:sp>
    </p:spTree>
    <p:extLst>
      <p:ext uri="{BB962C8B-B14F-4D97-AF65-F5344CB8AC3E}">
        <p14:creationId xmlns:p14="http://schemas.microsoft.com/office/powerpoint/2010/main" val="17624097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Le correzioni del ms. 13: la CONVERSIONE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dirty="0"/>
              <a:t>Le più importanti aggiunte marginali alla seconda stesura in generale non si riferiscono a fatti della vita concreta, ma a fatti della vita intellettuale, del lavoro dello scrittore, preludendo a quello che sarà l’aspetto «tecnico» della Parte seconda. </a:t>
            </a:r>
          </a:p>
          <a:p>
            <a:pPr marL="0" indent="0">
              <a:buNone/>
            </a:pPr>
            <a:r>
              <a:rPr lang="it-IT" dirty="0"/>
              <a:t>Indicano che Alfieri è tornato sul suo testo in un momento diverso e successivo rispetto a quello della composizione iniziale, con una intenzionalità ben precisa, ovvero far emergere la sua avvenuta </a:t>
            </a:r>
            <a:r>
              <a:rPr lang="it-IT" b="1" dirty="0"/>
              <a:t>CONVERSIONE alla poesia e conseguente VOLONTA’ DI FARSI AUTOR TRAGICO di affermarsi come poeta: Epoca III, cap. 15</a:t>
            </a:r>
            <a:r>
              <a:rPr lang="it-IT" dirty="0"/>
              <a:t>, ovvero al centro del </a:t>
            </a:r>
            <a:r>
              <a:rPr lang="it-IT" b="1" dirty="0"/>
              <a:t>61</a:t>
            </a:r>
            <a:r>
              <a:rPr lang="it-IT" dirty="0"/>
              <a:t> capitoli complessivi. </a:t>
            </a:r>
          </a:p>
          <a:p>
            <a:pPr marL="0" indent="0">
              <a:buNone/>
            </a:pPr>
            <a:r>
              <a:rPr lang="it-IT" dirty="0"/>
              <a:t>Conversione è termine religioso usato da Alfieri stesso, ma egli ha presente la tradizione da Sant’Agostino a </a:t>
            </a:r>
            <a:r>
              <a:rPr lang="it-IT" dirty="0" err="1"/>
              <a:t>Roussea</a:t>
            </a:r>
            <a:r>
              <a:rPr lang="it-IT" dirty="0"/>
              <a:t>, via Petrarca. </a:t>
            </a:r>
          </a:p>
        </p:txBody>
      </p:sp>
    </p:spTree>
    <p:extLst>
      <p:ext uri="{BB962C8B-B14F-4D97-AF65-F5344CB8AC3E}">
        <p14:creationId xmlns:p14="http://schemas.microsoft.com/office/powerpoint/2010/main" val="5841552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d) Terza stesura (ms. 24)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Nel 1798 Alfieri si fa preparare dal legatore due volumetti di cm 12 x 18 con copertina di cartone azzurro e taglio dorato.</a:t>
            </a:r>
          </a:p>
          <a:p>
            <a:pPr marL="0" indent="0">
              <a:buNone/>
            </a:pPr>
            <a:r>
              <a:rPr lang="it-IT" dirty="0"/>
              <a:t>Ad essi affida la trascrizione calligrafica della </a:t>
            </a:r>
            <a:r>
              <a:rPr lang="it-IT" i="1" dirty="0"/>
              <a:t>Vita di Vittorio Alfieri da Asti scritta da esso</a:t>
            </a:r>
            <a:r>
              <a:rPr lang="it-IT" dirty="0"/>
              <a:t>, con un lento lavoro che dura dal 1798 al 2 maggio 1803. </a:t>
            </a:r>
          </a:p>
          <a:p>
            <a:pPr marL="0" indent="0">
              <a:buNone/>
            </a:pPr>
            <a:r>
              <a:rPr lang="it-IT" dirty="0"/>
              <a:t>E’ il punto d’arrivo di quanto iniziato con la c) fase intermedia, ciò che noi oggi leggiamo.</a:t>
            </a:r>
          </a:p>
          <a:p>
            <a:pPr marL="0" indent="0">
              <a:buNone/>
            </a:pPr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22165570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ELABORAZIONE DELLA VITA: Parte seconda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Con perfetto parallelismo rispetto alla Parte prima, anche per la Parte seconda si possono ricostruire le fasi seguenti:</a:t>
            </a:r>
          </a:p>
          <a:p>
            <a:pPr marL="0" indent="0">
              <a:buNone/>
            </a:pPr>
            <a:r>
              <a:rPr lang="it-IT" dirty="0"/>
              <a:t>a) Prima stesura, della quale non ci è giunto nulla</a:t>
            </a:r>
          </a:p>
          <a:p>
            <a:pPr marL="0" indent="0">
              <a:buNone/>
            </a:pPr>
            <a:r>
              <a:rPr lang="it-IT" dirty="0"/>
              <a:t>b) Seconda stesura affidata al ms. 13, cc. 188v-198v (numerazione autografa 92-110) con narrazione dei fatti dal 1790 al 1803</a:t>
            </a:r>
          </a:p>
          <a:p>
            <a:pPr marL="0" indent="0">
              <a:buNone/>
            </a:pPr>
            <a:r>
              <a:rPr lang="it-IT" dirty="0"/>
              <a:t>c) Fase intermedia con correzioni in interlinea e nei margini del ms. 13</a:t>
            </a:r>
          </a:p>
          <a:p>
            <a:pPr marL="0" indent="0">
              <a:buNone/>
            </a:pPr>
            <a:r>
              <a:rPr lang="it-IT" dirty="0"/>
              <a:t>Manca l’ultima fase: il lavoro si interrompe con la morte di Alfieri, l’8 ottobre 1803, e dunque la Parte seconda resta incompiuta.</a:t>
            </a:r>
          </a:p>
        </p:txBody>
      </p:sp>
    </p:spTree>
    <p:extLst>
      <p:ext uri="{BB962C8B-B14F-4D97-AF65-F5344CB8AC3E}">
        <p14:creationId xmlns:p14="http://schemas.microsoft.com/office/powerpoint/2010/main" val="6049522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Datazione fasi Parte seconda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Secondo </a:t>
            </a:r>
            <a:r>
              <a:rPr lang="it-IT" dirty="0" err="1"/>
              <a:t>Fassò</a:t>
            </a:r>
            <a:r>
              <a:rPr lang="it-IT" dirty="0"/>
              <a:t>, Alfieri prepara i materiali e compie la Prima stesura tra il 1797 e il 1803</a:t>
            </a:r>
          </a:p>
          <a:p>
            <a:pPr marL="0" indent="0">
              <a:buNone/>
            </a:pPr>
            <a:r>
              <a:rPr lang="it-IT" dirty="0"/>
              <a:t>La copiatura nel ms. 13 avviene tra il 4 e il 14 maggio</a:t>
            </a:r>
          </a:p>
          <a:p>
            <a:pPr marL="0" indent="0">
              <a:buNone/>
            </a:pPr>
            <a:r>
              <a:rPr lang="it-IT" dirty="0"/>
              <a:t>A seguire il lavoro di revisione della fase intermedia.</a:t>
            </a:r>
          </a:p>
          <a:p>
            <a:pPr marL="0" indent="0">
              <a:buNone/>
            </a:pPr>
            <a:r>
              <a:rPr lang="it-IT" dirty="0"/>
              <a:t>Nel ms. 24 la copia calligrafica è apografa, di mano di Francesco Tassi ultimo segretario di Alfieri.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846524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MS. 24</a:t>
            </a:r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 flipV="1">
            <a:off x="3056565" y="1153462"/>
            <a:ext cx="5801784" cy="5800439"/>
          </a:xfrm>
        </p:spPr>
      </p:pic>
    </p:spTree>
    <p:extLst>
      <p:ext uri="{BB962C8B-B14F-4D97-AF65-F5344CB8AC3E}">
        <p14:creationId xmlns:p14="http://schemas.microsoft.com/office/powerpoint/2010/main" val="3490282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000" b="1" dirty="0">
                <a:solidFill>
                  <a:srgbClr val="FF0000"/>
                </a:solidFill>
              </a:rPr>
              <a:t>AUTOBIOGRAFISMO COME DOVERE MONDANO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i="1" dirty="0"/>
              <a:t>Le </a:t>
            </a:r>
            <a:r>
              <a:rPr lang="it-IT" i="1" dirty="0" err="1"/>
              <a:t>véritable</a:t>
            </a:r>
            <a:r>
              <a:rPr lang="it-IT" i="1" dirty="0"/>
              <a:t> </a:t>
            </a:r>
            <a:r>
              <a:rPr lang="it-IT" i="1" dirty="0" err="1"/>
              <a:t>Mentor</a:t>
            </a:r>
            <a:r>
              <a:rPr lang="it-IT" i="1" dirty="0"/>
              <a:t> </a:t>
            </a:r>
            <a:r>
              <a:rPr lang="it-IT" i="1" dirty="0" err="1"/>
              <a:t>ou</a:t>
            </a:r>
            <a:r>
              <a:rPr lang="it-IT" i="1" dirty="0"/>
              <a:t> l’</a:t>
            </a:r>
            <a:r>
              <a:rPr lang="it-IT" i="1" dirty="0" err="1"/>
              <a:t>éducation</a:t>
            </a:r>
            <a:r>
              <a:rPr lang="it-IT" i="1" dirty="0"/>
              <a:t> de la </a:t>
            </a:r>
            <a:r>
              <a:rPr lang="it-IT" i="1" dirty="0" err="1"/>
              <a:t>noblesse</a:t>
            </a:r>
            <a:r>
              <a:rPr lang="it-IT" i="1" dirty="0"/>
              <a:t> </a:t>
            </a:r>
            <a:r>
              <a:rPr lang="it-IT" dirty="0"/>
              <a:t>del marchese </a:t>
            </a:r>
            <a:r>
              <a:rPr lang="it-IT" dirty="0" err="1"/>
              <a:t>Caraccioli</a:t>
            </a:r>
            <a:r>
              <a:rPr lang="it-IT" dirty="0"/>
              <a:t> (1759): obbligo del giovane viaggiatore di tenere un diario</a:t>
            </a:r>
          </a:p>
          <a:p>
            <a:pPr marL="0" indent="0">
              <a:buNone/>
            </a:pPr>
            <a:endParaRPr lang="it-IT" i="1" dirty="0"/>
          </a:p>
          <a:p>
            <a:pPr marL="0" indent="0">
              <a:buNone/>
            </a:pPr>
            <a:r>
              <a:rPr lang="it-IT" i="1" dirty="0" err="1"/>
              <a:t>Mémoires</a:t>
            </a:r>
            <a:r>
              <a:rPr lang="it-IT" i="1" dirty="0"/>
              <a:t> d’un </a:t>
            </a:r>
            <a:r>
              <a:rPr lang="it-IT" i="1" dirty="0" err="1"/>
              <a:t>homme</a:t>
            </a:r>
            <a:r>
              <a:rPr lang="it-IT" i="1" dirty="0"/>
              <a:t> de </a:t>
            </a:r>
            <a:r>
              <a:rPr lang="it-IT" i="1" dirty="0" err="1"/>
              <a:t>qualité</a:t>
            </a:r>
            <a:r>
              <a:rPr lang="it-IT" i="1" dirty="0"/>
              <a:t> </a:t>
            </a:r>
            <a:r>
              <a:rPr lang="it-IT" dirty="0"/>
              <a:t>del </a:t>
            </a:r>
            <a:r>
              <a:rPr lang="it-IT" dirty="0" err="1"/>
              <a:t>Prévost</a:t>
            </a:r>
            <a:r>
              <a:rPr lang="it-IT" dirty="0"/>
              <a:t> (1728-31): obbligo di scrivere lettere e diari.</a:t>
            </a:r>
          </a:p>
          <a:p>
            <a:pPr marL="0" indent="0">
              <a:buNone/>
            </a:pPr>
            <a:r>
              <a:rPr lang="it-IT" dirty="0"/>
              <a:t>Alfieri assimila i principi dell’autobiografismo come dovere mondano secondo la moda pedagogica del ‘700.</a:t>
            </a:r>
          </a:p>
        </p:txBody>
      </p:sp>
    </p:spTree>
    <p:extLst>
      <p:ext uri="{BB962C8B-B14F-4D97-AF65-F5344CB8AC3E}">
        <p14:creationId xmlns:p14="http://schemas.microsoft.com/office/powerpoint/2010/main" val="2050098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000" b="1" dirty="0">
                <a:solidFill>
                  <a:srgbClr val="FF0000"/>
                </a:solidFill>
              </a:rPr>
              <a:t>LA </a:t>
            </a:r>
            <a:r>
              <a:rPr lang="it-IT" sz="4000" b="1" i="1" dirty="0">
                <a:solidFill>
                  <a:srgbClr val="FF0000"/>
                </a:solidFill>
              </a:rPr>
              <a:t>SOCIÉTÉ</a:t>
            </a:r>
            <a:r>
              <a:rPr lang="it-IT" sz="4000" b="1" dirty="0">
                <a:solidFill>
                  <a:srgbClr val="FF0000"/>
                </a:solidFill>
              </a:rPr>
              <a:t> DI PIAZZA SAN CARLO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1773: di rientro dai viaggi Alfieri prende casa in piazza San Carlo a Torino</a:t>
            </a:r>
          </a:p>
          <a:p>
            <a:r>
              <a:rPr lang="it-IT" dirty="0"/>
              <a:t>Frequenta un gruppo goliardico-</a:t>
            </a:r>
            <a:r>
              <a:rPr lang="it-IT" dirty="0" err="1"/>
              <a:t>massonizzante</a:t>
            </a:r>
            <a:r>
              <a:rPr lang="it-IT" dirty="0"/>
              <a:t> che coltiva la letteratura come esperienza para-salottiera, lontano da ogni idea di stile e tradizione poetica</a:t>
            </a:r>
          </a:p>
          <a:p>
            <a:r>
              <a:rPr lang="it-IT" dirty="0"/>
              <a:t>Aspetto linguistico: oscilla tra il francese lingua d’uso e l’italiano lingua appresa come letteraria</a:t>
            </a:r>
          </a:p>
          <a:p>
            <a:r>
              <a:rPr lang="it-IT" i="1" dirty="0" err="1"/>
              <a:t>Esquisse</a:t>
            </a:r>
            <a:r>
              <a:rPr lang="it-IT" i="1" dirty="0"/>
              <a:t> </a:t>
            </a:r>
            <a:r>
              <a:rPr lang="it-IT" i="1" dirty="0" err="1"/>
              <a:t>du</a:t>
            </a:r>
            <a:r>
              <a:rPr lang="it-IT" i="1" dirty="0"/>
              <a:t> </a:t>
            </a:r>
            <a:r>
              <a:rPr lang="it-IT" i="1" dirty="0" err="1"/>
              <a:t>jugement</a:t>
            </a:r>
            <a:r>
              <a:rPr lang="it-IT" i="1" dirty="0"/>
              <a:t> </a:t>
            </a:r>
            <a:r>
              <a:rPr lang="it-IT" i="1" dirty="0" err="1"/>
              <a:t>universel</a:t>
            </a:r>
            <a:r>
              <a:rPr lang="it-IT" i="1" dirty="0"/>
              <a:t> – </a:t>
            </a:r>
            <a:r>
              <a:rPr lang="it-IT" dirty="0"/>
              <a:t>tragedia</a:t>
            </a:r>
            <a:r>
              <a:rPr lang="it-IT" i="1" dirty="0"/>
              <a:t> Cleopatra (</a:t>
            </a:r>
            <a:r>
              <a:rPr lang="it-IT" dirty="0"/>
              <a:t>la «</a:t>
            </a:r>
            <a:r>
              <a:rPr lang="it-IT" i="1" dirty="0" err="1"/>
              <a:t>Cleopatraccia</a:t>
            </a:r>
            <a:r>
              <a:rPr lang="it-IT" i="1" dirty="0"/>
              <a:t>») – Colascionate – I poeti – Capitolo massonico</a:t>
            </a:r>
          </a:p>
          <a:p>
            <a:endParaRPr lang="it-IT" i="1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528416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I </a:t>
            </a:r>
            <a:r>
              <a:rPr lang="it-IT" b="1" i="1" dirty="0">
                <a:solidFill>
                  <a:srgbClr val="FF0000"/>
                </a:solidFill>
              </a:rPr>
              <a:t>GIORNALI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b="1" dirty="0"/>
              <a:t>1774-1777</a:t>
            </a:r>
            <a:r>
              <a:rPr lang="it-IT" dirty="0"/>
              <a:t>: Alfieri scrive un diario contemporaneamente alle prime esperienze poetiche. Se le opere precedenti sono ancora collegate al filone </a:t>
            </a:r>
            <a:r>
              <a:rPr lang="it-IT" dirty="0" err="1"/>
              <a:t>prevostiano</a:t>
            </a:r>
            <a:r>
              <a:rPr lang="it-IT" dirty="0"/>
              <a:t>, qui si ha un passaggio verso un’esperienza della scrittura come forma intima, fatta non per la pubblica lettura, ma per una vera e propria esigenza interiore, riservata a pochi intimi.</a:t>
            </a:r>
          </a:p>
          <a:p>
            <a:pPr marL="0" indent="0" algn="just">
              <a:buNone/>
            </a:pPr>
            <a:r>
              <a:rPr lang="it-IT" dirty="0"/>
              <a:t>Ne è espressa la nullità degli anni giovanili, la stessa nullità che la </a:t>
            </a:r>
            <a:r>
              <a:rPr lang="it-IT" b="1" i="1" dirty="0"/>
              <a:t>Vita </a:t>
            </a:r>
            <a:r>
              <a:rPr lang="it-IT" dirty="0"/>
              <a:t>denuncia seccamente come momento negativo, alla fine superato.</a:t>
            </a:r>
          </a:p>
          <a:p>
            <a:pPr marL="0" indent="0" algn="just">
              <a:buNone/>
            </a:pPr>
            <a:r>
              <a:rPr lang="it-IT" dirty="0"/>
              <a:t>Nel passaggio dal diario alla </a:t>
            </a:r>
            <a:r>
              <a:rPr lang="it-IT" i="1" dirty="0"/>
              <a:t>Vita </a:t>
            </a:r>
            <a:r>
              <a:rPr lang="it-IT" dirty="0"/>
              <a:t>si afferma l’ideale </a:t>
            </a:r>
            <a:r>
              <a:rPr lang="it-IT" b="1" dirty="0" err="1"/>
              <a:t>alfierico</a:t>
            </a:r>
            <a:r>
              <a:rPr lang="it-IT" dirty="0"/>
              <a:t> con una monumentalizzazione progressiva della propria esistenza.</a:t>
            </a:r>
            <a:endParaRPr lang="it-IT" b="1" i="1" dirty="0"/>
          </a:p>
        </p:txBody>
      </p:sp>
    </p:spTree>
    <p:extLst>
      <p:ext uri="{BB962C8B-B14F-4D97-AF65-F5344CB8AC3E}">
        <p14:creationId xmlns:p14="http://schemas.microsoft.com/office/powerpoint/2010/main" val="2228064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000" b="1" dirty="0">
                <a:solidFill>
                  <a:srgbClr val="FF0000"/>
                </a:solidFill>
              </a:rPr>
              <a:t>MATURAZIONE DEL PROGETTO AUTOBIOGRAFICO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/>
              <a:t>La tradizione autobiografica italiana resta sullo sfondo della vocazione di Alfieri. Agiscono invece alcuni fatti accaduti mentre Alfieri si trova a Parigi:</a:t>
            </a:r>
          </a:p>
          <a:p>
            <a:pPr marL="514350" indent="-514350">
              <a:buAutoNum type="arabicPeriod"/>
            </a:pPr>
            <a:r>
              <a:rPr lang="it-IT" dirty="0"/>
              <a:t>Nel 1787 escono i </a:t>
            </a:r>
            <a:r>
              <a:rPr lang="it-IT" i="1" dirty="0" err="1"/>
              <a:t>Mémoires</a:t>
            </a:r>
            <a:r>
              <a:rPr lang="it-IT" dirty="0"/>
              <a:t> di Goldoni: Alfieri vi è citato con onore</a:t>
            </a:r>
          </a:p>
          <a:p>
            <a:pPr marL="514350" indent="-514350">
              <a:buAutoNum type="arabicPeriod"/>
            </a:pPr>
            <a:r>
              <a:rPr lang="it-IT" dirty="0"/>
              <a:t>Nel 1788 esce la seconda parte delle </a:t>
            </a:r>
            <a:r>
              <a:rPr lang="it-IT" i="1" dirty="0" err="1"/>
              <a:t>Confessions</a:t>
            </a:r>
            <a:r>
              <a:rPr lang="it-IT" dirty="0"/>
              <a:t> di Rousseau </a:t>
            </a:r>
          </a:p>
          <a:p>
            <a:pPr marL="514350" indent="-514350">
              <a:buAutoNum type="arabicPeriod"/>
            </a:pPr>
            <a:r>
              <a:rPr lang="it-IT" dirty="0"/>
              <a:t>Nel 1789 Alfieri si fa leggere dal suo segretario l’autobiografia dello scultore e orafo Benvenuto </a:t>
            </a:r>
            <a:r>
              <a:rPr lang="it-IT" dirty="0" err="1"/>
              <a:t>Cellini</a:t>
            </a:r>
            <a:r>
              <a:rPr lang="it-IT" dirty="0"/>
              <a:t> (sec. XVI)</a:t>
            </a:r>
          </a:p>
          <a:p>
            <a:pPr marL="514350" indent="-514350">
              <a:buAutoNum type="arabicPeriod"/>
            </a:pPr>
            <a:r>
              <a:rPr lang="it-IT" dirty="0"/>
              <a:t>Nel 1789 Alfieri è testimone dello scoppio della Rivoluzione a Parigi</a:t>
            </a:r>
          </a:p>
          <a:p>
            <a:pPr marL="514350" indent="-514350">
              <a:buAutoNum type="arabicPeriod"/>
            </a:pPr>
            <a:r>
              <a:rPr lang="it-IT" dirty="0"/>
              <a:t>Alfieri dice di aver steso a Parigi </a:t>
            </a:r>
            <a:r>
              <a:rPr lang="it-IT" b="1" dirty="0"/>
              <a:t>tra il 3 e il 27 aprile 1790 </a:t>
            </a:r>
            <a:r>
              <a:rPr lang="it-IT" dirty="0"/>
              <a:t>uno scritto sulla propria vita</a:t>
            </a:r>
          </a:p>
        </p:txBody>
      </p:sp>
    </p:spTree>
    <p:extLst>
      <p:ext uri="{BB962C8B-B14F-4D97-AF65-F5344CB8AC3E}">
        <p14:creationId xmlns:p14="http://schemas.microsoft.com/office/powerpoint/2010/main" val="27889898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STRUTTURA DELLA VITA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La prima cosa da fare per studiare la </a:t>
            </a:r>
            <a:r>
              <a:rPr lang="it-IT" i="1" dirty="0"/>
              <a:t>Vita di Vittorio Alfieri da Asti scritta da esso </a:t>
            </a:r>
            <a:r>
              <a:rPr lang="it-IT" dirty="0"/>
              <a:t>è fissare bene la struttura dell’opera: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a) ARTICOLAZIONE IN UNA </a:t>
            </a:r>
            <a:r>
              <a:rPr lang="it-IT" b="1" dirty="0"/>
              <a:t>PRIMA</a:t>
            </a:r>
            <a:r>
              <a:rPr lang="it-IT" dirty="0"/>
              <a:t> E IN UNA </a:t>
            </a:r>
            <a:r>
              <a:rPr lang="it-IT" b="1" dirty="0"/>
              <a:t>SECONDA</a:t>
            </a:r>
            <a:r>
              <a:rPr lang="it-IT" dirty="0"/>
              <a:t> PARTE</a:t>
            </a:r>
          </a:p>
          <a:p>
            <a:pPr marL="0" indent="0">
              <a:buNone/>
            </a:pPr>
            <a:r>
              <a:rPr lang="it-IT" dirty="0"/>
              <a:t>b) SUDDIVISIONE IN 4 </a:t>
            </a:r>
            <a:r>
              <a:rPr lang="it-IT" b="1" dirty="0"/>
              <a:t>EPOCHE</a:t>
            </a:r>
          </a:p>
          <a:p>
            <a:pPr marL="0" indent="0">
              <a:buNone/>
            </a:pPr>
            <a:r>
              <a:rPr lang="it-IT" dirty="0"/>
              <a:t>c) </a:t>
            </a:r>
            <a:r>
              <a:rPr lang="it-IT" b="1" dirty="0"/>
              <a:t>INDICE</a:t>
            </a:r>
            <a:r>
              <a:rPr lang="it-IT" dirty="0"/>
              <a:t> DELL’OPERA in 31 capitoli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117761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ELABORAZIONE DELLA VITA: Parte Prima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it-IT" dirty="0"/>
              <a:t>Lo studio dei manoscritti conservati presso la Biblioteca Medicea </a:t>
            </a:r>
            <a:r>
              <a:rPr lang="it-IT" dirty="0" err="1"/>
              <a:t>Laureanziana</a:t>
            </a:r>
            <a:r>
              <a:rPr lang="it-IT" dirty="0"/>
              <a:t> di Firenze consente di individuare le fasi di elaborazione dell’opera: </a:t>
            </a:r>
          </a:p>
          <a:p>
            <a:pPr marL="0" indent="0">
              <a:buNone/>
            </a:pPr>
            <a:r>
              <a:rPr lang="it-IT" dirty="0"/>
              <a:t>a) prima stesura</a:t>
            </a:r>
          </a:p>
          <a:p>
            <a:pPr marL="0" indent="0">
              <a:buNone/>
            </a:pPr>
            <a:r>
              <a:rPr lang="it-IT" dirty="0"/>
              <a:t>b) seconda stesura</a:t>
            </a:r>
          </a:p>
          <a:p>
            <a:pPr marL="0" indent="0">
              <a:buNone/>
            </a:pPr>
            <a:r>
              <a:rPr lang="it-IT" dirty="0"/>
              <a:t>c) fase intermedia tra la prima e la seconda stesura</a:t>
            </a:r>
          </a:p>
          <a:p>
            <a:pPr marL="0" indent="0">
              <a:buNone/>
            </a:pPr>
            <a:r>
              <a:rPr lang="it-IT" dirty="0"/>
              <a:t>d) terza stesura</a:t>
            </a:r>
          </a:p>
          <a:p>
            <a:pPr marL="0" indent="0" algn="just">
              <a:buNone/>
            </a:pPr>
            <a:r>
              <a:rPr lang="it-IT" dirty="0"/>
              <a:t>Luigi </a:t>
            </a:r>
            <a:r>
              <a:rPr lang="it-IT" dirty="0" err="1"/>
              <a:t>Fassò</a:t>
            </a:r>
            <a:r>
              <a:rPr lang="it-IT" dirty="0"/>
              <a:t> ha curato nel 1951 l’edizione della </a:t>
            </a:r>
            <a:r>
              <a:rPr lang="it-IT" i="1" dirty="0"/>
              <a:t>Vita </a:t>
            </a:r>
            <a:r>
              <a:rPr lang="it-IT" dirty="0"/>
              <a:t>per l’Edizione Nazionale delle Opere di Alfieri (Asti, Casa d’Alfieri) e ha studiato la tradizione manoscritta del testo.</a:t>
            </a:r>
          </a:p>
        </p:txBody>
      </p:sp>
    </p:spTree>
    <p:extLst>
      <p:ext uri="{BB962C8B-B14F-4D97-AF65-F5344CB8AC3E}">
        <p14:creationId xmlns:p14="http://schemas.microsoft.com/office/powerpoint/2010/main" val="10716877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a) Prima stesura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Nel 1790 Alfieri è a Parigi e agli inizi della Rivoluzione francese compone uno scritto sulla propria vita. Per questa prima stesura dovette certamente basarsi su una serie di appunti, prospetti cronologici, commentari: materiali preparatori vari di cui è facile ipotizzare la presenza nel suo laboratorio di scrittura, avendo ormai varcato la soglia dei 40 anni.</a:t>
            </a:r>
          </a:p>
          <a:p>
            <a:pPr marL="0" indent="0">
              <a:buNone/>
            </a:pPr>
            <a:r>
              <a:rPr lang="it-IT" b="1" dirty="0"/>
              <a:t>N.B. Né tali materiali né la prima stesura ci sono pervenuti</a:t>
            </a:r>
            <a:r>
              <a:rPr lang="it-IT" dirty="0"/>
              <a:t>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944962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b) Seconda stesura (ms. 13)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dirty="0"/>
              <a:t>In un secondo momento, sempre a Parigi, Alfieri attua una revisione e una completa e ordinata riscrittura della Prima stesura.</a:t>
            </a:r>
          </a:p>
          <a:p>
            <a:pPr marL="0" indent="0">
              <a:buNone/>
            </a:pPr>
            <a:r>
              <a:rPr lang="it-IT" dirty="0"/>
              <a:t>Il risultato ci è rimasto: </a:t>
            </a:r>
            <a:r>
              <a:rPr lang="it-IT" b="1" dirty="0"/>
              <a:t>ms. 13 </a:t>
            </a:r>
            <a:r>
              <a:rPr lang="it-IT" dirty="0"/>
              <a:t>del fondo Alfieri della Biblioteca Laurenziana.</a:t>
            </a:r>
          </a:p>
          <a:p>
            <a:pPr marL="0" indent="0">
              <a:buNone/>
            </a:pPr>
            <a:r>
              <a:rPr lang="it-IT" b="1" dirty="0"/>
              <a:t>Descrizione ms. 13</a:t>
            </a:r>
            <a:r>
              <a:rPr lang="it-IT" dirty="0"/>
              <a:t>: scartafaccio rilegato in pergamena di cm 25 x 20. Comprende abbozzi di rime, epigrammi, satire e altri scritti.</a:t>
            </a:r>
          </a:p>
          <a:p>
            <a:pPr marL="0" indent="0">
              <a:buNone/>
            </a:pPr>
            <a:r>
              <a:rPr lang="it-IT" dirty="0"/>
              <a:t>La narrazione della </a:t>
            </a:r>
            <a:r>
              <a:rPr lang="it-IT" i="1" dirty="0"/>
              <a:t>Vita</a:t>
            </a:r>
            <a:r>
              <a:rPr lang="it-IT" dirty="0"/>
              <a:t> fino al 1790 è compresa alle </a:t>
            </a:r>
            <a:r>
              <a:rPr lang="it-IT" b="1" dirty="0"/>
              <a:t>cc. 133r-188r </a:t>
            </a:r>
            <a:r>
              <a:rPr lang="it-IT" dirty="0"/>
              <a:t>(numerazione autografa 1-91). </a:t>
            </a:r>
          </a:p>
          <a:p>
            <a:pPr marL="0" indent="0">
              <a:buNone/>
            </a:pPr>
            <a:r>
              <a:rPr lang="it-IT" dirty="0"/>
              <a:t>Pubblicata da </a:t>
            </a:r>
            <a:r>
              <a:rPr lang="it-IT" dirty="0" err="1"/>
              <a:t>Fassò</a:t>
            </a:r>
            <a:r>
              <a:rPr lang="it-IT" dirty="0"/>
              <a:t> nel 1951 e da lui riconosciuta come seconda stesura.</a:t>
            </a:r>
          </a:p>
          <a:p>
            <a:pPr marL="0" indent="0">
              <a:buNone/>
            </a:pPr>
            <a:r>
              <a:rPr lang="it-IT" b="1" dirty="0"/>
              <a:t>Datazione:</a:t>
            </a:r>
            <a:r>
              <a:rPr lang="it-IT" dirty="0"/>
              <a:t> </a:t>
            </a:r>
            <a:r>
              <a:rPr lang="it-IT" dirty="0" err="1"/>
              <a:t>Fassò</a:t>
            </a:r>
            <a:r>
              <a:rPr lang="it-IT" dirty="0"/>
              <a:t> la fissa alla primavera del 1790. Secondo Ferrero la prima stesura risale al 1790, mentre la seconda si collocherebbe in epoca intermedia tra primavera del 1790 e agosto 1792 (fuga da Parigi). 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6877544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1251</Words>
  <Application>Microsoft Office PowerPoint</Application>
  <PresentationFormat>Widescreen</PresentationFormat>
  <Paragraphs>77</Paragraphs>
  <Slides>15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Tema di Office</vt:lpstr>
      <vt:lpstr>ISTITUZIONI DI LETTERATURA ITALIANA PROF.SSA LAURA MELOSI </vt:lpstr>
      <vt:lpstr>AUTOBIOGRAFISMO COME DOVERE MONDANO</vt:lpstr>
      <vt:lpstr>LA SOCIÉTÉ DI PIAZZA SAN CARLO</vt:lpstr>
      <vt:lpstr>I GIORNALI</vt:lpstr>
      <vt:lpstr>MATURAZIONE DEL PROGETTO AUTOBIOGRAFICO</vt:lpstr>
      <vt:lpstr>STRUTTURA DELLA VITA</vt:lpstr>
      <vt:lpstr>ELABORAZIONE DELLA VITA: Parte Prima</vt:lpstr>
      <vt:lpstr>a) Prima stesura</vt:lpstr>
      <vt:lpstr>b) Seconda stesura (ms. 13)</vt:lpstr>
      <vt:lpstr>c) Fase intermedia</vt:lpstr>
      <vt:lpstr>Le correzioni del ms. 13: la CONVERSIONE</vt:lpstr>
      <vt:lpstr>d) Terza stesura (ms. 24)</vt:lpstr>
      <vt:lpstr>ELABORAZIONE DELLA VITA: Parte seconda</vt:lpstr>
      <vt:lpstr>Datazione fasi Parte seconda</vt:lpstr>
      <vt:lpstr>MS. 24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ISTITUZIONI DI LETTERATURA ITALIANA PROF.SSA LAURA MELOSI </dc:title>
  <dc:creator>laura</dc:creator>
  <cp:lastModifiedBy>laura</cp:lastModifiedBy>
  <cp:revision>26</cp:revision>
  <dcterms:created xsi:type="dcterms:W3CDTF">2022-10-05T09:53:28Z</dcterms:created>
  <dcterms:modified xsi:type="dcterms:W3CDTF">2022-10-07T17:40:23Z</dcterms:modified>
</cp:coreProperties>
</file>