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865"/>
  </p:normalViewPr>
  <p:slideViewPr>
    <p:cSldViewPr snapToGrid="0">
      <p:cViewPr varScale="1">
        <p:scale>
          <a:sx n="90" d="100"/>
          <a:sy n="90" d="100"/>
        </p:scale>
        <p:origin x="232" y="6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3" name="Group 42"/>
          <p:cNvGrpSpPr/>
          <p:nvPr/>
        </p:nvGrpSpPr>
        <p:grpSpPr>
          <a:xfrm>
            <a:off x="-509872" y="0"/>
            <a:ext cx="13243109"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6" name="Rectangle 45"/>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7" name="Rectangle 46"/>
          <p:cNvSpPr/>
          <p:nvPr/>
        </p:nvSpPr>
        <p:spPr>
          <a:xfrm>
            <a:off x="6198795" y="-21511"/>
            <a:ext cx="46736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6311154" y="2708476"/>
            <a:ext cx="4417807" cy="1702160"/>
          </a:xfrm>
        </p:spPr>
        <p:txBody>
          <a:bodyPr>
            <a:normAutofit/>
          </a:bodyPr>
          <a:lstStyle>
            <a:lvl1pPr>
              <a:defRPr sz="3600"/>
            </a:lvl1pPr>
          </a:lstStyle>
          <a:p>
            <a:r>
              <a:rPr lang="it-IT"/>
              <a:t>Fare clic per modificare stile</a:t>
            </a:r>
            <a:endParaRPr lang="en-US" dirty="0"/>
          </a:p>
        </p:txBody>
      </p:sp>
      <p:sp>
        <p:nvSpPr>
          <p:cNvPr id="3" name="Subtitle 2"/>
          <p:cNvSpPr>
            <a:spLocks noGrp="1"/>
          </p:cNvSpPr>
          <p:nvPr>
            <p:ph type="subTitle" idx="1"/>
          </p:nvPr>
        </p:nvSpPr>
        <p:spPr>
          <a:xfrm>
            <a:off x="6311154" y="4421081"/>
            <a:ext cx="4413071"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6318325" y="1516829"/>
            <a:ext cx="2844800" cy="750981"/>
          </a:xfrm>
        </p:spPr>
        <p:txBody>
          <a:bodyPr anchor="b"/>
          <a:lstStyle>
            <a:lvl1pPr algn="l">
              <a:defRPr sz="2400"/>
            </a:lvl1pPr>
          </a:lstStyle>
          <a:p>
            <a:fld id="{1C295150-4FD7-4802-B0EB-D52217513A72}" type="datetime1">
              <a:rPr lang="en-US" smtClean="0"/>
              <a:pPr/>
              <a:t>9/14/23</a:t>
            </a:fld>
            <a:endParaRPr lang="en-US" dirty="0"/>
          </a:p>
        </p:txBody>
      </p:sp>
      <p:sp>
        <p:nvSpPr>
          <p:cNvPr id="50" name="Rectangle 49"/>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 name="Footer Placeholder 4"/>
          <p:cNvSpPr>
            <a:spLocks noGrp="1"/>
          </p:cNvSpPr>
          <p:nvPr>
            <p:ph type="ftr" sz="quarter" idx="11"/>
          </p:nvPr>
        </p:nvSpPr>
        <p:spPr>
          <a:xfrm>
            <a:off x="7071360" y="5719967"/>
            <a:ext cx="3775456"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6198795" y="5719967"/>
            <a:ext cx="858221" cy="365125"/>
          </a:xfrm>
        </p:spPr>
        <p:txBody>
          <a:bodyPr/>
          <a:lstStyle>
            <a:lvl1pPr>
              <a:defRPr>
                <a:solidFill>
                  <a:schemeClr val="accent1"/>
                </a:solidFill>
              </a:defRPr>
            </a:lvl1pPr>
          </a:lstStyle>
          <a:p>
            <a:fld id="{F36DD0FD-55B0-48C4-8AF2-8A69533EDFC3}" type="slidenum">
              <a:rPr lang="en-US" smtClean="0"/>
              <a:pPr/>
              <a:t>‹N›</a:t>
            </a:fld>
            <a:endParaRPr lang="en-US" dirty="0"/>
          </a:p>
        </p:txBody>
      </p:sp>
      <p:sp>
        <p:nvSpPr>
          <p:cNvPr id="89" name="Rectangle 88"/>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549508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pPr/>
              <a:t>9/14/23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‹N›</a:t>
            </a:fld>
            <a:endParaRPr lang="en-US"/>
          </a:p>
        </p:txBody>
      </p:sp>
    </p:spTree>
    <p:extLst>
      <p:ext uri="{BB962C8B-B14F-4D97-AF65-F5344CB8AC3E}">
        <p14:creationId xmlns:p14="http://schemas.microsoft.com/office/powerpoint/2010/main" val="1752290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1030147"/>
            <a:ext cx="1979271" cy="4780344"/>
          </a:xfrm>
        </p:spPr>
        <p:txBody>
          <a:bodyPr vert="eaVert" anchor="ctr"/>
          <a:lstStyle/>
          <a:p>
            <a:r>
              <a:rPr lang="it-IT"/>
              <a:t>Fare clic per modificare stile</a:t>
            </a:r>
            <a:endParaRPr lang="en-US"/>
          </a:p>
        </p:txBody>
      </p:sp>
      <p:sp>
        <p:nvSpPr>
          <p:cNvPr id="3" name="Vertical Text Placeholder 2"/>
          <p:cNvSpPr>
            <a:spLocks noGrp="1"/>
          </p:cNvSpPr>
          <p:nvPr>
            <p:ph type="body" orient="vert" idx="1"/>
          </p:nvPr>
        </p:nvSpPr>
        <p:spPr>
          <a:xfrm>
            <a:off x="1404395" y="1030147"/>
            <a:ext cx="7231605" cy="478034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pPr/>
              <a:t>9/14/23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‹N›</a:t>
            </a:fld>
            <a:endParaRPr lang="en-US"/>
          </a:p>
        </p:txBody>
      </p:sp>
    </p:spTree>
    <p:extLst>
      <p:ext uri="{BB962C8B-B14F-4D97-AF65-F5344CB8AC3E}">
        <p14:creationId xmlns:p14="http://schemas.microsoft.com/office/powerpoint/2010/main" val="2906839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FC392BEB-5202-498C-89F7-BBD3BEE1B887}" type="datetime1">
              <a:rPr lang="en-US" smtClean="0"/>
              <a:pPr/>
              <a:t>9/14/23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‹N›</a:t>
            </a:fld>
            <a:endParaRPr lang="en-US"/>
          </a:p>
        </p:txBody>
      </p:sp>
    </p:spTree>
    <p:extLst>
      <p:ext uri="{BB962C8B-B14F-4D97-AF65-F5344CB8AC3E}">
        <p14:creationId xmlns:p14="http://schemas.microsoft.com/office/powerpoint/2010/main" val="3753939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678194" y="2900830"/>
            <a:ext cx="8849957" cy="1362075"/>
          </a:xfrm>
        </p:spPr>
        <p:txBody>
          <a:bodyPr anchor="b"/>
          <a:lstStyle>
            <a:lvl1pPr algn="l">
              <a:defRPr sz="4000" b="0" cap="none" baseline="0"/>
            </a:lvl1pPr>
          </a:lstStyle>
          <a:p>
            <a:r>
              <a:rPr lang="it-IT"/>
              <a:t>Fare clic per modificare stile</a:t>
            </a:r>
            <a:endParaRPr lang="en-US" dirty="0"/>
          </a:p>
        </p:txBody>
      </p:sp>
      <p:sp>
        <p:nvSpPr>
          <p:cNvPr id="3" name="Text Placeholder 2"/>
          <p:cNvSpPr>
            <a:spLocks noGrp="1"/>
          </p:cNvSpPr>
          <p:nvPr>
            <p:ph type="body" idx="1"/>
          </p:nvPr>
        </p:nvSpPr>
        <p:spPr>
          <a:xfrm>
            <a:off x="1678194" y="4267201"/>
            <a:ext cx="8849956"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242B6C6-10FF-4510-A888-F0B9C6A788B0}" type="datetime1">
              <a:rPr lang="en-US" smtClean="0"/>
              <a:pPr/>
              <a:t>9/14/23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‹N›</a:t>
            </a:fld>
            <a:endParaRPr lang="en-US"/>
          </a:p>
        </p:txBody>
      </p:sp>
    </p:spTree>
    <p:extLst>
      <p:ext uri="{BB962C8B-B14F-4D97-AF65-F5344CB8AC3E}">
        <p14:creationId xmlns:p14="http://schemas.microsoft.com/office/powerpoint/2010/main" val="3269214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5" name="Date Placeholder 4"/>
          <p:cNvSpPr>
            <a:spLocks noGrp="1"/>
          </p:cNvSpPr>
          <p:nvPr>
            <p:ph type="dt" sz="half" idx="10"/>
          </p:nvPr>
        </p:nvSpPr>
        <p:spPr/>
        <p:txBody>
          <a:bodyPr/>
          <a:lstStyle/>
          <a:p>
            <a:fld id="{C2847B31-A4E1-4FCE-8661-5EC33A675437}" type="datetime1">
              <a:rPr lang="en-US" smtClean="0"/>
              <a:pPr/>
              <a:t>9/14/23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DD0FD-55B0-48C4-8AF2-8A69533EDFC3}" type="slidenum">
              <a:rPr lang="en-US" smtClean="0"/>
              <a:pPr/>
              <a:t>‹N›</a:t>
            </a:fld>
            <a:endParaRPr lang="en-US"/>
          </a:p>
        </p:txBody>
      </p:sp>
      <p:sp>
        <p:nvSpPr>
          <p:cNvPr id="9" name="Content Placeholder 8"/>
          <p:cNvSpPr>
            <a:spLocks noGrp="1"/>
          </p:cNvSpPr>
          <p:nvPr>
            <p:ph sz="quarter" idx="13"/>
          </p:nvPr>
        </p:nvSpPr>
        <p:spPr>
          <a:xfrm>
            <a:off x="1389888" y="2313432"/>
            <a:ext cx="4559808" cy="349300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1" name="Content Placeholder 10"/>
          <p:cNvSpPr>
            <a:spLocks noGrp="1"/>
          </p:cNvSpPr>
          <p:nvPr>
            <p:ph sz="quarter" idx="14"/>
          </p:nvPr>
        </p:nvSpPr>
        <p:spPr>
          <a:xfrm>
            <a:off x="6193536" y="2313431"/>
            <a:ext cx="4559808" cy="349300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extLst>
      <p:ext uri="{BB962C8B-B14F-4D97-AF65-F5344CB8AC3E}">
        <p14:creationId xmlns:p14="http://schemas.microsoft.com/office/powerpoint/2010/main" val="3881642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stile</a:t>
            </a:r>
            <a:endParaRPr lang="en-US"/>
          </a:p>
        </p:txBody>
      </p:sp>
      <p:sp>
        <p:nvSpPr>
          <p:cNvPr id="3" name="Text Placeholder 2"/>
          <p:cNvSpPr>
            <a:spLocks noGrp="1"/>
          </p:cNvSpPr>
          <p:nvPr>
            <p:ph type="body" idx="1"/>
          </p:nvPr>
        </p:nvSpPr>
        <p:spPr>
          <a:xfrm>
            <a:off x="1882815" y="2316009"/>
            <a:ext cx="407619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388961" y="2974695"/>
            <a:ext cx="4559808"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682450" y="2316010"/>
            <a:ext cx="4074289"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93536" y="2974695"/>
            <a:ext cx="4559808"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pPr/>
              <a:t>9/14/23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6DD0FD-55B0-48C4-8AF2-8A69533EDFC3}" type="slidenum">
              <a:rPr lang="en-US" smtClean="0"/>
              <a:pPr/>
              <a:t>‹N›</a:t>
            </a:fld>
            <a:endParaRPr lang="en-US"/>
          </a:p>
        </p:txBody>
      </p:sp>
    </p:spTree>
    <p:extLst>
      <p:ext uri="{BB962C8B-B14F-4D97-AF65-F5344CB8AC3E}">
        <p14:creationId xmlns:p14="http://schemas.microsoft.com/office/powerpoint/2010/main" val="880039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3" name="Date Placeholder 2"/>
          <p:cNvSpPr>
            <a:spLocks noGrp="1"/>
          </p:cNvSpPr>
          <p:nvPr>
            <p:ph type="dt" sz="half" idx="10"/>
          </p:nvPr>
        </p:nvSpPr>
        <p:spPr/>
        <p:txBody>
          <a:bodyPr/>
          <a:lstStyle/>
          <a:p>
            <a:fld id="{E10B34F3-05F7-41C1-B84E-68CE2E00C83C}" type="datetime1">
              <a:rPr lang="en-US" smtClean="0"/>
              <a:pPr/>
              <a:t>9/14/23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6DD0FD-55B0-48C4-8AF2-8A69533EDFC3}" type="slidenum">
              <a:rPr lang="en-US" smtClean="0"/>
              <a:pPr/>
              <a:t>‹N›</a:t>
            </a:fld>
            <a:endParaRPr lang="en-US"/>
          </a:p>
        </p:txBody>
      </p:sp>
    </p:spTree>
    <p:extLst>
      <p:ext uri="{BB962C8B-B14F-4D97-AF65-F5344CB8AC3E}">
        <p14:creationId xmlns:p14="http://schemas.microsoft.com/office/powerpoint/2010/main" val="3380503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pPr/>
              <a:t>9/14/23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6DD0FD-55B0-48C4-8AF2-8A69533EDFC3}" type="slidenum">
              <a:rPr lang="en-US" smtClean="0"/>
              <a:pPr/>
              <a:t>‹N›</a:t>
            </a:fld>
            <a:endParaRPr lang="en-US"/>
          </a:p>
        </p:txBody>
      </p:sp>
    </p:spTree>
    <p:extLst>
      <p:ext uri="{BB962C8B-B14F-4D97-AF65-F5344CB8AC3E}">
        <p14:creationId xmlns:p14="http://schemas.microsoft.com/office/powerpoint/2010/main" val="288327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grpSp>
        <p:nvGrpSpPr>
          <p:cNvPr id="44" name="Group 43"/>
          <p:cNvGrpSpPr/>
          <p:nvPr/>
        </p:nvGrpSpPr>
        <p:grpSpPr>
          <a:xfrm>
            <a:off x="-509872" y="0"/>
            <a:ext cx="13243109"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6" name="Rectangle 45"/>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7" name="Rectangle 56"/>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 name="Date Placeholder 4"/>
          <p:cNvSpPr>
            <a:spLocks noGrp="1"/>
          </p:cNvSpPr>
          <p:nvPr>
            <p:ph type="dt" sz="half" idx="10"/>
          </p:nvPr>
        </p:nvSpPr>
        <p:spPr/>
        <p:txBody>
          <a:bodyPr/>
          <a:lstStyle/>
          <a:p>
            <a:fld id="{81E57738-F4B0-48EA-9B71-E0F723F8BF6C}" type="datetime1">
              <a:rPr lang="en-US" smtClean="0"/>
              <a:pPr/>
              <a:t>9/14/23</a:t>
            </a:fld>
            <a:endParaRPr lang="en-US"/>
          </a:p>
        </p:txBody>
      </p:sp>
      <p:sp>
        <p:nvSpPr>
          <p:cNvPr id="7" name="Slide Number Placeholder 6"/>
          <p:cNvSpPr>
            <a:spLocks noGrp="1"/>
          </p:cNvSpPr>
          <p:nvPr>
            <p:ph type="sldNum" sz="quarter" idx="12"/>
          </p:nvPr>
        </p:nvSpPr>
        <p:spPr/>
        <p:txBody>
          <a:bodyPr/>
          <a:lstStyle/>
          <a:p>
            <a:fld id="{F36DD0FD-55B0-48C4-8AF2-8A69533EDFC3}" type="slidenum">
              <a:rPr lang="en-US" smtClean="0"/>
              <a:pPr/>
              <a:t>‹N›</a:t>
            </a:fld>
            <a:endParaRPr lang="en-US"/>
          </a:p>
        </p:txBody>
      </p:sp>
      <p:sp>
        <p:nvSpPr>
          <p:cNvPr id="58" name="Rectangle 57"/>
          <p:cNvSpPr/>
          <p:nvPr/>
        </p:nvSpPr>
        <p:spPr>
          <a:xfrm>
            <a:off x="1207429" y="601884"/>
            <a:ext cx="4749676"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a:xfrm>
            <a:off x="1527859" y="856527"/>
            <a:ext cx="4120587"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61" name="Rectangle 60"/>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Footer Placeholder 5"/>
          <p:cNvSpPr>
            <a:spLocks noGrp="1"/>
          </p:cNvSpPr>
          <p:nvPr>
            <p:ph type="ftr" sz="quarter" idx="11"/>
          </p:nvPr>
        </p:nvSpPr>
        <p:spPr>
          <a:xfrm>
            <a:off x="6188597" y="5724836"/>
            <a:ext cx="4658219" cy="365125"/>
          </a:xfrm>
        </p:spPr>
        <p:txBody>
          <a:bodyPr>
            <a:normAutofit/>
          </a:bodyPr>
          <a:lstStyle/>
          <a:p>
            <a:endParaRPr lang="en-US"/>
          </a:p>
        </p:txBody>
      </p:sp>
      <p:sp>
        <p:nvSpPr>
          <p:cNvPr id="2" name="Title 1"/>
          <p:cNvSpPr>
            <a:spLocks noGrp="1"/>
          </p:cNvSpPr>
          <p:nvPr>
            <p:ph type="title"/>
          </p:nvPr>
        </p:nvSpPr>
        <p:spPr>
          <a:xfrm>
            <a:off x="6319777" y="2657435"/>
            <a:ext cx="4406096" cy="1463153"/>
          </a:xfrm>
        </p:spPr>
        <p:txBody>
          <a:bodyPr anchor="b">
            <a:normAutofit/>
          </a:bodyPr>
          <a:lstStyle>
            <a:lvl1pPr algn="l">
              <a:defRPr sz="2800" b="0"/>
            </a:lvl1pPr>
          </a:lstStyle>
          <a:p>
            <a:r>
              <a:rPr lang="it-IT"/>
              <a:t>Fare clic per modificare stile</a:t>
            </a:r>
            <a:endParaRPr lang="en-US"/>
          </a:p>
        </p:txBody>
      </p:sp>
      <p:sp>
        <p:nvSpPr>
          <p:cNvPr id="4" name="Text Placeholder 3"/>
          <p:cNvSpPr>
            <a:spLocks noGrp="1"/>
          </p:cNvSpPr>
          <p:nvPr>
            <p:ph type="body" sz="half" idx="2"/>
          </p:nvPr>
        </p:nvSpPr>
        <p:spPr>
          <a:xfrm>
            <a:off x="6315456" y="4136994"/>
            <a:ext cx="4398379"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extLst>
      <p:ext uri="{BB962C8B-B14F-4D97-AF65-F5344CB8AC3E}">
        <p14:creationId xmlns:p14="http://schemas.microsoft.com/office/powerpoint/2010/main" val="3345025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grpSp>
        <p:nvGrpSpPr>
          <p:cNvPr id="44" name="Group 43"/>
          <p:cNvGrpSpPr/>
          <p:nvPr/>
        </p:nvGrpSpPr>
        <p:grpSpPr>
          <a:xfrm>
            <a:off x="-509872" y="0"/>
            <a:ext cx="13243109"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94" name="Rectangle 93"/>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1" name="Rectangle 100"/>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2" name="Rectangle 101"/>
          <p:cNvSpPr/>
          <p:nvPr/>
        </p:nvSpPr>
        <p:spPr>
          <a:xfrm>
            <a:off x="1207429" y="601884"/>
            <a:ext cx="4749676"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5" name="Rectangle 104"/>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6312565" y="2660904"/>
            <a:ext cx="4401312" cy="1463040"/>
          </a:xfrm>
        </p:spPr>
        <p:txBody>
          <a:bodyPr anchor="b">
            <a:normAutofit/>
          </a:bodyPr>
          <a:lstStyle>
            <a:lvl1pPr algn="l">
              <a:defRPr sz="2800" b="0"/>
            </a:lvl1pPr>
          </a:lstStyle>
          <a:p>
            <a:r>
              <a:rPr lang="it-IT"/>
              <a:t>Fare clic per modificare stile</a:t>
            </a:r>
            <a:endParaRPr lang="en-US"/>
          </a:p>
        </p:txBody>
      </p:sp>
      <p:sp>
        <p:nvSpPr>
          <p:cNvPr id="3" name="Picture Placeholder 2"/>
          <p:cNvSpPr>
            <a:spLocks noGrp="1"/>
          </p:cNvSpPr>
          <p:nvPr>
            <p:ph type="pic" idx="1"/>
          </p:nvPr>
        </p:nvSpPr>
        <p:spPr>
          <a:xfrm>
            <a:off x="1340278" y="693795"/>
            <a:ext cx="4479497"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endParaRPr lang="en-US" dirty="0"/>
          </a:p>
        </p:txBody>
      </p:sp>
      <p:sp>
        <p:nvSpPr>
          <p:cNvPr id="4" name="Text Placeholder 3"/>
          <p:cNvSpPr>
            <a:spLocks noGrp="1"/>
          </p:cNvSpPr>
          <p:nvPr>
            <p:ph type="body" sz="half" idx="2"/>
          </p:nvPr>
        </p:nvSpPr>
        <p:spPr>
          <a:xfrm>
            <a:off x="6312841" y="4133089"/>
            <a:ext cx="4400764"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E600D5EF-7D26-425F-8C45-B9312ACE18BC}" type="datetime1">
              <a:rPr lang="en-US" smtClean="0"/>
              <a:pPr/>
              <a:t>9/14/23</a:t>
            </a:fld>
            <a:endParaRPr lang="en-US"/>
          </a:p>
        </p:txBody>
      </p:sp>
      <p:sp>
        <p:nvSpPr>
          <p:cNvPr id="6" name="Footer Placeholder 5"/>
          <p:cNvSpPr>
            <a:spLocks noGrp="1"/>
          </p:cNvSpPr>
          <p:nvPr>
            <p:ph type="ftr" sz="quarter" idx="11"/>
          </p:nvPr>
        </p:nvSpPr>
        <p:spPr>
          <a:xfrm>
            <a:off x="6188597" y="5724836"/>
            <a:ext cx="4658219"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F36DD0FD-55B0-48C4-8AF2-8A69533EDFC3}" type="slidenum">
              <a:rPr lang="en-US" smtClean="0"/>
              <a:pPr/>
              <a:t>‹N›</a:t>
            </a:fld>
            <a:endParaRPr lang="en-US"/>
          </a:p>
        </p:txBody>
      </p:sp>
    </p:spTree>
    <p:extLst>
      <p:ext uri="{BB962C8B-B14F-4D97-AF65-F5344CB8AC3E}">
        <p14:creationId xmlns:p14="http://schemas.microsoft.com/office/powerpoint/2010/main" val="1869020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406400" y="0"/>
            <a:ext cx="13243109"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66" name="Rectangle 65"/>
          <p:cNvSpPr/>
          <p:nvPr/>
        </p:nvSpPr>
        <p:spPr>
          <a:xfrm>
            <a:off x="609600" y="333488"/>
            <a:ext cx="109728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0" name="Rectangle 69"/>
          <p:cNvSpPr/>
          <p:nvPr/>
        </p:nvSpPr>
        <p:spPr>
          <a:xfrm>
            <a:off x="6081656" y="-21511"/>
            <a:ext cx="4905488"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1" name="Rectangle 70"/>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1391320" y="1027664"/>
            <a:ext cx="9366325" cy="1143000"/>
          </a:xfrm>
          <a:prstGeom prst="rect">
            <a:avLst/>
          </a:prstGeom>
        </p:spPr>
        <p:txBody>
          <a:bodyPr vert="horz" lIns="91440" tIns="45720" rIns="91440" bIns="45720" rtlCol="0" anchor="b">
            <a:normAutofit/>
          </a:bodyPr>
          <a:lstStyle/>
          <a:p>
            <a:r>
              <a:rPr lang="it-IT"/>
              <a:t>Fare clic per modificare stile</a:t>
            </a:r>
            <a:endParaRPr lang="en-US" dirty="0"/>
          </a:p>
        </p:txBody>
      </p:sp>
      <p:sp>
        <p:nvSpPr>
          <p:cNvPr id="3" name="Text Placeholder 2"/>
          <p:cNvSpPr>
            <a:spLocks noGrp="1"/>
          </p:cNvSpPr>
          <p:nvPr>
            <p:ph type="body" idx="1"/>
          </p:nvPr>
        </p:nvSpPr>
        <p:spPr>
          <a:xfrm>
            <a:off x="1391323" y="2323652"/>
            <a:ext cx="9036423" cy="3508977"/>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996517" y="224493"/>
            <a:ext cx="2844800" cy="365125"/>
          </a:xfrm>
          <a:prstGeom prst="rect">
            <a:avLst/>
          </a:prstGeom>
        </p:spPr>
        <p:txBody>
          <a:bodyPr vert="horz" lIns="91440" tIns="45720" rIns="91440" bIns="45720" rtlCol="0" anchor="ctr"/>
          <a:lstStyle>
            <a:lvl1pPr algn="r">
              <a:defRPr sz="1200">
                <a:solidFill>
                  <a:srgbClr val="FEFEFE"/>
                </a:solidFill>
              </a:defRPr>
            </a:lvl1pPr>
          </a:lstStyle>
          <a:p>
            <a:fld id="{F1909345-DEE0-4B07-8E32-441AC9DA095E}" type="datetime1">
              <a:rPr lang="en-US" smtClean="0"/>
              <a:pPr/>
              <a:t>9/14/23</a:t>
            </a:fld>
            <a:endParaRPr lang="en-US" dirty="0"/>
          </a:p>
        </p:txBody>
      </p:sp>
      <p:sp>
        <p:nvSpPr>
          <p:cNvPr id="5" name="Footer Placeholder 4"/>
          <p:cNvSpPr>
            <a:spLocks noGrp="1"/>
          </p:cNvSpPr>
          <p:nvPr>
            <p:ph type="ftr" sz="quarter" idx="3"/>
          </p:nvPr>
        </p:nvSpPr>
        <p:spPr>
          <a:xfrm>
            <a:off x="6188597" y="5852161"/>
            <a:ext cx="4669536"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6198795" y="224492"/>
            <a:ext cx="1776208" cy="365125"/>
          </a:xfrm>
          <a:prstGeom prst="rect">
            <a:avLst/>
          </a:prstGeom>
        </p:spPr>
        <p:txBody>
          <a:bodyPr vert="horz" lIns="91440" tIns="45720" rIns="91440" bIns="45720" rtlCol="0" anchor="ctr"/>
          <a:lstStyle>
            <a:lvl1pPr algn="l">
              <a:defRPr sz="1200">
                <a:solidFill>
                  <a:srgbClr val="FEFEFE"/>
                </a:solidFill>
              </a:defRPr>
            </a:lvl1pPr>
          </a:lstStyle>
          <a:p>
            <a:fld id="{F36DD0FD-55B0-48C4-8AF2-8A69533EDFC3}" type="slidenum">
              <a:rPr lang="en-US" smtClean="0"/>
              <a:pPr/>
              <a:t>‹N›</a:t>
            </a:fld>
            <a:endParaRPr lang="en-US" dirty="0"/>
          </a:p>
        </p:txBody>
      </p:sp>
    </p:spTree>
    <p:extLst>
      <p:ext uri="{BB962C8B-B14F-4D97-AF65-F5344CB8AC3E}">
        <p14:creationId xmlns:p14="http://schemas.microsoft.com/office/powerpoint/2010/main" val="6710612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119660" y="2310225"/>
            <a:ext cx="3942055" cy="3033681"/>
          </a:xfrm>
        </p:spPr>
        <p:txBody>
          <a:bodyPr>
            <a:normAutofit fontScale="90000"/>
          </a:bodyPr>
          <a:lstStyle/>
          <a:p>
            <a:br>
              <a:rPr lang="it-IT" sz="4400" dirty="0"/>
            </a:br>
            <a:br>
              <a:rPr lang="it-IT" sz="4400" dirty="0"/>
            </a:br>
            <a:br>
              <a:rPr lang="it-IT" sz="4400" dirty="0"/>
            </a:br>
            <a:br>
              <a:rPr lang="it-IT" sz="4400" dirty="0"/>
            </a:br>
            <a:r>
              <a:rPr lang="it-IT" sz="4400" dirty="0"/>
              <a:t>La legge applicabile al contratto internazionale</a:t>
            </a:r>
          </a:p>
        </p:txBody>
      </p:sp>
      <p:sp>
        <p:nvSpPr>
          <p:cNvPr id="3" name="Sottotitolo 2"/>
          <p:cNvSpPr>
            <a:spLocks noGrp="1"/>
          </p:cNvSpPr>
          <p:nvPr>
            <p:ph type="subTitle" idx="1"/>
          </p:nvPr>
        </p:nvSpPr>
        <p:spPr>
          <a:xfrm>
            <a:off x="1927307" y="4574076"/>
            <a:ext cx="3309803" cy="1260629"/>
          </a:xfrm>
        </p:spPr>
        <p:txBody>
          <a:bodyPr>
            <a:normAutofit lnSpcReduction="10000"/>
          </a:bodyPr>
          <a:lstStyle/>
          <a:p>
            <a:r>
              <a:rPr lang="it-IT" dirty="0"/>
              <a:t>Prof.ssa Laura Vagni</a:t>
            </a:r>
          </a:p>
          <a:p>
            <a:r>
              <a:rPr lang="it-IT" b="1" dirty="0"/>
              <a:t>Lezioni di diritto comparato e dei contratti internazionali</a:t>
            </a:r>
          </a:p>
          <a:p>
            <a:r>
              <a:rPr lang="it-IT" b="1" dirty="0" err="1"/>
              <a:t>a.a</a:t>
            </a:r>
            <a:r>
              <a:rPr lang="it-IT" b="1" dirty="0"/>
              <a:t>. 2023-2024</a:t>
            </a:r>
          </a:p>
        </p:txBody>
      </p:sp>
    </p:spTree>
    <p:extLst>
      <p:ext uri="{BB962C8B-B14F-4D97-AF65-F5344CB8AC3E}">
        <p14:creationId xmlns:p14="http://schemas.microsoft.com/office/powerpoint/2010/main" val="8111805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67490" y="611981"/>
            <a:ext cx="7024744" cy="1591881"/>
          </a:xfrm>
        </p:spPr>
        <p:txBody>
          <a:bodyPr>
            <a:noAutofit/>
          </a:bodyPr>
          <a:lstStyle/>
          <a:p>
            <a:br>
              <a:rPr lang="it-IT" sz="3200" dirty="0"/>
            </a:br>
            <a:br>
              <a:rPr lang="it-IT" sz="3200" dirty="0"/>
            </a:br>
            <a:br>
              <a:rPr lang="it-IT" sz="3200" dirty="0"/>
            </a:br>
            <a:r>
              <a:rPr lang="it-IT" sz="3200" dirty="0"/>
              <a:t>La Convenzione dell’</a:t>
            </a:r>
            <a:r>
              <a:rPr lang="it-IT" sz="3200" dirty="0" err="1"/>
              <a:t>Aja</a:t>
            </a:r>
            <a:r>
              <a:rPr lang="it-IT" sz="3200" dirty="0"/>
              <a:t> del 1955 sulla legge applicabile alle vendite internazionali</a:t>
            </a:r>
          </a:p>
        </p:txBody>
      </p:sp>
      <p:sp>
        <p:nvSpPr>
          <p:cNvPr id="3" name="Segnaposto contenuto 2"/>
          <p:cNvSpPr>
            <a:spLocks noGrp="1"/>
          </p:cNvSpPr>
          <p:nvPr>
            <p:ph idx="1"/>
          </p:nvPr>
        </p:nvSpPr>
        <p:spPr/>
        <p:txBody>
          <a:bodyPr>
            <a:normAutofit/>
          </a:bodyPr>
          <a:lstStyle/>
          <a:p>
            <a:pPr marL="68580" indent="0">
              <a:buNone/>
            </a:pPr>
            <a:r>
              <a:rPr lang="it-IT" dirty="0"/>
              <a:t>Art. 2: è applicabile la legge scelta dalle parti</a:t>
            </a:r>
          </a:p>
          <a:p>
            <a:pPr marL="68580" indent="0">
              <a:buNone/>
            </a:pPr>
            <a:r>
              <a:rPr lang="it-IT" dirty="0"/>
              <a:t>In mancanza di scelta è applicabile la legge del luogo di residenza del venditore o, se l’ordine è ricevuto da una sede del venditore in un altro paese, la legge di tale paese (art. 3, 1 comma)</a:t>
            </a:r>
          </a:p>
          <a:p>
            <a:pPr marL="68580" indent="0">
              <a:buNone/>
            </a:pPr>
            <a:r>
              <a:rPr lang="it-IT" dirty="0"/>
              <a:t>Se l’ordine è ricevuto dal venditore stesso o da un suo rappresentante presso il paese del compratore si applica la legge del paese del compratore (art. 3, 2 comma)</a:t>
            </a:r>
          </a:p>
        </p:txBody>
      </p:sp>
    </p:spTree>
    <p:extLst>
      <p:ext uri="{BB962C8B-B14F-4D97-AF65-F5344CB8AC3E}">
        <p14:creationId xmlns:p14="http://schemas.microsoft.com/office/powerpoint/2010/main" val="3123507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contenuto 6"/>
          <p:cNvSpPr>
            <a:spLocks noGrp="1"/>
          </p:cNvSpPr>
          <p:nvPr>
            <p:ph idx="1"/>
          </p:nvPr>
        </p:nvSpPr>
        <p:spPr/>
        <p:txBody>
          <a:bodyPr/>
          <a:lstStyle/>
          <a:p>
            <a:pPr marL="68580" indent="0">
              <a:buNone/>
            </a:pPr>
            <a:r>
              <a:rPr lang="it-IT" dirty="0"/>
              <a:t>Convenzione dell’</a:t>
            </a:r>
            <a:r>
              <a:rPr lang="it-IT" dirty="0" err="1"/>
              <a:t>Aja</a:t>
            </a:r>
            <a:r>
              <a:rPr lang="it-IT" dirty="0"/>
              <a:t> 1955: quale legge è applicabile alle vendite tra persone presenti?</a:t>
            </a:r>
          </a:p>
          <a:p>
            <a:pPr marL="68580" indent="0">
              <a:buNone/>
            </a:pPr>
            <a:endParaRPr lang="it-IT" dirty="0"/>
          </a:p>
          <a:p>
            <a:pPr marL="68580" indent="0">
              <a:buNone/>
            </a:pPr>
            <a:r>
              <a:rPr lang="it-IT" dirty="0"/>
              <a:t>La Convenzione non dà una risposta</a:t>
            </a:r>
          </a:p>
          <a:p>
            <a:endParaRPr lang="it-IT" dirty="0"/>
          </a:p>
        </p:txBody>
      </p:sp>
      <p:sp>
        <p:nvSpPr>
          <p:cNvPr id="2" name="Titolo 1"/>
          <p:cNvSpPr>
            <a:spLocks noGrp="1"/>
          </p:cNvSpPr>
          <p:nvPr>
            <p:ph type="title"/>
          </p:nvPr>
        </p:nvSpPr>
        <p:spPr>
          <a:xfrm>
            <a:off x="6254804" y="1159004"/>
            <a:ext cx="3304572" cy="1463153"/>
          </a:xfrm>
        </p:spPr>
        <p:txBody>
          <a:bodyPr>
            <a:normAutofit/>
          </a:bodyPr>
          <a:lstStyle/>
          <a:p>
            <a:r>
              <a:rPr lang="it-IT" dirty="0"/>
              <a:t>Due soluzioni elaborate dalla dottrina</a:t>
            </a:r>
          </a:p>
        </p:txBody>
      </p:sp>
      <p:sp>
        <p:nvSpPr>
          <p:cNvPr id="4" name="Segnaposto contenuto 3"/>
          <p:cNvSpPr>
            <a:spLocks noGrp="1"/>
          </p:cNvSpPr>
          <p:nvPr>
            <p:ph type="body" sz="half" idx="2"/>
          </p:nvPr>
        </p:nvSpPr>
        <p:spPr>
          <a:xfrm>
            <a:off x="6260592" y="2891606"/>
            <a:ext cx="3479811" cy="2763293"/>
          </a:xfrm>
        </p:spPr>
        <p:txBody>
          <a:bodyPr>
            <a:normAutofit fontScale="92500" lnSpcReduction="10000"/>
          </a:bodyPr>
          <a:lstStyle/>
          <a:p>
            <a:pPr marL="342900" indent="-342900">
              <a:buAutoNum type="arabicParenR"/>
            </a:pPr>
            <a:r>
              <a:rPr lang="it-IT" dirty="0"/>
              <a:t>I contratti tra presenti non sono espressamente contemplati dalla norma che richiama la legge del compratore, si applica quindi la regola generale e la legge applicabile è quella del paese del venditore</a:t>
            </a:r>
          </a:p>
          <a:p>
            <a:pPr marL="342900" indent="-342900">
              <a:buAutoNum type="arabicParenR"/>
            </a:pPr>
            <a:r>
              <a:rPr lang="it-IT" dirty="0"/>
              <a:t>Si applica la legge del compratore ogni volta che quest’ultimo tratta personalmente con il venditore </a:t>
            </a:r>
          </a:p>
        </p:txBody>
      </p:sp>
    </p:spTree>
    <p:extLst>
      <p:ext uri="{BB962C8B-B14F-4D97-AF65-F5344CB8AC3E}">
        <p14:creationId xmlns:p14="http://schemas.microsoft.com/office/powerpoint/2010/main" val="2848487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I criteri stabiliti dal regolamento Roma I</a:t>
            </a:r>
          </a:p>
        </p:txBody>
      </p:sp>
      <p:sp>
        <p:nvSpPr>
          <p:cNvPr id="3" name="Segnaposto contenuto 2"/>
          <p:cNvSpPr>
            <a:spLocks noGrp="1"/>
          </p:cNvSpPr>
          <p:nvPr>
            <p:ph idx="1"/>
          </p:nvPr>
        </p:nvSpPr>
        <p:spPr/>
        <p:txBody>
          <a:bodyPr/>
          <a:lstStyle/>
          <a:p>
            <a:pPr marL="68580" indent="0">
              <a:buNone/>
            </a:pPr>
            <a:r>
              <a:rPr lang="it-IT" dirty="0"/>
              <a:t>Libertà di scelta delle parti (art. 3)</a:t>
            </a:r>
          </a:p>
          <a:p>
            <a:pPr marL="68580" indent="0">
              <a:buNone/>
            </a:pPr>
            <a:endParaRPr lang="it-IT" dirty="0"/>
          </a:p>
          <a:p>
            <a:pPr marL="68580" indent="0" algn="just">
              <a:buNone/>
            </a:pPr>
            <a:r>
              <a:rPr lang="it-IT" dirty="0"/>
              <a:t>L’art. 4 prevede la legge applicabile al contratto in mancanza della scelta di legge ad opera delle parti, distinguendo tra diverse tipologie di contratto</a:t>
            </a:r>
          </a:p>
          <a:p>
            <a:pPr marL="68580" indent="0">
              <a:buNone/>
            </a:pPr>
            <a:r>
              <a:rPr lang="it-IT" dirty="0"/>
              <a:t> </a:t>
            </a:r>
          </a:p>
        </p:txBody>
      </p:sp>
    </p:spTree>
    <p:extLst>
      <p:ext uri="{BB962C8B-B14F-4D97-AF65-F5344CB8AC3E}">
        <p14:creationId xmlns:p14="http://schemas.microsoft.com/office/powerpoint/2010/main" val="2871919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3 criteri utilizzati dall’art. 4 Regolamento Roma I per determinare la legge applicabile</a:t>
            </a:r>
          </a:p>
        </p:txBody>
      </p:sp>
      <p:sp>
        <p:nvSpPr>
          <p:cNvPr id="4" name="Segnaposto testo 3"/>
          <p:cNvSpPr>
            <a:spLocks noGrp="1"/>
          </p:cNvSpPr>
          <p:nvPr>
            <p:ph type="body" idx="1"/>
          </p:nvPr>
        </p:nvSpPr>
        <p:spPr/>
        <p:txBody>
          <a:bodyPr>
            <a:normAutofit/>
          </a:bodyPr>
          <a:lstStyle/>
          <a:p>
            <a:pPr marL="457200" indent="-457200">
              <a:buAutoNum type="arabicParenR"/>
            </a:pPr>
            <a:r>
              <a:rPr lang="it-IT" dirty="0"/>
              <a:t>criteri specifici per una serie di contratti</a:t>
            </a:r>
          </a:p>
          <a:p>
            <a:pPr marL="457200" indent="-457200">
              <a:buAutoNum type="arabicParenR"/>
            </a:pPr>
            <a:r>
              <a:rPr lang="it-IT" dirty="0"/>
              <a:t>Residenza della parte che effettua la prestazione caratteristica</a:t>
            </a:r>
          </a:p>
          <a:p>
            <a:pPr marL="457200" indent="-457200">
              <a:buAutoNum type="arabicParenR"/>
            </a:pPr>
            <a:r>
              <a:rPr lang="it-IT" dirty="0"/>
              <a:t>La legge del Paese con il collegamento più stretto</a:t>
            </a:r>
          </a:p>
        </p:txBody>
      </p:sp>
    </p:spTree>
    <p:extLst>
      <p:ext uri="{BB962C8B-B14F-4D97-AF65-F5344CB8AC3E}">
        <p14:creationId xmlns:p14="http://schemas.microsoft.com/office/powerpoint/2010/main" val="42861005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782645" y="2264327"/>
            <a:ext cx="6637468" cy="1998578"/>
          </a:xfrm>
        </p:spPr>
        <p:txBody>
          <a:bodyPr>
            <a:normAutofit/>
          </a:bodyPr>
          <a:lstStyle/>
          <a:p>
            <a:r>
              <a:rPr lang="it-IT" dirty="0"/>
              <a:t>Norme di diritto internazionale privato o </a:t>
            </a:r>
            <a:r>
              <a:rPr lang="it-IT" i="1" dirty="0" err="1"/>
              <a:t>lex</a:t>
            </a:r>
            <a:r>
              <a:rPr lang="it-IT" i="1" dirty="0"/>
              <a:t> mercatoria</a:t>
            </a:r>
            <a:r>
              <a:rPr lang="it-IT" dirty="0"/>
              <a:t>?</a:t>
            </a:r>
          </a:p>
        </p:txBody>
      </p:sp>
      <p:sp>
        <p:nvSpPr>
          <p:cNvPr id="3" name="Segnaposto testo 2"/>
          <p:cNvSpPr>
            <a:spLocks noGrp="1"/>
          </p:cNvSpPr>
          <p:nvPr>
            <p:ph type="body" idx="1"/>
          </p:nvPr>
        </p:nvSpPr>
        <p:spPr/>
        <p:txBody>
          <a:bodyPr>
            <a:normAutofit/>
          </a:bodyPr>
          <a:lstStyle/>
          <a:p>
            <a:r>
              <a:rPr lang="it-IT" b="1" dirty="0"/>
              <a:t>Contra</a:t>
            </a:r>
            <a:r>
              <a:rPr lang="it-IT" dirty="0"/>
              <a:t>: principi vaghi, norme troppo generali</a:t>
            </a:r>
          </a:p>
          <a:p>
            <a:r>
              <a:rPr lang="it-IT" b="1" dirty="0"/>
              <a:t>Pro</a:t>
            </a:r>
            <a:r>
              <a:rPr lang="it-IT" dirty="0"/>
              <a:t>: Il ricorso a principi generali comunemente accettati può consentire agli arbitri di dare risposte migliori di quelle ottenibili sulla base della legge nazionale</a:t>
            </a:r>
          </a:p>
          <a:p>
            <a:endParaRPr lang="it-IT" dirty="0"/>
          </a:p>
        </p:txBody>
      </p:sp>
    </p:spTree>
    <p:extLst>
      <p:ext uri="{BB962C8B-B14F-4D97-AF65-F5344CB8AC3E}">
        <p14:creationId xmlns:p14="http://schemas.microsoft.com/office/powerpoint/2010/main" val="4256225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2782644" y="1744144"/>
            <a:ext cx="6637468" cy="1837723"/>
          </a:xfrm>
        </p:spPr>
        <p:txBody>
          <a:bodyPr>
            <a:noAutofit/>
          </a:bodyPr>
          <a:lstStyle/>
          <a:p>
            <a:r>
              <a:rPr lang="it-IT" sz="3600" dirty="0"/>
              <a:t>Le fonti del contratto internazionale: una babele giuridica</a:t>
            </a:r>
          </a:p>
        </p:txBody>
      </p:sp>
      <p:sp>
        <p:nvSpPr>
          <p:cNvPr id="2" name="Segnaposto contenuto 1"/>
          <p:cNvSpPr>
            <a:spLocks noGrp="1"/>
          </p:cNvSpPr>
          <p:nvPr>
            <p:ph type="body" idx="1"/>
          </p:nvPr>
        </p:nvSpPr>
        <p:spPr>
          <a:xfrm>
            <a:off x="2782645" y="3777617"/>
            <a:ext cx="6637467" cy="1520413"/>
          </a:xfrm>
        </p:spPr>
        <p:txBody>
          <a:bodyPr>
            <a:noAutofit/>
          </a:bodyPr>
          <a:lstStyle/>
          <a:p>
            <a:pPr marL="457200" indent="-457200" algn="just">
              <a:buFont typeface="+mj-lt"/>
              <a:buAutoNum type="arabicPeriod"/>
            </a:pPr>
            <a:r>
              <a:rPr lang="it-IT" sz="2800" b="1" dirty="0"/>
              <a:t>Assenza di una gerarchia delle fonti</a:t>
            </a:r>
          </a:p>
          <a:p>
            <a:pPr marL="457200" indent="-457200" algn="just">
              <a:buFont typeface="+mj-lt"/>
              <a:buAutoNum type="arabicPeriod"/>
            </a:pPr>
            <a:r>
              <a:rPr lang="it-IT" sz="2800" b="1" dirty="0"/>
              <a:t>Mancanza di uniformità delle norme di diritto internazionale privato</a:t>
            </a:r>
          </a:p>
        </p:txBody>
      </p:sp>
    </p:spTree>
    <p:extLst>
      <p:ext uri="{BB962C8B-B14F-4D97-AF65-F5344CB8AC3E}">
        <p14:creationId xmlns:p14="http://schemas.microsoft.com/office/powerpoint/2010/main" val="1267928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sz="3200" dirty="0"/>
              <a:t>Il ruolo centrale dell’autonomia privata</a:t>
            </a:r>
          </a:p>
        </p:txBody>
      </p:sp>
      <p:sp>
        <p:nvSpPr>
          <p:cNvPr id="2" name="Segnaposto contenuto 1"/>
          <p:cNvSpPr>
            <a:spLocks noGrp="1"/>
          </p:cNvSpPr>
          <p:nvPr>
            <p:ph idx="1"/>
          </p:nvPr>
        </p:nvSpPr>
        <p:spPr/>
        <p:txBody>
          <a:bodyPr>
            <a:normAutofit/>
          </a:bodyPr>
          <a:lstStyle/>
          <a:p>
            <a:pPr marL="0" indent="0">
              <a:buNone/>
            </a:pPr>
            <a:r>
              <a:rPr lang="it-IT" dirty="0"/>
              <a:t>Le parti possono scegliere la legge applicabile al loro contratto:</a:t>
            </a:r>
          </a:p>
          <a:p>
            <a:pPr lvl="1"/>
            <a:r>
              <a:rPr lang="it-IT" b="1" dirty="0"/>
              <a:t>Scelta espressa</a:t>
            </a:r>
            <a:r>
              <a:rPr lang="it-IT" dirty="0"/>
              <a:t>: clausola nel contratto.</a:t>
            </a:r>
          </a:p>
          <a:p>
            <a:pPr lvl="1"/>
            <a:endParaRPr lang="it-IT" dirty="0"/>
          </a:p>
          <a:p>
            <a:pPr lvl="1"/>
            <a:r>
              <a:rPr lang="it-IT" b="1" dirty="0"/>
              <a:t>Scelta tacita</a:t>
            </a:r>
            <a:r>
              <a:rPr lang="it-IT" dirty="0"/>
              <a:t>: la scelta della legge applicabile emerge inequivocabilmente dalle clausole del contratto o dalle circostanze del caso concreto.</a:t>
            </a:r>
          </a:p>
        </p:txBody>
      </p:sp>
    </p:spTree>
    <p:extLst>
      <p:ext uri="{BB962C8B-B14F-4D97-AF65-F5344CB8AC3E}">
        <p14:creationId xmlns:p14="http://schemas.microsoft.com/office/powerpoint/2010/main" val="1809323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2223248" y="1097281"/>
            <a:ext cx="7756263" cy="1054250"/>
          </a:xfrm>
        </p:spPr>
        <p:txBody>
          <a:bodyPr>
            <a:normAutofit fontScale="90000"/>
          </a:bodyPr>
          <a:lstStyle/>
          <a:p>
            <a:r>
              <a:rPr lang="it-IT" dirty="0"/>
              <a:t>Scelta espressa della legge applicabile</a:t>
            </a:r>
          </a:p>
        </p:txBody>
      </p:sp>
      <p:sp>
        <p:nvSpPr>
          <p:cNvPr id="2" name="Segnaposto contenuto 1"/>
          <p:cNvSpPr>
            <a:spLocks noGrp="1"/>
          </p:cNvSpPr>
          <p:nvPr>
            <p:ph idx="1"/>
          </p:nvPr>
        </p:nvSpPr>
        <p:spPr/>
        <p:txBody>
          <a:bodyPr>
            <a:normAutofit fontScale="92500"/>
          </a:bodyPr>
          <a:lstStyle/>
          <a:p>
            <a:r>
              <a:rPr lang="it-IT" dirty="0"/>
              <a:t>Es. 1: “Il presente contratto è disciplinato dalla legge italiana”.</a:t>
            </a:r>
          </a:p>
          <a:p>
            <a:r>
              <a:rPr lang="it-IT" dirty="0"/>
              <a:t>Es. 2: “Il presente contratto e regolato e interpretato, in ogni sua parte, secondo la legge italiana. Il richiamo alla legge italiana non include il richiamo alla norme di diritto internazionale privato”.</a:t>
            </a:r>
          </a:p>
          <a:p>
            <a:endParaRPr lang="it-IT" dirty="0"/>
          </a:p>
          <a:p>
            <a:pPr marL="0" indent="0" algn="just">
              <a:buNone/>
            </a:pPr>
            <a:r>
              <a:rPr lang="it-IT" dirty="0"/>
              <a:t>Il problema del richiamo delle norme di diritto internazionale privato non si presenta nei paesi dell’UE: vedi art. 20 regolamento Roma I</a:t>
            </a:r>
          </a:p>
        </p:txBody>
      </p:sp>
    </p:spTree>
    <p:extLst>
      <p:ext uri="{BB962C8B-B14F-4D97-AF65-F5344CB8AC3E}">
        <p14:creationId xmlns:p14="http://schemas.microsoft.com/office/powerpoint/2010/main" val="3348038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a:t>La scelta tacita</a:t>
            </a:r>
          </a:p>
        </p:txBody>
      </p:sp>
      <p:sp>
        <p:nvSpPr>
          <p:cNvPr id="2" name="Segnaposto contenuto 1"/>
          <p:cNvSpPr>
            <a:spLocks noGrp="1"/>
          </p:cNvSpPr>
          <p:nvPr>
            <p:ph idx="1"/>
          </p:nvPr>
        </p:nvSpPr>
        <p:spPr/>
        <p:txBody>
          <a:bodyPr/>
          <a:lstStyle/>
          <a:p>
            <a:pPr marL="0" lvl="2" indent="0" algn="just">
              <a:buNone/>
            </a:pPr>
            <a:r>
              <a:rPr lang="it-IT" sz="2400" b="1" dirty="0"/>
              <a:t>L’orientamento della giurisprudenza italiana: </a:t>
            </a:r>
          </a:p>
          <a:p>
            <a:pPr marL="0" lvl="2" indent="0" algn="just">
              <a:buNone/>
            </a:pPr>
            <a:r>
              <a:rPr lang="it-IT" sz="2400" dirty="0"/>
              <a:t>scelta tacita della legge italiana può essere desunta dall’uso nel contratto della lingua italiana e del riferimento ad istituti di diritto italiano (cfr. </a:t>
            </a:r>
            <a:r>
              <a:rPr lang="it-IT" sz="2400" dirty="0" err="1"/>
              <a:t>Cass</a:t>
            </a:r>
            <a:r>
              <a:rPr lang="it-IT" sz="2400" dirty="0"/>
              <a:t>. 7377 n. 1996).</a:t>
            </a:r>
          </a:p>
          <a:p>
            <a:pPr marL="0" lvl="2" indent="0" algn="just">
              <a:buNone/>
            </a:pPr>
            <a:endParaRPr lang="it-IT" sz="2400" dirty="0"/>
          </a:p>
          <a:p>
            <a:pPr marL="0" lvl="2" indent="0" algn="just">
              <a:buNone/>
            </a:pPr>
            <a:r>
              <a:rPr lang="it-IT" sz="2400" b="1" dirty="0"/>
              <a:t>Possibilità di scelta tacita negativa?</a:t>
            </a:r>
          </a:p>
          <a:p>
            <a:endParaRPr lang="it-IT" dirty="0"/>
          </a:p>
        </p:txBody>
      </p:sp>
    </p:spTree>
    <p:extLst>
      <p:ext uri="{BB962C8B-B14F-4D97-AF65-F5344CB8AC3E}">
        <p14:creationId xmlns:p14="http://schemas.microsoft.com/office/powerpoint/2010/main" val="1571760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92500" lnSpcReduction="20000"/>
          </a:bodyPr>
          <a:lstStyle/>
          <a:p>
            <a:pPr marL="0" indent="0" algn="just">
              <a:buNone/>
            </a:pPr>
            <a:r>
              <a:rPr lang="it-IT" b="1" dirty="0"/>
              <a:t>Distinzione tra norma imperative e norme di applicazione necessaria (c.d. norma ‘internazionalmente’ imperative).</a:t>
            </a:r>
          </a:p>
          <a:p>
            <a:endParaRPr lang="it-IT" b="1" dirty="0"/>
          </a:p>
          <a:p>
            <a:pPr marL="68580" indent="0" algn="just">
              <a:buNone/>
            </a:pPr>
            <a:r>
              <a:rPr lang="it-IT" b="1" dirty="0"/>
              <a:t>Norme imperative</a:t>
            </a:r>
            <a:r>
              <a:rPr lang="it-IT" dirty="0"/>
              <a:t>: la scelta della legge applicabile comporta l’applicazione delle norme imperative dell’ordinamento prescelto e la disapplicazione delle norme imperative degli ordinamenti che presentano elementi di collegamento con il contratto.</a:t>
            </a:r>
          </a:p>
          <a:p>
            <a:endParaRPr lang="it-IT" dirty="0"/>
          </a:p>
          <a:p>
            <a:pPr marL="68580" indent="0" algn="just">
              <a:buNone/>
            </a:pPr>
            <a:r>
              <a:rPr lang="it-IT" b="1" dirty="0"/>
              <a:t>Norme di applicazione necessaria</a:t>
            </a:r>
            <a:r>
              <a:rPr lang="it-IT" dirty="0"/>
              <a:t>: sono comunque applicabili indipendentemente dalla legge applicabile al contratto.</a:t>
            </a:r>
          </a:p>
          <a:p>
            <a:endParaRPr lang="it-IT" dirty="0"/>
          </a:p>
        </p:txBody>
      </p:sp>
      <p:sp>
        <p:nvSpPr>
          <p:cNvPr id="3" name="Titolo 2"/>
          <p:cNvSpPr>
            <a:spLocks noGrp="1"/>
          </p:cNvSpPr>
          <p:nvPr>
            <p:ph type="title"/>
          </p:nvPr>
        </p:nvSpPr>
        <p:spPr>
          <a:xfrm>
            <a:off x="2567490" y="1027664"/>
            <a:ext cx="7448323" cy="1143000"/>
          </a:xfrm>
        </p:spPr>
        <p:txBody>
          <a:bodyPr>
            <a:noAutofit/>
          </a:bodyPr>
          <a:lstStyle/>
          <a:p>
            <a:r>
              <a:rPr lang="it-IT" sz="3200" dirty="0"/>
              <a:t>Autonomia delle parti e applicazione delle norme imperative</a:t>
            </a:r>
          </a:p>
        </p:txBody>
      </p:sp>
    </p:spTree>
    <p:extLst>
      <p:ext uri="{BB962C8B-B14F-4D97-AF65-F5344CB8AC3E}">
        <p14:creationId xmlns:p14="http://schemas.microsoft.com/office/powerpoint/2010/main" val="421566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algn="just"/>
            <a:r>
              <a:rPr lang="it-IT" b="1" dirty="0"/>
              <a:t>Extra UE</a:t>
            </a:r>
          </a:p>
          <a:p>
            <a:pPr marL="365760" lvl="1" indent="0" algn="just">
              <a:buNone/>
            </a:pPr>
            <a:r>
              <a:rPr lang="it-IT" dirty="0"/>
              <a:t>La norma è dichiarata di applicazione necessaria dalla legge dello stato del giudice che deve giudicare il contratto.</a:t>
            </a:r>
          </a:p>
          <a:p>
            <a:pPr algn="just"/>
            <a:r>
              <a:rPr lang="it-IT" b="1" dirty="0"/>
              <a:t>Unione europea</a:t>
            </a:r>
          </a:p>
          <a:p>
            <a:pPr marL="365760" lvl="1" indent="0" algn="just">
              <a:buNone/>
            </a:pPr>
            <a:r>
              <a:rPr lang="it-IT" dirty="0"/>
              <a:t>Nell’ambito dell’Unione si applica art. 9 (1) del Regolamento Roma I: lo stato membro non può decidere discrezionalmente se la norma è di applicazione necessaria ma occorre il rispetto dei requisiti dell’art. 9. </a:t>
            </a:r>
            <a:r>
              <a:rPr lang="it-IT" b="1" dirty="0"/>
              <a:t>Criterio dell’importanza cruciale </a:t>
            </a:r>
            <a:r>
              <a:rPr lang="it-IT" dirty="0"/>
              <a:t>(caso </a:t>
            </a:r>
            <a:r>
              <a:rPr lang="it-IT" dirty="0" err="1"/>
              <a:t>Unamar</a:t>
            </a:r>
            <a:r>
              <a:rPr lang="it-IT" dirty="0"/>
              <a:t> C 184/12)</a:t>
            </a:r>
          </a:p>
          <a:p>
            <a:pPr marL="411480" lvl="1" indent="0">
              <a:buNone/>
            </a:pPr>
            <a:endParaRPr lang="it-IT" dirty="0"/>
          </a:p>
        </p:txBody>
      </p:sp>
      <p:sp>
        <p:nvSpPr>
          <p:cNvPr id="3" name="Titolo 2"/>
          <p:cNvSpPr>
            <a:spLocks noGrp="1"/>
          </p:cNvSpPr>
          <p:nvPr>
            <p:ph type="title"/>
          </p:nvPr>
        </p:nvSpPr>
        <p:spPr/>
        <p:txBody>
          <a:bodyPr>
            <a:normAutofit fontScale="90000"/>
          </a:bodyPr>
          <a:lstStyle/>
          <a:p>
            <a:r>
              <a:rPr lang="it-IT" dirty="0"/>
              <a:t>Come stabilire la natura imperativa della norma?</a:t>
            </a:r>
          </a:p>
        </p:txBody>
      </p:sp>
    </p:spTree>
    <p:extLst>
      <p:ext uri="{BB962C8B-B14F-4D97-AF65-F5344CB8AC3E}">
        <p14:creationId xmlns:p14="http://schemas.microsoft.com/office/powerpoint/2010/main" val="1741984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lnSpcReduction="10000"/>
          </a:bodyPr>
          <a:lstStyle/>
          <a:p>
            <a:pPr marL="68580" indent="0" algn="just">
              <a:buNone/>
            </a:pPr>
            <a:r>
              <a:rPr lang="it-IT" dirty="0"/>
              <a:t>Le norme nazionali che attuano norme inderogabili contenute in direttive europee sono da considerare norme di applicazione necessaria (o imperative a livello internazionale)</a:t>
            </a:r>
          </a:p>
          <a:p>
            <a:pPr lvl="1"/>
            <a:r>
              <a:rPr lang="it-IT" b="1" dirty="0"/>
              <a:t>Esempio: Caso </a:t>
            </a:r>
            <a:r>
              <a:rPr lang="it-IT" b="1" dirty="0" err="1"/>
              <a:t>Ingmar</a:t>
            </a:r>
            <a:r>
              <a:rPr lang="it-IT" b="1" dirty="0"/>
              <a:t> </a:t>
            </a:r>
            <a:r>
              <a:rPr lang="it-IT" dirty="0"/>
              <a:t>(C-381/98) </a:t>
            </a:r>
          </a:p>
          <a:p>
            <a:pPr marL="777240" lvl="2" indent="0" algn="just">
              <a:buNone/>
            </a:pPr>
            <a:r>
              <a:rPr lang="it-IT" dirty="0"/>
              <a:t>La Corte di Giustizia ha stabilito che norma della legge inglese, che attua l’articolo della direttiva EU sul contratto di agenzia che stabilisce il pagamento dell’indennità di fine rapporto, costituisce una norma imperativa a livello internazionale e deve essere applicata anche se il contratto di agenzia è disciplinato dalla legge dello Stato della California</a:t>
            </a:r>
          </a:p>
        </p:txBody>
      </p:sp>
      <p:sp>
        <p:nvSpPr>
          <p:cNvPr id="3" name="Titolo 2"/>
          <p:cNvSpPr>
            <a:spLocks noGrp="1"/>
          </p:cNvSpPr>
          <p:nvPr>
            <p:ph type="title"/>
          </p:nvPr>
        </p:nvSpPr>
        <p:spPr/>
        <p:txBody>
          <a:bodyPr>
            <a:normAutofit fontScale="90000"/>
          </a:bodyPr>
          <a:lstStyle/>
          <a:p>
            <a:r>
              <a:rPr lang="it-IT" dirty="0"/>
              <a:t>Leggi nazionali di attuazione di direttive europee</a:t>
            </a:r>
          </a:p>
        </p:txBody>
      </p:sp>
    </p:spTree>
    <p:extLst>
      <p:ext uri="{BB962C8B-B14F-4D97-AF65-F5344CB8AC3E}">
        <p14:creationId xmlns:p14="http://schemas.microsoft.com/office/powerpoint/2010/main" val="318405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lnSpcReduction="10000"/>
          </a:bodyPr>
          <a:lstStyle/>
          <a:p>
            <a:pPr marL="68580" indent="0" algn="just">
              <a:buNone/>
            </a:pPr>
            <a:r>
              <a:rPr lang="it-IT" dirty="0"/>
              <a:t>Il giudice deve applicare le norme di diritto internazionale privato del suo ordinamento.</a:t>
            </a:r>
          </a:p>
          <a:p>
            <a:pPr algn="just"/>
            <a:r>
              <a:rPr lang="it-IT" dirty="0"/>
              <a:t>I criteri stabiliti dalla Convenzione dell’</a:t>
            </a:r>
            <a:r>
              <a:rPr lang="it-IT" dirty="0" err="1"/>
              <a:t>Aja</a:t>
            </a:r>
            <a:r>
              <a:rPr lang="it-IT" dirty="0"/>
              <a:t> del 1955 sulla legge applicabile alle vendite internazionali</a:t>
            </a:r>
          </a:p>
          <a:p>
            <a:pPr algn="just"/>
            <a:r>
              <a:rPr lang="it-IT" dirty="0"/>
              <a:t>I criteri stabiliti dal Regolamento Roma I</a:t>
            </a:r>
          </a:p>
          <a:p>
            <a:pPr algn="just"/>
            <a:endParaRPr lang="it-IT" dirty="0"/>
          </a:p>
          <a:p>
            <a:pPr marL="68580" indent="0">
              <a:buNone/>
            </a:pPr>
            <a:r>
              <a:rPr lang="it-IT" dirty="0"/>
              <a:t>Applicazione della </a:t>
            </a:r>
            <a:r>
              <a:rPr lang="it-IT" i="1" dirty="0" err="1"/>
              <a:t>lex</a:t>
            </a:r>
            <a:r>
              <a:rPr lang="it-IT" i="1" dirty="0"/>
              <a:t> mercatoria</a:t>
            </a:r>
            <a:r>
              <a:rPr lang="it-IT" dirty="0"/>
              <a:t>?</a:t>
            </a:r>
          </a:p>
          <a:p>
            <a:pPr marL="365760" lvl="1" indent="0">
              <a:buNone/>
            </a:pPr>
            <a:r>
              <a:rPr lang="it-IT" dirty="0"/>
              <a:t>Diversa soluzione a seconda che la controversia è decida da giudice ordinario o da arbitri.</a:t>
            </a:r>
          </a:p>
        </p:txBody>
      </p:sp>
      <p:sp>
        <p:nvSpPr>
          <p:cNvPr id="3" name="Titolo 2"/>
          <p:cNvSpPr>
            <a:spLocks noGrp="1"/>
          </p:cNvSpPr>
          <p:nvPr>
            <p:ph type="title"/>
          </p:nvPr>
        </p:nvSpPr>
        <p:spPr/>
        <p:txBody>
          <a:bodyPr>
            <a:normAutofit/>
          </a:bodyPr>
          <a:lstStyle/>
          <a:p>
            <a:r>
              <a:rPr lang="it-IT" sz="4400" dirty="0"/>
              <a:t>Mancanza di scelta della legge</a:t>
            </a:r>
          </a:p>
        </p:txBody>
      </p:sp>
    </p:spTree>
    <p:extLst>
      <p:ext uri="{BB962C8B-B14F-4D97-AF65-F5344CB8AC3E}">
        <p14:creationId xmlns:p14="http://schemas.microsoft.com/office/powerpoint/2010/main" val="13110417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832</Words>
  <Application>Microsoft Macintosh PowerPoint</Application>
  <PresentationFormat>Widescreen</PresentationFormat>
  <Paragraphs>66</Paragraphs>
  <Slides>14</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14</vt:i4>
      </vt:variant>
    </vt:vector>
  </HeadingPairs>
  <TitlesOfParts>
    <vt:vector size="17" baseType="lpstr">
      <vt:lpstr>Century Gothic</vt:lpstr>
      <vt:lpstr>Wingdings 2</vt:lpstr>
      <vt:lpstr>Austin</vt:lpstr>
      <vt:lpstr>    La legge applicabile al contratto internazionale</vt:lpstr>
      <vt:lpstr>Le fonti del contratto internazionale: una babele giuridica</vt:lpstr>
      <vt:lpstr>Il ruolo centrale dell’autonomia privata</vt:lpstr>
      <vt:lpstr>Scelta espressa della legge applicabile</vt:lpstr>
      <vt:lpstr>La scelta tacita</vt:lpstr>
      <vt:lpstr>Autonomia delle parti e applicazione delle norme imperative</vt:lpstr>
      <vt:lpstr>Come stabilire la natura imperativa della norma?</vt:lpstr>
      <vt:lpstr>Leggi nazionali di attuazione di direttive europee</vt:lpstr>
      <vt:lpstr>Mancanza di scelta della legge</vt:lpstr>
      <vt:lpstr>   La Convenzione dell’Aja del 1955 sulla legge applicabile alle vendite internazionali</vt:lpstr>
      <vt:lpstr>Due soluzioni elaborate dalla dottrina</vt:lpstr>
      <vt:lpstr>I criteri stabiliti dal regolamento Roma I</vt:lpstr>
      <vt:lpstr>3 criteri utilizzati dall’art. 4 Regolamento Roma I per determinare la legge applicabile</vt:lpstr>
      <vt:lpstr>Norme di diritto internazionale privato o lex mercatoria?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La legge applicabile al contratto internazionale</dc:title>
  <dc:creator>laura.vagni@unimc.it</dc:creator>
  <cp:lastModifiedBy>laura.vagni@unimc.it</cp:lastModifiedBy>
  <cp:revision>1</cp:revision>
  <dcterms:created xsi:type="dcterms:W3CDTF">2023-09-14T10:09:11Z</dcterms:created>
  <dcterms:modified xsi:type="dcterms:W3CDTF">2023-09-14T10:09:58Z</dcterms:modified>
</cp:coreProperties>
</file>