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sldIdLst>
    <p:sldId id="256" r:id="rId2"/>
    <p:sldId id="257" r:id="rId3"/>
    <p:sldId id="258" r:id="rId4"/>
    <p:sldId id="263" r:id="rId5"/>
    <p:sldId id="259" r:id="rId6"/>
    <p:sldId id="260" r:id="rId7"/>
    <p:sldId id="261" r:id="rId8"/>
    <p:sldId id="262"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584"/>
  </p:normalViewPr>
  <p:slideViewPr>
    <p:cSldViewPr snapToGrid="0" snapToObjects="1">
      <p:cViewPr varScale="1">
        <p:scale>
          <a:sx n="104" d="100"/>
          <a:sy n="104" d="100"/>
        </p:scale>
        <p:origin x="1880"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52B67A-921F-4530-9319-E9C5BEBF247C}"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US"/>
        </a:p>
      </dgm:t>
    </dgm:pt>
    <dgm:pt modelId="{769490B4-3332-4460-BB9F-990A5CDAA3E1}">
      <dgm:prSet/>
      <dgm:spPr/>
      <dgm:t>
        <a:bodyPr/>
        <a:lstStyle/>
        <a:p>
          <a:r>
            <a:rPr lang="it-IT" b="0" i="0"/>
            <a:t>Neutralità.</a:t>
          </a:r>
          <a:endParaRPr lang="en-US"/>
        </a:p>
      </dgm:t>
    </dgm:pt>
    <dgm:pt modelId="{AB24B5B9-8D12-4F18-BBFB-460FE217D8F4}" type="parTrans" cxnId="{8CC5E7F7-B6AC-4E03-90F0-10F41A5A6E88}">
      <dgm:prSet/>
      <dgm:spPr/>
      <dgm:t>
        <a:bodyPr/>
        <a:lstStyle/>
        <a:p>
          <a:endParaRPr lang="en-US"/>
        </a:p>
      </dgm:t>
    </dgm:pt>
    <dgm:pt modelId="{8E783A2A-3E07-4BAF-884E-E782207D5699}" type="sibTrans" cxnId="{8CC5E7F7-B6AC-4E03-90F0-10F41A5A6E88}">
      <dgm:prSet/>
      <dgm:spPr/>
      <dgm:t>
        <a:bodyPr/>
        <a:lstStyle/>
        <a:p>
          <a:endParaRPr lang="en-US"/>
        </a:p>
      </dgm:t>
    </dgm:pt>
    <dgm:pt modelId="{4860D4C0-D559-4AC0-B344-245AD8825505}">
      <dgm:prSet/>
      <dgm:spPr/>
      <dgm:t>
        <a:bodyPr/>
        <a:lstStyle/>
        <a:p>
          <a:r>
            <a:rPr lang="it-IT" b="0" i="0"/>
            <a:t>Competenza specifica degli arbitri.</a:t>
          </a:r>
          <a:endParaRPr lang="en-US"/>
        </a:p>
      </dgm:t>
    </dgm:pt>
    <dgm:pt modelId="{4336631D-05CF-4F18-8D86-BBE16A18E3A4}" type="parTrans" cxnId="{DD02A097-18AF-4B43-ADBE-A0925100A7BA}">
      <dgm:prSet/>
      <dgm:spPr/>
      <dgm:t>
        <a:bodyPr/>
        <a:lstStyle/>
        <a:p>
          <a:endParaRPr lang="en-US"/>
        </a:p>
      </dgm:t>
    </dgm:pt>
    <dgm:pt modelId="{9BD07006-E9DF-4189-97B8-80F4FC6AF175}" type="sibTrans" cxnId="{DD02A097-18AF-4B43-ADBE-A0925100A7BA}">
      <dgm:prSet/>
      <dgm:spPr/>
      <dgm:t>
        <a:bodyPr/>
        <a:lstStyle/>
        <a:p>
          <a:endParaRPr lang="en-US"/>
        </a:p>
      </dgm:t>
    </dgm:pt>
    <dgm:pt modelId="{FBF58128-8A37-423F-9022-B3E112C8FA41}">
      <dgm:prSet/>
      <dgm:spPr/>
      <dgm:t>
        <a:bodyPr/>
        <a:lstStyle/>
        <a:p>
          <a:r>
            <a:rPr lang="it-IT" b="0" i="0"/>
            <a:t>Segretezza.</a:t>
          </a:r>
          <a:endParaRPr lang="en-US"/>
        </a:p>
      </dgm:t>
    </dgm:pt>
    <dgm:pt modelId="{72D96DF4-112E-4555-B30A-CECB923186A7}" type="parTrans" cxnId="{0F6D962C-9DF1-49E1-B723-1AF5173DB611}">
      <dgm:prSet/>
      <dgm:spPr/>
      <dgm:t>
        <a:bodyPr/>
        <a:lstStyle/>
        <a:p>
          <a:endParaRPr lang="en-US"/>
        </a:p>
      </dgm:t>
    </dgm:pt>
    <dgm:pt modelId="{A4DF9355-338B-4E0F-8D70-F3490442342A}" type="sibTrans" cxnId="{0F6D962C-9DF1-49E1-B723-1AF5173DB611}">
      <dgm:prSet/>
      <dgm:spPr/>
      <dgm:t>
        <a:bodyPr/>
        <a:lstStyle/>
        <a:p>
          <a:endParaRPr lang="en-US"/>
        </a:p>
      </dgm:t>
    </dgm:pt>
    <dgm:pt modelId="{0EC38AB1-5702-4CF0-ADD5-8DAAEAEC8A95}">
      <dgm:prSet/>
      <dgm:spPr/>
      <dgm:t>
        <a:bodyPr/>
        <a:lstStyle/>
        <a:p>
          <a:r>
            <a:rPr lang="it-IT" b="0" i="0"/>
            <a:t>Procedura meno formale.</a:t>
          </a:r>
          <a:endParaRPr lang="en-US"/>
        </a:p>
      </dgm:t>
    </dgm:pt>
    <dgm:pt modelId="{D2E0B1A5-A798-4381-9B35-5B0C6269CEED}" type="parTrans" cxnId="{AA8635DE-5E10-43AC-A6C9-98E4499F5507}">
      <dgm:prSet/>
      <dgm:spPr/>
      <dgm:t>
        <a:bodyPr/>
        <a:lstStyle/>
        <a:p>
          <a:endParaRPr lang="en-US"/>
        </a:p>
      </dgm:t>
    </dgm:pt>
    <dgm:pt modelId="{B29F5A07-F45C-4CE6-9CD5-904A3CBEF753}" type="sibTrans" cxnId="{AA8635DE-5E10-43AC-A6C9-98E4499F5507}">
      <dgm:prSet/>
      <dgm:spPr/>
      <dgm:t>
        <a:bodyPr/>
        <a:lstStyle/>
        <a:p>
          <a:endParaRPr lang="en-US"/>
        </a:p>
      </dgm:t>
    </dgm:pt>
    <dgm:pt modelId="{068BA1F2-682A-BB41-9149-757692133232}" type="pres">
      <dgm:prSet presAssocID="{5B52B67A-921F-4530-9319-E9C5BEBF247C}" presName="vert0" presStyleCnt="0">
        <dgm:presLayoutVars>
          <dgm:dir/>
          <dgm:animOne val="branch"/>
          <dgm:animLvl val="lvl"/>
        </dgm:presLayoutVars>
      </dgm:prSet>
      <dgm:spPr/>
    </dgm:pt>
    <dgm:pt modelId="{20AED064-256E-3B41-91D8-1F29036F17EE}" type="pres">
      <dgm:prSet presAssocID="{769490B4-3332-4460-BB9F-990A5CDAA3E1}" presName="thickLine" presStyleLbl="alignNode1" presStyleIdx="0" presStyleCnt="4"/>
      <dgm:spPr/>
    </dgm:pt>
    <dgm:pt modelId="{25B8A2DF-96F6-AF40-BE53-77984DD32CED}" type="pres">
      <dgm:prSet presAssocID="{769490B4-3332-4460-BB9F-990A5CDAA3E1}" presName="horz1" presStyleCnt="0"/>
      <dgm:spPr/>
    </dgm:pt>
    <dgm:pt modelId="{B0DBDBC3-5AD9-E746-93DE-818A47A6BE9C}" type="pres">
      <dgm:prSet presAssocID="{769490B4-3332-4460-BB9F-990A5CDAA3E1}" presName="tx1" presStyleLbl="revTx" presStyleIdx="0" presStyleCnt="4"/>
      <dgm:spPr/>
    </dgm:pt>
    <dgm:pt modelId="{FD72DFCF-0EFF-8A41-8FA2-0385666C43A3}" type="pres">
      <dgm:prSet presAssocID="{769490B4-3332-4460-BB9F-990A5CDAA3E1}" presName="vert1" presStyleCnt="0"/>
      <dgm:spPr/>
    </dgm:pt>
    <dgm:pt modelId="{F2E57F87-0F31-FB49-81B0-5B748D349828}" type="pres">
      <dgm:prSet presAssocID="{4860D4C0-D559-4AC0-B344-245AD8825505}" presName="thickLine" presStyleLbl="alignNode1" presStyleIdx="1" presStyleCnt="4"/>
      <dgm:spPr/>
    </dgm:pt>
    <dgm:pt modelId="{8D6AC696-A7F4-9946-86BA-06A25C814C18}" type="pres">
      <dgm:prSet presAssocID="{4860D4C0-D559-4AC0-B344-245AD8825505}" presName="horz1" presStyleCnt="0"/>
      <dgm:spPr/>
    </dgm:pt>
    <dgm:pt modelId="{0528580E-F030-5249-82A0-F157FA62DA45}" type="pres">
      <dgm:prSet presAssocID="{4860D4C0-D559-4AC0-B344-245AD8825505}" presName="tx1" presStyleLbl="revTx" presStyleIdx="1" presStyleCnt="4"/>
      <dgm:spPr/>
    </dgm:pt>
    <dgm:pt modelId="{AFE3081E-48F7-EB43-ABDC-AFCF29FF3092}" type="pres">
      <dgm:prSet presAssocID="{4860D4C0-D559-4AC0-B344-245AD8825505}" presName="vert1" presStyleCnt="0"/>
      <dgm:spPr/>
    </dgm:pt>
    <dgm:pt modelId="{69C9E2B8-9DF2-0D47-B952-BED9BA8D17EB}" type="pres">
      <dgm:prSet presAssocID="{FBF58128-8A37-423F-9022-B3E112C8FA41}" presName="thickLine" presStyleLbl="alignNode1" presStyleIdx="2" presStyleCnt="4"/>
      <dgm:spPr/>
    </dgm:pt>
    <dgm:pt modelId="{1C9E1B3F-58E0-274E-992D-9BBBDC8A3EAC}" type="pres">
      <dgm:prSet presAssocID="{FBF58128-8A37-423F-9022-B3E112C8FA41}" presName="horz1" presStyleCnt="0"/>
      <dgm:spPr/>
    </dgm:pt>
    <dgm:pt modelId="{67A080FC-EB8B-3247-BCBD-242E183DA739}" type="pres">
      <dgm:prSet presAssocID="{FBF58128-8A37-423F-9022-B3E112C8FA41}" presName="tx1" presStyleLbl="revTx" presStyleIdx="2" presStyleCnt="4"/>
      <dgm:spPr/>
    </dgm:pt>
    <dgm:pt modelId="{46A2C796-12D1-AE47-AF37-FD5F1C6CE144}" type="pres">
      <dgm:prSet presAssocID="{FBF58128-8A37-423F-9022-B3E112C8FA41}" presName="vert1" presStyleCnt="0"/>
      <dgm:spPr/>
    </dgm:pt>
    <dgm:pt modelId="{9BBD0DA7-584D-2643-A438-70FF43127C18}" type="pres">
      <dgm:prSet presAssocID="{0EC38AB1-5702-4CF0-ADD5-8DAAEAEC8A95}" presName="thickLine" presStyleLbl="alignNode1" presStyleIdx="3" presStyleCnt="4"/>
      <dgm:spPr/>
    </dgm:pt>
    <dgm:pt modelId="{D21D079E-74CC-E64C-A36B-3E1AA5EFA207}" type="pres">
      <dgm:prSet presAssocID="{0EC38AB1-5702-4CF0-ADD5-8DAAEAEC8A95}" presName="horz1" presStyleCnt="0"/>
      <dgm:spPr/>
    </dgm:pt>
    <dgm:pt modelId="{C66AEB74-4EE0-5348-B957-F9BFDB37DF49}" type="pres">
      <dgm:prSet presAssocID="{0EC38AB1-5702-4CF0-ADD5-8DAAEAEC8A95}" presName="tx1" presStyleLbl="revTx" presStyleIdx="3" presStyleCnt="4"/>
      <dgm:spPr/>
    </dgm:pt>
    <dgm:pt modelId="{C00A6C0A-5DC5-9F42-BD66-E0106AB18F0D}" type="pres">
      <dgm:prSet presAssocID="{0EC38AB1-5702-4CF0-ADD5-8DAAEAEC8A95}" presName="vert1" presStyleCnt="0"/>
      <dgm:spPr/>
    </dgm:pt>
  </dgm:ptLst>
  <dgm:cxnLst>
    <dgm:cxn modelId="{0F6D962C-9DF1-49E1-B723-1AF5173DB611}" srcId="{5B52B67A-921F-4530-9319-E9C5BEBF247C}" destId="{FBF58128-8A37-423F-9022-B3E112C8FA41}" srcOrd="2" destOrd="0" parTransId="{72D96DF4-112E-4555-B30A-CECB923186A7}" sibTransId="{A4DF9355-338B-4E0F-8D70-F3490442342A}"/>
    <dgm:cxn modelId="{DD02A097-18AF-4B43-ADBE-A0925100A7BA}" srcId="{5B52B67A-921F-4530-9319-E9C5BEBF247C}" destId="{4860D4C0-D559-4AC0-B344-245AD8825505}" srcOrd="1" destOrd="0" parTransId="{4336631D-05CF-4F18-8D86-BBE16A18E3A4}" sibTransId="{9BD07006-E9DF-4189-97B8-80F4FC6AF175}"/>
    <dgm:cxn modelId="{098FA19D-A286-B24D-95E8-345A4E8428A1}" type="presOf" srcId="{4860D4C0-D559-4AC0-B344-245AD8825505}" destId="{0528580E-F030-5249-82A0-F157FA62DA45}" srcOrd="0" destOrd="0" presId="urn:microsoft.com/office/officeart/2008/layout/LinedList"/>
    <dgm:cxn modelId="{D608DCAE-3F28-EB48-9ED1-6F7A31956A66}" type="presOf" srcId="{0EC38AB1-5702-4CF0-ADD5-8DAAEAEC8A95}" destId="{C66AEB74-4EE0-5348-B957-F9BFDB37DF49}" srcOrd="0" destOrd="0" presId="urn:microsoft.com/office/officeart/2008/layout/LinedList"/>
    <dgm:cxn modelId="{1A681BDD-4D5D-3442-96E0-94D161C5F39B}" type="presOf" srcId="{769490B4-3332-4460-BB9F-990A5CDAA3E1}" destId="{B0DBDBC3-5AD9-E746-93DE-818A47A6BE9C}" srcOrd="0" destOrd="0" presId="urn:microsoft.com/office/officeart/2008/layout/LinedList"/>
    <dgm:cxn modelId="{02E37EDD-9E22-9E4A-A2DC-F210C17AE5C8}" type="presOf" srcId="{5B52B67A-921F-4530-9319-E9C5BEBF247C}" destId="{068BA1F2-682A-BB41-9149-757692133232}" srcOrd="0" destOrd="0" presId="urn:microsoft.com/office/officeart/2008/layout/LinedList"/>
    <dgm:cxn modelId="{AA8635DE-5E10-43AC-A6C9-98E4499F5507}" srcId="{5B52B67A-921F-4530-9319-E9C5BEBF247C}" destId="{0EC38AB1-5702-4CF0-ADD5-8DAAEAEC8A95}" srcOrd="3" destOrd="0" parTransId="{D2E0B1A5-A798-4381-9B35-5B0C6269CEED}" sibTransId="{B29F5A07-F45C-4CE6-9CD5-904A3CBEF753}"/>
    <dgm:cxn modelId="{8CC5E7F7-B6AC-4E03-90F0-10F41A5A6E88}" srcId="{5B52B67A-921F-4530-9319-E9C5BEBF247C}" destId="{769490B4-3332-4460-BB9F-990A5CDAA3E1}" srcOrd="0" destOrd="0" parTransId="{AB24B5B9-8D12-4F18-BBFB-460FE217D8F4}" sibTransId="{8E783A2A-3E07-4BAF-884E-E782207D5699}"/>
    <dgm:cxn modelId="{96CB87FD-20D6-B649-919E-35E12FA1411A}" type="presOf" srcId="{FBF58128-8A37-423F-9022-B3E112C8FA41}" destId="{67A080FC-EB8B-3247-BCBD-242E183DA739}" srcOrd="0" destOrd="0" presId="urn:microsoft.com/office/officeart/2008/layout/LinedList"/>
    <dgm:cxn modelId="{FD82A65C-8CCA-444B-B04E-3F3A2CB034AD}" type="presParOf" srcId="{068BA1F2-682A-BB41-9149-757692133232}" destId="{20AED064-256E-3B41-91D8-1F29036F17EE}" srcOrd="0" destOrd="0" presId="urn:microsoft.com/office/officeart/2008/layout/LinedList"/>
    <dgm:cxn modelId="{37238740-8AC8-904D-BC9D-59E2F7DE0632}" type="presParOf" srcId="{068BA1F2-682A-BB41-9149-757692133232}" destId="{25B8A2DF-96F6-AF40-BE53-77984DD32CED}" srcOrd="1" destOrd="0" presId="urn:microsoft.com/office/officeart/2008/layout/LinedList"/>
    <dgm:cxn modelId="{EB25AC2D-FA3A-7D43-B9F6-5A751868C7C8}" type="presParOf" srcId="{25B8A2DF-96F6-AF40-BE53-77984DD32CED}" destId="{B0DBDBC3-5AD9-E746-93DE-818A47A6BE9C}" srcOrd="0" destOrd="0" presId="urn:microsoft.com/office/officeart/2008/layout/LinedList"/>
    <dgm:cxn modelId="{5D7770D0-520C-6648-9584-116C4DF410CA}" type="presParOf" srcId="{25B8A2DF-96F6-AF40-BE53-77984DD32CED}" destId="{FD72DFCF-0EFF-8A41-8FA2-0385666C43A3}" srcOrd="1" destOrd="0" presId="urn:microsoft.com/office/officeart/2008/layout/LinedList"/>
    <dgm:cxn modelId="{124D1A5D-EE44-0B4E-B49E-17AEE5DB303F}" type="presParOf" srcId="{068BA1F2-682A-BB41-9149-757692133232}" destId="{F2E57F87-0F31-FB49-81B0-5B748D349828}" srcOrd="2" destOrd="0" presId="urn:microsoft.com/office/officeart/2008/layout/LinedList"/>
    <dgm:cxn modelId="{E2F7DAF4-EFA8-0044-B31E-53A0C42EA3B0}" type="presParOf" srcId="{068BA1F2-682A-BB41-9149-757692133232}" destId="{8D6AC696-A7F4-9946-86BA-06A25C814C18}" srcOrd="3" destOrd="0" presId="urn:microsoft.com/office/officeart/2008/layout/LinedList"/>
    <dgm:cxn modelId="{9D6464AE-9962-384F-B9B2-40671AE9D6B9}" type="presParOf" srcId="{8D6AC696-A7F4-9946-86BA-06A25C814C18}" destId="{0528580E-F030-5249-82A0-F157FA62DA45}" srcOrd="0" destOrd="0" presId="urn:microsoft.com/office/officeart/2008/layout/LinedList"/>
    <dgm:cxn modelId="{4DB2DF08-414B-C642-B03D-6AC69DDD0D49}" type="presParOf" srcId="{8D6AC696-A7F4-9946-86BA-06A25C814C18}" destId="{AFE3081E-48F7-EB43-ABDC-AFCF29FF3092}" srcOrd="1" destOrd="0" presId="urn:microsoft.com/office/officeart/2008/layout/LinedList"/>
    <dgm:cxn modelId="{5BA9FDFE-0667-C14A-A1AE-2720CE6E5034}" type="presParOf" srcId="{068BA1F2-682A-BB41-9149-757692133232}" destId="{69C9E2B8-9DF2-0D47-B952-BED9BA8D17EB}" srcOrd="4" destOrd="0" presId="urn:microsoft.com/office/officeart/2008/layout/LinedList"/>
    <dgm:cxn modelId="{8F7E8B74-4A54-4945-993C-0F9C9D777812}" type="presParOf" srcId="{068BA1F2-682A-BB41-9149-757692133232}" destId="{1C9E1B3F-58E0-274E-992D-9BBBDC8A3EAC}" srcOrd="5" destOrd="0" presId="urn:microsoft.com/office/officeart/2008/layout/LinedList"/>
    <dgm:cxn modelId="{C47CC9AD-EA0A-5443-8AC8-FE1A5F626919}" type="presParOf" srcId="{1C9E1B3F-58E0-274E-992D-9BBBDC8A3EAC}" destId="{67A080FC-EB8B-3247-BCBD-242E183DA739}" srcOrd="0" destOrd="0" presId="urn:microsoft.com/office/officeart/2008/layout/LinedList"/>
    <dgm:cxn modelId="{35E48EBA-EA70-4442-A4C3-2527C7828F53}" type="presParOf" srcId="{1C9E1B3F-58E0-274E-992D-9BBBDC8A3EAC}" destId="{46A2C796-12D1-AE47-AF37-FD5F1C6CE144}" srcOrd="1" destOrd="0" presId="urn:microsoft.com/office/officeart/2008/layout/LinedList"/>
    <dgm:cxn modelId="{372ABA1C-AEE1-6B40-B5BC-9CB8763E63CB}" type="presParOf" srcId="{068BA1F2-682A-BB41-9149-757692133232}" destId="{9BBD0DA7-584D-2643-A438-70FF43127C18}" srcOrd="6" destOrd="0" presId="urn:microsoft.com/office/officeart/2008/layout/LinedList"/>
    <dgm:cxn modelId="{E5E76A5D-C433-3944-AF5F-1721FF436C23}" type="presParOf" srcId="{068BA1F2-682A-BB41-9149-757692133232}" destId="{D21D079E-74CC-E64C-A36B-3E1AA5EFA207}" srcOrd="7" destOrd="0" presId="urn:microsoft.com/office/officeart/2008/layout/LinedList"/>
    <dgm:cxn modelId="{2CE3EDA0-C0C7-3D41-A116-FB4C3E726977}" type="presParOf" srcId="{D21D079E-74CC-E64C-A36B-3E1AA5EFA207}" destId="{C66AEB74-4EE0-5348-B957-F9BFDB37DF49}" srcOrd="0" destOrd="0" presId="urn:microsoft.com/office/officeart/2008/layout/LinedList"/>
    <dgm:cxn modelId="{1352CFB2-6B45-344A-B5BB-632CDE14C631}" type="presParOf" srcId="{D21D079E-74CC-E64C-A36B-3E1AA5EFA207}" destId="{C00A6C0A-5DC5-9F42-BD66-E0106AB18F0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72E0A6-FBDE-45D6-9A6E-BBFD093C5C8F}"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FCE4AE2F-06BC-433E-8DBE-4518F72D8B50}">
      <dgm:prSet/>
      <dgm:spPr/>
      <dgm:t>
        <a:bodyPr/>
        <a:lstStyle/>
        <a:p>
          <a:r>
            <a:rPr lang="it-IT" b="0" i="0" dirty="0"/>
            <a:t>Costo elevato</a:t>
          </a:r>
          <a:endParaRPr lang="en-US" dirty="0"/>
        </a:p>
      </dgm:t>
    </dgm:pt>
    <dgm:pt modelId="{21E2D50B-1BFE-417F-B925-7F870588BC93}" type="parTrans" cxnId="{88BA7C74-EE56-4822-B316-956616BA44FF}">
      <dgm:prSet/>
      <dgm:spPr/>
      <dgm:t>
        <a:bodyPr/>
        <a:lstStyle/>
        <a:p>
          <a:endParaRPr lang="en-US"/>
        </a:p>
      </dgm:t>
    </dgm:pt>
    <dgm:pt modelId="{6313A358-2C45-478B-A65E-8CBA53D08135}" type="sibTrans" cxnId="{88BA7C74-EE56-4822-B316-956616BA44FF}">
      <dgm:prSet/>
      <dgm:spPr/>
      <dgm:t>
        <a:bodyPr/>
        <a:lstStyle/>
        <a:p>
          <a:endParaRPr lang="en-US"/>
        </a:p>
      </dgm:t>
    </dgm:pt>
    <dgm:pt modelId="{FAE93FD0-061E-4098-91CF-E6D8AFC7134E}">
      <dgm:prSet/>
      <dgm:spPr/>
      <dgm:t>
        <a:bodyPr/>
        <a:lstStyle/>
        <a:p>
          <a:r>
            <a:rPr lang="it-IT" b="0" i="0" dirty="0"/>
            <a:t>Il problema delle materie (e delle controversie) non arbitrabili</a:t>
          </a:r>
          <a:endParaRPr lang="en-US" dirty="0"/>
        </a:p>
      </dgm:t>
    </dgm:pt>
    <dgm:pt modelId="{D627D11B-AC3E-4276-9F5F-00DEAF9263FE}" type="parTrans" cxnId="{9519B518-2A1A-47CB-8551-B3C97C493C41}">
      <dgm:prSet/>
      <dgm:spPr/>
      <dgm:t>
        <a:bodyPr/>
        <a:lstStyle/>
        <a:p>
          <a:endParaRPr lang="en-US"/>
        </a:p>
      </dgm:t>
    </dgm:pt>
    <dgm:pt modelId="{B0D68D1B-6803-4203-959C-C390B9D27997}" type="sibTrans" cxnId="{9519B518-2A1A-47CB-8551-B3C97C493C41}">
      <dgm:prSet/>
      <dgm:spPr/>
      <dgm:t>
        <a:bodyPr/>
        <a:lstStyle/>
        <a:p>
          <a:endParaRPr lang="en-US"/>
        </a:p>
      </dgm:t>
    </dgm:pt>
    <dgm:pt modelId="{3AF76466-50A7-48A3-A42A-C8199F538091}">
      <dgm:prSet/>
      <dgm:spPr/>
      <dgm:t>
        <a:bodyPr/>
        <a:lstStyle/>
        <a:p>
          <a:r>
            <a:rPr lang="it-IT" b="0" i="0" dirty="0"/>
            <a:t>Il problema del rispetto delle norme di ordine pubblico </a:t>
          </a:r>
          <a:endParaRPr lang="en-US" dirty="0"/>
        </a:p>
      </dgm:t>
    </dgm:pt>
    <dgm:pt modelId="{13A79FD7-40C3-4535-830B-77F372366CC9}" type="parTrans" cxnId="{75C994BB-D7B0-40D4-8BD9-6E803F8ED9EE}">
      <dgm:prSet/>
      <dgm:spPr/>
      <dgm:t>
        <a:bodyPr/>
        <a:lstStyle/>
        <a:p>
          <a:endParaRPr lang="en-US"/>
        </a:p>
      </dgm:t>
    </dgm:pt>
    <dgm:pt modelId="{F41BA98E-EB7D-47C4-96E6-FF4A83FC5398}" type="sibTrans" cxnId="{75C994BB-D7B0-40D4-8BD9-6E803F8ED9EE}">
      <dgm:prSet/>
      <dgm:spPr/>
      <dgm:t>
        <a:bodyPr/>
        <a:lstStyle/>
        <a:p>
          <a:endParaRPr lang="en-US"/>
        </a:p>
      </dgm:t>
    </dgm:pt>
    <dgm:pt modelId="{F06C88CF-E355-6B4F-900B-6CA0E6B9E611}" type="pres">
      <dgm:prSet presAssocID="{F472E0A6-FBDE-45D6-9A6E-BBFD093C5C8F}" presName="linear" presStyleCnt="0">
        <dgm:presLayoutVars>
          <dgm:animLvl val="lvl"/>
          <dgm:resizeHandles val="exact"/>
        </dgm:presLayoutVars>
      </dgm:prSet>
      <dgm:spPr/>
    </dgm:pt>
    <dgm:pt modelId="{9683080C-A794-A946-9DD3-645E98D589BB}" type="pres">
      <dgm:prSet presAssocID="{FCE4AE2F-06BC-433E-8DBE-4518F72D8B50}" presName="parentText" presStyleLbl="node1" presStyleIdx="0" presStyleCnt="3">
        <dgm:presLayoutVars>
          <dgm:chMax val="0"/>
          <dgm:bulletEnabled val="1"/>
        </dgm:presLayoutVars>
      </dgm:prSet>
      <dgm:spPr/>
    </dgm:pt>
    <dgm:pt modelId="{E48EF5E4-8E4A-6E41-84AC-F12B5504C73B}" type="pres">
      <dgm:prSet presAssocID="{6313A358-2C45-478B-A65E-8CBA53D08135}" presName="spacer" presStyleCnt="0"/>
      <dgm:spPr/>
    </dgm:pt>
    <dgm:pt modelId="{FF66210F-E648-DA43-AC09-F7C7EC868E42}" type="pres">
      <dgm:prSet presAssocID="{FAE93FD0-061E-4098-91CF-E6D8AFC7134E}" presName="parentText" presStyleLbl="node1" presStyleIdx="1" presStyleCnt="3">
        <dgm:presLayoutVars>
          <dgm:chMax val="0"/>
          <dgm:bulletEnabled val="1"/>
        </dgm:presLayoutVars>
      </dgm:prSet>
      <dgm:spPr/>
    </dgm:pt>
    <dgm:pt modelId="{AF138844-2156-174D-8ADA-9157C533C305}" type="pres">
      <dgm:prSet presAssocID="{B0D68D1B-6803-4203-959C-C390B9D27997}" presName="spacer" presStyleCnt="0"/>
      <dgm:spPr/>
    </dgm:pt>
    <dgm:pt modelId="{361A6CAF-8B82-AF4D-9681-A0FB1F3568BE}" type="pres">
      <dgm:prSet presAssocID="{3AF76466-50A7-48A3-A42A-C8199F538091}" presName="parentText" presStyleLbl="node1" presStyleIdx="2" presStyleCnt="3">
        <dgm:presLayoutVars>
          <dgm:chMax val="0"/>
          <dgm:bulletEnabled val="1"/>
        </dgm:presLayoutVars>
      </dgm:prSet>
      <dgm:spPr/>
    </dgm:pt>
  </dgm:ptLst>
  <dgm:cxnLst>
    <dgm:cxn modelId="{65349E07-BBA3-8F48-8512-0AB7E0FF2028}" type="presOf" srcId="{FCE4AE2F-06BC-433E-8DBE-4518F72D8B50}" destId="{9683080C-A794-A946-9DD3-645E98D589BB}" srcOrd="0" destOrd="0" presId="urn:microsoft.com/office/officeart/2005/8/layout/vList2"/>
    <dgm:cxn modelId="{9519B518-2A1A-47CB-8551-B3C97C493C41}" srcId="{F472E0A6-FBDE-45D6-9A6E-BBFD093C5C8F}" destId="{FAE93FD0-061E-4098-91CF-E6D8AFC7134E}" srcOrd="1" destOrd="0" parTransId="{D627D11B-AC3E-4276-9F5F-00DEAF9263FE}" sibTransId="{B0D68D1B-6803-4203-959C-C390B9D27997}"/>
    <dgm:cxn modelId="{88BA7C74-EE56-4822-B316-956616BA44FF}" srcId="{F472E0A6-FBDE-45D6-9A6E-BBFD093C5C8F}" destId="{FCE4AE2F-06BC-433E-8DBE-4518F72D8B50}" srcOrd="0" destOrd="0" parTransId="{21E2D50B-1BFE-417F-B925-7F870588BC93}" sibTransId="{6313A358-2C45-478B-A65E-8CBA53D08135}"/>
    <dgm:cxn modelId="{E877E883-870D-6C4F-83BD-FA5B2957CA48}" type="presOf" srcId="{FAE93FD0-061E-4098-91CF-E6D8AFC7134E}" destId="{FF66210F-E648-DA43-AC09-F7C7EC868E42}" srcOrd="0" destOrd="0" presId="urn:microsoft.com/office/officeart/2005/8/layout/vList2"/>
    <dgm:cxn modelId="{75C994BB-D7B0-40D4-8BD9-6E803F8ED9EE}" srcId="{F472E0A6-FBDE-45D6-9A6E-BBFD093C5C8F}" destId="{3AF76466-50A7-48A3-A42A-C8199F538091}" srcOrd="2" destOrd="0" parTransId="{13A79FD7-40C3-4535-830B-77F372366CC9}" sibTransId="{F41BA98E-EB7D-47C4-96E6-FF4A83FC5398}"/>
    <dgm:cxn modelId="{FD70EFCE-39C6-BC47-9ACE-BF61FEF1D739}" type="presOf" srcId="{F472E0A6-FBDE-45D6-9A6E-BBFD093C5C8F}" destId="{F06C88CF-E355-6B4F-900B-6CA0E6B9E611}" srcOrd="0" destOrd="0" presId="urn:microsoft.com/office/officeart/2005/8/layout/vList2"/>
    <dgm:cxn modelId="{9B37D5E5-CAAF-6C49-B7B2-BA2BF124B6A1}" type="presOf" srcId="{3AF76466-50A7-48A3-A42A-C8199F538091}" destId="{361A6CAF-8B82-AF4D-9681-A0FB1F3568BE}" srcOrd="0" destOrd="0" presId="urn:microsoft.com/office/officeart/2005/8/layout/vList2"/>
    <dgm:cxn modelId="{690D9F42-8683-5E4E-AC71-81071D30D62A}" type="presParOf" srcId="{F06C88CF-E355-6B4F-900B-6CA0E6B9E611}" destId="{9683080C-A794-A946-9DD3-645E98D589BB}" srcOrd="0" destOrd="0" presId="urn:microsoft.com/office/officeart/2005/8/layout/vList2"/>
    <dgm:cxn modelId="{489AFB46-8250-C04D-B3CA-D416A48C920A}" type="presParOf" srcId="{F06C88CF-E355-6B4F-900B-6CA0E6B9E611}" destId="{E48EF5E4-8E4A-6E41-84AC-F12B5504C73B}" srcOrd="1" destOrd="0" presId="urn:microsoft.com/office/officeart/2005/8/layout/vList2"/>
    <dgm:cxn modelId="{E802ED3D-A344-4740-A500-83C2AD822C51}" type="presParOf" srcId="{F06C88CF-E355-6B4F-900B-6CA0E6B9E611}" destId="{FF66210F-E648-DA43-AC09-F7C7EC868E42}" srcOrd="2" destOrd="0" presId="urn:microsoft.com/office/officeart/2005/8/layout/vList2"/>
    <dgm:cxn modelId="{4BD81549-599E-734F-9342-F2F7B461B57A}" type="presParOf" srcId="{F06C88CF-E355-6B4F-900B-6CA0E6B9E611}" destId="{AF138844-2156-174D-8ADA-9157C533C305}" srcOrd="3" destOrd="0" presId="urn:microsoft.com/office/officeart/2005/8/layout/vList2"/>
    <dgm:cxn modelId="{52036224-A93A-6548-A19F-B17773EC3D7E}" type="presParOf" srcId="{F06C88CF-E355-6B4F-900B-6CA0E6B9E611}" destId="{361A6CAF-8B82-AF4D-9681-A0FB1F3568B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74B944D-4464-43D1-A3CC-499FBF5F8743}"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B0CE600B-3E3D-492A-8A7E-E08C956E0E92}">
      <dgm:prSet/>
      <dgm:spPr/>
      <dgm:t>
        <a:bodyPr/>
        <a:lstStyle/>
        <a:p>
          <a:r>
            <a:rPr lang="it-IT"/>
            <a:t>ratificata con legge  n. 62 del 1968, riconoscimento in tutti i paesi industrializzati</a:t>
          </a:r>
          <a:endParaRPr lang="en-US"/>
        </a:p>
      </dgm:t>
    </dgm:pt>
    <dgm:pt modelId="{12F3061A-9A6B-46F0-B75A-508B19E7426B}" type="parTrans" cxnId="{AB722D90-7D3F-42A3-BD0B-59B9B1E3834D}">
      <dgm:prSet/>
      <dgm:spPr/>
      <dgm:t>
        <a:bodyPr/>
        <a:lstStyle/>
        <a:p>
          <a:endParaRPr lang="en-US"/>
        </a:p>
      </dgm:t>
    </dgm:pt>
    <dgm:pt modelId="{844159C2-00AF-4850-B91D-932E9E9AE662}" type="sibTrans" cxnId="{AB722D90-7D3F-42A3-BD0B-59B9B1E3834D}">
      <dgm:prSet/>
      <dgm:spPr/>
      <dgm:t>
        <a:bodyPr/>
        <a:lstStyle/>
        <a:p>
          <a:endParaRPr lang="en-US"/>
        </a:p>
      </dgm:t>
    </dgm:pt>
    <dgm:pt modelId="{1ED3DBD9-D133-4E62-BF95-BA63245347EE}">
      <dgm:prSet/>
      <dgm:spPr/>
      <dgm:t>
        <a:bodyPr/>
        <a:lstStyle/>
        <a:p>
          <a:r>
            <a:rPr lang="it-IT" dirty="0"/>
            <a:t>Due principi per gli Stati contraenti</a:t>
          </a:r>
          <a:endParaRPr lang="en-US" dirty="0"/>
        </a:p>
      </dgm:t>
    </dgm:pt>
    <dgm:pt modelId="{1142103D-C4F0-4C45-A57C-0F182CE1FFE3}" type="parTrans" cxnId="{CC133439-11DB-44E3-B01C-3AFEF96D12C9}">
      <dgm:prSet/>
      <dgm:spPr/>
      <dgm:t>
        <a:bodyPr/>
        <a:lstStyle/>
        <a:p>
          <a:endParaRPr lang="en-US"/>
        </a:p>
      </dgm:t>
    </dgm:pt>
    <dgm:pt modelId="{FDED6829-9832-44A0-93D1-B76CCE056CB0}" type="sibTrans" cxnId="{CC133439-11DB-44E3-B01C-3AFEF96D12C9}">
      <dgm:prSet/>
      <dgm:spPr/>
      <dgm:t>
        <a:bodyPr/>
        <a:lstStyle/>
        <a:p>
          <a:endParaRPr lang="en-US"/>
        </a:p>
      </dgm:t>
    </dgm:pt>
    <dgm:pt modelId="{58FA7B1F-DFE8-4C5B-912C-CA47D920B3B1}">
      <dgm:prSet/>
      <dgm:spPr/>
      <dgm:t>
        <a:bodyPr/>
        <a:lstStyle/>
        <a:p>
          <a:r>
            <a:rPr lang="it-IT"/>
            <a:t>Rispetto delle convenzioni arbitrali stipulate dalle parti</a:t>
          </a:r>
          <a:endParaRPr lang="en-US"/>
        </a:p>
      </dgm:t>
    </dgm:pt>
    <dgm:pt modelId="{3B7B96F4-7B39-4FBC-854F-D802B2580BAB}" type="parTrans" cxnId="{772B12A9-0984-474E-87DB-7ACD0F1E637E}">
      <dgm:prSet/>
      <dgm:spPr/>
      <dgm:t>
        <a:bodyPr/>
        <a:lstStyle/>
        <a:p>
          <a:endParaRPr lang="en-US"/>
        </a:p>
      </dgm:t>
    </dgm:pt>
    <dgm:pt modelId="{6D62A79D-9B33-4404-9CAD-7945F57BBD0D}" type="sibTrans" cxnId="{772B12A9-0984-474E-87DB-7ACD0F1E637E}">
      <dgm:prSet/>
      <dgm:spPr/>
      <dgm:t>
        <a:bodyPr/>
        <a:lstStyle/>
        <a:p>
          <a:endParaRPr lang="en-US"/>
        </a:p>
      </dgm:t>
    </dgm:pt>
    <dgm:pt modelId="{6A2AECE9-DDFF-4C9A-B992-FCDEBDF81670}">
      <dgm:prSet/>
      <dgm:spPr/>
      <dgm:t>
        <a:bodyPr/>
        <a:lstStyle/>
        <a:p>
          <a:r>
            <a:rPr lang="it-IT"/>
            <a:t>Riconoscimento ed esecuzione delle sentenze arbitrali straniere.</a:t>
          </a:r>
          <a:endParaRPr lang="en-US"/>
        </a:p>
      </dgm:t>
    </dgm:pt>
    <dgm:pt modelId="{8FA819BC-CB23-4B82-9CEB-D805B03E1DD9}" type="parTrans" cxnId="{42F1E4D5-6260-4B9B-920E-607544725889}">
      <dgm:prSet/>
      <dgm:spPr/>
      <dgm:t>
        <a:bodyPr/>
        <a:lstStyle/>
        <a:p>
          <a:endParaRPr lang="en-US"/>
        </a:p>
      </dgm:t>
    </dgm:pt>
    <dgm:pt modelId="{6C2B1F1A-D233-444D-BC02-29D2F20FA16C}" type="sibTrans" cxnId="{42F1E4D5-6260-4B9B-920E-607544725889}">
      <dgm:prSet/>
      <dgm:spPr/>
      <dgm:t>
        <a:bodyPr/>
        <a:lstStyle/>
        <a:p>
          <a:endParaRPr lang="en-US"/>
        </a:p>
      </dgm:t>
    </dgm:pt>
    <dgm:pt modelId="{6BBF25C7-0EF8-3C46-B7C9-2C0D1A9D4769}" type="pres">
      <dgm:prSet presAssocID="{574B944D-4464-43D1-A3CC-499FBF5F8743}" presName="linear" presStyleCnt="0">
        <dgm:presLayoutVars>
          <dgm:animLvl val="lvl"/>
          <dgm:resizeHandles val="exact"/>
        </dgm:presLayoutVars>
      </dgm:prSet>
      <dgm:spPr/>
    </dgm:pt>
    <dgm:pt modelId="{6DCB2752-B72A-F141-8C20-FB1C26D70FB9}" type="pres">
      <dgm:prSet presAssocID="{B0CE600B-3E3D-492A-8A7E-E08C956E0E92}" presName="parentText" presStyleLbl="node1" presStyleIdx="0" presStyleCnt="2">
        <dgm:presLayoutVars>
          <dgm:chMax val="0"/>
          <dgm:bulletEnabled val="1"/>
        </dgm:presLayoutVars>
      </dgm:prSet>
      <dgm:spPr/>
    </dgm:pt>
    <dgm:pt modelId="{227C08BD-3478-8A43-9C69-F8C15617E5B4}" type="pres">
      <dgm:prSet presAssocID="{844159C2-00AF-4850-B91D-932E9E9AE662}" presName="spacer" presStyleCnt="0"/>
      <dgm:spPr/>
    </dgm:pt>
    <dgm:pt modelId="{30860ECE-ADDE-7A4C-8A0E-B76916E561EC}" type="pres">
      <dgm:prSet presAssocID="{1ED3DBD9-D133-4E62-BF95-BA63245347EE}" presName="parentText" presStyleLbl="node1" presStyleIdx="1" presStyleCnt="2">
        <dgm:presLayoutVars>
          <dgm:chMax val="0"/>
          <dgm:bulletEnabled val="1"/>
        </dgm:presLayoutVars>
      </dgm:prSet>
      <dgm:spPr/>
    </dgm:pt>
    <dgm:pt modelId="{E576E4A1-2EC4-9F49-ADF8-71997EA1E8F5}" type="pres">
      <dgm:prSet presAssocID="{1ED3DBD9-D133-4E62-BF95-BA63245347EE}" presName="childText" presStyleLbl="revTx" presStyleIdx="0" presStyleCnt="1">
        <dgm:presLayoutVars>
          <dgm:bulletEnabled val="1"/>
        </dgm:presLayoutVars>
      </dgm:prSet>
      <dgm:spPr/>
    </dgm:pt>
  </dgm:ptLst>
  <dgm:cxnLst>
    <dgm:cxn modelId="{CC133439-11DB-44E3-B01C-3AFEF96D12C9}" srcId="{574B944D-4464-43D1-A3CC-499FBF5F8743}" destId="{1ED3DBD9-D133-4E62-BF95-BA63245347EE}" srcOrd="1" destOrd="0" parTransId="{1142103D-C4F0-4C45-A57C-0F182CE1FFE3}" sibTransId="{FDED6829-9832-44A0-93D1-B76CCE056CB0}"/>
    <dgm:cxn modelId="{7B46AD55-E32C-FC4F-9906-091B5FB122CF}" type="presOf" srcId="{574B944D-4464-43D1-A3CC-499FBF5F8743}" destId="{6BBF25C7-0EF8-3C46-B7C9-2C0D1A9D4769}" srcOrd="0" destOrd="0" presId="urn:microsoft.com/office/officeart/2005/8/layout/vList2"/>
    <dgm:cxn modelId="{0D53E569-04E6-E44D-818C-D5AC13ED996C}" type="presOf" srcId="{B0CE600B-3E3D-492A-8A7E-E08C956E0E92}" destId="{6DCB2752-B72A-F141-8C20-FB1C26D70FB9}" srcOrd="0" destOrd="0" presId="urn:microsoft.com/office/officeart/2005/8/layout/vList2"/>
    <dgm:cxn modelId="{AB722D90-7D3F-42A3-BD0B-59B9B1E3834D}" srcId="{574B944D-4464-43D1-A3CC-499FBF5F8743}" destId="{B0CE600B-3E3D-492A-8A7E-E08C956E0E92}" srcOrd="0" destOrd="0" parTransId="{12F3061A-9A6B-46F0-B75A-508B19E7426B}" sibTransId="{844159C2-00AF-4850-B91D-932E9E9AE662}"/>
    <dgm:cxn modelId="{6E8B8AA3-70F4-9D46-A38F-F7800CC8F503}" type="presOf" srcId="{6A2AECE9-DDFF-4C9A-B992-FCDEBDF81670}" destId="{E576E4A1-2EC4-9F49-ADF8-71997EA1E8F5}" srcOrd="0" destOrd="1" presId="urn:microsoft.com/office/officeart/2005/8/layout/vList2"/>
    <dgm:cxn modelId="{772B12A9-0984-474E-87DB-7ACD0F1E637E}" srcId="{1ED3DBD9-D133-4E62-BF95-BA63245347EE}" destId="{58FA7B1F-DFE8-4C5B-912C-CA47D920B3B1}" srcOrd="0" destOrd="0" parTransId="{3B7B96F4-7B39-4FBC-854F-D802B2580BAB}" sibTransId="{6D62A79D-9B33-4404-9CAD-7945F57BBD0D}"/>
    <dgm:cxn modelId="{1B939DD0-4761-144B-8569-27A9036D7112}" type="presOf" srcId="{1ED3DBD9-D133-4E62-BF95-BA63245347EE}" destId="{30860ECE-ADDE-7A4C-8A0E-B76916E561EC}" srcOrd="0" destOrd="0" presId="urn:microsoft.com/office/officeart/2005/8/layout/vList2"/>
    <dgm:cxn modelId="{42F1E4D5-6260-4B9B-920E-607544725889}" srcId="{1ED3DBD9-D133-4E62-BF95-BA63245347EE}" destId="{6A2AECE9-DDFF-4C9A-B992-FCDEBDF81670}" srcOrd="1" destOrd="0" parTransId="{8FA819BC-CB23-4B82-9CEB-D805B03E1DD9}" sibTransId="{6C2B1F1A-D233-444D-BC02-29D2F20FA16C}"/>
    <dgm:cxn modelId="{EA251DFC-76B7-0846-A752-864F5994992C}" type="presOf" srcId="{58FA7B1F-DFE8-4C5B-912C-CA47D920B3B1}" destId="{E576E4A1-2EC4-9F49-ADF8-71997EA1E8F5}" srcOrd="0" destOrd="0" presId="urn:microsoft.com/office/officeart/2005/8/layout/vList2"/>
    <dgm:cxn modelId="{C607FD60-15E5-E44B-8FFB-F65435D85EA0}" type="presParOf" srcId="{6BBF25C7-0EF8-3C46-B7C9-2C0D1A9D4769}" destId="{6DCB2752-B72A-F141-8C20-FB1C26D70FB9}" srcOrd="0" destOrd="0" presId="urn:microsoft.com/office/officeart/2005/8/layout/vList2"/>
    <dgm:cxn modelId="{967B80AA-10DF-764F-8B8E-C28165DF797A}" type="presParOf" srcId="{6BBF25C7-0EF8-3C46-B7C9-2C0D1A9D4769}" destId="{227C08BD-3478-8A43-9C69-F8C15617E5B4}" srcOrd="1" destOrd="0" presId="urn:microsoft.com/office/officeart/2005/8/layout/vList2"/>
    <dgm:cxn modelId="{7E85926A-303D-2540-9077-156589EFA105}" type="presParOf" srcId="{6BBF25C7-0EF8-3C46-B7C9-2C0D1A9D4769}" destId="{30860ECE-ADDE-7A4C-8A0E-B76916E561EC}" srcOrd="2" destOrd="0" presId="urn:microsoft.com/office/officeart/2005/8/layout/vList2"/>
    <dgm:cxn modelId="{39DBA637-78A3-DD44-8974-E6D7099D8C6A}" type="presParOf" srcId="{6BBF25C7-0EF8-3C46-B7C9-2C0D1A9D4769}" destId="{E576E4A1-2EC4-9F49-ADF8-71997EA1E8F5}"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AED064-256E-3B41-91D8-1F29036F17EE}">
      <dsp:nvSpPr>
        <dsp:cNvPr id="0" name=""/>
        <dsp:cNvSpPr/>
      </dsp:nvSpPr>
      <dsp:spPr>
        <a:xfrm>
          <a:off x="0" y="0"/>
          <a:ext cx="7213600"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DBDBC3-5AD9-E746-93DE-818A47A6BE9C}">
      <dsp:nvSpPr>
        <dsp:cNvPr id="0" name=""/>
        <dsp:cNvSpPr/>
      </dsp:nvSpPr>
      <dsp:spPr>
        <a:xfrm>
          <a:off x="0" y="0"/>
          <a:ext cx="7213600" cy="1023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it-IT" sz="3400" b="0" i="0" kern="1200"/>
            <a:t>Neutralità.</a:t>
          </a:r>
          <a:endParaRPr lang="en-US" sz="3400" kern="1200"/>
        </a:p>
      </dsp:txBody>
      <dsp:txXfrm>
        <a:off x="0" y="0"/>
        <a:ext cx="7213600" cy="1023370"/>
      </dsp:txXfrm>
    </dsp:sp>
    <dsp:sp modelId="{F2E57F87-0F31-FB49-81B0-5B748D349828}">
      <dsp:nvSpPr>
        <dsp:cNvPr id="0" name=""/>
        <dsp:cNvSpPr/>
      </dsp:nvSpPr>
      <dsp:spPr>
        <a:xfrm>
          <a:off x="0" y="1023370"/>
          <a:ext cx="7213600" cy="0"/>
        </a:xfrm>
        <a:prstGeom prst="line">
          <a:avLst/>
        </a:prstGeom>
        <a:solidFill>
          <a:schemeClr val="accent5">
            <a:hueOff val="831752"/>
            <a:satOff val="-16830"/>
            <a:lumOff val="523"/>
            <a:alphaOff val="0"/>
          </a:schemeClr>
        </a:solidFill>
        <a:ln w="19050" cap="rnd" cmpd="sng" algn="ctr">
          <a:solidFill>
            <a:schemeClr val="accent5">
              <a:hueOff val="831752"/>
              <a:satOff val="-16830"/>
              <a:lumOff val="52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28580E-F030-5249-82A0-F157FA62DA45}">
      <dsp:nvSpPr>
        <dsp:cNvPr id="0" name=""/>
        <dsp:cNvSpPr/>
      </dsp:nvSpPr>
      <dsp:spPr>
        <a:xfrm>
          <a:off x="0" y="1023370"/>
          <a:ext cx="7213600" cy="1023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it-IT" sz="3400" b="0" i="0" kern="1200"/>
            <a:t>Competenza specifica degli arbitri.</a:t>
          </a:r>
          <a:endParaRPr lang="en-US" sz="3400" kern="1200"/>
        </a:p>
      </dsp:txBody>
      <dsp:txXfrm>
        <a:off x="0" y="1023370"/>
        <a:ext cx="7213600" cy="1023370"/>
      </dsp:txXfrm>
    </dsp:sp>
    <dsp:sp modelId="{69C9E2B8-9DF2-0D47-B952-BED9BA8D17EB}">
      <dsp:nvSpPr>
        <dsp:cNvPr id="0" name=""/>
        <dsp:cNvSpPr/>
      </dsp:nvSpPr>
      <dsp:spPr>
        <a:xfrm>
          <a:off x="0" y="2046741"/>
          <a:ext cx="7213600" cy="0"/>
        </a:xfrm>
        <a:prstGeom prst="line">
          <a:avLst/>
        </a:prstGeom>
        <a:solidFill>
          <a:schemeClr val="accent5">
            <a:hueOff val="1663504"/>
            <a:satOff val="-33659"/>
            <a:lumOff val="1046"/>
            <a:alphaOff val="0"/>
          </a:schemeClr>
        </a:solidFill>
        <a:ln w="19050" cap="rnd" cmpd="sng" algn="ctr">
          <a:solidFill>
            <a:schemeClr val="accent5">
              <a:hueOff val="1663504"/>
              <a:satOff val="-33659"/>
              <a:lumOff val="104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A080FC-EB8B-3247-BCBD-242E183DA739}">
      <dsp:nvSpPr>
        <dsp:cNvPr id="0" name=""/>
        <dsp:cNvSpPr/>
      </dsp:nvSpPr>
      <dsp:spPr>
        <a:xfrm>
          <a:off x="0" y="2046741"/>
          <a:ext cx="7213600" cy="1023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it-IT" sz="3400" b="0" i="0" kern="1200"/>
            <a:t>Segretezza.</a:t>
          </a:r>
          <a:endParaRPr lang="en-US" sz="3400" kern="1200"/>
        </a:p>
      </dsp:txBody>
      <dsp:txXfrm>
        <a:off x="0" y="2046741"/>
        <a:ext cx="7213600" cy="1023370"/>
      </dsp:txXfrm>
    </dsp:sp>
    <dsp:sp modelId="{9BBD0DA7-584D-2643-A438-70FF43127C18}">
      <dsp:nvSpPr>
        <dsp:cNvPr id="0" name=""/>
        <dsp:cNvSpPr/>
      </dsp:nvSpPr>
      <dsp:spPr>
        <a:xfrm>
          <a:off x="0" y="3070111"/>
          <a:ext cx="7213600" cy="0"/>
        </a:xfrm>
        <a:prstGeom prst="line">
          <a:avLst/>
        </a:prstGeom>
        <a:solidFill>
          <a:schemeClr val="accent5">
            <a:hueOff val="2495256"/>
            <a:satOff val="-50489"/>
            <a:lumOff val="1569"/>
            <a:alphaOff val="0"/>
          </a:schemeClr>
        </a:solidFill>
        <a:ln w="19050" cap="rnd" cmpd="sng" algn="ctr">
          <a:solidFill>
            <a:schemeClr val="accent5">
              <a:hueOff val="2495256"/>
              <a:satOff val="-50489"/>
              <a:lumOff val="156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6AEB74-4EE0-5348-B957-F9BFDB37DF49}">
      <dsp:nvSpPr>
        <dsp:cNvPr id="0" name=""/>
        <dsp:cNvSpPr/>
      </dsp:nvSpPr>
      <dsp:spPr>
        <a:xfrm>
          <a:off x="0" y="3070111"/>
          <a:ext cx="7213600" cy="1023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it-IT" sz="3400" b="0" i="0" kern="1200"/>
            <a:t>Procedura meno formale.</a:t>
          </a:r>
          <a:endParaRPr lang="en-US" sz="3400" kern="1200"/>
        </a:p>
      </dsp:txBody>
      <dsp:txXfrm>
        <a:off x="0" y="3070111"/>
        <a:ext cx="7213600" cy="10233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3080C-A794-A946-9DD3-645E98D589BB}">
      <dsp:nvSpPr>
        <dsp:cNvPr id="0" name=""/>
        <dsp:cNvSpPr/>
      </dsp:nvSpPr>
      <dsp:spPr>
        <a:xfrm>
          <a:off x="0" y="75914"/>
          <a:ext cx="4872038" cy="142155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it-IT" sz="2700" b="0" i="0" kern="1200" dirty="0"/>
            <a:t>Costo elevato</a:t>
          </a:r>
          <a:endParaRPr lang="en-US" sz="2700" kern="1200" dirty="0"/>
        </a:p>
      </dsp:txBody>
      <dsp:txXfrm>
        <a:off x="69394" y="145308"/>
        <a:ext cx="4733250" cy="1282762"/>
      </dsp:txXfrm>
    </dsp:sp>
    <dsp:sp modelId="{FF66210F-E648-DA43-AC09-F7C7EC868E42}">
      <dsp:nvSpPr>
        <dsp:cNvPr id="0" name=""/>
        <dsp:cNvSpPr/>
      </dsp:nvSpPr>
      <dsp:spPr>
        <a:xfrm>
          <a:off x="0" y="1575224"/>
          <a:ext cx="4872038" cy="1421550"/>
        </a:xfrm>
        <a:prstGeom prst="round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it-IT" sz="2700" b="0" i="0" kern="1200" dirty="0"/>
            <a:t>Il problema delle materie (e delle controversie) non arbitrabili</a:t>
          </a:r>
          <a:endParaRPr lang="en-US" sz="2700" kern="1200" dirty="0"/>
        </a:p>
      </dsp:txBody>
      <dsp:txXfrm>
        <a:off x="69394" y="1644618"/>
        <a:ext cx="4733250" cy="1282762"/>
      </dsp:txXfrm>
    </dsp:sp>
    <dsp:sp modelId="{361A6CAF-8B82-AF4D-9681-A0FB1F3568BE}">
      <dsp:nvSpPr>
        <dsp:cNvPr id="0" name=""/>
        <dsp:cNvSpPr/>
      </dsp:nvSpPr>
      <dsp:spPr>
        <a:xfrm>
          <a:off x="0" y="3074535"/>
          <a:ext cx="4872038" cy="142155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it-IT" sz="2700" b="0" i="0" kern="1200" dirty="0"/>
            <a:t>Il problema del rispetto delle norme di ordine pubblico </a:t>
          </a:r>
          <a:endParaRPr lang="en-US" sz="2700" kern="1200" dirty="0"/>
        </a:p>
      </dsp:txBody>
      <dsp:txXfrm>
        <a:off x="69394" y="3143929"/>
        <a:ext cx="4733250" cy="12827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CB2752-B72A-F141-8C20-FB1C26D70FB9}">
      <dsp:nvSpPr>
        <dsp:cNvPr id="0" name=""/>
        <dsp:cNvSpPr/>
      </dsp:nvSpPr>
      <dsp:spPr>
        <a:xfrm>
          <a:off x="0" y="119429"/>
          <a:ext cx="4872038" cy="14742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it-IT" sz="2800" kern="1200"/>
            <a:t>ratificata con legge  n. 62 del 1968, riconoscimento in tutti i paesi industrializzati</a:t>
          </a:r>
          <a:endParaRPr lang="en-US" sz="2800" kern="1200"/>
        </a:p>
      </dsp:txBody>
      <dsp:txXfrm>
        <a:off x="71965" y="191394"/>
        <a:ext cx="4728108" cy="1330270"/>
      </dsp:txXfrm>
    </dsp:sp>
    <dsp:sp modelId="{30860ECE-ADDE-7A4C-8A0E-B76916E561EC}">
      <dsp:nvSpPr>
        <dsp:cNvPr id="0" name=""/>
        <dsp:cNvSpPr/>
      </dsp:nvSpPr>
      <dsp:spPr>
        <a:xfrm>
          <a:off x="0" y="1674270"/>
          <a:ext cx="4872038" cy="147420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it-IT" sz="2800" kern="1200" dirty="0"/>
            <a:t>Due principi per gli Stati contraenti</a:t>
          </a:r>
          <a:endParaRPr lang="en-US" sz="2800" kern="1200" dirty="0"/>
        </a:p>
      </dsp:txBody>
      <dsp:txXfrm>
        <a:off x="71965" y="1746235"/>
        <a:ext cx="4728108" cy="1330270"/>
      </dsp:txXfrm>
    </dsp:sp>
    <dsp:sp modelId="{E576E4A1-2EC4-9F49-ADF8-71997EA1E8F5}">
      <dsp:nvSpPr>
        <dsp:cNvPr id="0" name=""/>
        <dsp:cNvSpPr/>
      </dsp:nvSpPr>
      <dsp:spPr>
        <a:xfrm>
          <a:off x="0" y="3148470"/>
          <a:ext cx="4872038" cy="1304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4687"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it-IT" sz="2200" kern="1200"/>
            <a:t>Rispetto delle convenzioni arbitrali stipulate dalle parti</a:t>
          </a:r>
          <a:endParaRPr lang="en-US" sz="2200" kern="1200"/>
        </a:p>
        <a:p>
          <a:pPr marL="228600" lvl="1" indent="-228600" algn="l" defTabSz="977900">
            <a:lnSpc>
              <a:spcPct val="90000"/>
            </a:lnSpc>
            <a:spcBef>
              <a:spcPct val="0"/>
            </a:spcBef>
            <a:spcAft>
              <a:spcPct val="20000"/>
            </a:spcAft>
            <a:buChar char="•"/>
          </a:pPr>
          <a:r>
            <a:rPr lang="it-IT" sz="2200" kern="1200"/>
            <a:t>Riconoscimento ed esecuzione delle sentenze arbitrali straniere.</a:t>
          </a:r>
          <a:endParaRPr lang="en-US" sz="2200" kern="1200"/>
        </a:p>
      </dsp:txBody>
      <dsp:txXfrm>
        <a:off x="0" y="3148470"/>
        <a:ext cx="4872038" cy="130410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9EAFBDC6-9CA0-F245-B892-331ECFC3EDA2}" type="datetimeFigureOut">
              <a:rPr lang="it-IT" smtClean="0"/>
              <a:t>08/10/24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2013536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EAFBDC6-9CA0-F245-B892-331ECFC3EDA2}" type="datetimeFigureOut">
              <a:rPr lang="it-IT" smtClean="0"/>
              <a:t>08/10/24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2885470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EAFBDC6-9CA0-F245-B892-331ECFC3EDA2}" type="datetimeFigureOut">
              <a:rPr lang="it-IT" smtClean="0"/>
              <a:t>08/10/24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4995F9-888A-9A49-8106-AA1A7F5D0DE6}" type="slidenum">
              <a:rPr lang="it-IT" smtClean="0"/>
              <a:t>‹N›</a:t>
            </a:fld>
            <a:endParaRPr lang="it-IT"/>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068794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EAFBDC6-9CA0-F245-B892-331ECFC3EDA2}" type="datetimeFigureOut">
              <a:rPr lang="it-IT" smtClean="0"/>
              <a:t>08/10/24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10304961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EAFBDC6-9CA0-F245-B892-331ECFC3EDA2}" type="datetimeFigureOut">
              <a:rPr lang="it-IT" smtClean="0"/>
              <a:t>08/10/24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4995F9-888A-9A49-8106-AA1A7F5D0DE6}" type="slidenum">
              <a:rPr lang="it-IT" smtClean="0"/>
              <a:t>‹N›</a:t>
            </a:fld>
            <a:endParaRPr lang="it-IT"/>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06038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EAFBDC6-9CA0-F245-B892-331ECFC3EDA2}" type="datetimeFigureOut">
              <a:rPr lang="it-IT" smtClean="0"/>
              <a:t>08/10/24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8412669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EAFBDC6-9CA0-F245-B892-331ECFC3EDA2}" type="datetimeFigureOut">
              <a:rPr lang="it-IT" smtClean="0"/>
              <a:t>08/10/24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32147222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EAFBDC6-9CA0-F245-B892-331ECFC3EDA2}" type="datetimeFigureOut">
              <a:rPr lang="it-IT" smtClean="0"/>
              <a:t>08/10/24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558625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EAFBDC6-9CA0-F245-B892-331ECFC3EDA2}" type="datetimeFigureOut">
              <a:rPr lang="it-IT" smtClean="0"/>
              <a:t>08/10/24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867043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EAFBDC6-9CA0-F245-B892-331ECFC3EDA2}" type="datetimeFigureOut">
              <a:rPr lang="it-IT" smtClean="0"/>
              <a:t>08/10/24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935791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EAFBDC6-9CA0-F245-B892-331ECFC3EDA2}" type="datetimeFigureOut">
              <a:rPr lang="it-IT" smtClean="0"/>
              <a:t>08/10/24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4218447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EAFBDC6-9CA0-F245-B892-331ECFC3EDA2}" type="datetimeFigureOut">
              <a:rPr lang="it-IT" smtClean="0"/>
              <a:t>08/10/24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3679139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9EAFBDC6-9CA0-F245-B892-331ECFC3EDA2}" type="datetimeFigureOut">
              <a:rPr lang="it-IT" smtClean="0"/>
              <a:t>08/10/24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1644485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AFBDC6-9CA0-F245-B892-331ECFC3EDA2}" type="datetimeFigureOut">
              <a:rPr lang="it-IT" smtClean="0"/>
              <a:t>08/10/24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3626155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EAFBDC6-9CA0-F245-B892-331ECFC3EDA2}" type="datetimeFigureOut">
              <a:rPr lang="it-IT" smtClean="0"/>
              <a:t>08/10/24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1625295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9EAFBDC6-9CA0-F245-B892-331ECFC3EDA2}" type="datetimeFigureOut">
              <a:rPr lang="it-IT" smtClean="0"/>
              <a:t>08/10/24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94995F9-888A-9A49-8106-AA1A7F5D0DE6}" type="slidenum">
              <a:rPr lang="it-IT" smtClean="0"/>
              <a:t>‹N›</a:t>
            </a:fld>
            <a:endParaRPr lang="it-IT"/>
          </a:p>
        </p:txBody>
      </p:sp>
    </p:spTree>
    <p:extLst>
      <p:ext uri="{BB962C8B-B14F-4D97-AF65-F5344CB8AC3E}">
        <p14:creationId xmlns:p14="http://schemas.microsoft.com/office/powerpoint/2010/main" val="2372242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AFBDC6-9CA0-F245-B892-331ECFC3EDA2}" type="datetimeFigureOut">
              <a:rPr lang="it-IT" smtClean="0"/>
              <a:t>08/10/24</a:t>
            </a:fld>
            <a:endParaRPr lang="it-IT"/>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594995F9-888A-9A49-8106-AA1A7F5D0DE6}" type="slidenum">
              <a:rPr lang="it-IT" smtClean="0"/>
              <a:t>‹N›</a:t>
            </a:fld>
            <a:endParaRPr lang="it-IT"/>
          </a:p>
        </p:txBody>
      </p:sp>
    </p:spTree>
    <p:extLst>
      <p:ext uri="{BB962C8B-B14F-4D97-AF65-F5344CB8AC3E}">
        <p14:creationId xmlns:p14="http://schemas.microsoft.com/office/powerpoint/2010/main" val="68855058"/>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66216" y="1447800"/>
            <a:ext cx="5231186" cy="3329581"/>
          </a:xfrm>
        </p:spPr>
        <p:txBody>
          <a:bodyPr vert="horz" lIns="91440" tIns="45720" rIns="91440" bIns="45720" rtlCol="0" anchor="b">
            <a:normAutofit/>
          </a:bodyPr>
          <a:lstStyle/>
          <a:p>
            <a:pPr lvl="0" defTabSz="457200">
              <a:lnSpc>
                <a:spcPct val="90000"/>
              </a:lnSpc>
            </a:pPr>
            <a:r>
              <a:rPr lang="en-US" sz="5600" b="0" i="0" kern="1200" dirty="0">
                <a:solidFill>
                  <a:schemeClr val="tx2"/>
                </a:solidFill>
                <a:latin typeface="+mj-lt"/>
                <a:ea typeface="+mj-ea"/>
                <a:cs typeface="+mj-cs"/>
              </a:rPr>
              <a:t>La scelta tra arbitrato e giurisdizione statale</a:t>
            </a:r>
          </a:p>
        </p:txBody>
      </p:sp>
      <p:sp>
        <p:nvSpPr>
          <p:cNvPr id="7" name="Segnaposto testo 6">
            <a:extLst>
              <a:ext uri="{FF2B5EF4-FFF2-40B4-BE49-F238E27FC236}">
                <a16:creationId xmlns:a16="http://schemas.microsoft.com/office/drawing/2014/main" id="{05155E83-42E2-9D4A-8535-5F3A3398AA05}"/>
              </a:ext>
            </a:extLst>
          </p:cNvPr>
          <p:cNvSpPr>
            <a:spLocks noGrp="1"/>
          </p:cNvSpPr>
          <p:nvPr>
            <p:ph type="body" idx="1"/>
          </p:nvPr>
        </p:nvSpPr>
        <p:spPr>
          <a:xfrm>
            <a:off x="866216" y="4777380"/>
            <a:ext cx="5231183" cy="861420"/>
          </a:xfrm>
        </p:spPr>
        <p:txBody>
          <a:bodyPr vert="horz" lIns="91440" tIns="45720" rIns="91440" bIns="45720" rtlCol="0" anchor="t">
            <a:normAutofit/>
          </a:bodyPr>
          <a:lstStyle/>
          <a:p>
            <a:pPr defTabSz="457200">
              <a:lnSpc>
                <a:spcPct val="90000"/>
              </a:lnSpc>
            </a:pPr>
            <a:r>
              <a:rPr lang="en-US" sz="1400" b="0" i="0" kern="1200" cap="all" dirty="0" err="1">
                <a:solidFill>
                  <a:schemeClr val="tx1">
                    <a:lumMod val="85000"/>
                    <a:lumOff val="15000"/>
                  </a:schemeClr>
                </a:solidFill>
                <a:latin typeface="+mj-lt"/>
                <a:ea typeface="+mj-ea"/>
                <a:cs typeface="+mj-cs"/>
              </a:rPr>
              <a:t>Prof.ssa</a:t>
            </a:r>
            <a:r>
              <a:rPr lang="en-US" sz="1400" b="0" i="0" kern="1200" cap="all" dirty="0">
                <a:solidFill>
                  <a:schemeClr val="tx1">
                    <a:lumMod val="85000"/>
                    <a:lumOff val="15000"/>
                  </a:schemeClr>
                </a:solidFill>
                <a:latin typeface="+mj-lt"/>
                <a:ea typeface="+mj-ea"/>
                <a:cs typeface="+mj-cs"/>
              </a:rPr>
              <a:t> Laura </a:t>
            </a:r>
            <a:r>
              <a:rPr lang="en-US" sz="1400" b="0" i="0" kern="1200" cap="all" dirty="0" err="1">
                <a:solidFill>
                  <a:schemeClr val="tx1">
                    <a:lumMod val="85000"/>
                    <a:lumOff val="15000"/>
                  </a:schemeClr>
                </a:solidFill>
                <a:latin typeface="+mj-lt"/>
                <a:ea typeface="+mj-ea"/>
                <a:cs typeface="+mj-cs"/>
              </a:rPr>
              <a:t>Vagni</a:t>
            </a:r>
            <a:endParaRPr lang="en-US" sz="1400" b="0" i="0" kern="1200" cap="all" dirty="0">
              <a:solidFill>
                <a:schemeClr val="tx1">
                  <a:lumMod val="85000"/>
                  <a:lumOff val="15000"/>
                </a:schemeClr>
              </a:solidFill>
              <a:latin typeface="+mj-lt"/>
              <a:ea typeface="+mj-ea"/>
              <a:cs typeface="+mj-cs"/>
            </a:endParaRPr>
          </a:p>
          <a:p>
            <a:pPr defTabSz="457200">
              <a:lnSpc>
                <a:spcPct val="90000"/>
              </a:lnSpc>
            </a:pPr>
            <a:r>
              <a:rPr lang="en-US" sz="1400" b="0" i="0" kern="1200" cap="all" dirty="0" err="1">
                <a:solidFill>
                  <a:schemeClr val="tx1">
                    <a:lumMod val="85000"/>
                    <a:lumOff val="15000"/>
                  </a:schemeClr>
                </a:solidFill>
                <a:latin typeface="+mj-lt"/>
                <a:ea typeface="+mj-ea"/>
                <a:cs typeface="+mj-cs"/>
              </a:rPr>
              <a:t>Lezioni</a:t>
            </a:r>
            <a:r>
              <a:rPr lang="en-US" sz="1400" b="0" i="0" kern="1200" cap="all" dirty="0">
                <a:solidFill>
                  <a:schemeClr val="tx1">
                    <a:lumMod val="85000"/>
                    <a:lumOff val="15000"/>
                  </a:schemeClr>
                </a:solidFill>
                <a:latin typeface="+mj-lt"/>
                <a:ea typeface="+mj-ea"/>
                <a:cs typeface="+mj-cs"/>
              </a:rPr>
              <a:t> di </a:t>
            </a:r>
            <a:r>
              <a:rPr lang="en-US" sz="1400" b="0" i="0" kern="1200" cap="all" dirty="0" err="1">
                <a:solidFill>
                  <a:schemeClr val="tx1">
                    <a:lumMod val="85000"/>
                    <a:lumOff val="15000"/>
                  </a:schemeClr>
                </a:solidFill>
                <a:latin typeface="+mj-lt"/>
                <a:ea typeface="+mj-ea"/>
                <a:cs typeface="+mj-cs"/>
              </a:rPr>
              <a:t>diritto</a:t>
            </a:r>
            <a:r>
              <a:rPr lang="en-US" sz="1400" b="0" i="0" kern="1200" cap="all" dirty="0">
                <a:solidFill>
                  <a:schemeClr val="tx1">
                    <a:lumMod val="85000"/>
                    <a:lumOff val="15000"/>
                  </a:schemeClr>
                </a:solidFill>
                <a:latin typeface="+mj-lt"/>
                <a:ea typeface="+mj-ea"/>
                <a:cs typeface="+mj-cs"/>
              </a:rPr>
              <a:t> </a:t>
            </a:r>
            <a:r>
              <a:rPr lang="en-US" sz="1400" b="0" i="0" kern="1200" cap="all" dirty="0" err="1">
                <a:solidFill>
                  <a:schemeClr val="tx1">
                    <a:lumMod val="85000"/>
                    <a:lumOff val="15000"/>
                  </a:schemeClr>
                </a:solidFill>
                <a:latin typeface="+mj-lt"/>
                <a:ea typeface="+mj-ea"/>
                <a:cs typeface="+mj-cs"/>
              </a:rPr>
              <a:t>comparato</a:t>
            </a:r>
            <a:r>
              <a:rPr lang="en-US" sz="1400" b="0" i="0" kern="1200" cap="all" dirty="0">
                <a:solidFill>
                  <a:schemeClr val="tx1">
                    <a:lumMod val="85000"/>
                    <a:lumOff val="15000"/>
                  </a:schemeClr>
                </a:solidFill>
                <a:latin typeface="+mj-lt"/>
                <a:ea typeface="+mj-ea"/>
                <a:cs typeface="+mj-cs"/>
              </a:rPr>
              <a:t> e </a:t>
            </a:r>
            <a:r>
              <a:rPr lang="en-US" sz="1400" b="0" i="0" kern="1200" cap="all" dirty="0" err="1">
                <a:solidFill>
                  <a:schemeClr val="tx1">
                    <a:lumMod val="85000"/>
                    <a:lumOff val="15000"/>
                  </a:schemeClr>
                </a:solidFill>
                <a:latin typeface="+mj-lt"/>
                <a:ea typeface="+mj-ea"/>
                <a:cs typeface="+mj-cs"/>
              </a:rPr>
              <a:t>dei</a:t>
            </a:r>
            <a:r>
              <a:rPr lang="en-US" sz="1400" b="0" i="0" kern="1200" cap="all" dirty="0">
                <a:solidFill>
                  <a:schemeClr val="tx1">
                    <a:lumMod val="85000"/>
                    <a:lumOff val="15000"/>
                  </a:schemeClr>
                </a:solidFill>
                <a:latin typeface="+mj-lt"/>
                <a:ea typeface="+mj-ea"/>
                <a:cs typeface="+mj-cs"/>
              </a:rPr>
              <a:t> </a:t>
            </a:r>
            <a:r>
              <a:rPr lang="en-US" sz="1400" b="0" i="0" kern="1200" cap="all" dirty="0" err="1">
                <a:solidFill>
                  <a:schemeClr val="tx1">
                    <a:lumMod val="85000"/>
                    <a:lumOff val="15000"/>
                  </a:schemeClr>
                </a:solidFill>
                <a:latin typeface="+mj-lt"/>
                <a:ea typeface="+mj-ea"/>
                <a:cs typeface="+mj-cs"/>
              </a:rPr>
              <a:t>contratti</a:t>
            </a:r>
            <a:r>
              <a:rPr lang="en-US" sz="1400" b="0" i="0" kern="1200" cap="all" dirty="0">
                <a:solidFill>
                  <a:schemeClr val="tx1">
                    <a:lumMod val="85000"/>
                    <a:lumOff val="15000"/>
                  </a:schemeClr>
                </a:solidFill>
                <a:latin typeface="+mj-lt"/>
                <a:ea typeface="+mj-ea"/>
                <a:cs typeface="+mj-cs"/>
              </a:rPr>
              <a:t> </a:t>
            </a:r>
            <a:r>
              <a:rPr lang="en-US" sz="1400" b="0" i="0" kern="1200" cap="all" dirty="0" err="1">
                <a:solidFill>
                  <a:schemeClr val="tx1">
                    <a:lumMod val="85000"/>
                    <a:lumOff val="15000"/>
                  </a:schemeClr>
                </a:solidFill>
                <a:latin typeface="+mj-lt"/>
                <a:ea typeface="+mj-ea"/>
                <a:cs typeface="+mj-cs"/>
              </a:rPr>
              <a:t>internazionali</a:t>
            </a:r>
            <a:r>
              <a:rPr lang="en-US" sz="1400" b="0" i="0" kern="1200" cap="all" dirty="0">
                <a:solidFill>
                  <a:schemeClr val="tx1">
                    <a:lumMod val="85000"/>
                    <a:lumOff val="15000"/>
                  </a:schemeClr>
                </a:solidFill>
                <a:latin typeface="+mj-lt"/>
                <a:ea typeface="+mj-ea"/>
                <a:cs typeface="+mj-cs"/>
              </a:rPr>
              <a:t> 2024-2025</a:t>
            </a:r>
          </a:p>
        </p:txBody>
      </p:sp>
    </p:spTree>
    <p:extLst>
      <p:ext uri="{BB962C8B-B14F-4D97-AF65-F5344CB8AC3E}">
        <p14:creationId xmlns:p14="http://schemas.microsoft.com/office/powerpoint/2010/main" val="116493776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olo 2"/>
          <p:cNvSpPr>
            <a:spLocks noGrp="1"/>
          </p:cNvSpPr>
          <p:nvPr>
            <p:ph type="title"/>
          </p:nvPr>
        </p:nvSpPr>
        <p:spPr>
          <a:xfrm>
            <a:off x="965199" y="609600"/>
            <a:ext cx="7648121" cy="1099457"/>
          </a:xfrm>
        </p:spPr>
        <p:txBody>
          <a:bodyPr>
            <a:normAutofit/>
          </a:bodyPr>
          <a:lstStyle/>
          <a:p>
            <a:r>
              <a:rPr lang="it-IT" b="1"/>
              <a:t>Ragioni per preferire l’arbitrato:</a:t>
            </a:r>
          </a:p>
        </p:txBody>
      </p:sp>
      <p:sp>
        <p:nvSpPr>
          <p:cNvPr id="28" name="Isosceles Triangle 27">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0" name="Isosceles Triangle 29">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graphicFrame>
        <p:nvGraphicFramePr>
          <p:cNvPr id="21" name="Segnaposto contenuto 1">
            <a:extLst>
              <a:ext uri="{FF2B5EF4-FFF2-40B4-BE49-F238E27FC236}">
                <a16:creationId xmlns:a16="http://schemas.microsoft.com/office/drawing/2014/main" id="{A99022B0-97F9-4950-87C0-5CF3C4E6E991}"/>
              </a:ext>
            </a:extLst>
          </p:cNvPr>
          <p:cNvGraphicFramePr>
            <a:graphicFrameLocks noGrp="1"/>
          </p:cNvGraphicFramePr>
          <p:nvPr>
            <p:ph idx="1"/>
            <p:extLst>
              <p:ext uri="{D42A27DB-BD31-4B8C-83A1-F6EECF244321}">
                <p14:modId xmlns:p14="http://schemas.microsoft.com/office/powerpoint/2010/main" val="84406057"/>
              </p:ext>
            </p:extLst>
          </p:nvPr>
        </p:nvGraphicFramePr>
        <p:xfrm>
          <a:off x="965199" y="1948543"/>
          <a:ext cx="7213600"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2306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olo 2"/>
          <p:cNvSpPr>
            <a:spLocks noGrp="1"/>
          </p:cNvSpPr>
          <p:nvPr>
            <p:ph type="title"/>
          </p:nvPr>
        </p:nvSpPr>
        <p:spPr>
          <a:xfrm>
            <a:off x="482891" y="1447800"/>
            <a:ext cx="2331469" cy="4572000"/>
          </a:xfrm>
        </p:spPr>
        <p:txBody>
          <a:bodyPr anchor="ctr">
            <a:normAutofit/>
          </a:bodyPr>
          <a:lstStyle/>
          <a:p>
            <a:r>
              <a:rPr lang="it-IT" sz="2600" b="1" dirty="0">
                <a:solidFill>
                  <a:schemeClr val="tx1"/>
                </a:solidFill>
              </a:rPr>
              <a:t>Aspetti negativi dell’arbitrato</a:t>
            </a:r>
          </a:p>
        </p:txBody>
      </p:sp>
      <p:graphicFrame>
        <p:nvGraphicFramePr>
          <p:cNvPr id="5" name="Segnaposto contenuto 1">
            <a:extLst>
              <a:ext uri="{FF2B5EF4-FFF2-40B4-BE49-F238E27FC236}">
                <a16:creationId xmlns:a16="http://schemas.microsoft.com/office/drawing/2014/main" id="{760D2FCB-A5E8-430A-AEB3-0D8C27876A29}"/>
              </a:ext>
            </a:extLst>
          </p:cNvPr>
          <p:cNvGraphicFramePr>
            <a:graphicFrameLocks noGrp="1"/>
          </p:cNvGraphicFramePr>
          <p:nvPr>
            <p:ph idx="1"/>
            <p:extLst>
              <p:ext uri="{D42A27DB-BD31-4B8C-83A1-F6EECF244321}">
                <p14:modId xmlns:p14="http://schemas.microsoft.com/office/powerpoint/2010/main" val="4209981651"/>
              </p:ext>
            </p:extLst>
          </p:nvPr>
        </p:nvGraphicFramePr>
        <p:xfrm>
          <a:off x="3786187" y="1447800"/>
          <a:ext cx="48720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2583886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82891" y="1447800"/>
            <a:ext cx="2331469" cy="4572000"/>
          </a:xfrm>
        </p:spPr>
        <p:txBody>
          <a:bodyPr anchor="ctr">
            <a:normAutofit/>
          </a:bodyPr>
          <a:lstStyle/>
          <a:p>
            <a:pPr>
              <a:lnSpc>
                <a:spcPct val="90000"/>
              </a:lnSpc>
            </a:pPr>
            <a:r>
              <a:rPr lang="it-IT" sz="2200" b="1" dirty="0">
                <a:solidFill>
                  <a:schemeClr val="tx1"/>
                </a:solidFill>
              </a:rPr>
              <a:t>Convenzione di New York 1958 sul riconoscimento e l’esecuzione delle sentenze arbitrali straniere</a:t>
            </a:r>
          </a:p>
        </p:txBody>
      </p:sp>
      <p:graphicFrame>
        <p:nvGraphicFramePr>
          <p:cNvPr id="5" name="Segnaposto contenuto 2">
            <a:extLst>
              <a:ext uri="{FF2B5EF4-FFF2-40B4-BE49-F238E27FC236}">
                <a16:creationId xmlns:a16="http://schemas.microsoft.com/office/drawing/2014/main" id="{169C5483-B65B-4850-B4C5-B3EC76665690}"/>
              </a:ext>
            </a:extLst>
          </p:cNvPr>
          <p:cNvGraphicFramePr>
            <a:graphicFrameLocks noGrp="1"/>
          </p:cNvGraphicFramePr>
          <p:nvPr>
            <p:ph idx="1"/>
            <p:extLst>
              <p:ext uri="{D42A27DB-BD31-4B8C-83A1-F6EECF244321}">
                <p14:modId xmlns:p14="http://schemas.microsoft.com/office/powerpoint/2010/main" val="514840623"/>
              </p:ext>
            </p:extLst>
          </p:nvPr>
        </p:nvGraphicFramePr>
        <p:xfrm>
          <a:off x="3786187" y="1447800"/>
          <a:ext cx="48720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015619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olo 2"/>
          <p:cNvSpPr>
            <a:spLocks noGrp="1"/>
          </p:cNvSpPr>
          <p:nvPr>
            <p:ph type="title"/>
          </p:nvPr>
        </p:nvSpPr>
        <p:spPr>
          <a:xfrm>
            <a:off x="1258645" y="1803934"/>
            <a:ext cx="6637468" cy="1362075"/>
          </a:xfrm>
        </p:spPr>
        <p:txBody>
          <a:bodyPr>
            <a:normAutofit fontScale="90000"/>
          </a:bodyPr>
          <a:lstStyle/>
          <a:p>
            <a:pPr algn="just"/>
            <a:r>
              <a:rPr lang="it-IT" sz="4000" b="1" dirty="0">
                <a:solidFill>
                  <a:schemeClr val="tx1"/>
                </a:solidFill>
              </a:rPr>
              <a:t>Copresenza di clausola compromissoria e di scelta del foro nello stesso contratto</a:t>
            </a:r>
          </a:p>
        </p:txBody>
      </p:sp>
      <p:sp>
        <p:nvSpPr>
          <p:cNvPr id="4" name="Segnaposto testo 3"/>
          <p:cNvSpPr>
            <a:spLocks noGrp="1"/>
          </p:cNvSpPr>
          <p:nvPr>
            <p:ph type="body" idx="1"/>
          </p:nvPr>
        </p:nvSpPr>
        <p:spPr>
          <a:xfrm>
            <a:off x="699248" y="3277008"/>
            <a:ext cx="7958932" cy="3169656"/>
          </a:xfrm>
        </p:spPr>
        <p:txBody>
          <a:bodyPr>
            <a:noAutofit/>
          </a:bodyPr>
          <a:lstStyle/>
          <a:p>
            <a:pPr algn="just"/>
            <a:r>
              <a:rPr lang="it-IT" sz="2400" b="1" cap="none" dirty="0" err="1">
                <a:solidFill>
                  <a:schemeClr val="tx1"/>
                </a:solidFill>
              </a:rPr>
              <a:t>Cass</a:t>
            </a:r>
            <a:r>
              <a:rPr lang="it-IT" sz="2400" b="1" cap="none" dirty="0">
                <a:solidFill>
                  <a:schemeClr val="tx1"/>
                </a:solidFill>
              </a:rPr>
              <a:t>. </a:t>
            </a:r>
            <a:r>
              <a:rPr lang="it-IT" sz="2400" b="1" cap="none" dirty="0" err="1">
                <a:solidFill>
                  <a:schemeClr val="tx1"/>
                </a:solidFill>
              </a:rPr>
              <a:t>Civ</a:t>
            </a:r>
            <a:r>
              <a:rPr lang="it-IT" sz="2400" b="1" cap="none" dirty="0">
                <a:solidFill>
                  <a:schemeClr val="tx1"/>
                </a:solidFill>
              </a:rPr>
              <a:t>., N. 20880 del 14-10-2016</a:t>
            </a:r>
            <a:r>
              <a:rPr lang="it-IT" sz="2400" cap="none" dirty="0">
                <a:solidFill>
                  <a:schemeClr val="tx1"/>
                </a:solidFill>
              </a:rPr>
              <a:t>: è possibile la copresenza della clausole e la clausola sulla scelta del foro statale ha valore dichiarativo. Ciò significa che, se non previsto espressamente dalle parti in modo diverso, le controversie sorte sulla base del contratto sono deferite agli arbitri, ad eccezione di quelli “non-arbitrabili”.</a:t>
            </a:r>
          </a:p>
        </p:txBody>
      </p:sp>
    </p:spTree>
    <p:extLst>
      <p:ext uri="{BB962C8B-B14F-4D97-AF65-F5344CB8AC3E}">
        <p14:creationId xmlns:p14="http://schemas.microsoft.com/office/powerpoint/2010/main" val="135499177"/>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400" b="1" dirty="0">
                <a:solidFill>
                  <a:schemeClr val="tx1"/>
                </a:solidFill>
              </a:rPr>
              <a:t>Multi-</a:t>
            </a:r>
            <a:r>
              <a:rPr lang="it-IT" sz="4400" b="1" dirty="0" err="1">
                <a:solidFill>
                  <a:schemeClr val="tx1"/>
                </a:solidFill>
              </a:rPr>
              <a:t>step</a:t>
            </a:r>
            <a:r>
              <a:rPr lang="it-IT" sz="4400" b="1" dirty="0">
                <a:solidFill>
                  <a:schemeClr val="tx1"/>
                </a:solidFill>
              </a:rPr>
              <a:t> </a:t>
            </a:r>
            <a:r>
              <a:rPr lang="it-IT" sz="4400" b="1" dirty="0" err="1">
                <a:solidFill>
                  <a:schemeClr val="tx1"/>
                </a:solidFill>
              </a:rPr>
              <a:t>clauses</a:t>
            </a:r>
            <a:endParaRPr lang="it-IT" sz="4400" b="1" dirty="0">
              <a:solidFill>
                <a:schemeClr val="tx1"/>
              </a:solidFill>
            </a:endParaRPr>
          </a:p>
        </p:txBody>
      </p:sp>
      <p:sp>
        <p:nvSpPr>
          <p:cNvPr id="3" name="Segnaposto testo 2"/>
          <p:cNvSpPr>
            <a:spLocks noGrp="1"/>
          </p:cNvSpPr>
          <p:nvPr>
            <p:ph idx="1"/>
          </p:nvPr>
        </p:nvSpPr>
        <p:spPr/>
        <p:txBody>
          <a:bodyPr>
            <a:normAutofit/>
          </a:bodyPr>
          <a:lstStyle/>
          <a:p>
            <a:pPr marL="68580" indent="0" algn="just">
              <a:buNone/>
            </a:pPr>
            <a:r>
              <a:rPr lang="it-IT" dirty="0"/>
              <a:t>Le parti possono inserire nel contratto una clausola che richieda di effettuare un tentativo di conciliazione prima di incardinare la controversia davanti al giudice statale o ali arbitri.</a:t>
            </a:r>
          </a:p>
          <a:p>
            <a:pPr marL="0" indent="0" algn="just">
              <a:buNone/>
            </a:pPr>
            <a:endParaRPr lang="it-IT" dirty="0"/>
          </a:p>
          <a:p>
            <a:pPr marL="68580" indent="0">
              <a:buNone/>
            </a:pPr>
            <a:r>
              <a:rPr lang="it-IT" dirty="0"/>
              <a:t>2 opzioni: </a:t>
            </a:r>
          </a:p>
          <a:p>
            <a:pPr lvl="1"/>
            <a:r>
              <a:rPr lang="it-IT" sz="2400" dirty="0"/>
              <a:t>Conciliazione facoltativa</a:t>
            </a:r>
          </a:p>
          <a:p>
            <a:pPr lvl="1"/>
            <a:r>
              <a:rPr lang="it-IT" sz="2400" dirty="0"/>
              <a:t>Obbligo di conciliazione</a:t>
            </a:r>
          </a:p>
        </p:txBody>
      </p:sp>
    </p:spTree>
    <p:extLst>
      <p:ext uri="{BB962C8B-B14F-4D97-AF65-F5344CB8AC3E}">
        <p14:creationId xmlns:p14="http://schemas.microsoft.com/office/powerpoint/2010/main" val="1781065586"/>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32" name="Straight Connector 31">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4"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5"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6" name="Isosceles Triangle 35">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7"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8"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9"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40" name="Isosceles Triangle 39">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41" name="Isosceles Triangle 40">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grpSp>
      <p:sp useBgFill="1">
        <p:nvSpPr>
          <p:cNvPr id="43" name="Rectangle 42">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olo 2"/>
          <p:cNvSpPr>
            <a:spLocks noGrp="1"/>
          </p:cNvSpPr>
          <p:nvPr>
            <p:ph type="title"/>
          </p:nvPr>
        </p:nvSpPr>
        <p:spPr>
          <a:xfrm>
            <a:off x="1130299" y="999460"/>
            <a:ext cx="4273550" cy="4479852"/>
          </a:xfrm>
        </p:spPr>
        <p:txBody>
          <a:bodyPr vert="horz" lIns="91440" tIns="45720" rIns="91440" bIns="45720" rtlCol="0" anchor="ctr">
            <a:normAutofit/>
          </a:bodyPr>
          <a:lstStyle/>
          <a:p>
            <a:pPr algn="r">
              <a:lnSpc>
                <a:spcPct val="90000"/>
              </a:lnSpc>
            </a:pPr>
            <a:r>
              <a:rPr lang="en-US" sz="5000" b="0" i="0" dirty="0" err="1">
                <a:solidFill>
                  <a:schemeClr val="tx1"/>
                </a:solidFill>
              </a:rPr>
              <a:t>Esempio</a:t>
            </a:r>
            <a:r>
              <a:rPr lang="en-US" sz="5000" b="0" i="0" dirty="0">
                <a:solidFill>
                  <a:schemeClr val="tx1"/>
                </a:solidFill>
              </a:rPr>
              <a:t> di </a:t>
            </a:r>
            <a:r>
              <a:rPr lang="en-US" sz="5000" b="0" i="0" dirty="0" err="1">
                <a:solidFill>
                  <a:schemeClr val="tx1"/>
                </a:solidFill>
              </a:rPr>
              <a:t>Clausola</a:t>
            </a:r>
            <a:r>
              <a:rPr lang="en-US" sz="5000" b="0" i="0" dirty="0">
                <a:solidFill>
                  <a:schemeClr val="tx1"/>
                </a:solidFill>
              </a:rPr>
              <a:t> </a:t>
            </a:r>
            <a:r>
              <a:rPr lang="en-US" sz="5000" b="0" i="0" dirty="0" err="1">
                <a:solidFill>
                  <a:schemeClr val="tx1"/>
                </a:solidFill>
              </a:rPr>
              <a:t>mediazione</a:t>
            </a:r>
            <a:r>
              <a:rPr lang="en-US" sz="5000" b="0" i="0" dirty="0">
                <a:solidFill>
                  <a:schemeClr val="tx1"/>
                </a:solidFill>
              </a:rPr>
              <a:t> </a:t>
            </a:r>
            <a:r>
              <a:rPr lang="en-US" sz="5000" b="0" i="0" dirty="0" err="1">
                <a:solidFill>
                  <a:schemeClr val="tx1"/>
                </a:solidFill>
              </a:rPr>
              <a:t>facoltativa</a:t>
            </a:r>
            <a:r>
              <a:rPr lang="en-US" sz="5000" b="0" i="0" dirty="0">
                <a:solidFill>
                  <a:schemeClr val="tx1"/>
                </a:solidFill>
              </a:rPr>
              <a:t> - </a:t>
            </a:r>
            <a:r>
              <a:rPr lang="en-US" sz="5000" b="0" i="0" dirty="0" err="1">
                <a:solidFill>
                  <a:schemeClr val="tx1"/>
                </a:solidFill>
              </a:rPr>
              <a:t>Regolamento</a:t>
            </a:r>
            <a:r>
              <a:rPr lang="en-US" sz="5000" b="0" i="0" dirty="0">
                <a:solidFill>
                  <a:schemeClr val="tx1"/>
                </a:solidFill>
              </a:rPr>
              <a:t> CCI</a:t>
            </a:r>
          </a:p>
        </p:txBody>
      </p:sp>
      <p:sp>
        <p:nvSpPr>
          <p:cNvPr id="2" name="Segnaposto contenuto 1"/>
          <p:cNvSpPr>
            <a:spLocks noGrp="1"/>
          </p:cNvSpPr>
          <p:nvPr>
            <p:ph type="body" idx="1"/>
          </p:nvPr>
        </p:nvSpPr>
        <p:spPr>
          <a:xfrm>
            <a:off x="5903978" y="999460"/>
            <a:ext cx="2342715" cy="4479852"/>
          </a:xfrm>
        </p:spPr>
        <p:txBody>
          <a:bodyPr vert="horz" lIns="91440" tIns="45720" rIns="91440" bIns="45720" rtlCol="0" anchor="ctr">
            <a:normAutofit/>
          </a:bodyPr>
          <a:lstStyle/>
          <a:p>
            <a:pPr>
              <a:lnSpc>
                <a:spcPct val="90000"/>
              </a:lnSpc>
            </a:pPr>
            <a:r>
              <a:rPr lang="en-US" sz="1800" b="1" i="0" cap="none" dirty="0">
                <a:solidFill>
                  <a:schemeClr val="tx1"/>
                </a:solidFill>
              </a:rPr>
              <a:t>“Le parti </a:t>
            </a:r>
            <a:r>
              <a:rPr lang="en-US" sz="1800" b="1" i="0" cap="none" dirty="0" err="1">
                <a:solidFill>
                  <a:schemeClr val="tx1"/>
                </a:solidFill>
              </a:rPr>
              <a:t>possono</a:t>
            </a:r>
            <a:r>
              <a:rPr lang="en-US" sz="1800" b="1" i="0" cap="none" dirty="0">
                <a:solidFill>
                  <a:schemeClr val="tx1"/>
                </a:solidFill>
              </a:rPr>
              <a:t> in </a:t>
            </a:r>
            <a:r>
              <a:rPr lang="en-US" sz="1800" b="1" i="0" cap="none" dirty="0" err="1">
                <a:solidFill>
                  <a:schemeClr val="tx1"/>
                </a:solidFill>
              </a:rPr>
              <a:t>qualsiasi</a:t>
            </a:r>
            <a:r>
              <a:rPr lang="en-US" sz="1800" b="1" i="0" cap="none" dirty="0">
                <a:solidFill>
                  <a:schemeClr val="tx1"/>
                </a:solidFill>
              </a:rPr>
              <a:t> </a:t>
            </a:r>
            <a:r>
              <a:rPr lang="en-US" sz="1800" b="1" i="0" cap="none" dirty="0" err="1">
                <a:solidFill>
                  <a:schemeClr val="tx1"/>
                </a:solidFill>
              </a:rPr>
              <a:t>momento</a:t>
            </a:r>
            <a:r>
              <a:rPr lang="en-US" sz="1800" b="1" i="0" cap="none" dirty="0">
                <a:solidFill>
                  <a:schemeClr val="tx1"/>
                </a:solidFill>
              </a:rPr>
              <a:t>, senza </a:t>
            </a:r>
            <a:r>
              <a:rPr lang="en-US" sz="1800" b="1" i="0" cap="none" dirty="0" err="1">
                <a:solidFill>
                  <a:schemeClr val="tx1"/>
                </a:solidFill>
              </a:rPr>
              <a:t>pregiudizio</a:t>
            </a:r>
            <a:r>
              <a:rPr lang="en-US" sz="1800" b="1" i="0" cap="none" dirty="0">
                <a:solidFill>
                  <a:schemeClr val="tx1"/>
                </a:solidFill>
              </a:rPr>
              <a:t> per </a:t>
            </a:r>
            <a:r>
              <a:rPr lang="en-US" sz="1800" b="1" i="0" cap="none" dirty="0" err="1">
                <a:solidFill>
                  <a:schemeClr val="tx1"/>
                </a:solidFill>
              </a:rPr>
              <a:t>ogni</a:t>
            </a:r>
            <a:r>
              <a:rPr lang="en-US" sz="1800" b="1" i="0" cap="none" dirty="0">
                <a:solidFill>
                  <a:schemeClr val="tx1"/>
                </a:solidFill>
              </a:rPr>
              <a:t> </a:t>
            </a:r>
            <a:r>
              <a:rPr lang="en-US" sz="1800" b="1" i="0" cap="none" dirty="0" err="1">
                <a:solidFill>
                  <a:schemeClr val="tx1"/>
                </a:solidFill>
              </a:rPr>
              <a:t>altro</a:t>
            </a:r>
            <a:r>
              <a:rPr lang="en-US" sz="1800" b="1" i="0" cap="none" dirty="0">
                <a:solidFill>
                  <a:schemeClr val="tx1"/>
                </a:solidFill>
              </a:rPr>
              <a:t> </a:t>
            </a:r>
            <a:r>
              <a:rPr lang="en-US" sz="1800" b="1" i="0" cap="none" dirty="0" err="1">
                <a:solidFill>
                  <a:schemeClr val="tx1"/>
                </a:solidFill>
              </a:rPr>
              <a:t>procedimento</a:t>
            </a:r>
            <a:r>
              <a:rPr lang="en-US" sz="1800" b="1" i="0" cap="none" dirty="0">
                <a:solidFill>
                  <a:schemeClr val="tx1"/>
                </a:solidFill>
              </a:rPr>
              <a:t>, </a:t>
            </a:r>
            <a:r>
              <a:rPr lang="en-US" sz="1800" b="1" i="0" cap="none" dirty="0" err="1">
                <a:solidFill>
                  <a:schemeClr val="tx1"/>
                </a:solidFill>
              </a:rPr>
              <a:t>tentare</a:t>
            </a:r>
            <a:r>
              <a:rPr lang="en-US" sz="1800" b="1" i="0" cap="none" dirty="0">
                <a:solidFill>
                  <a:schemeClr val="tx1"/>
                </a:solidFill>
              </a:rPr>
              <a:t> di </a:t>
            </a:r>
            <a:r>
              <a:rPr lang="en-US" sz="1800" b="1" i="0" cap="none" dirty="0" err="1">
                <a:solidFill>
                  <a:schemeClr val="tx1"/>
                </a:solidFill>
              </a:rPr>
              <a:t>risolvere</a:t>
            </a:r>
            <a:r>
              <a:rPr lang="en-US" sz="1800" b="1" i="0" cap="none" dirty="0">
                <a:solidFill>
                  <a:schemeClr val="tx1"/>
                </a:solidFill>
              </a:rPr>
              <a:t> </a:t>
            </a:r>
            <a:r>
              <a:rPr lang="en-US" sz="1800" b="1" i="0" cap="none" dirty="0" err="1">
                <a:solidFill>
                  <a:schemeClr val="tx1"/>
                </a:solidFill>
              </a:rPr>
              <a:t>tutte</a:t>
            </a:r>
            <a:r>
              <a:rPr lang="en-US" sz="1800" b="1" i="0" cap="none" dirty="0">
                <a:solidFill>
                  <a:schemeClr val="tx1"/>
                </a:solidFill>
              </a:rPr>
              <a:t> le </a:t>
            </a:r>
            <a:r>
              <a:rPr lang="en-US" sz="1800" b="1" i="0" cap="none" dirty="0" err="1">
                <a:solidFill>
                  <a:schemeClr val="tx1"/>
                </a:solidFill>
              </a:rPr>
              <a:t>controversie</a:t>
            </a:r>
            <a:r>
              <a:rPr lang="en-US" sz="1800" b="1" i="0" cap="none" dirty="0">
                <a:solidFill>
                  <a:schemeClr val="tx1"/>
                </a:solidFill>
              </a:rPr>
              <a:t> </a:t>
            </a:r>
            <a:r>
              <a:rPr lang="en-US" sz="1800" b="1" i="0" cap="none" dirty="0" err="1">
                <a:solidFill>
                  <a:schemeClr val="tx1"/>
                </a:solidFill>
              </a:rPr>
              <a:t>derivanti</a:t>
            </a:r>
            <a:r>
              <a:rPr lang="en-US" sz="1800" b="1" i="0" cap="none" dirty="0">
                <a:solidFill>
                  <a:schemeClr val="tx1"/>
                </a:solidFill>
              </a:rPr>
              <a:t> dal </a:t>
            </a:r>
            <a:r>
              <a:rPr lang="en-US" sz="1800" b="1" i="0" cap="none" dirty="0" err="1">
                <a:solidFill>
                  <a:schemeClr val="tx1"/>
                </a:solidFill>
              </a:rPr>
              <a:t>presente</a:t>
            </a:r>
            <a:r>
              <a:rPr lang="en-US" sz="1800" b="1" i="0" cap="none" dirty="0">
                <a:solidFill>
                  <a:schemeClr val="tx1"/>
                </a:solidFill>
              </a:rPr>
              <a:t> </a:t>
            </a:r>
            <a:r>
              <a:rPr lang="en-US" sz="1800" b="1" i="0" cap="none" dirty="0" err="1">
                <a:solidFill>
                  <a:schemeClr val="tx1"/>
                </a:solidFill>
              </a:rPr>
              <a:t>contratto</a:t>
            </a:r>
            <a:r>
              <a:rPr lang="en-US" sz="1800" b="1" i="0" cap="none" dirty="0">
                <a:solidFill>
                  <a:schemeClr val="tx1"/>
                </a:solidFill>
              </a:rPr>
              <a:t> o in </a:t>
            </a:r>
            <a:r>
              <a:rPr lang="en-US" sz="1800" b="1" i="0" cap="none" dirty="0" err="1">
                <a:solidFill>
                  <a:schemeClr val="tx1"/>
                </a:solidFill>
              </a:rPr>
              <a:t>relazione</a:t>
            </a:r>
            <a:r>
              <a:rPr lang="en-US" sz="1800" b="1" i="0" cap="none" dirty="0">
                <a:solidFill>
                  <a:schemeClr val="tx1"/>
                </a:solidFill>
              </a:rPr>
              <a:t> con lo </a:t>
            </a:r>
            <a:r>
              <a:rPr lang="en-US" sz="1800" b="1" i="0" cap="none" dirty="0" err="1">
                <a:solidFill>
                  <a:schemeClr val="tx1"/>
                </a:solidFill>
              </a:rPr>
              <a:t>stesso</a:t>
            </a:r>
            <a:r>
              <a:rPr lang="en-US" sz="1800" b="1" i="0" cap="none" dirty="0">
                <a:solidFill>
                  <a:schemeClr val="tx1"/>
                </a:solidFill>
              </a:rPr>
              <a:t> in </a:t>
            </a:r>
            <a:r>
              <a:rPr lang="en-US" sz="1800" b="1" i="0" cap="none" dirty="0" err="1">
                <a:solidFill>
                  <a:schemeClr val="tx1"/>
                </a:solidFill>
              </a:rPr>
              <a:t>conformità</a:t>
            </a:r>
            <a:r>
              <a:rPr lang="en-US" sz="1800" b="1" i="0" cap="none" dirty="0">
                <a:solidFill>
                  <a:schemeClr val="tx1"/>
                </a:solidFill>
              </a:rPr>
              <a:t> al </a:t>
            </a:r>
            <a:r>
              <a:rPr lang="en-US" sz="1800" b="1" i="0" cap="none" dirty="0" err="1">
                <a:solidFill>
                  <a:schemeClr val="tx1"/>
                </a:solidFill>
              </a:rPr>
              <a:t>regolamento</a:t>
            </a:r>
            <a:r>
              <a:rPr lang="en-US" sz="1800" b="1" i="0" cap="none" dirty="0">
                <a:solidFill>
                  <a:schemeClr val="tx1"/>
                </a:solidFill>
              </a:rPr>
              <a:t> di </a:t>
            </a:r>
            <a:r>
              <a:rPr lang="en-US" sz="1800" b="1" i="0" cap="none" dirty="0" err="1">
                <a:solidFill>
                  <a:schemeClr val="tx1"/>
                </a:solidFill>
              </a:rPr>
              <a:t>mediazione</a:t>
            </a:r>
            <a:r>
              <a:rPr lang="en-US" sz="1800" b="1" i="0" cap="none" dirty="0">
                <a:solidFill>
                  <a:schemeClr val="tx1"/>
                </a:solidFill>
              </a:rPr>
              <a:t> </a:t>
            </a:r>
            <a:r>
              <a:rPr lang="en-US" sz="1800" b="1" i="0" cap="none" dirty="0" err="1">
                <a:solidFill>
                  <a:schemeClr val="tx1"/>
                </a:solidFill>
              </a:rPr>
              <a:t>della</a:t>
            </a:r>
            <a:r>
              <a:rPr lang="en-US" sz="1800" b="1" i="0" cap="none" dirty="0">
                <a:solidFill>
                  <a:schemeClr val="tx1"/>
                </a:solidFill>
              </a:rPr>
              <a:t> CCI”</a:t>
            </a:r>
          </a:p>
        </p:txBody>
      </p:sp>
      <p:sp>
        <p:nvSpPr>
          <p:cNvPr id="45" name="Isosceles Triangle 44">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cxnSp>
        <p:nvCxnSpPr>
          <p:cNvPr id="47" name="Straight Connector 46">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0992"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49" name="Isosceles Triangle 48">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8512053" y="1217756"/>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Tree>
    <p:extLst>
      <p:ext uri="{BB962C8B-B14F-4D97-AF65-F5344CB8AC3E}">
        <p14:creationId xmlns:p14="http://schemas.microsoft.com/office/powerpoint/2010/main" val="2180567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9" name="Straight Connector 8">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2"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3" name="Isosceles Triangle 12">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4"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5"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6"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7" name="Isosceles Triangle 16">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8" name="Isosceles Triangle 17">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grpSp>
      <p:sp useBgFill="1">
        <p:nvSpPr>
          <p:cNvPr id="20" name="Rectangle 19">
            <a:extLst>
              <a:ext uri="{FF2B5EF4-FFF2-40B4-BE49-F238E27FC236}">
                <a16:creationId xmlns:a16="http://schemas.microsoft.com/office/drawing/2014/main" id="{DD6BC9EB-F181-48AB-BCA2-3D1DB20D2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1130299" y="999460"/>
            <a:ext cx="4273550" cy="4479852"/>
          </a:xfrm>
        </p:spPr>
        <p:txBody>
          <a:bodyPr vert="horz" lIns="91440" tIns="45720" rIns="91440" bIns="45720" rtlCol="0" anchor="ctr">
            <a:normAutofit/>
          </a:bodyPr>
          <a:lstStyle/>
          <a:p>
            <a:pPr algn="r">
              <a:lnSpc>
                <a:spcPct val="90000"/>
              </a:lnSpc>
            </a:pPr>
            <a:r>
              <a:rPr lang="en-US" sz="5000" b="1" i="0" dirty="0" err="1">
                <a:solidFill>
                  <a:schemeClr val="tx1"/>
                </a:solidFill>
              </a:rPr>
              <a:t>Esempio</a:t>
            </a:r>
            <a:r>
              <a:rPr lang="en-US" sz="5000" b="1" i="0" dirty="0">
                <a:solidFill>
                  <a:schemeClr val="tx1"/>
                </a:solidFill>
              </a:rPr>
              <a:t> </a:t>
            </a:r>
            <a:r>
              <a:rPr lang="en-US" sz="5000" b="1" i="0" dirty="0" err="1">
                <a:solidFill>
                  <a:schemeClr val="tx1"/>
                </a:solidFill>
              </a:rPr>
              <a:t>Clausola</a:t>
            </a:r>
            <a:r>
              <a:rPr lang="en-US" sz="5000" b="1" i="0" dirty="0">
                <a:solidFill>
                  <a:schemeClr val="tx1"/>
                </a:solidFill>
              </a:rPr>
              <a:t> di </a:t>
            </a:r>
            <a:r>
              <a:rPr lang="en-US" sz="5000" b="1" i="0" dirty="0" err="1">
                <a:solidFill>
                  <a:schemeClr val="tx1"/>
                </a:solidFill>
              </a:rPr>
              <a:t>mediazione</a:t>
            </a:r>
            <a:r>
              <a:rPr lang="en-US" sz="5000" b="1" i="0" dirty="0">
                <a:solidFill>
                  <a:schemeClr val="tx1"/>
                </a:solidFill>
              </a:rPr>
              <a:t> </a:t>
            </a:r>
            <a:r>
              <a:rPr lang="en-US" sz="5000" b="1" i="0" dirty="0" err="1">
                <a:solidFill>
                  <a:schemeClr val="tx1"/>
                </a:solidFill>
              </a:rPr>
              <a:t>obbligatoria</a:t>
            </a:r>
            <a:r>
              <a:rPr lang="en-US" sz="5000" b="1" i="0" dirty="0">
                <a:solidFill>
                  <a:schemeClr val="tx1"/>
                </a:solidFill>
              </a:rPr>
              <a:t> – </a:t>
            </a:r>
            <a:r>
              <a:rPr lang="en-US" sz="5000" b="1" i="0" dirty="0" err="1">
                <a:solidFill>
                  <a:schemeClr val="tx1"/>
                </a:solidFill>
              </a:rPr>
              <a:t>Regolamento</a:t>
            </a:r>
            <a:r>
              <a:rPr lang="en-US" sz="5000" b="1" i="0" dirty="0">
                <a:solidFill>
                  <a:schemeClr val="tx1"/>
                </a:solidFill>
              </a:rPr>
              <a:t> CCI</a:t>
            </a:r>
          </a:p>
        </p:txBody>
      </p:sp>
      <p:sp>
        <p:nvSpPr>
          <p:cNvPr id="3" name="Segnaposto testo 2"/>
          <p:cNvSpPr>
            <a:spLocks noGrp="1"/>
          </p:cNvSpPr>
          <p:nvPr>
            <p:ph type="body" idx="1"/>
          </p:nvPr>
        </p:nvSpPr>
        <p:spPr>
          <a:xfrm>
            <a:off x="5711652" y="999460"/>
            <a:ext cx="2882437" cy="4479852"/>
          </a:xfrm>
        </p:spPr>
        <p:txBody>
          <a:bodyPr vert="horz" lIns="91440" tIns="45720" rIns="91440" bIns="45720" rtlCol="0" anchor="ctr">
            <a:noAutofit/>
          </a:bodyPr>
          <a:lstStyle/>
          <a:p>
            <a:pPr>
              <a:lnSpc>
                <a:spcPct val="90000"/>
              </a:lnSpc>
            </a:pPr>
            <a:r>
              <a:rPr lang="en-US" b="0" i="0" cap="none" dirty="0">
                <a:solidFill>
                  <a:schemeClr val="tx1"/>
                </a:solidFill>
              </a:rPr>
              <a:t>“Nel </a:t>
            </a:r>
            <a:r>
              <a:rPr lang="en-US" b="0" i="0" cap="none" dirty="0" err="1">
                <a:solidFill>
                  <a:schemeClr val="tx1"/>
                </a:solidFill>
              </a:rPr>
              <a:t>caso</a:t>
            </a:r>
            <a:r>
              <a:rPr lang="en-US" b="0" i="0" cap="none" dirty="0">
                <a:solidFill>
                  <a:schemeClr val="tx1"/>
                </a:solidFill>
              </a:rPr>
              <a:t> di </a:t>
            </a:r>
            <a:r>
              <a:rPr lang="en-US" b="0" i="0" cap="none" dirty="0" err="1">
                <a:solidFill>
                  <a:schemeClr val="tx1"/>
                </a:solidFill>
              </a:rPr>
              <a:t>controversie</a:t>
            </a:r>
            <a:r>
              <a:rPr lang="en-US" b="0" i="0" cap="none" dirty="0">
                <a:solidFill>
                  <a:schemeClr val="tx1"/>
                </a:solidFill>
              </a:rPr>
              <a:t> </a:t>
            </a:r>
            <a:r>
              <a:rPr lang="en-US" b="0" i="0" cap="none" dirty="0" err="1">
                <a:solidFill>
                  <a:schemeClr val="tx1"/>
                </a:solidFill>
              </a:rPr>
              <a:t>derivanti</a:t>
            </a:r>
            <a:r>
              <a:rPr lang="en-US" b="0" i="0" cap="none" dirty="0">
                <a:solidFill>
                  <a:schemeClr val="tx1"/>
                </a:solidFill>
              </a:rPr>
              <a:t> dal </a:t>
            </a:r>
            <a:r>
              <a:rPr lang="en-US" b="0" i="0" cap="none" dirty="0" err="1">
                <a:solidFill>
                  <a:schemeClr val="tx1"/>
                </a:solidFill>
              </a:rPr>
              <a:t>presente</a:t>
            </a:r>
            <a:r>
              <a:rPr lang="en-US" b="0" i="0" cap="none" dirty="0">
                <a:solidFill>
                  <a:schemeClr val="tx1"/>
                </a:solidFill>
              </a:rPr>
              <a:t> </a:t>
            </a:r>
            <a:r>
              <a:rPr lang="en-US" b="0" i="0" cap="none" dirty="0" err="1">
                <a:solidFill>
                  <a:schemeClr val="tx1"/>
                </a:solidFill>
              </a:rPr>
              <a:t>contratto</a:t>
            </a:r>
            <a:r>
              <a:rPr lang="en-US" b="0" i="0" cap="none" dirty="0">
                <a:solidFill>
                  <a:schemeClr val="tx1"/>
                </a:solidFill>
              </a:rPr>
              <a:t> o in </a:t>
            </a:r>
            <a:r>
              <a:rPr lang="en-US" b="0" i="0" cap="none" dirty="0" err="1">
                <a:solidFill>
                  <a:schemeClr val="tx1"/>
                </a:solidFill>
              </a:rPr>
              <a:t>relazione</a:t>
            </a:r>
            <a:r>
              <a:rPr lang="en-US" b="0" i="0" cap="none" dirty="0">
                <a:solidFill>
                  <a:schemeClr val="tx1"/>
                </a:solidFill>
              </a:rPr>
              <a:t> con lo </a:t>
            </a:r>
            <a:r>
              <a:rPr lang="en-US" b="0" i="0" cap="none" dirty="0" err="1">
                <a:solidFill>
                  <a:schemeClr val="tx1"/>
                </a:solidFill>
              </a:rPr>
              <a:t>stesso</a:t>
            </a:r>
            <a:r>
              <a:rPr lang="en-US" b="0" i="0" cap="none" dirty="0">
                <a:solidFill>
                  <a:schemeClr val="tx1"/>
                </a:solidFill>
              </a:rPr>
              <a:t>, le parti </a:t>
            </a:r>
            <a:r>
              <a:rPr lang="en-US" b="0" i="0" cap="none" dirty="0" err="1">
                <a:solidFill>
                  <a:schemeClr val="tx1"/>
                </a:solidFill>
              </a:rPr>
              <a:t>sottoporranno</a:t>
            </a:r>
            <a:r>
              <a:rPr lang="en-US" b="0" i="0" cap="none" dirty="0">
                <a:solidFill>
                  <a:schemeClr val="tx1"/>
                </a:solidFill>
              </a:rPr>
              <a:t> la </a:t>
            </a:r>
            <a:r>
              <a:rPr lang="en-US" b="0" i="0" cap="none" dirty="0" err="1">
                <a:solidFill>
                  <a:schemeClr val="tx1"/>
                </a:solidFill>
              </a:rPr>
              <a:t>controversia</a:t>
            </a:r>
            <a:r>
              <a:rPr lang="en-US" b="0" i="0" cap="none" dirty="0">
                <a:solidFill>
                  <a:schemeClr val="tx1"/>
                </a:solidFill>
              </a:rPr>
              <a:t> ad un </a:t>
            </a:r>
            <a:r>
              <a:rPr lang="en-US" b="0" i="0" cap="none" dirty="0" err="1">
                <a:solidFill>
                  <a:schemeClr val="tx1"/>
                </a:solidFill>
              </a:rPr>
              <a:t>procedimento</a:t>
            </a:r>
            <a:r>
              <a:rPr lang="en-US" b="0" i="0" cap="none" dirty="0">
                <a:solidFill>
                  <a:schemeClr val="tx1"/>
                </a:solidFill>
              </a:rPr>
              <a:t> secondo il </a:t>
            </a:r>
            <a:r>
              <a:rPr lang="en-US" b="0" i="0" cap="none" dirty="0" err="1">
                <a:solidFill>
                  <a:schemeClr val="tx1"/>
                </a:solidFill>
              </a:rPr>
              <a:t>regolamento</a:t>
            </a:r>
            <a:r>
              <a:rPr lang="en-US" b="0" i="0" cap="none" dirty="0">
                <a:solidFill>
                  <a:schemeClr val="tx1"/>
                </a:solidFill>
              </a:rPr>
              <a:t> di </a:t>
            </a:r>
            <a:r>
              <a:rPr lang="en-US" b="0" i="0" cap="none" dirty="0" err="1">
                <a:solidFill>
                  <a:schemeClr val="tx1"/>
                </a:solidFill>
              </a:rPr>
              <a:t>mediazione</a:t>
            </a:r>
            <a:r>
              <a:rPr lang="en-US" b="0" i="0" cap="none" dirty="0">
                <a:solidFill>
                  <a:schemeClr val="tx1"/>
                </a:solidFill>
              </a:rPr>
              <a:t> </a:t>
            </a:r>
            <a:r>
              <a:rPr lang="en-US" b="0" i="0" cap="none" dirty="0" err="1">
                <a:solidFill>
                  <a:schemeClr val="tx1"/>
                </a:solidFill>
              </a:rPr>
              <a:t>della</a:t>
            </a:r>
            <a:r>
              <a:rPr lang="en-US" b="0" i="0" cap="none" dirty="0">
                <a:solidFill>
                  <a:schemeClr val="tx1"/>
                </a:solidFill>
              </a:rPr>
              <a:t> CCI. Nel </a:t>
            </a:r>
            <a:r>
              <a:rPr lang="en-US" b="0" i="0" cap="none" dirty="0" err="1">
                <a:solidFill>
                  <a:schemeClr val="tx1"/>
                </a:solidFill>
              </a:rPr>
              <a:t>caso</a:t>
            </a:r>
            <a:r>
              <a:rPr lang="en-US" b="0" i="0" cap="none" dirty="0">
                <a:solidFill>
                  <a:schemeClr val="tx1"/>
                </a:solidFill>
              </a:rPr>
              <a:t> in cui la </a:t>
            </a:r>
            <a:r>
              <a:rPr lang="en-US" b="0" i="0" cap="none" dirty="0" err="1">
                <a:solidFill>
                  <a:schemeClr val="tx1"/>
                </a:solidFill>
              </a:rPr>
              <a:t>controversia</a:t>
            </a:r>
            <a:r>
              <a:rPr lang="en-US" b="0" i="0" cap="none" dirty="0">
                <a:solidFill>
                  <a:schemeClr val="tx1"/>
                </a:solidFill>
              </a:rPr>
              <a:t> non </a:t>
            </a:r>
            <a:r>
              <a:rPr lang="en-US" b="0" i="0" cap="none" dirty="0" err="1">
                <a:solidFill>
                  <a:schemeClr val="tx1"/>
                </a:solidFill>
              </a:rPr>
              <a:t>sia</a:t>
            </a:r>
            <a:r>
              <a:rPr lang="en-US" b="0" i="0" cap="none" dirty="0">
                <a:solidFill>
                  <a:schemeClr val="tx1"/>
                </a:solidFill>
              </a:rPr>
              <a:t> </a:t>
            </a:r>
            <a:r>
              <a:rPr lang="en-US" b="0" i="0" cap="none" dirty="0" err="1">
                <a:solidFill>
                  <a:schemeClr val="tx1"/>
                </a:solidFill>
              </a:rPr>
              <a:t>risolta</a:t>
            </a:r>
            <a:r>
              <a:rPr lang="en-US" b="0" i="0" cap="none" dirty="0">
                <a:solidFill>
                  <a:schemeClr val="tx1"/>
                </a:solidFill>
              </a:rPr>
              <a:t> in base a tale </a:t>
            </a:r>
            <a:r>
              <a:rPr lang="en-US" b="0" i="0" cap="none" dirty="0" err="1">
                <a:solidFill>
                  <a:schemeClr val="tx1"/>
                </a:solidFill>
              </a:rPr>
              <a:t>regolamento</a:t>
            </a:r>
            <a:r>
              <a:rPr lang="en-US" b="0" i="0" cap="none" dirty="0">
                <a:solidFill>
                  <a:schemeClr val="tx1"/>
                </a:solidFill>
              </a:rPr>
              <a:t> </a:t>
            </a:r>
            <a:r>
              <a:rPr lang="en-US" b="0" i="0" cap="none" dirty="0" err="1">
                <a:solidFill>
                  <a:schemeClr val="tx1"/>
                </a:solidFill>
              </a:rPr>
              <a:t>entro</a:t>
            </a:r>
            <a:r>
              <a:rPr lang="en-US" b="0" i="0" cap="none" dirty="0">
                <a:solidFill>
                  <a:schemeClr val="tx1"/>
                </a:solidFill>
              </a:rPr>
              <a:t> X </a:t>
            </a:r>
            <a:r>
              <a:rPr lang="en-US" b="0" i="0" cap="none" dirty="0" err="1">
                <a:solidFill>
                  <a:schemeClr val="tx1"/>
                </a:solidFill>
              </a:rPr>
              <a:t>giorni</a:t>
            </a:r>
            <a:r>
              <a:rPr lang="en-US" b="0" i="0" cap="none" dirty="0">
                <a:solidFill>
                  <a:schemeClr val="tx1"/>
                </a:solidFill>
              </a:rPr>
              <a:t> </a:t>
            </a:r>
            <a:r>
              <a:rPr lang="en-US" b="0" i="0" cap="none" dirty="0" err="1">
                <a:solidFill>
                  <a:schemeClr val="tx1"/>
                </a:solidFill>
              </a:rPr>
              <a:t>dalla</a:t>
            </a:r>
            <a:r>
              <a:rPr lang="en-US" b="0" i="0" cap="none" dirty="0">
                <a:solidFill>
                  <a:schemeClr val="tx1"/>
                </a:solidFill>
              </a:rPr>
              <a:t> </a:t>
            </a:r>
            <a:r>
              <a:rPr lang="en-US" b="0" i="0" cap="none" dirty="0" err="1">
                <a:solidFill>
                  <a:schemeClr val="tx1"/>
                </a:solidFill>
              </a:rPr>
              <a:t>presentazione</a:t>
            </a:r>
            <a:r>
              <a:rPr lang="en-US" b="0" i="0" cap="none" dirty="0">
                <a:solidFill>
                  <a:schemeClr val="tx1"/>
                </a:solidFill>
              </a:rPr>
              <a:t> di </a:t>
            </a:r>
            <a:r>
              <a:rPr lang="en-US" b="0" i="0" cap="none" dirty="0" err="1">
                <a:solidFill>
                  <a:schemeClr val="tx1"/>
                </a:solidFill>
              </a:rPr>
              <a:t>una</a:t>
            </a:r>
            <a:r>
              <a:rPr lang="en-US" b="0" i="0" cap="none" dirty="0">
                <a:solidFill>
                  <a:schemeClr val="tx1"/>
                </a:solidFill>
              </a:rPr>
              <a:t> </a:t>
            </a:r>
            <a:r>
              <a:rPr lang="en-US" b="0" i="0" cap="none" dirty="0" err="1">
                <a:solidFill>
                  <a:schemeClr val="tx1"/>
                </a:solidFill>
              </a:rPr>
              <a:t>domanda</a:t>
            </a:r>
            <a:r>
              <a:rPr lang="en-US" b="0" i="0" cap="none" dirty="0">
                <a:solidFill>
                  <a:schemeClr val="tx1"/>
                </a:solidFill>
              </a:rPr>
              <a:t> di </a:t>
            </a:r>
            <a:r>
              <a:rPr lang="en-US" b="0" i="0" cap="none" dirty="0" err="1">
                <a:solidFill>
                  <a:schemeClr val="tx1"/>
                </a:solidFill>
              </a:rPr>
              <a:t>mediazione</a:t>
            </a:r>
            <a:r>
              <a:rPr lang="en-US" b="0" i="0" cap="none" dirty="0">
                <a:solidFill>
                  <a:schemeClr val="tx1"/>
                </a:solidFill>
              </a:rPr>
              <a:t> tale </a:t>
            </a:r>
            <a:r>
              <a:rPr lang="en-US" b="0" i="0" cap="none" dirty="0" err="1">
                <a:solidFill>
                  <a:schemeClr val="tx1"/>
                </a:solidFill>
              </a:rPr>
              <a:t>controversia</a:t>
            </a:r>
            <a:r>
              <a:rPr lang="en-US" b="0" i="0" cap="none" dirty="0">
                <a:solidFill>
                  <a:schemeClr val="tx1"/>
                </a:solidFill>
              </a:rPr>
              <a:t> </a:t>
            </a:r>
            <a:r>
              <a:rPr lang="en-US" b="0" i="0" cap="none" dirty="0" err="1">
                <a:solidFill>
                  <a:schemeClr val="tx1"/>
                </a:solidFill>
              </a:rPr>
              <a:t>sarà</a:t>
            </a:r>
            <a:r>
              <a:rPr lang="en-US" b="0" i="0" cap="none" dirty="0">
                <a:solidFill>
                  <a:schemeClr val="tx1"/>
                </a:solidFill>
              </a:rPr>
              <a:t> </a:t>
            </a:r>
            <a:r>
              <a:rPr lang="en-US" b="0" i="0" cap="none" dirty="0" err="1">
                <a:solidFill>
                  <a:schemeClr val="tx1"/>
                </a:solidFill>
              </a:rPr>
              <a:t>risolta</a:t>
            </a:r>
            <a:r>
              <a:rPr lang="en-US" b="0" i="0" cap="none" dirty="0">
                <a:solidFill>
                  <a:schemeClr val="tx1"/>
                </a:solidFill>
              </a:rPr>
              <a:t> </a:t>
            </a:r>
            <a:r>
              <a:rPr lang="en-US" b="0" i="0" cap="none" dirty="0" err="1">
                <a:solidFill>
                  <a:schemeClr val="tx1"/>
                </a:solidFill>
              </a:rPr>
              <a:t>mediante</a:t>
            </a:r>
            <a:r>
              <a:rPr lang="en-US" b="0" i="0" cap="none" dirty="0">
                <a:solidFill>
                  <a:schemeClr val="tx1"/>
                </a:solidFill>
              </a:rPr>
              <a:t> </a:t>
            </a:r>
            <a:r>
              <a:rPr lang="en-US" b="0" i="0" cap="none" dirty="0" err="1">
                <a:solidFill>
                  <a:schemeClr val="tx1"/>
                </a:solidFill>
              </a:rPr>
              <a:t>arbitrato</a:t>
            </a:r>
            <a:r>
              <a:rPr lang="en-US" b="0" i="0" cap="none" dirty="0">
                <a:solidFill>
                  <a:schemeClr val="tx1"/>
                </a:solidFill>
              </a:rPr>
              <a:t> […]”.</a:t>
            </a:r>
          </a:p>
        </p:txBody>
      </p:sp>
      <p:sp>
        <p:nvSpPr>
          <p:cNvPr id="22" name="Isosceles Triangle 21">
            <a:extLst>
              <a:ext uri="{FF2B5EF4-FFF2-40B4-BE49-F238E27FC236}">
                <a16:creationId xmlns:a16="http://schemas.microsoft.com/office/drawing/2014/main" id="{D33AAA80-39DC-4020-9BFF-0718F35C7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cxnSp>
        <p:nvCxnSpPr>
          <p:cNvPr id="24" name="Straight Connector 23">
            <a:extLst>
              <a:ext uri="{FF2B5EF4-FFF2-40B4-BE49-F238E27FC236}">
                <a16:creationId xmlns:a16="http://schemas.microsoft.com/office/drawing/2014/main" id="{C9C5D90B-7EE3-4D26-AB7D-A5A3A6E112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0992" y="1639186"/>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26" name="Isosceles Triangle 25">
            <a:extLst>
              <a:ext uri="{FF2B5EF4-FFF2-40B4-BE49-F238E27FC236}">
                <a16:creationId xmlns:a16="http://schemas.microsoft.com/office/drawing/2014/main" id="{1177F295-741F-4EFF-B0CA-BE69295AD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flipV="1">
            <a:off x="8512053" y="1217756"/>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Tree>
    <p:extLst>
      <p:ext uri="{BB962C8B-B14F-4D97-AF65-F5344CB8AC3E}">
        <p14:creationId xmlns:p14="http://schemas.microsoft.com/office/powerpoint/2010/main" val="4089929372"/>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1056</TotalTime>
  <Words>344</Words>
  <Application>Microsoft Macintosh PowerPoint</Application>
  <PresentationFormat>Presentazione su schermo (4:3)</PresentationFormat>
  <Paragraphs>29</Paragraphs>
  <Slides>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Arial</vt:lpstr>
      <vt:lpstr>Trebuchet MS</vt:lpstr>
      <vt:lpstr>Wingdings 3</vt:lpstr>
      <vt:lpstr>Sfaccettatura</vt:lpstr>
      <vt:lpstr>La scelta tra arbitrato e giurisdizione statale</vt:lpstr>
      <vt:lpstr>Ragioni per preferire l’arbitrato:</vt:lpstr>
      <vt:lpstr>Aspetti negativi dell’arbitrato</vt:lpstr>
      <vt:lpstr>Convenzione di New York 1958 sul riconoscimento e l’esecuzione delle sentenze arbitrali straniere</vt:lpstr>
      <vt:lpstr>Copresenza di clausola compromissoria e di scelta del foro nello stesso contratto</vt:lpstr>
      <vt:lpstr>Multi-step clauses</vt:lpstr>
      <vt:lpstr>Esempio di Clausola mediazione facoltativa - Regolamento CCI</vt:lpstr>
      <vt:lpstr>Esempio Clausola di mediazione obbligatoria – Regolamento CCI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Scelta tra arbitrato e giurisdizione statale</dc:title>
  <dc:creator>Laura</dc:creator>
  <cp:lastModifiedBy>laura.vagni@unimc.it</cp:lastModifiedBy>
  <cp:revision>12</cp:revision>
  <dcterms:created xsi:type="dcterms:W3CDTF">2020-03-25T18:02:20Z</dcterms:created>
  <dcterms:modified xsi:type="dcterms:W3CDTF">2024-10-08T20:00:12Z</dcterms:modified>
</cp:coreProperties>
</file>