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6" r:id="rId4"/>
  </p:sldMasterIdLst>
  <p:notesMasterIdLst>
    <p:notesMasterId r:id="rId17"/>
  </p:notesMasterIdLst>
  <p:sldIdLst>
    <p:sldId id="304" r:id="rId5"/>
    <p:sldId id="303" r:id="rId6"/>
    <p:sldId id="282" r:id="rId7"/>
    <p:sldId id="284" r:id="rId8"/>
    <p:sldId id="305" r:id="rId9"/>
    <p:sldId id="306" r:id="rId10"/>
    <p:sldId id="285" r:id="rId11"/>
    <p:sldId id="286" r:id="rId12"/>
    <p:sldId id="287" r:id="rId13"/>
    <p:sldId id="288" r:id="rId14"/>
    <p:sldId id="289" r:id="rId15"/>
    <p:sldId id="29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C6166E-E2B1-443C-A39D-43690C5546E9}" v="79" dt="2021-01-31T18:30:11.0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0"/>
  </p:normalViewPr>
  <p:slideViewPr>
    <p:cSldViewPr>
      <p:cViewPr varScale="1">
        <p:scale>
          <a:sx n="112" d="100"/>
          <a:sy n="112" d="100"/>
        </p:scale>
        <p:origin x="164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5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081D2C-C5A6-439F-89A8-312A60F090F7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D329D15-A85D-47A0-8516-5CF8613C9FB5}">
      <dgm:prSet/>
      <dgm:spPr/>
      <dgm:t>
        <a:bodyPr/>
        <a:lstStyle/>
        <a:p>
          <a:r>
            <a:rPr lang="it-IT" b="1"/>
            <a:t>1258 Provisions of oxford</a:t>
          </a:r>
          <a:r>
            <a:rPr lang="it-IT"/>
            <a:t>: Il Cancelliere non può emanare più nuovi writs.</a:t>
          </a:r>
          <a:endParaRPr lang="en-US"/>
        </a:p>
      </dgm:t>
    </dgm:pt>
    <dgm:pt modelId="{2915ADD4-4469-4226-A77F-C63973C5E3AD}" type="parTrans" cxnId="{174A5B28-1362-4BB4-BB69-0195CC8EF041}">
      <dgm:prSet/>
      <dgm:spPr/>
      <dgm:t>
        <a:bodyPr/>
        <a:lstStyle/>
        <a:p>
          <a:endParaRPr lang="en-US"/>
        </a:p>
      </dgm:t>
    </dgm:pt>
    <dgm:pt modelId="{5BBD765E-E75E-4FC2-B728-DDE85BF83A72}" type="sibTrans" cxnId="{174A5B28-1362-4BB4-BB69-0195CC8EF041}">
      <dgm:prSet/>
      <dgm:spPr/>
      <dgm:t>
        <a:bodyPr/>
        <a:lstStyle/>
        <a:p>
          <a:endParaRPr lang="en-US"/>
        </a:p>
      </dgm:t>
    </dgm:pt>
    <dgm:pt modelId="{0BC8F8C8-E46F-4136-ABD4-27CFC20E1A52}">
      <dgm:prSet/>
      <dgm:spPr/>
      <dgm:t>
        <a:bodyPr/>
        <a:lstStyle/>
        <a:p>
          <a:r>
            <a:rPr lang="it-IT"/>
            <a:t>La cancelleria inizia a concedere writs tipici per casi simili a quelli contemplati dalla formula.</a:t>
          </a:r>
          <a:endParaRPr lang="en-US"/>
        </a:p>
      </dgm:t>
    </dgm:pt>
    <dgm:pt modelId="{905F3284-9A72-4AFC-A5D1-7CA4557EAE03}" type="parTrans" cxnId="{E825CC41-2356-4417-A355-604B7D7B05D4}">
      <dgm:prSet/>
      <dgm:spPr/>
      <dgm:t>
        <a:bodyPr/>
        <a:lstStyle/>
        <a:p>
          <a:endParaRPr lang="en-US"/>
        </a:p>
      </dgm:t>
    </dgm:pt>
    <dgm:pt modelId="{197AC1BC-AD6F-4DA2-91E2-588B8BCAEEDD}" type="sibTrans" cxnId="{E825CC41-2356-4417-A355-604B7D7B05D4}">
      <dgm:prSet/>
      <dgm:spPr/>
      <dgm:t>
        <a:bodyPr/>
        <a:lstStyle/>
        <a:p>
          <a:endParaRPr lang="en-US"/>
        </a:p>
      </dgm:t>
    </dgm:pt>
    <dgm:pt modelId="{13F76A57-D541-4CE8-901C-F677F23C8B6D}">
      <dgm:prSet/>
      <dgm:spPr/>
      <dgm:t>
        <a:bodyPr/>
        <a:lstStyle/>
        <a:p>
          <a:r>
            <a:rPr lang="it-IT" b="1" i="1"/>
            <a:t>Trespass on the case</a:t>
          </a:r>
          <a:r>
            <a:rPr lang="it-IT"/>
            <a:t>: il writ of trespass inizia ad essere concesso anche nel caso di violenza morale subita dal soggetto che invocava la tutela.</a:t>
          </a:r>
          <a:endParaRPr lang="en-US"/>
        </a:p>
      </dgm:t>
    </dgm:pt>
    <dgm:pt modelId="{11F0364C-E5C4-41C7-84D6-84F7BC2670AD}" type="parTrans" cxnId="{F52B8160-A794-48BB-B743-C06207BD2CA8}">
      <dgm:prSet/>
      <dgm:spPr/>
      <dgm:t>
        <a:bodyPr/>
        <a:lstStyle/>
        <a:p>
          <a:endParaRPr lang="en-US"/>
        </a:p>
      </dgm:t>
    </dgm:pt>
    <dgm:pt modelId="{A86EABF7-3E97-4C05-BA2C-F6A9A504C44A}" type="sibTrans" cxnId="{F52B8160-A794-48BB-B743-C06207BD2CA8}">
      <dgm:prSet/>
      <dgm:spPr/>
      <dgm:t>
        <a:bodyPr/>
        <a:lstStyle/>
        <a:p>
          <a:endParaRPr lang="en-US"/>
        </a:p>
      </dgm:t>
    </dgm:pt>
    <dgm:pt modelId="{5A873CFD-6F6E-4589-B20E-63C80D05165B}">
      <dgm:prSet/>
      <dgm:spPr/>
      <dgm:t>
        <a:bodyPr/>
        <a:lstStyle/>
        <a:p>
          <a:r>
            <a:rPr lang="it-IT" b="1" i="1"/>
            <a:t>Writ of trespass on the case in assumpsit</a:t>
          </a:r>
          <a:r>
            <a:rPr lang="it-IT"/>
            <a:t>: la violazione dell’affidamento è paragonata ad una violenza e il trespass viene utilizzato per tutelare le prime forme di inadempimento contrattuale.</a:t>
          </a:r>
          <a:endParaRPr lang="en-US"/>
        </a:p>
      </dgm:t>
    </dgm:pt>
    <dgm:pt modelId="{B1458895-E886-4B5F-BC5A-77206D0FD46D}" type="parTrans" cxnId="{1D7396D5-EA40-460A-96FF-A291697D1BA1}">
      <dgm:prSet/>
      <dgm:spPr/>
      <dgm:t>
        <a:bodyPr/>
        <a:lstStyle/>
        <a:p>
          <a:endParaRPr lang="en-US"/>
        </a:p>
      </dgm:t>
    </dgm:pt>
    <dgm:pt modelId="{66496813-A9BA-431C-A0D6-53EE85698A4D}" type="sibTrans" cxnId="{1D7396D5-EA40-460A-96FF-A291697D1BA1}">
      <dgm:prSet/>
      <dgm:spPr/>
      <dgm:t>
        <a:bodyPr/>
        <a:lstStyle/>
        <a:p>
          <a:endParaRPr lang="en-US"/>
        </a:p>
      </dgm:t>
    </dgm:pt>
    <dgm:pt modelId="{1E62B1E5-1058-B644-88C4-73D729788B8B}" type="pres">
      <dgm:prSet presAssocID="{93081D2C-C5A6-439F-89A8-312A60F090F7}" presName="Name0" presStyleCnt="0">
        <dgm:presLayoutVars>
          <dgm:dir/>
          <dgm:animLvl val="lvl"/>
          <dgm:resizeHandles val="exact"/>
        </dgm:presLayoutVars>
      </dgm:prSet>
      <dgm:spPr/>
    </dgm:pt>
    <dgm:pt modelId="{FD2AE04D-19D3-0B45-977B-81D32E17DDD7}" type="pres">
      <dgm:prSet presAssocID="{0BC8F8C8-E46F-4136-ABD4-27CFC20E1A52}" presName="boxAndChildren" presStyleCnt="0"/>
      <dgm:spPr/>
    </dgm:pt>
    <dgm:pt modelId="{CEDF1140-5875-C143-9964-EDFEC53EDD94}" type="pres">
      <dgm:prSet presAssocID="{0BC8F8C8-E46F-4136-ABD4-27CFC20E1A52}" presName="parentTextBox" presStyleLbl="node1" presStyleIdx="0" presStyleCnt="2"/>
      <dgm:spPr/>
    </dgm:pt>
    <dgm:pt modelId="{FC603313-AEBF-6B49-A9F0-5F9F6676392E}" type="pres">
      <dgm:prSet presAssocID="{0BC8F8C8-E46F-4136-ABD4-27CFC20E1A52}" presName="entireBox" presStyleLbl="node1" presStyleIdx="0" presStyleCnt="2"/>
      <dgm:spPr/>
    </dgm:pt>
    <dgm:pt modelId="{6D653740-8016-BB47-AB38-780CD666875C}" type="pres">
      <dgm:prSet presAssocID="{0BC8F8C8-E46F-4136-ABD4-27CFC20E1A52}" presName="descendantBox" presStyleCnt="0"/>
      <dgm:spPr/>
    </dgm:pt>
    <dgm:pt modelId="{58D88D36-079B-FB49-84A6-A0DFD6652FF4}" type="pres">
      <dgm:prSet presAssocID="{13F76A57-D541-4CE8-901C-F677F23C8B6D}" presName="childTextBox" presStyleLbl="fgAccFollowNode1" presStyleIdx="0" presStyleCnt="2">
        <dgm:presLayoutVars>
          <dgm:bulletEnabled val="1"/>
        </dgm:presLayoutVars>
      </dgm:prSet>
      <dgm:spPr/>
    </dgm:pt>
    <dgm:pt modelId="{D3AB0FB7-DCEE-BD40-8D0F-C04D36C80426}" type="pres">
      <dgm:prSet presAssocID="{5A873CFD-6F6E-4589-B20E-63C80D05165B}" presName="childTextBox" presStyleLbl="fgAccFollowNode1" presStyleIdx="1" presStyleCnt="2">
        <dgm:presLayoutVars>
          <dgm:bulletEnabled val="1"/>
        </dgm:presLayoutVars>
      </dgm:prSet>
      <dgm:spPr/>
    </dgm:pt>
    <dgm:pt modelId="{E2068BEC-E402-FF4D-84C4-5A0D88B2BB9A}" type="pres">
      <dgm:prSet presAssocID="{5BBD765E-E75E-4FC2-B728-DDE85BF83A72}" presName="sp" presStyleCnt="0"/>
      <dgm:spPr/>
    </dgm:pt>
    <dgm:pt modelId="{B77AD81D-1375-A044-9257-4061FA3FEA5A}" type="pres">
      <dgm:prSet presAssocID="{1D329D15-A85D-47A0-8516-5CF8613C9FB5}" presName="arrowAndChildren" presStyleCnt="0"/>
      <dgm:spPr/>
    </dgm:pt>
    <dgm:pt modelId="{55029439-DE87-D442-AE46-C7DCBB36FE9F}" type="pres">
      <dgm:prSet presAssocID="{1D329D15-A85D-47A0-8516-5CF8613C9FB5}" presName="parentTextArrow" presStyleLbl="node1" presStyleIdx="1" presStyleCnt="2"/>
      <dgm:spPr/>
    </dgm:pt>
  </dgm:ptLst>
  <dgm:cxnLst>
    <dgm:cxn modelId="{7F90A603-3515-1145-AE66-CA28F27E26E2}" type="presOf" srcId="{0BC8F8C8-E46F-4136-ABD4-27CFC20E1A52}" destId="{CEDF1140-5875-C143-9964-EDFEC53EDD94}" srcOrd="0" destOrd="0" presId="urn:microsoft.com/office/officeart/2005/8/layout/process4"/>
    <dgm:cxn modelId="{174A5B28-1362-4BB4-BB69-0195CC8EF041}" srcId="{93081D2C-C5A6-439F-89A8-312A60F090F7}" destId="{1D329D15-A85D-47A0-8516-5CF8613C9FB5}" srcOrd="0" destOrd="0" parTransId="{2915ADD4-4469-4226-A77F-C63973C5E3AD}" sibTransId="{5BBD765E-E75E-4FC2-B728-DDE85BF83A72}"/>
    <dgm:cxn modelId="{E825CC41-2356-4417-A355-604B7D7B05D4}" srcId="{93081D2C-C5A6-439F-89A8-312A60F090F7}" destId="{0BC8F8C8-E46F-4136-ABD4-27CFC20E1A52}" srcOrd="1" destOrd="0" parTransId="{905F3284-9A72-4AFC-A5D1-7CA4557EAE03}" sibTransId="{197AC1BC-AD6F-4DA2-91E2-588B8BCAEEDD}"/>
    <dgm:cxn modelId="{C35E394B-B37D-5748-AC5B-4DE597959B14}" type="presOf" srcId="{13F76A57-D541-4CE8-901C-F677F23C8B6D}" destId="{58D88D36-079B-FB49-84A6-A0DFD6652FF4}" srcOrd="0" destOrd="0" presId="urn:microsoft.com/office/officeart/2005/8/layout/process4"/>
    <dgm:cxn modelId="{F52B8160-A794-48BB-B743-C06207BD2CA8}" srcId="{0BC8F8C8-E46F-4136-ABD4-27CFC20E1A52}" destId="{13F76A57-D541-4CE8-901C-F677F23C8B6D}" srcOrd="0" destOrd="0" parTransId="{11F0364C-E5C4-41C7-84D6-84F7BC2670AD}" sibTransId="{A86EABF7-3E97-4C05-BA2C-F6A9A504C44A}"/>
    <dgm:cxn modelId="{9C020380-E002-EB40-ADB0-A11E4E751334}" type="presOf" srcId="{1D329D15-A85D-47A0-8516-5CF8613C9FB5}" destId="{55029439-DE87-D442-AE46-C7DCBB36FE9F}" srcOrd="0" destOrd="0" presId="urn:microsoft.com/office/officeart/2005/8/layout/process4"/>
    <dgm:cxn modelId="{B0CF0A83-460C-2B45-A63A-BF48894CC6C1}" type="presOf" srcId="{0BC8F8C8-E46F-4136-ABD4-27CFC20E1A52}" destId="{FC603313-AEBF-6B49-A9F0-5F9F6676392E}" srcOrd="1" destOrd="0" presId="urn:microsoft.com/office/officeart/2005/8/layout/process4"/>
    <dgm:cxn modelId="{6682D98C-5F78-C148-8DC4-A08DBC1F9D92}" type="presOf" srcId="{93081D2C-C5A6-439F-89A8-312A60F090F7}" destId="{1E62B1E5-1058-B644-88C4-73D729788B8B}" srcOrd="0" destOrd="0" presId="urn:microsoft.com/office/officeart/2005/8/layout/process4"/>
    <dgm:cxn modelId="{D73844CC-EA19-704D-94C4-A8BA854F87D3}" type="presOf" srcId="{5A873CFD-6F6E-4589-B20E-63C80D05165B}" destId="{D3AB0FB7-DCEE-BD40-8D0F-C04D36C80426}" srcOrd="0" destOrd="0" presId="urn:microsoft.com/office/officeart/2005/8/layout/process4"/>
    <dgm:cxn modelId="{1D7396D5-EA40-460A-96FF-A291697D1BA1}" srcId="{0BC8F8C8-E46F-4136-ABD4-27CFC20E1A52}" destId="{5A873CFD-6F6E-4589-B20E-63C80D05165B}" srcOrd="1" destOrd="0" parTransId="{B1458895-E886-4B5F-BC5A-77206D0FD46D}" sibTransId="{66496813-A9BA-431C-A0D6-53EE85698A4D}"/>
    <dgm:cxn modelId="{7E8212B3-BDF9-C14A-A55E-77031C6E44AE}" type="presParOf" srcId="{1E62B1E5-1058-B644-88C4-73D729788B8B}" destId="{FD2AE04D-19D3-0B45-977B-81D32E17DDD7}" srcOrd="0" destOrd="0" presId="urn:microsoft.com/office/officeart/2005/8/layout/process4"/>
    <dgm:cxn modelId="{0EE76D26-2EFB-074E-9B2E-E75010125146}" type="presParOf" srcId="{FD2AE04D-19D3-0B45-977B-81D32E17DDD7}" destId="{CEDF1140-5875-C143-9964-EDFEC53EDD94}" srcOrd="0" destOrd="0" presId="urn:microsoft.com/office/officeart/2005/8/layout/process4"/>
    <dgm:cxn modelId="{49E242C7-DA74-AF4A-87D6-2C3D8B66318F}" type="presParOf" srcId="{FD2AE04D-19D3-0B45-977B-81D32E17DDD7}" destId="{FC603313-AEBF-6B49-A9F0-5F9F6676392E}" srcOrd="1" destOrd="0" presId="urn:microsoft.com/office/officeart/2005/8/layout/process4"/>
    <dgm:cxn modelId="{BC011C53-C6A8-2842-A3CC-355C10474720}" type="presParOf" srcId="{FD2AE04D-19D3-0B45-977B-81D32E17DDD7}" destId="{6D653740-8016-BB47-AB38-780CD666875C}" srcOrd="2" destOrd="0" presId="urn:microsoft.com/office/officeart/2005/8/layout/process4"/>
    <dgm:cxn modelId="{AE380632-9A8B-2F48-9E02-DB9E8107AADC}" type="presParOf" srcId="{6D653740-8016-BB47-AB38-780CD666875C}" destId="{58D88D36-079B-FB49-84A6-A0DFD6652FF4}" srcOrd="0" destOrd="0" presId="urn:microsoft.com/office/officeart/2005/8/layout/process4"/>
    <dgm:cxn modelId="{C38FA7D6-8422-2E48-BF07-3663E9678E22}" type="presParOf" srcId="{6D653740-8016-BB47-AB38-780CD666875C}" destId="{D3AB0FB7-DCEE-BD40-8D0F-C04D36C80426}" srcOrd="1" destOrd="0" presId="urn:microsoft.com/office/officeart/2005/8/layout/process4"/>
    <dgm:cxn modelId="{76CCEAA4-5A04-6C48-B9E3-31439C297B57}" type="presParOf" srcId="{1E62B1E5-1058-B644-88C4-73D729788B8B}" destId="{E2068BEC-E402-FF4D-84C4-5A0D88B2BB9A}" srcOrd="1" destOrd="0" presId="urn:microsoft.com/office/officeart/2005/8/layout/process4"/>
    <dgm:cxn modelId="{BDC1DB73-4737-8943-90EB-263985DC9C31}" type="presParOf" srcId="{1E62B1E5-1058-B644-88C4-73D729788B8B}" destId="{B77AD81D-1375-A044-9257-4061FA3FEA5A}" srcOrd="2" destOrd="0" presId="urn:microsoft.com/office/officeart/2005/8/layout/process4"/>
    <dgm:cxn modelId="{A0CD1D48-3FAB-0D41-AB49-2BF22B5968EA}" type="presParOf" srcId="{B77AD81D-1375-A044-9257-4061FA3FEA5A}" destId="{55029439-DE87-D442-AE46-C7DCBB36FE9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03313-AEBF-6B49-A9F0-5F9F6676392E}">
      <dsp:nvSpPr>
        <dsp:cNvPr id="0" name=""/>
        <dsp:cNvSpPr/>
      </dsp:nvSpPr>
      <dsp:spPr>
        <a:xfrm>
          <a:off x="0" y="2532195"/>
          <a:ext cx="6711654" cy="1661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/>
            <a:t>La cancelleria inizia a concedere writs tipici per casi simili a quelli contemplati dalla formula.</a:t>
          </a:r>
          <a:endParaRPr lang="en-US" sz="2100" kern="1200"/>
        </a:p>
      </dsp:txBody>
      <dsp:txXfrm>
        <a:off x="0" y="2532195"/>
        <a:ext cx="6711654" cy="897152"/>
      </dsp:txXfrm>
    </dsp:sp>
    <dsp:sp modelId="{58D88D36-079B-FB49-84A6-A0DFD6652FF4}">
      <dsp:nvSpPr>
        <dsp:cNvPr id="0" name=""/>
        <dsp:cNvSpPr/>
      </dsp:nvSpPr>
      <dsp:spPr>
        <a:xfrm>
          <a:off x="0" y="3396119"/>
          <a:ext cx="3355826" cy="7642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i="1" kern="1200"/>
            <a:t>Trespass on the case</a:t>
          </a:r>
          <a:r>
            <a:rPr lang="it-IT" sz="1000" kern="1200"/>
            <a:t>: il writ of trespass inizia ad essere concesso anche nel caso di violenza morale subita dal soggetto che invocava la tutela.</a:t>
          </a:r>
          <a:endParaRPr lang="en-US" sz="1000" kern="1200"/>
        </a:p>
      </dsp:txBody>
      <dsp:txXfrm>
        <a:off x="0" y="3396119"/>
        <a:ext cx="3355826" cy="764241"/>
      </dsp:txXfrm>
    </dsp:sp>
    <dsp:sp modelId="{D3AB0FB7-DCEE-BD40-8D0F-C04D36C80426}">
      <dsp:nvSpPr>
        <dsp:cNvPr id="0" name=""/>
        <dsp:cNvSpPr/>
      </dsp:nvSpPr>
      <dsp:spPr>
        <a:xfrm>
          <a:off x="3355827" y="3396119"/>
          <a:ext cx="3355826" cy="7642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i="1" kern="1200"/>
            <a:t>Writ of trespass on the case in assumpsit</a:t>
          </a:r>
          <a:r>
            <a:rPr lang="it-IT" sz="1000" kern="1200"/>
            <a:t>: la violazione dell’affidamento è paragonata ad una violenza e il trespass viene utilizzato per tutelare le prime forme di inadempimento contrattuale.</a:t>
          </a:r>
          <a:endParaRPr lang="en-US" sz="1000" kern="1200"/>
        </a:p>
      </dsp:txBody>
      <dsp:txXfrm>
        <a:off x="3355827" y="3396119"/>
        <a:ext cx="3355826" cy="764241"/>
      </dsp:txXfrm>
    </dsp:sp>
    <dsp:sp modelId="{55029439-DE87-D442-AE46-C7DCBB36FE9F}">
      <dsp:nvSpPr>
        <dsp:cNvPr id="0" name=""/>
        <dsp:cNvSpPr/>
      </dsp:nvSpPr>
      <dsp:spPr>
        <a:xfrm rot="10800000">
          <a:off x="0" y="1891"/>
          <a:ext cx="6711654" cy="255522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b="1" kern="1200"/>
            <a:t>1258 Provisions of oxford</a:t>
          </a:r>
          <a:r>
            <a:rPr lang="it-IT" sz="2100" kern="1200"/>
            <a:t>: Il Cancelliere non può emanare più nuovi writs.</a:t>
          </a:r>
          <a:endParaRPr lang="en-US" sz="2100" kern="1200"/>
        </a:p>
      </dsp:txBody>
      <dsp:txXfrm rot="10800000">
        <a:off x="0" y="1891"/>
        <a:ext cx="6711654" cy="16603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F4374EDF-D440-49EB-AA2D-8ECDCB2E21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7EBC6EC-E3FC-4E68-8BD5-3302FAB3B5A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A72AC3-B3E1-4896-B064-289E4E2B6647}" type="datetimeFigureOut">
              <a:rPr lang="it-IT" altLang="it-IT"/>
              <a:pPr>
                <a:defRPr/>
              </a:pPr>
              <a:t>16/09/24</a:t>
            </a:fld>
            <a:endParaRPr lang="it-IT" alt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21E0F4B4-C6DA-4947-BEBE-A63B2E6AD0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3AE8ADBC-6BAC-4FD4-8D1F-806634D39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A6538D3-BCA8-4637-8898-375EE194F3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6E231C9-783C-4DEF-BA28-5B1005C30F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8F5EFC6-058B-4700-8033-6EF47CB01D8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FFF05-4A19-4328-A143-9E2EBBDB1F62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45545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8A10F-BF95-4DD1-A641-7738AFE770DF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3317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8A10F-BF95-4DD1-A641-7738AFE770DF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54679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8A10F-BF95-4DD1-A641-7738AFE770DF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5054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8A10F-BF95-4DD1-A641-7738AFE770DF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91139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8A10F-BF95-4DD1-A641-7738AFE770DF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33810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8A10F-BF95-4DD1-A641-7738AFE770DF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68800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46137-2176-46B1-8551-6DC00619C6A0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00209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F6818-6A57-4E04-8E33-7C583FFFE4E8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90828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855182-38D3-4DC1-9607-C50D35C015BA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2792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7BAC3E-402B-47CA-B525-3B60BB6AC859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57741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8F27EF-083F-4885-923C-7D9855A54992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9136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F4A959-1D8D-4FD8-947B-76EAD1407B94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7214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6E2AD9-B586-46CD-8A4F-25C39D44C971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5959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F7276-FA18-45C1-9791-4E837287F8CD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7362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1EBFFE-12A7-4317-982E-494734411BA3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2486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99F3F2-B361-48D1-B9DD-F70BBB101829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30749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258A10F-BF95-4DD1-A641-7738AFE770DF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04537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  <p:sldLayoutId id="2147483820" r:id="rId14"/>
    <p:sldLayoutId id="2147483821" r:id="rId15"/>
    <p:sldLayoutId id="2147483822" r:id="rId16"/>
    <p:sldLayoutId id="2147483823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C5FDD53A-64D0-4B37-AFF4-BBE619D5D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Lo sviluppo del diritto inglese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E454DF2-7921-41A8-97F4-E66B0A489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Diritto Privato Comparato, </a:t>
            </a:r>
            <a:r>
              <a:rPr lang="it-IT" dirty="0" err="1"/>
              <a:t>a.a</a:t>
            </a:r>
            <a:r>
              <a:rPr lang="it-IT" dirty="0"/>
              <a:t>. 2024-2025</a:t>
            </a:r>
          </a:p>
          <a:p>
            <a:r>
              <a:rPr lang="it-IT" dirty="0"/>
              <a:t>Prof.ssa Laura </a:t>
            </a:r>
            <a:r>
              <a:rPr lang="it-IT" dirty="0" err="1"/>
              <a:t>Vagni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8010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76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78" name="Freeform: Shape 77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A3B79598-0052-4593-910B-E08FC1BB44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484" y="452718"/>
            <a:ext cx="6710641" cy="1400530"/>
          </a:xfrm>
        </p:spPr>
        <p:txBody>
          <a:bodyPr anchor="ctr">
            <a:normAutofit/>
          </a:bodyPr>
          <a:lstStyle/>
          <a:p>
            <a:r>
              <a:rPr lang="it-IT" altLang="it-IT">
                <a:solidFill>
                  <a:srgbClr val="FFFFFF"/>
                </a:solidFill>
              </a:rPr>
              <a:t>Principali caratteristiche dell</a:t>
            </a:r>
            <a:r>
              <a:rPr lang="ja-JP" altLang="it-IT">
                <a:solidFill>
                  <a:srgbClr val="FFFFFF"/>
                </a:solidFill>
              </a:rPr>
              <a:t>’</a:t>
            </a:r>
            <a:r>
              <a:rPr lang="it-IT" altLang="ja-JP">
                <a:solidFill>
                  <a:srgbClr val="FFFFFF"/>
                </a:solidFill>
              </a:rPr>
              <a:t>Equity</a:t>
            </a:r>
            <a:endParaRPr lang="it-IT" altLang="it-IT">
              <a:solidFill>
                <a:srgbClr val="FFFFFF"/>
              </a:solidFill>
            </a:endParaRP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87B235E2-CE54-44AB-9490-7AC3C065D5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484" y="2763520"/>
            <a:ext cx="6709905" cy="3484879"/>
          </a:xfrm>
        </p:spPr>
        <p:txBody>
          <a:bodyPr>
            <a:normAutofit/>
          </a:bodyPr>
          <a:lstStyle/>
          <a:p>
            <a:r>
              <a:rPr lang="it-IT" altLang="it-IT"/>
              <a:t>Il cancelliere decide secondo giustizia (</a:t>
            </a:r>
            <a:r>
              <a:rPr lang="it-IT" altLang="it-IT" i="1"/>
              <a:t>ex aequum et bonum</a:t>
            </a:r>
            <a:r>
              <a:rPr lang="it-IT" altLang="it-IT"/>
              <a:t>).</a:t>
            </a:r>
          </a:p>
          <a:p>
            <a:r>
              <a:rPr lang="it-IT" altLang="it-IT"/>
              <a:t>La corte di </a:t>
            </a:r>
            <a:r>
              <a:rPr lang="it-IT" altLang="it-IT" i="1"/>
              <a:t>Equity</a:t>
            </a:r>
            <a:r>
              <a:rPr lang="it-IT" altLang="it-IT"/>
              <a:t> non applica le </a:t>
            </a:r>
            <a:r>
              <a:rPr lang="it-IT" altLang="it-IT" i="1"/>
              <a:t>forms of action</a:t>
            </a:r>
            <a:r>
              <a:rPr lang="it-IT" altLang="it-IT"/>
              <a:t>.</a:t>
            </a:r>
          </a:p>
          <a:p>
            <a:r>
              <a:rPr lang="it-IT" altLang="it-IT"/>
              <a:t>L</a:t>
            </a:r>
            <a:r>
              <a:rPr lang="ja-JP" altLang="it-IT"/>
              <a:t>’</a:t>
            </a:r>
            <a:r>
              <a:rPr lang="it-IT" altLang="ja-JP"/>
              <a:t>intervento del cancelliere è discrezionale.</a:t>
            </a:r>
          </a:p>
          <a:p>
            <a:r>
              <a:rPr lang="it-IT" altLang="it-IT"/>
              <a:t>L</a:t>
            </a:r>
            <a:r>
              <a:rPr lang="ja-JP" altLang="it-IT"/>
              <a:t>’</a:t>
            </a:r>
            <a:r>
              <a:rPr lang="it-IT" altLang="ja-JP" i="1"/>
              <a:t>Equity</a:t>
            </a:r>
            <a:r>
              <a:rPr lang="it-IT" altLang="ja-JP"/>
              <a:t> rispetta la </a:t>
            </a:r>
            <a:r>
              <a:rPr lang="it-IT" altLang="ja-JP" i="1"/>
              <a:t>common law.</a:t>
            </a:r>
            <a:endParaRPr lang="it-IT" altLang="it-IT" i="1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83477" y="0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743184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0B160498-C600-42AF-A7F5-0751BDAA35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9857" y="1645920"/>
            <a:ext cx="2642159" cy="4470821"/>
          </a:xfrm>
        </p:spPr>
        <p:txBody>
          <a:bodyPr>
            <a:normAutofit/>
          </a:bodyPr>
          <a:lstStyle/>
          <a:p>
            <a:pPr algn="r"/>
            <a:r>
              <a:rPr lang="it-IT" altLang="it-IT">
                <a:solidFill>
                  <a:srgbClr val="FFFFFF"/>
                </a:solidFill>
              </a:rPr>
              <a:t>Il periodo moderno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7076927B-ABC9-444A-A564-409EEF5BC6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03081" y="1645920"/>
            <a:ext cx="4439628" cy="4470821"/>
          </a:xfrm>
        </p:spPr>
        <p:txBody>
          <a:bodyPr rtlCol="0">
            <a:normAutofit/>
          </a:bodyPr>
          <a:lstStyle/>
          <a:p>
            <a:pPr marL="0" indent="0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it-IT" altLang="it-IT" dirty="0"/>
              <a:t>Il XIX e XX sec. rappresentano un</a:t>
            </a:r>
            <a:r>
              <a:rPr lang="ja-JP" altLang="it-IT" dirty="0"/>
              <a:t>’</a:t>
            </a:r>
            <a:r>
              <a:rPr lang="it-IT" altLang="ja-JP" dirty="0"/>
              <a:t>epoca di trasformazione fondamentale della storia del diritto inglese.</a:t>
            </a:r>
          </a:p>
          <a:p>
            <a:pPr marL="609600" indent="-609600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dirty="0"/>
              <a:t>Modificazione </a:t>
            </a:r>
            <a:r>
              <a:rPr lang="it-IT" altLang="it-IT" dirty="0" err="1"/>
              <a:t>dell</a:t>
            </a:r>
            <a:r>
              <a:rPr lang="ja-JP" altLang="it-IT" dirty="0"/>
              <a:t>’</a:t>
            </a:r>
            <a:r>
              <a:rPr lang="it-IT" altLang="ja-JP" dirty="0"/>
              <a:t>organizzazione giudiziaria: </a:t>
            </a:r>
            <a:r>
              <a:rPr lang="it-IT" altLang="ja-JP" i="1" dirty="0" err="1"/>
              <a:t>Judicature</a:t>
            </a:r>
            <a:r>
              <a:rPr lang="it-IT" altLang="ja-JP" i="1" dirty="0"/>
              <a:t> Acts</a:t>
            </a:r>
            <a:r>
              <a:rPr lang="it-IT" altLang="ja-JP" dirty="0"/>
              <a:t> 1873-75:</a:t>
            </a:r>
          </a:p>
          <a:p>
            <a:pPr marL="1371600" lvl="2" indent="-457200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it-IT" altLang="it-IT" dirty="0"/>
          </a:p>
          <a:p>
            <a:pPr marL="1371600" lvl="2" indent="-457200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dirty="0"/>
              <a:t>Eliminazione della distinzione tra corti di </a:t>
            </a:r>
            <a:r>
              <a:rPr lang="it-IT" altLang="it-IT" i="1" dirty="0"/>
              <a:t>Equity</a:t>
            </a:r>
            <a:r>
              <a:rPr lang="it-IT" altLang="it-IT" dirty="0"/>
              <a:t> e di </a:t>
            </a:r>
            <a:r>
              <a:rPr lang="it-IT" altLang="it-IT" i="1" dirty="0"/>
              <a:t>Common </a:t>
            </a:r>
            <a:r>
              <a:rPr lang="it-IT" altLang="it-IT" i="1" dirty="0" err="1"/>
              <a:t>Law</a:t>
            </a:r>
            <a:r>
              <a:rPr lang="it-IT" altLang="it-IT" dirty="0"/>
              <a:t>;</a:t>
            </a:r>
          </a:p>
          <a:p>
            <a:pPr marL="1371600" lvl="2" indent="-457200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dirty="0"/>
              <a:t>Introduzione di una chiara gerarchia delle corti:</a:t>
            </a:r>
          </a:p>
          <a:p>
            <a:pPr marL="1371600" lvl="2" indent="-457200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AutoNum type="arabicParenR"/>
              <a:defRPr/>
            </a:pPr>
            <a:endParaRPr lang="it-IT" altLang="it-I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090" name="Rectangle 140">
            <a:extLst>
              <a:ext uri="{FF2B5EF4-FFF2-40B4-BE49-F238E27FC236}">
                <a16:creationId xmlns:a16="http://schemas.microsoft.com/office/drawing/2014/main" id="{0D9B8FD4-CDEB-4EB4-B4DE-C89E11938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91" name="Freeform 36">
            <a:extLst>
              <a:ext uri="{FF2B5EF4-FFF2-40B4-BE49-F238E27FC236}">
                <a16:creationId xmlns:a16="http://schemas.microsoft.com/office/drawing/2014/main" id="{5A2E3D1D-9E9F-4739-BA14-D4D7FA9FB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83477" y="0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92" name="Freeform: Shape 144">
            <a:extLst>
              <a:ext uri="{FF2B5EF4-FFF2-40B4-BE49-F238E27FC236}">
                <a16:creationId xmlns:a16="http://schemas.microsoft.com/office/drawing/2014/main" id="{1FFB365B-E9DC-4859-B8AB-CB83EEBE4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743184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93" name="Rectangle 146">
            <a:extLst>
              <a:ext uri="{FF2B5EF4-FFF2-40B4-BE49-F238E27FC236}">
                <a16:creationId xmlns:a16="http://schemas.microsoft.com/office/drawing/2014/main" id="{8ADAB9C8-EB37-4914-A699-C716FC8FE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721AE61F-828E-4216-AF14-C2E6C7EDD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9857" y="1645920"/>
            <a:ext cx="2642159" cy="4470821"/>
          </a:xfrm>
        </p:spPr>
        <p:txBody>
          <a:bodyPr>
            <a:normAutofit/>
          </a:bodyPr>
          <a:lstStyle/>
          <a:p>
            <a:pPr algn="r"/>
            <a:r>
              <a:rPr lang="it-IT" altLang="it-IT" sz="3600" dirty="0">
                <a:solidFill>
                  <a:schemeClr val="bg2"/>
                </a:solidFill>
              </a:rPr>
              <a:t>Vari  significati di</a:t>
            </a:r>
            <a:br>
              <a:rPr lang="it-IT" altLang="it-IT" sz="3600" dirty="0">
                <a:solidFill>
                  <a:schemeClr val="bg2"/>
                </a:solidFill>
              </a:rPr>
            </a:br>
            <a:r>
              <a:rPr lang="it-IT" altLang="it-IT" sz="3600" dirty="0">
                <a:solidFill>
                  <a:schemeClr val="bg2"/>
                </a:solidFill>
              </a:rPr>
              <a:t>C</a:t>
            </a:r>
            <a:r>
              <a:rPr lang="it-IT" altLang="it-IT" sz="3600" i="1" dirty="0">
                <a:solidFill>
                  <a:schemeClr val="bg2"/>
                </a:solidFill>
              </a:rPr>
              <a:t>ommon </a:t>
            </a:r>
            <a:r>
              <a:rPr lang="it-IT" altLang="it-IT" sz="3600" i="1" dirty="0" err="1">
                <a:solidFill>
                  <a:schemeClr val="bg2"/>
                </a:solidFill>
              </a:rPr>
              <a:t>Law</a:t>
            </a:r>
            <a:endParaRPr lang="it-IT" altLang="it-IT" sz="3600" i="1" dirty="0">
              <a:solidFill>
                <a:schemeClr val="bg2"/>
              </a:solidFill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DBD7FCC-C49E-41FC-90A8-24E2E59FA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03081" y="1645920"/>
            <a:ext cx="4702076" cy="4470821"/>
          </a:xfrm>
        </p:spPr>
        <p:txBody>
          <a:bodyPr>
            <a:normAutofit/>
          </a:bodyPr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it-IT" altLang="it-IT" i="1" dirty="0"/>
              <a:t>Common </a:t>
            </a:r>
            <a:r>
              <a:rPr lang="it-IT" altLang="it-IT" i="1" dirty="0" err="1"/>
              <a:t>law</a:t>
            </a:r>
            <a:r>
              <a:rPr lang="it-IT" altLang="it-IT" dirty="0"/>
              <a:t> come famiglia giuridica.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it-IT" altLang="it-IT" i="1" dirty="0"/>
              <a:t>Common </a:t>
            </a:r>
            <a:r>
              <a:rPr lang="it-IT" altLang="it-IT" i="1" dirty="0" err="1"/>
              <a:t>law</a:t>
            </a:r>
            <a:r>
              <a:rPr lang="it-IT" altLang="it-IT" dirty="0"/>
              <a:t> come diritto patrio, diritto comune del Regno</a:t>
            </a:r>
            <a:endParaRPr lang="it-IT" altLang="it-IT" i="1" dirty="0"/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it-IT" altLang="it-IT" i="1" dirty="0"/>
              <a:t>Common </a:t>
            </a:r>
            <a:r>
              <a:rPr lang="it-IT" altLang="it-IT" i="1" dirty="0" err="1"/>
              <a:t>law</a:t>
            </a:r>
            <a:r>
              <a:rPr lang="it-IT" altLang="it-IT" dirty="0"/>
              <a:t> come diritto non scritto a formazione giudiziale, cioè come </a:t>
            </a:r>
            <a:r>
              <a:rPr lang="it-IT" altLang="it-IT" i="1" dirty="0"/>
              <a:t>case </a:t>
            </a:r>
            <a:r>
              <a:rPr lang="it-IT" altLang="it-IT" i="1" dirty="0" err="1"/>
              <a:t>law</a:t>
            </a:r>
            <a:r>
              <a:rPr lang="it-IT" altLang="it-IT" i="1" dirty="0"/>
              <a:t>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it-IT" altLang="it-IT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D9B8FD4-CDEB-4EB4-B4DE-C89E11938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5A2E3D1D-9E9F-4739-BA14-D4D7FA9FB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83477" y="0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FFB365B-E9DC-4859-B8AB-CB83EEBE4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743184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DAB9C8-EB37-4914-A699-C716FC8FE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2F323FC-75CB-4299-A183-3E5417A41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7" y="1645920"/>
            <a:ext cx="2642159" cy="4470821"/>
          </a:xfrm>
        </p:spPr>
        <p:txBody>
          <a:bodyPr>
            <a:normAutofit/>
          </a:bodyPr>
          <a:lstStyle/>
          <a:p>
            <a:pPr algn="r"/>
            <a:r>
              <a:rPr lang="it-IT" sz="3600" dirty="0">
                <a:solidFill>
                  <a:schemeClr val="bg2"/>
                </a:solidFill>
              </a:rPr>
              <a:t>La conquista normanna del 1066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2CF334-9077-405D-BCCF-01D84C001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3081" y="1645920"/>
            <a:ext cx="4702076" cy="4470821"/>
          </a:xfrm>
        </p:spPr>
        <p:txBody>
          <a:bodyPr>
            <a:normAutofit/>
          </a:bodyPr>
          <a:lstStyle/>
          <a:p>
            <a:r>
              <a:rPr lang="it-IT" sz="1700" dirty="0"/>
              <a:t>Guglielmo I di Normandia istaura sul suolo inglese un rigido sistema feudale</a:t>
            </a:r>
          </a:p>
          <a:p>
            <a:pPr lvl="1"/>
            <a:r>
              <a:rPr lang="it-IT" sz="1700" dirty="0"/>
              <a:t>Tutte le terre sono di proprietà della Corona (ownership).</a:t>
            </a:r>
          </a:p>
          <a:p>
            <a:pPr lvl="1"/>
            <a:r>
              <a:rPr lang="it-IT" sz="1700" dirty="0"/>
              <a:t>La Corona concede le terre in feudo ai feudatari (</a:t>
            </a:r>
            <a:r>
              <a:rPr lang="it-IT" sz="1700" dirty="0" err="1"/>
              <a:t>Landlords</a:t>
            </a:r>
            <a:r>
              <a:rPr lang="it-IT" sz="1700" dirty="0"/>
              <a:t>)</a:t>
            </a:r>
          </a:p>
          <a:p>
            <a:r>
              <a:rPr lang="it-IT" sz="1700" dirty="0"/>
              <a:t>Il dominio sul Regno si realizza anche attraverso l’accentramento della giustizia a la possibilità di ricorrere alla giustizia del Re, per risolvere le controversie, invece che alla giustizia locale amministrata dalle corti baronali</a:t>
            </a:r>
          </a:p>
        </p:txBody>
      </p:sp>
    </p:spTree>
    <p:extLst>
      <p:ext uri="{BB962C8B-B14F-4D97-AF65-F5344CB8AC3E}">
        <p14:creationId xmlns:p14="http://schemas.microsoft.com/office/powerpoint/2010/main" val="3145171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Rectangle 198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03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39954" y="1460230"/>
            <a:ext cx="2604045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205" name="Freeform: Shape 204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762067"/>
            <a:ext cx="9144313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982A440-887A-4D8D-B011-A7E84FE03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484" y="452718"/>
            <a:ext cx="6710641" cy="140053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it-IT" altLang="it-IT" sz="3300" dirty="0">
                <a:solidFill>
                  <a:srgbClr val="FFFFFF"/>
                </a:solidFill>
              </a:rPr>
              <a:t>L’accentramento della giustizia e il sistema delle </a:t>
            </a:r>
            <a:r>
              <a:rPr lang="it-IT" altLang="it-IT" sz="3300" i="1">
                <a:solidFill>
                  <a:srgbClr val="FFFFFF"/>
                </a:solidFill>
              </a:rPr>
              <a:t>forms</a:t>
            </a:r>
            <a:r>
              <a:rPr lang="it-IT" altLang="it-IT" sz="3300" i="1" dirty="0">
                <a:solidFill>
                  <a:srgbClr val="FFFFFF"/>
                </a:solidFill>
              </a:rPr>
              <a:t> of action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DA7F676A-03C7-40F0-A8A2-BCD286ED0B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484" y="2763520"/>
            <a:ext cx="6709905" cy="3484879"/>
          </a:xfrm>
        </p:spPr>
        <p:txBody>
          <a:bodyPr rtlCol="0">
            <a:normAutofit fontScale="92500" lnSpcReduction="10000"/>
          </a:bodyPr>
          <a:lstStyle/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dirty="0" err="1"/>
              <a:t>All</a:t>
            </a:r>
            <a:r>
              <a:rPr lang="ja-JP" altLang="it-IT" dirty="0"/>
              <a:t>’</a:t>
            </a:r>
            <a:r>
              <a:rPr lang="it-IT" altLang="ja-JP" dirty="0"/>
              <a:t>indomani della conquista normanna non esistono ancora le corti del re. Il re esercita solo </a:t>
            </a:r>
            <a:r>
              <a:rPr lang="ja-JP" altLang="it-IT" dirty="0"/>
              <a:t>“</a:t>
            </a:r>
            <a:r>
              <a:rPr lang="it-IT" altLang="ja-JP" dirty="0"/>
              <a:t>l</a:t>
            </a:r>
            <a:r>
              <a:rPr lang="ja-JP" altLang="it-IT" dirty="0"/>
              <a:t>’</a:t>
            </a:r>
            <a:r>
              <a:rPr lang="it-IT" altLang="ja-JP" dirty="0"/>
              <a:t>alta giustizia</a:t>
            </a:r>
            <a:r>
              <a:rPr lang="ja-JP" altLang="it-IT" dirty="0"/>
              <a:t>”</a:t>
            </a:r>
            <a:r>
              <a:rPr lang="it-IT" altLang="ja-JP" dirty="0"/>
              <a:t>: conosce la controversia sono in casi eccezionali.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dirty="0"/>
              <a:t>Intorno al XIII secolo in seno alla </a:t>
            </a:r>
            <a:r>
              <a:rPr lang="it-IT" altLang="it-IT" i="1" dirty="0"/>
              <a:t>Curia Regis</a:t>
            </a:r>
            <a:r>
              <a:rPr lang="it-IT" altLang="it-IT" dirty="0"/>
              <a:t> alcuni corpi acquistano una propria autonomia: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it-IT" altLang="it-IT" dirty="0"/>
              <a:t>Il Parlamento.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it-IT" altLang="it-IT" dirty="0"/>
              <a:t>Le corti regie ( </a:t>
            </a:r>
            <a:r>
              <a:rPr lang="it-IT" altLang="it-IT" i="1" dirty="0" err="1"/>
              <a:t>Exchequer</a:t>
            </a:r>
            <a:r>
              <a:rPr lang="it-IT" altLang="it-IT" dirty="0"/>
              <a:t>, </a:t>
            </a:r>
            <a:r>
              <a:rPr lang="it-IT" altLang="it-IT" i="1" dirty="0"/>
              <a:t>Common </a:t>
            </a:r>
            <a:r>
              <a:rPr lang="it-IT" altLang="it-IT" i="1" dirty="0" err="1"/>
              <a:t>Pleas</a:t>
            </a:r>
            <a:r>
              <a:rPr lang="it-IT" altLang="it-IT" dirty="0"/>
              <a:t>, </a:t>
            </a:r>
            <a:r>
              <a:rPr lang="it-IT" altLang="it-IT" i="1" dirty="0"/>
              <a:t>King</a:t>
            </a:r>
            <a:r>
              <a:rPr lang="ja-JP" altLang="it-IT" i="1" dirty="0"/>
              <a:t>’</a:t>
            </a:r>
            <a:r>
              <a:rPr lang="it-IT" altLang="ja-JP" i="1" dirty="0"/>
              <a:t>s </a:t>
            </a:r>
            <a:r>
              <a:rPr lang="it-IT" altLang="ja-JP" i="1" dirty="0" err="1"/>
              <a:t>Bench</a:t>
            </a:r>
            <a:r>
              <a:rPr lang="it-IT" altLang="ja-JP" dirty="0"/>
              <a:t>)</a:t>
            </a:r>
            <a:endParaRPr lang="it-IT" altLang="it-IT" dirty="0"/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ja-JP" dirty="0"/>
              <a:t> </a:t>
            </a:r>
            <a:endParaRPr lang="it-IT" altLang="it-I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83477" y="0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743184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457EB8B1-D88C-40AF-B4CA-D78C78075D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9857" y="1645920"/>
            <a:ext cx="2642159" cy="4470821"/>
          </a:xfrm>
        </p:spPr>
        <p:txBody>
          <a:bodyPr>
            <a:normAutofit/>
          </a:bodyPr>
          <a:lstStyle/>
          <a:p>
            <a:pPr algn="r"/>
            <a:r>
              <a:rPr lang="it-IT" altLang="it-IT" dirty="0">
                <a:solidFill>
                  <a:srgbClr val="FFFFFF"/>
                </a:solidFill>
              </a:rPr>
              <a:t>Il sistema </a:t>
            </a:r>
            <a:r>
              <a:rPr lang="it-IT" altLang="it-IT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dei</a:t>
            </a:r>
            <a:r>
              <a:rPr lang="it-IT" altLang="it-IT" dirty="0">
                <a:solidFill>
                  <a:srgbClr val="FFFFFF"/>
                </a:solidFill>
              </a:rPr>
              <a:t> </a:t>
            </a:r>
            <a:r>
              <a:rPr lang="it-IT" altLang="it-IT" i="1" dirty="0" err="1">
                <a:solidFill>
                  <a:srgbClr val="FFFFFF"/>
                </a:solidFill>
              </a:rPr>
              <a:t>writs</a:t>
            </a:r>
            <a:endParaRPr lang="it-IT" altLang="it-IT" i="1" dirty="0">
              <a:solidFill>
                <a:srgbClr val="FFFFFF"/>
              </a:solidFill>
            </a:endParaRPr>
          </a:p>
        </p:txBody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C94B8BE9-F6FB-4640-A497-67BAC54740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03081" y="1645920"/>
            <a:ext cx="4439628" cy="4470821"/>
          </a:xfrm>
        </p:spPr>
        <p:txBody>
          <a:bodyPr rtlCol="0">
            <a:normAutofit/>
          </a:bodyPr>
          <a:lstStyle/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sz="1900">
                <a:latin typeface="Times New Roman" panose="02020603050405020304" pitchFamily="18" charset="0"/>
                <a:cs typeface="Times New Roman" panose="02020603050405020304" pitchFamily="18" charset="0"/>
              </a:rPr>
              <a:t>Chi voleva istaurare una controversia davanti alle corti regie doveva rivolgersi al Cancelliere e richiedere il rilascio di un </a:t>
            </a:r>
            <a:r>
              <a:rPr lang="it-IT" altLang="it-IT" sz="1900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</a:t>
            </a:r>
            <a:r>
              <a:rPr lang="it-IT" altLang="it-IT" sz="19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1900">
                <a:latin typeface="Times New Roman" panose="02020603050405020304" pitchFamily="18" charset="0"/>
                <a:cs typeface="Times New Roman" panose="02020603050405020304" pitchFamily="18" charset="0"/>
              </a:rPr>
              <a:t>(o breve), dietro pagamento dei diritti alla cancelleria del Re.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sz="190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it-IT" altLang="it-IT" sz="1900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writs</a:t>
            </a:r>
            <a:r>
              <a:rPr lang="it-IT" altLang="it-IT" sz="1900">
                <a:latin typeface="Times New Roman" panose="02020603050405020304" pitchFamily="18" charset="0"/>
                <a:cs typeface="Times New Roman" panose="02020603050405020304" pitchFamily="18" charset="0"/>
              </a:rPr>
              <a:t> erano provvedimenti recanti l</a:t>
            </a:r>
            <a:r>
              <a:rPr lang="ja-JP" altLang="it-IT" sz="190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it-IT" altLang="ja-JP" sz="1900">
                <a:latin typeface="Times New Roman" panose="02020603050405020304" pitchFamily="18" charset="0"/>
                <a:cs typeface="Times New Roman" panose="02020603050405020304" pitchFamily="18" charset="0"/>
              </a:rPr>
              <a:t>ordine del Re ai destinatari degli stessi di tenere un determinato comportamento, ivi descritto in maniera succinta. Qualora l</a:t>
            </a:r>
            <a:r>
              <a:rPr lang="ja-JP" altLang="it-IT" sz="190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it-IT" altLang="ja-JP" sz="1900">
                <a:latin typeface="Times New Roman" panose="02020603050405020304" pitchFamily="18" charset="0"/>
                <a:cs typeface="Times New Roman" panose="02020603050405020304" pitchFamily="18" charset="0"/>
              </a:rPr>
              <a:t>ordine impartito era disatteso il soggetto sarebbe stato convenuto davanti alle corti del Re.</a:t>
            </a:r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sz="190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it-IT" altLang="it-IT" sz="1900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writs</a:t>
            </a:r>
            <a:r>
              <a:rPr lang="it-IT" altLang="it-IT" sz="1900">
                <a:latin typeface="Times New Roman" panose="02020603050405020304" pitchFamily="18" charset="0"/>
                <a:cs typeface="Times New Roman" panose="02020603050405020304" pitchFamily="18" charset="0"/>
              </a:rPr>
              <a:t>, quindi, erano idonei ad istaurare la controversia davanti alle corti regie.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7000"/>
                <a:hueMod val="88000"/>
                <a:satMod val="130000"/>
                <a:lumMod val="124000"/>
              </a:schemeClr>
            </a:gs>
            <a:gs pos="100000">
              <a:schemeClr val="bg1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9ECDD5C-152A-4CC7-8333-0F367B3A6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3027759" cy="418831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7F5C92A3-369B-43F3-BDCE-E560B1B0E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141809" cy="2365453"/>
          </a:xfrm>
          <a:prstGeom prst="rect">
            <a:avLst/>
          </a:prstGeom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AEBE9F1A-B38D-446E-83AE-14B17CE77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915B5014-A7EC-4BA6-9C83-8840CF81D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59" y="0"/>
            <a:ext cx="1202540" cy="1141407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22C43AB-86D7-420D-8AD7-DC0A15FDD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5E3EB826-A471-488F-9E8A-D65528A3C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B0487C8F-7D6C-4EAF-A9A5-45D8E94F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578DA0F-394A-417D-892B-8253831A2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57C3955E-55B0-978D-1466-0103BD7B3D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16653"/>
            <a:ext cx="6696744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735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FC3447-AB6B-BEDD-0A5A-1AB16D19E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</a:t>
            </a:r>
            <a:r>
              <a:rPr lang="it-IT" dirty="0" err="1"/>
              <a:t>trespass</a:t>
            </a:r>
            <a:r>
              <a:rPr lang="it-IT" dirty="0"/>
              <a:t> of the case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9EA23D3F-3984-C700-7BB4-2952A8E1C0B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27700" y="2052925"/>
          <a:ext cx="6711654" cy="4195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6357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966" name="Rectangle 136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67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83477" y="0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>
                  <a:alpha val="20000"/>
                </a:schemeClr>
              </a:solidFill>
            </a:endParaRPr>
          </a:p>
        </p:txBody>
      </p:sp>
      <p:sp>
        <p:nvSpPr>
          <p:cNvPr id="40968" name="Freeform: Shape 140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743184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effec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69" name="Rectangle 142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7CA0E2C2-43B3-4EEB-963F-2B5D531A3C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9857" y="1645920"/>
            <a:ext cx="2642159" cy="4470821"/>
          </a:xfrm>
        </p:spPr>
        <p:txBody>
          <a:bodyPr>
            <a:normAutofit/>
          </a:bodyPr>
          <a:lstStyle/>
          <a:p>
            <a:pPr algn="r"/>
            <a:r>
              <a:rPr lang="it-IT" altLang="it-IT" sz="3600" dirty="0">
                <a:solidFill>
                  <a:srgbClr val="FFFFFF"/>
                </a:solidFill>
              </a:rPr>
              <a:t>Procedura seguita davanti alle Corti regie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6851D86B-BDFC-42F9-AF95-8D11882719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03081" y="1645920"/>
            <a:ext cx="4439628" cy="4470821"/>
          </a:xfrm>
        </p:spPr>
        <p:txBody>
          <a:bodyPr>
            <a:normAutofit/>
          </a:bodyPr>
          <a:lstStyle/>
          <a:p>
            <a:r>
              <a:rPr lang="it-IT" altLang="it-IT" dirty="0"/>
              <a:t>La procedura seguita davanti alla Corti di </a:t>
            </a:r>
            <a:r>
              <a:rPr lang="it-IT" altLang="it-IT" i="1" dirty="0"/>
              <a:t>Westminster</a:t>
            </a:r>
            <a:r>
              <a:rPr lang="it-IT" altLang="it-IT" dirty="0"/>
              <a:t> variava a seconda del </a:t>
            </a:r>
            <a:r>
              <a:rPr lang="it-IT" altLang="it-IT" dirty="0" err="1"/>
              <a:t>writ</a:t>
            </a:r>
            <a:r>
              <a:rPr lang="it-IT" altLang="it-IT" dirty="0"/>
              <a:t> cui l</a:t>
            </a:r>
            <a:r>
              <a:rPr lang="ja-JP" altLang="it-IT" dirty="0"/>
              <a:t>’</a:t>
            </a:r>
            <a:r>
              <a:rPr lang="it-IT" altLang="ja-JP" dirty="0"/>
              <a:t>azione era stata introdotta.</a:t>
            </a:r>
          </a:p>
          <a:p>
            <a:r>
              <a:rPr lang="it-IT" altLang="it-IT" dirty="0"/>
              <a:t>Ad ogni </a:t>
            </a:r>
            <a:r>
              <a:rPr lang="it-IT" altLang="it-IT" i="1" dirty="0" err="1"/>
              <a:t>writ</a:t>
            </a:r>
            <a:r>
              <a:rPr lang="it-IT" altLang="it-IT" i="1" dirty="0"/>
              <a:t> </a:t>
            </a:r>
            <a:r>
              <a:rPr lang="it-IT" altLang="it-IT" dirty="0"/>
              <a:t>corrispondeva una particolare </a:t>
            </a:r>
            <a:r>
              <a:rPr lang="it-IT" altLang="it-IT" i="1" dirty="0" err="1"/>
              <a:t>form</a:t>
            </a:r>
            <a:r>
              <a:rPr lang="it-IT" altLang="it-IT" i="1" dirty="0"/>
              <a:t> of action</a:t>
            </a:r>
            <a:r>
              <a:rPr lang="it-IT" altLang="it-IT" dirty="0"/>
              <a:t>.</a:t>
            </a:r>
          </a:p>
          <a:p>
            <a:r>
              <a:rPr lang="it-IT" altLang="it-IT" dirty="0"/>
              <a:t>Solo se esisteva il </a:t>
            </a:r>
            <a:r>
              <a:rPr lang="it-IT" altLang="it-IT" i="1" dirty="0" err="1"/>
              <a:t>writ</a:t>
            </a:r>
            <a:r>
              <a:rPr lang="it-IT" altLang="it-IT" dirty="0"/>
              <a:t> giusto per istaurare il giudizio davanti alle Corti del Re la parte poteva portare il caso davanti al giudice e ottenere giustizia (</a:t>
            </a:r>
            <a:r>
              <a:rPr lang="it-IT" altLang="it-IT" b="1" dirty="0" err="1"/>
              <a:t>remedies</a:t>
            </a:r>
            <a:r>
              <a:rPr lang="it-IT" altLang="it-IT" b="1" dirty="0"/>
              <a:t> precede </a:t>
            </a:r>
            <a:r>
              <a:rPr lang="it-IT" altLang="it-IT" b="1" dirty="0" err="1"/>
              <a:t>rights</a:t>
            </a:r>
            <a:r>
              <a:rPr lang="it-IT" altLang="it-IT" dirty="0"/>
              <a:t>)</a:t>
            </a:r>
          </a:p>
        </p:txBody>
      </p:sp>
      <p:sp>
        <p:nvSpPr>
          <p:cNvPr id="40964" name="Text Box 4">
            <a:extLst>
              <a:ext uri="{FF2B5EF4-FFF2-40B4-BE49-F238E27FC236}">
                <a16:creationId xmlns:a16="http://schemas.microsoft.com/office/drawing/2014/main" id="{1A34663C-E034-47BB-B03E-AB1C6C682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36613"/>
            <a:ext cx="3889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it-IT" altLang="it-IT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A4322390-8B58-46BE-88EB-D9FD30C08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012" name="Picture 43011" descr="Punto esclamativo su uno sfondo giallo">
            <a:extLst>
              <a:ext uri="{FF2B5EF4-FFF2-40B4-BE49-F238E27FC236}">
                <a16:creationId xmlns:a16="http://schemas.microsoft.com/office/drawing/2014/main" id="{66190F3C-6EB7-41F5-B253-45F05160F11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9091" r="909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41986" name="Rectangle 4">
            <a:extLst>
              <a:ext uri="{FF2B5EF4-FFF2-40B4-BE49-F238E27FC236}">
                <a16:creationId xmlns:a16="http://schemas.microsoft.com/office/drawing/2014/main" id="{15ADF0EC-70DE-4F53-B2AF-BD0007DDE1C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66216" y="1447800"/>
            <a:ext cx="6619243" cy="33295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altLang="it-IT" sz="4800" dirty="0">
                <a:solidFill>
                  <a:schemeClr val="tx1"/>
                </a:solidFill>
              </a:rPr>
              <a:t>L</a:t>
            </a:r>
            <a:r>
              <a:rPr lang="ja-JP" altLang="it-IT" sz="4800" dirty="0">
                <a:solidFill>
                  <a:schemeClr val="tx1"/>
                </a:solidFill>
              </a:rPr>
              <a:t>’</a:t>
            </a:r>
            <a:r>
              <a:rPr lang="it-IT" altLang="ja-JP" sz="4800" dirty="0">
                <a:solidFill>
                  <a:schemeClr val="tx1"/>
                </a:solidFill>
              </a:rPr>
              <a:t>importanza della procedura</a:t>
            </a:r>
            <a:endParaRPr lang="it-IT" altLang="it-IT" sz="4800" dirty="0">
              <a:solidFill>
                <a:schemeClr val="tx1"/>
              </a:solidFill>
            </a:endParaRPr>
          </a:p>
        </p:txBody>
      </p:sp>
      <p:sp>
        <p:nvSpPr>
          <p:cNvPr id="43010" name="Rectangle 5">
            <a:extLst>
              <a:ext uri="{FF2B5EF4-FFF2-40B4-BE49-F238E27FC236}">
                <a16:creationId xmlns:a16="http://schemas.microsoft.com/office/drawing/2014/main" id="{41F9ED14-DC03-493D-9130-36118F0E8C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66216" y="4777380"/>
            <a:ext cx="6619243" cy="861420"/>
          </a:xfrm>
        </p:spPr>
        <p:txBody>
          <a:bodyPr rtlCol="0">
            <a:noAutofit/>
          </a:bodyPr>
          <a:lstStyle/>
          <a:p>
            <a:pPr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it-IT" altLang="it-IT" sz="1800" cap="none" dirty="0">
                <a:solidFill>
                  <a:schemeClr val="tx1"/>
                </a:solidFill>
              </a:rPr>
              <a:t>Fino al XIX sec. La </a:t>
            </a:r>
            <a:r>
              <a:rPr lang="it-IT" altLang="it-IT" sz="1800" i="1" cap="none" dirty="0">
                <a:solidFill>
                  <a:schemeClr val="tx1"/>
                </a:solidFill>
              </a:rPr>
              <a:t>common </a:t>
            </a:r>
            <a:r>
              <a:rPr lang="it-IT" altLang="it-IT" sz="1800" i="1" cap="none" dirty="0" err="1">
                <a:solidFill>
                  <a:schemeClr val="tx1"/>
                </a:solidFill>
              </a:rPr>
              <a:t>law</a:t>
            </a:r>
            <a:r>
              <a:rPr lang="it-IT" altLang="it-IT" sz="1800" cap="none" dirty="0">
                <a:solidFill>
                  <a:schemeClr val="tx1"/>
                </a:solidFill>
              </a:rPr>
              <a:t> non si presenta come un sistema mirante a proteggere dei diritti; essa consiste essenzialmente in regole di procedura che sono finalizzate a risolvere le controversie conformemente alla giustizia.</a:t>
            </a:r>
          </a:p>
          <a:p>
            <a:pPr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it-IT" altLang="it-IT" sz="1800" cap="none" dirty="0">
                <a:solidFill>
                  <a:schemeClr val="tx1"/>
                </a:solidFill>
              </a:rPr>
              <a:t>Il diritto inglese ha origine negli </a:t>
            </a:r>
            <a:r>
              <a:rPr lang="ja-JP" altLang="it-IT" sz="1800" cap="none" dirty="0">
                <a:solidFill>
                  <a:schemeClr val="tx1"/>
                </a:solidFill>
              </a:rPr>
              <a:t>“</a:t>
            </a:r>
            <a:r>
              <a:rPr lang="it-IT" altLang="ja-JP" sz="1800" cap="none" dirty="0">
                <a:solidFill>
                  <a:schemeClr val="tx1"/>
                </a:solidFill>
              </a:rPr>
              <a:t>interstizi della procedura</a:t>
            </a:r>
            <a:r>
              <a:rPr lang="ja-JP" altLang="it-IT" sz="1800" cap="none" dirty="0">
                <a:solidFill>
                  <a:schemeClr val="tx1"/>
                </a:solidFill>
              </a:rPr>
              <a:t>”</a:t>
            </a:r>
            <a:r>
              <a:rPr lang="it-IT" altLang="ja-JP" sz="1800" cap="none" dirty="0">
                <a:solidFill>
                  <a:schemeClr val="tx1"/>
                </a:solidFill>
              </a:rPr>
              <a:t>.</a:t>
            </a:r>
            <a:endParaRPr lang="it-IT" altLang="it-IT" sz="1800" cap="none" dirty="0">
              <a:solidFill>
                <a:schemeClr val="tx1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885E190-58DD-42DD-A4A8-401E15C92A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83477" y="0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3743184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1AF97726-35F2-4E9F-98CD-39FAC28902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9857" y="1645920"/>
            <a:ext cx="2642159" cy="4470821"/>
          </a:xfrm>
        </p:spPr>
        <p:txBody>
          <a:bodyPr>
            <a:normAutofit/>
          </a:bodyPr>
          <a:lstStyle/>
          <a:p>
            <a:pPr algn="r"/>
            <a:r>
              <a:rPr lang="it-IT" altLang="it-IT" sz="3900">
                <a:solidFill>
                  <a:srgbClr val="FFFFFF"/>
                </a:solidFill>
              </a:rPr>
              <a:t>Sviluppo dell</a:t>
            </a:r>
            <a:r>
              <a:rPr lang="ja-JP" altLang="it-IT" sz="3900">
                <a:solidFill>
                  <a:srgbClr val="FFFFFF"/>
                </a:solidFill>
              </a:rPr>
              <a:t>’</a:t>
            </a:r>
            <a:r>
              <a:rPr lang="it-IT" altLang="ja-JP" sz="3900" i="1">
                <a:solidFill>
                  <a:srgbClr val="FFFFFF"/>
                </a:solidFill>
              </a:rPr>
              <a:t>Equity</a:t>
            </a:r>
            <a:endParaRPr lang="it-IT" altLang="it-IT" sz="3900" i="1">
              <a:solidFill>
                <a:srgbClr val="FFFFFF"/>
              </a:solidFill>
            </a:endParaRP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A093BEAF-F7B7-41C3-B432-A14631EB8E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03081" y="1645920"/>
            <a:ext cx="4439628" cy="4470821"/>
          </a:xfrm>
        </p:spPr>
        <p:txBody>
          <a:bodyPr rtlCol="0">
            <a:normAutofit/>
          </a:bodyPr>
          <a:lstStyle/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sz="1600" dirty="0"/>
              <a:t>La tipicità dei </a:t>
            </a:r>
            <a:r>
              <a:rPr lang="it-IT" altLang="it-IT" sz="1600" i="1" dirty="0" err="1"/>
              <a:t>writs</a:t>
            </a:r>
            <a:r>
              <a:rPr lang="it-IT" altLang="it-IT" sz="1600" dirty="0"/>
              <a:t> non consentiva di portare tutte le controversie davanti alle Corti regie.</a:t>
            </a:r>
            <a:endParaRPr lang="it-IT" altLang="ja-JP" sz="1600" dirty="0"/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sz="1600" dirty="0"/>
              <a:t>La parte che errava nella scelta del </a:t>
            </a:r>
            <a:r>
              <a:rPr lang="it-IT" altLang="it-IT" sz="1600" i="1" dirty="0" err="1"/>
              <a:t>writs</a:t>
            </a:r>
            <a:r>
              <a:rPr lang="it-IT" altLang="it-IT" sz="1600" dirty="0"/>
              <a:t>, inoltre, rischiava di perdere la causa per questioni procedurali e non avere giustizia</a:t>
            </a:r>
            <a:r>
              <a:rPr lang="it-IT" altLang="ja-JP" sz="1600" dirty="0"/>
              <a:t>.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sz="1600" dirty="0"/>
              <a:t>I sudditi in casi del genere iniziarono a presentare petizioni di grazia al Cancelliere, che era </a:t>
            </a:r>
            <a:r>
              <a:rPr lang="ja-JP" altLang="it-IT" sz="1600" dirty="0"/>
              <a:t>“</a:t>
            </a:r>
            <a:r>
              <a:rPr lang="it-IT" altLang="ja-JP" sz="1600" dirty="0"/>
              <a:t>custode della coscienza del re</a:t>
            </a:r>
            <a:r>
              <a:rPr lang="ja-JP" altLang="it-IT" sz="1600" dirty="0"/>
              <a:t>”</a:t>
            </a:r>
            <a:r>
              <a:rPr lang="it-IT" altLang="ja-JP" sz="1600" dirty="0"/>
              <a:t>, affinché decidesse secondo giustizia il caso di specie.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it-IT" altLang="it-IT" sz="1600" dirty="0"/>
              <a:t>Nel tempo gli interventi del cancelliere assunsero carattere di stabilità, dando luogo ad una giurisdizione autonoma rispetto alla common la esercitata dal cancelliere e con una propria Corte (</a:t>
            </a:r>
            <a:r>
              <a:rPr lang="it-IT" altLang="it-IT" sz="1600" i="1" dirty="0"/>
              <a:t>Court of Equity</a:t>
            </a:r>
            <a:r>
              <a:rPr lang="it-IT" altLang="it-IT" sz="1600" dirty="0"/>
              <a:t>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361CEA6ADB7DD40B5BFA467D96D61F4" ma:contentTypeVersion="2" ma:contentTypeDescription="Creare un nuovo documento." ma:contentTypeScope="" ma:versionID="f0ef701faf4d68d5f06d3f5540abe2b2">
  <xsd:schema xmlns:xsd="http://www.w3.org/2001/XMLSchema" xmlns:xs="http://www.w3.org/2001/XMLSchema" xmlns:p="http://schemas.microsoft.com/office/2006/metadata/properties" xmlns:ns3="bfe1a587-b7b9-4330-8cff-8f46f32df579" targetNamespace="http://schemas.microsoft.com/office/2006/metadata/properties" ma:root="true" ma:fieldsID="cb145a88ebcd20283c5e05d4571a8abd" ns3:_="">
    <xsd:import namespace="bfe1a587-b7b9-4330-8cff-8f46f32df5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1a587-b7b9-4330-8cff-8f46f32df5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E56BC6-FBF8-4F31-B5F8-73F1FD231D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e1a587-b7b9-4330-8cff-8f46f32df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85D6863-51F3-4634-AEFD-7DF7105EA3A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bfe1a587-b7b9-4330-8cff-8f46f32df57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06A8975-A9FC-4B71-9B47-819E24943B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1661</TotalTime>
  <Words>729</Words>
  <Application>Microsoft Macintosh PowerPoint</Application>
  <PresentationFormat>Presentazione su schermo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</vt:lpstr>
      <vt:lpstr>Wingdings 3</vt:lpstr>
      <vt:lpstr>Ione</vt:lpstr>
      <vt:lpstr>Lo sviluppo del diritto inglese</vt:lpstr>
      <vt:lpstr>La conquista normanna del 1066</vt:lpstr>
      <vt:lpstr>L’accentramento della giustizia e il sistema delle forms of action</vt:lpstr>
      <vt:lpstr>Il sistema dei writs</vt:lpstr>
      <vt:lpstr>Presentazione standard di PowerPoint</vt:lpstr>
      <vt:lpstr>Il trespass of the case</vt:lpstr>
      <vt:lpstr>Procedura seguita davanti alle Corti regie</vt:lpstr>
      <vt:lpstr>L’importanza della procedura</vt:lpstr>
      <vt:lpstr>Sviluppo dell’Equity</vt:lpstr>
      <vt:lpstr>Principali caratteristiche dell’Equity</vt:lpstr>
      <vt:lpstr>Il periodo moderno</vt:lpstr>
      <vt:lpstr>Vari  significati di Common Law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Diritto privato comparato</dc:title>
  <dc:creator>User</dc:creator>
  <cp:lastModifiedBy>laura.vagni@unimc.it</cp:lastModifiedBy>
  <cp:revision>48</cp:revision>
  <dcterms:created xsi:type="dcterms:W3CDTF">2005-10-26T15:04:40Z</dcterms:created>
  <dcterms:modified xsi:type="dcterms:W3CDTF">2024-09-16T20:32:45Z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0x0101000361CEA6ADB7DD40B5BFA467D96D61F4</vt:lpwstr>
  </property>
</Properties>
</file>