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5" r:id="rId9"/>
    <p:sldId id="267" r:id="rId10"/>
    <p:sldId id="269" r:id="rId11"/>
    <p:sldId id="271" r:id="rId12"/>
    <p:sldId id="272" r:id="rId13"/>
    <p:sldId id="290" r:id="rId14"/>
    <p:sldId id="285" r:id="rId15"/>
    <p:sldId id="286" r:id="rId16"/>
    <p:sldId id="287" r:id="rId17"/>
    <p:sldId id="288" r:id="rId18"/>
    <p:sldId id="291" r:id="rId19"/>
    <p:sldId id="274" r:id="rId20"/>
    <p:sldId id="282" r:id="rId21"/>
    <p:sldId id="283" r:id="rId22"/>
    <p:sldId id="275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'[Matrix GEC.xlsx]Sheet1'!$A$2</c:f>
              <c:strCache>
                <c:ptCount val="1"/>
                <c:pt idx="0">
                  <c:v>global financial crisis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'[Matrix GEC.xlsx]Sheet1'!$B$1:$H$1</c:f>
              <c:strCache>
                <c:ptCount val="7"/>
                <c:pt idx="0">
                  <c:v>Austria</c:v>
                </c:pt>
                <c:pt idx="1">
                  <c:v>Finland</c:v>
                </c:pt>
                <c:pt idx="2">
                  <c:v>Germany</c:v>
                </c:pt>
                <c:pt idx="3">
                  <c:v>Ireland</c:v>
                </c:pt>
                <c:pt idx="4">
                  <c:v>Italy</c:v>
                </c:pt>
                <c:pt idx="5">
                  <c:v>Portugal</c:v>
                </c:pt>
                <c:pt idx="6">
                  <c:v>Total</c:v>
                </c:pt>
              </c:strCache>
            </c:strRef>
          </c:cat>
          <c:val>
            <c:numRef>
              <c:f>'[Matrix GEC.xlsx]Sheet1'!$B$2:$H$2</c:f>
              <c:numCache>
                <c:formatCode>General</c:formatCode>
                <c:ptCount val="7"/>
                <c:pt idx="0">
                  <c:v>21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17</c:v>
                </c:pt>
                <c:pt idx="5">
                  <c:v>26</c:v>
                </c:pt>
                <c:pt idx="6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7-411D-9549-58A4EC15C7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4407311"/>
        <c:axId val="291746729"/>
      </c:barChart>
      <c:catAx>
        <c:axId val="54407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1746729"/>
        <c:crosses val="autoZero"/>
        <c:auto val="1"/>
        <c:lblAlgn val="ctr"/>
        <c:lblOffset val="100"/>
        <c:noMultiLvlLbl val="0"/>
      </c:catAx>
      <c:valAx>
        <c:axId val="29174672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40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en-US" dirty="0"/>
              <a:t>Analisi del Contenuto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altLang="en-US"/>
              <a:t>Selena Grimaldi</a:t>
            </a:r>
          </a:p>
          <a:p>
            <a:r>
              <a:rPr lang="it-IT" altLang="en-US"/>
              <a:t>Laboratorio Mass Media e Politica</a:t>
            </a:r>
          </a:p>
          <a:p>
            <a:r>
              <a:rPr lang="it-IT" altLang="en-US"/>
              <a:t>19 marzo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Come i discorsi diventano dati quantificabili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altLang="en-US"/>
              <a:t>Primo step</a:t>
            </a:r>
          </a:p>
          <a:p>
            <a:r>
              <a:rPr lang="it-IT" altLang="en-US"/>
              <a:t>ELIMINAZIONE DELLE STOP WORDS</a:t>
            </a:r>
          </a:p>
          <a:p>
            <a:r>
              <a:rPr lang="it-IT" altLang="en-US"/>
              <a:t>UTILIZZO di WorldCloud</a:t>
            </a:r>
          </a:p>
          <a:p>
            <a:r>
              <a:rPr lang="it-IT" altLang="en-US"/>
              <a:t>CREAZIONE DELLA WORDCLOUD</a:t>
            </a:r>
          </a:p>
          <a:p>
            <a:r>
              <a:rPr lang="it-IT" altLang="en-US"/>
              <a:t>Tabella con le frequenze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altLang="en-US"/>
              <a:t>Stop words (congiunzioni, preposizioni, avverbi, articoli, alcune forme verbali)</a:t>
            </a:r>
          </a:p>
          <a:p>
            <a:r>
              <a:rPr lang="it-IT" altLang="en-US"/>
              <a:t>http://snowball.tartarus.org/algorithms/italian/stop.txt</a:t>
            </a:r>
          </a:p>
          <a:p>
            <a:endParaRPr lang="it-IT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Esempio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en-US"/>
              <a:t>Testo originario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/>
          </a:bodyPr>
          <a:lstStyle/>
          <a:p>
            <a:pPr lvl="1"/>
            <a:r>
              <a:rPr lang="en-US"/>
              <a:t>Care concittadine </a:t>
            </a:r>
            <a:r>
              <a:rPr lang="en-US">
                <a:highlight>
                  <a:srgbClr val="FFFF00"/>
                </a:highlight>
              </a:rPr>
              <a:t>e </a:t>
            </a:r>
            <a:r>
              <a:rPr lang="en-US"/>
              <a:t>cari concittadini,</a:t>
            </a:r>
            <a:r>
              <a:rPr lang="it-IT" altLang="en-US"/>
              <a:t> </a:t>
            </a:r>
            <a:r>
              <a:rPr lang="en-US">
                <a:highlight>
                  <a:srgbClr val="FFFF00"/>
                </a:highlight>
              </a:rPr>
              <a:t>questa </a:t>
            </a:r>
            <a:r>
              <a:rPr lang="en-US"/>
              <a:t>sera </a:t>
            </a:r>
            <a:r>
              <a:rPr lang="en-US">
                <a:highlight>
                  <a:srgbClr val="FFFF00"/>
                </a:highlight>
              </a:rPr>
              <a:t>ci </a:t>
            </a:r>
            <a:r>
              <a:rPr lang="en-US"/>
              <a:t>stiamo preparando a festeggiare </a:t>
            </a:r>
            <a:r>
              <a:rPr lang="en-US">
                <a:highlight>
                  <a:srgbClr val="FFFF00"/>
                </a:highlight>
              </a:rPr>
              <a:t>l’</a:t>
            </a:r>
            <a:r>
              <a:rPr lang="en-US"/>
              <a:t>arrivo </a:t>
            </a:r>
            <a:r>
              <a:rPr lang="en-US">
                <a:highlight>
                  <a:srgbClr val="FFFF00"/>
                </a:highlight>
              </a:rPr>
              <a:t>del </a:t>
            </a:r>
            <a:r>
              <a:rPr lang="en-US"/>
              <a:t>nuovo anno. Nella consueta speranza </a:t>
            </a:r>
            <a:r>
              <a:rPr lang="en-US">
                <a:highlight>
                  <a:srgbClr val="FFFF00"/>
                </a:highlight>
              </a:rPr>
              <a:t>che si </a:t>
            </a:r>
            <a:r>
              <a:rPr lang="en-US"/>
              <a:t>aprano giorni positivi </a:t>
            </a:r>
            <a:r>
              <a:rPr lang="en-US">
                <a:highlight>
                  <a:srgbClr val="FFFF00"/>
                </a:highlight>
              </a:rPr>
              <a:t>e </a:t>
            </a:r>
            <a:r>
              <a:rPr lang="en-US"/>
              <a:t>rassicuranti.</a:t>
            </a:r>
          </a:p>
          <a:p>
            <a:pPr lvl="1"/>
            <a:r>
              <a:rPr lang="en-US"/>
              <a:t>Naturalmente, non possiamo distogliere</a:t>
            </a:r>
            <a:r>
              <a:rPr lang="en-US">
                <a:highlight>
                  <a:srgbClr val="FFFF00"/>
                </a:highlight>
              </a:rPr>
              <a:t> il </a:t>
            </a:r>
            <a:r>
              <a:rPr lang="en-US"/>
              <a:t>pensiero </a:t>
            </a:r>
            <a:r>
              <a:rPr lang="en-US">
                <a:highlight>
                  <a:srgbClr val="FFFF00"/>
                </a:highlight>
              </a:rPr>
              <a:t>da </a:t>
            </a:r>
            <a:r>
              <a:rPr lang="en-US"/>
              <a:t>quanto avviene intorno </a:t>
            </a:r>
            <a:r>
              <a:rPr lang="en-US">
                <a:highlight>
                  <a:srgbClr val="FFFF00"/>
                </a:highlight>
              </a:rPr>
              <a:t>a </a:t>
            </a:r>
            <a:r>
              <a:rPr lang="en-US"/>
              <a:t>noi. Nella nostra Italia, nel mondo.</a:t>
            </a:r>
          </a:p>
          <a:p>
            <a:pPr lvl="1"/>
            <a:r>
              <a:rPr lang="en-US"/>
              <a:t>Sappiamo </a:t>
            </a:r>
            <a:r>
              <a:rPr lang="en-US">
                <a:highlight>
                  <a:srgbClr val="FFFF00"/>
                </a:highlight>
              </a:rPr>
              <a:t>di </a:t>
            </a:r>
            <a:r>
              <a:rPr lang="en-US"/>
              <a:t>trovarci </a:t>
            </a:r>
            <a:r>
              <a:rPr lang="en-US">
                <a:highlight>
                  <a:srgbClr val="FFFF00"/>
                </a:highlight>
              </a:rPr>
              <a:t>in una</a:t>
            </a:r>
            <a:r>
              <a:rPr lang="en-US"/>
              <a:t> stagione </a:t>
            </a:r>
            <a:r>
              <a:rPr lang="en-US">
                <a:highlight>
                  <a:srgbClr val="FFFF00"/>
                </a:highlight>
              </a:rPr>
              <a:t>che </a:t>
            </a:r>
            <a:r>
              <a:rPr lang="en-US"/>
              <a:t>presenta tanti motivi </a:t>
            </a:r>
            <a:r>
              <a:rPr lang="en-US">
                <a:highlight>
                  <a:srgbClr val="FFFF00"/>
                </a:highlight>
              </a:rPr>
              <a:t>di </a:t>
            </a:r>
            <a:r>
              <a:rPr lang="en-US"/>
              <a:t>allarme. </a:t>
            </a:r>
            <a:r>
              <a:rPr lang="en-US">
                <a:highlight>
                  <a:srgbClr val="FFFF00"/>
                </a:highlight>
              </a:rPr>
              <a:t>E</a:t>
            </a:r>
            <a:r>
              <a:rPr lang="en-US"/>
              <a:t>, insieme, nuove opportunità.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altLang="en-US"/>
              <a:t>Testo senza stopwords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Care </a:t>
            </a:r>
            <a:r>
              <a:rPr lang="en-US" dirty="0" err="1"/>
              <a:t>concittadine</a:t>
            </a:r>
            <a:r>
              <a:rPr lang="en-US" dirty="0"/>
              <a:t> </a:t>
            </a: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concittadini</a:t>
            </a:r>
            <a:r>
              <a:rPr lang="en-US" dirty="0"/>
              <a:t>, sera  </a:t>
            </a:r>
            <a:r>
              <a:rPr lang="en-US" dirty="0" err="1"/>
              <a:t>preparando</a:t>
            </a:r>
            <a:r>
              <a:rPr lang="en-US" dirty="0"/>
              <a:t> </a:t>
            </a:r>
            <a:r>
              <a:rPr lang="en-US" dirty="0" err="1"/>
              <a:t>festeggiare</a:t>
            </a:r>
            <a:r>
              <a:rPr lang="en-US" dirty="0"/>
              <a:t> </a:t>
            </a:r>
            <a:r>
              <a:rPr lang="en-US" dirty="0" err="1"/>
              <a:t>arrivo</a:t>
            </a:r>
            <a:r>
              <a:rPr lang="en-US" dirty="0"/>
              <a:t> nuovo anno.  </a:t>
            </a:r>
            <a:r>
              <a:rPr lang="en-US" dirty="0" err="1"/>
              <a:t>consueta</a:t>
            </a:r>
            <a:r>
              <a:rPr lang="en-US" dirty="0"/>
              <a:t> </a:t>
            </a:r>
            <a:r>
              <a:rPr lang="en-US" dirty="0" err="1"/>
              <a:t>speranza</a:t>
            </a:r>
            <a:r>
              <a:rPr lang="en-US" dirty="0"/>
              <a:t> </a:t>
            </a:r>
            <a:r>
              <a:rPr lang="en-US" dirty="0" err="1"/>
              <a:t>aprano</a:t>
            </a:r>
            <a:r>
              <a:rPr lang="en-US" dirty="0"/>
              <a:t> </a:t>
            </a:r>
            <a:r>
              <a:rPr lang="en-US" dirty="0" err="1"/>
              <a:t>giorni</a:t>
            </a:r>
            <a:r>
              <a:rPr lang="en-US" dirty="0"/>
              <a:t> </a:t>
            </a:r>
            <a:r>
              <a:rPr lang="en-US" dirty="0" err="1"/>
              <a:t>positivi</a:t>
            </a:r>
            <a:r>
              <a:rPr lang="en-US" dirty="0"/>
              <a:t> </a:t>
            </a:r>
            <a:r>
              <a:rPr lang="en-US" dirty="0" err="1"/>
              <a:t>rassicuranti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possiamo</a:t>
            </a:r>
            <a:r>
              <a:rPr lang="en-US" dirty="0"/>
              <a:t> </a:t>
            </a:r>
            <a:r>
              <a:rPr lang="en-US" dirty="0" err="1"/>
              <a:t>distogliere</a:t>
            </a:r>
            <a:r>
              <a:rPr lang="en-US" dirty="0"/>
              <a:t>  </a:t>
            </a:r>
            <a:r>
              <a:rPr lang="en-US" dirty="0" err="1"/>
              <a:t>pensiero</a:t>
            </a:r>
            <a:r>
              <a:rPr lang="en-US" dirty="0"/>
              <a:t> </a:t>
            </a:r>
            <a:r>
              <a:rPr lang="en-US" dirty="0" err="1"/>
              <a:t>avviene</a:t>
            </a:r>
            <a:r>
              <a:rPr lang="en-US" dirty="0"/>
              <a:t> </a:t>
            </a:r>
            <a:r>
              <a:rPr lang="en-US" dirty="0" err="1"/>
              <a:t>intorno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noi</a:t>
            </a:r>
            <a:r>
              <a:rPr lang="en-US" dirty="0"/>
              <a:t>. Italia, mondo. </a:t>
            </a:r>
          </a:p>
          <a:p>
            <a:r>
              <a:rPr lang="en-US" dirty="0" err="1"/>
              <a:t>Sappiamo</a:t>
            </a:r>
            <a:r>
              <a:rPr lang="en-US" dirty="0"/>
              <a:t> </a:t>
            </a:r>
            <a:r>
              <a:rPr lang="en-US" dirty="0" err="1"/>
              <a:t>trovarci</a:t>
            </a:r>
            <a:r>
              <a:rPr lang="en-US" dirty="0"/>
              <a:t> </a:t>
            </a:r>
            <a:r>
              <a:rPr lang="en-US" dirty="0" err="1"/>
              <a:t>stagione</a:t>
            </a:r>
            <a:r>
              <a:rPr lang="en-US" dirty="0"/>
              <a:t>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motivi</a:t>
            </a:r>
            <a:r>
              <a:rPr lang="en-US" dirty="0"/>
              <a:t> </a:t>
            </a:r>
            <a:r>
              <a:rPr lang="en-US" dirty="0" err="1"/>
              <a:t>allarme</a:t>
            </a:r>
            <a:r>
              <a:rPr lang="en-US" dirty="0"/>
              <a:t>. </a:t>
            </a:r>
            <a:r>
              <a:rPr lang="en-US" dirty="0" err="1"/>
              <a:t>Insieme</a:t>
            </a:r>
            <a:r>
              <a:rPr lang="en-US" dirty="0"/>
              <a:t>, </a:t>
            </a:r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opportunità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WordCloud una prima analisi quantitativa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/>
              <a:t>La logica: le parole più frequenti appaiono in dimensione più grande</a:t>
            </a:r>
          </a:p>
          <a:p>
            <a:r>
              <a:rPr lang="it-IT" altLang="en-US"/>
              <a:t>Sito: </a:t>
            </a:r>
          </a:p>
          <a:p>
            <a:r>
              <a:rPr lang="it-IT" altLang="en-US"/>
              <a:t>https://www.wordclouds.com/</a:t>
            </a:r>
          </a:p>
          <a:p>
            <a:endParaRPr lang="it-IT" altLang="en-US"/>
          </a:p>
          <a:p>
            <a:r>
              <a:rPr lang="it-IT" altLang="en-US"/>
              <a:t>Immissione del testo (senza stopwords)</a:t>
            </a:r>
          </a:p>
          <a:p>
            <a:r>
              <a:rPr lang="it-IT" altLang="en-US"/>
              <a:t>restituzione della wordCloud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SITO: free senza iscrizione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565" y="1421765"/>
            <a:ext cx="10039350" cy="5346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/>
              <a:t>Importare il file: wordlist-&gt; extract from doc/pdf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715" y="1825625"/>
            <a:ext cx="9704070" cy="4873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45640" y="2447290"/>
            <a:ext cx="74993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465955" y="3923665"/>
            <a:ext cx="2010410" cy="732790"/>
          </a:xfrm>
          <a:prstGeom prst="leftArrow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Importare il file: Office doc/Pdf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365" y="1825625"/>
            <a:ext cx="10337800" cy="435165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13355" y="2552065"/>
            <a:ext cx="1283335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37250" y="3038475"/>
            <a:ext cx="709295" cy="4864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71755"/>
            <a:ext cx="10515600" cy="1325563"/>
          </a:xfrm>
        </p:spPr>
        <p:txBody>
          <a:bodyPr/>
          <a:lstStyle/>
          <a:p>
            <a:r>
              <a:rPr lang="it-IT" altLang="en-US"/>
              <a:t>Salvataggio: File-&gt;Save as Image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35" y="1297940"/>
            <a:ext cx="10869930" cy="60102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26440" y="2454275"/>
            <a:ext cx="164084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/>
              <a:t>Salvare la tabella di frequenza: Wordlist -&gt;save as CSV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5" y="1644015"/>
            <a:ext cx="9850755" cy="496633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318260" y="2470150"/>
            <a:ext cx="580390" cy="6623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833880" y="2370455"/>
            <a:ext cx="734060" cy="3397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OUTPUT: Word cloud</a:t>
            </a:r>
          </a:p>
        </p:txBody>
      </p:sp>
      <p:pic>
        <p:nvPicPr>
          <p:cNvPr id="4" name="Content Placeholder 3" descr="wordcloud (3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080" y="1274445"/>
            <a:ext cx="7669530" cy="55835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La tabella di frequenza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59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Parola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N (assoluta)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N (relativa) sul totale delle parole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1,7%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1,1%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significa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violenza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0,9%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libertà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0,7%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donne, futuro, italia, 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0,6%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958215" y="6019800"/>
            <a:ext cx="3933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/>
              <a:t>Totale delle parole: 1003 (noswords)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Indice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/>
              <a:t>Brevi cenni sulla storia della Content Analysis</a:t>
            </a:r>
          </a:p>
          <a:p>
            <a:r>
              <a:rPr lang="it-IT" altLang="en-US"/>
              <a:t>Differenze tra Quantitative e Qualitative Content Analysis</a:t>
            </a:r>
          </a:p>
          <a:p>
            <a:r>
              <a:rPr lang="it-IT" altLang="en-US"/>
              <a:t>Esempi</a:t>
            </a:r>
          </a:p>
          <a:p>
            <a:r>
              <a:rPr lang="it-IT" altLang="en-US"/>
              <a:t>Esercitazione:</a:t>
            </a:r>
          </a:p>
          <a:p>
            <a:r>
              <a:rPr lang="it-IT" altLang="en-US"/>
              <a:t>dal testo all’analisi quantitativa (WordCloud e analisi delle frequenze)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Aggregazione di parole simili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N assoluta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N percentuale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libertà (7); libero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Italia (6); italiani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lavoro (5); lavorano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società (5); sociale (2); sociali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giovani (4), ragazzi (4); ragazze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guerra (4); guerre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Riordinando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573530"/>
          <a:ext cx="10515600" cy="506412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 b="0"/>
                        <a:t>non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 b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pace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significa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violenza=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società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giovane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 dirty="0"/>
                        <a:t>guerra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libertà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Italia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lavoro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 dirty="0"/>
                        <a:t>donne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Up Arrow 2"/>
          <p:cNvSpPr/>
          <p:nvPr/>
        </p:nvSpPr>
        <p:spPr>
          <a:xfrm>
            <a:off x="2696211" y="3543105"/>
            <a:ext cx="45719" cy="234315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666365" y="3973218"/>
            <a:ext cx="75565" cy="234315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666365" y="4420584"/>
            <a:ext cx="75565" cy="234315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643505" y="5356562"/>
            <a:ext cx="75565" cy="234315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624725" y="5863304"/>
            <a:ext cx="75565" cy="234315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666365" y="4867950"/>
            <a:ext cx="75565" cy="2647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8"/>
          <p:cNvSpPr/>
          <p:nvPr/>
        </p:nvSpPr>
        <p:spPr>
          <a:xfrm flipH="1">
            <a:off x="2652794" y="6262547"/>
            <a:ext cx="75565" cy="2647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/>
              <a:t>Dalla lettura impressionistica alla quantificazione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/>
              <a:t>L’analisi quantitativa del contenuto permette di rispondere in maniera efficace a due domande</a:t>
            </a:r>
          </a:p>
          <a:p>
            <a:r>
              <a:rPr lang="it-IT" altLang="en-US" b="1" i="1"/>
              <a:t>di che cosa si parla?</a:t>
            </a:r>
          </a:p>
          <a:p>
            <a:r>
              <a:rPr lang="it-IT" altLang="en-US" b="1" i="1"/>
              <a:t>quanto ne se ne parla?</a:t>
            </a:r>
          </a:p>
          <a:p>
            <a:endParaRPr lang="it-IT" altLang="en-US"/>
          </a:p>
          <a:p>
            <a:r>
              <a:rPr lang="it-IT" altLang="en-US"/>
              <a:t>Per sapere </a:t>
            </a:r>
            <a:r>
              <a:rPr lang="it-IT" altLang="en-US" b="1"/>
              <a:t>come </a:t>
            </a:r>
            <a:r>
              <a:rPr lang="it-IT" altLang="en-US"/>
              <a:t>se ne parla bisogna </a:t>
            </a:r>
            <a:r>
              <a:rPr lang="it-IT" altLang="en-US" b="1"/>
              <a:t>contestualizzare </a:t>
            </a:r>
            <a:r>
              <a:rPr lang="it-IT" altLang="en-US"/>
              <a:t>e quindi procedere </a:t>
            </a:r>
            <a:r>
              <a:rPr lang="it-IT" altLang="en-US" i="1"/>
              <a:t>a un’analisi qualitativa de contenuto</a:t>
            </a:r>
          </a:p>
          <a:p>
            <a:endParaRPr lang="it-IT" altLang="en-US"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Per casa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/>
              <a:t>Analizzate i testi degli interventi sul Piano Mattei.</a:t>
            </a:r>
          </a:p>
          <a:p>
            <a:r>
              <a:rPr lang="it-IT" altLang="en-US"/>
              <a:t>Per ogni intervento: </a:t>
            </a:r>
          </a:p>
          <a:p>
            <a:r>
              <a:rPr lang="it-IT" altLang="en-US"/>
              <a:t>Eliminate le stopwords</a:t>
            </a:r>
          </a:p>
          <a:p>
            <a:r>
              <a:rPr lang="it-IT" altLang="en-US"/>
              <a:t>Create una wordcloud</a:t>
            </a:r>
          </a:p>
          <a:p>
            <a:r>
              <a:rPr lang="it-IT" altLang="en-US"/>
              <a:t>Scaricate le tabelle di frequenza (aggregate i vocaboli simili)</a:t>
            </a:r>
          </a:p>
          <a:p>
            <a:endParaRPr lang="it-IT" altLang="en-US"/>
          </a:p>
          <a:p>
            <a:r>
              <a:rPr lang="it-IT" altLang="en-US"/>
              <a:t>Di che cosa parlano?</a:t>
            </a:r>
          </a:p>
          <a:p>
            <a:r>
              <a:rPr lang="it-IT" altLang="en-US"/>
              <a:t>Quanto ne parlano?</a:t>
            </a:r>
          </a:p>
          <a:p>
            <a:endParaRPr lang="it-I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storia della Content Analysis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10000"/>
          </a:bodyPr>
          <a:lstStyle/>
          <a:p>
            <a:r>
              <a:rPr lang="it-IT" dirty="0"/>
              <a:t>È legata all’analisi del contenuto </a:t>
            </a:r>
            <a:r>
              <a:rPr lang="it-IT" b="1" dirty="0"/>
              <a:t>quantitativa</a:t>
            </a:r>
            <a:r>
              <a:rPr lang="it-IT" dirty="0"/>
              <a:t>, anche se inizialmente è stata utilizzata in modo misto (</a:t>
            </a:r>
            <a:r>
              <a:rPr lang="it-IT" dirty="0">
                <a:sym typeface="+mn-ea"/>
              </a:rPr>
              <a:t>Morgan, 1993).</a:t>
            </a:r>
          </a:p>
          <a:p>
            <a:r>
              <a:rPr lang="it-IT" dirty="0" err="1">
                <a:sym typeface="+mn-ea"/>
              </a:rPr>
              <a:t>I padri della disciplina: Lasswell</a:t>
            </a:r>
            <a:r>
              <a:rPr lang="it-IT" dirty="0">
                <a:sym typeface="+mn-ea"/>
              </a:rPr>
              <a:t> e </a:t>
            </a:r>
            <a:r>
              <a:rPr lang="it-IT" dirty="0" err="1">
                <a:sym typeface="+mn-ea"/>
              </a:rPr>
              <a:t>Leites</a:t>
            </a:r>
            <a:r>
              <a:rPr lang="it-IT" dirty="0">
                <a:sym typeface="+mn-ea"/>
              </a:rPr>
              <a:t> (1965) e </a:t>
            </a:r>
            <a:r>
              <a:rPr lang="it-IT" dirty="0" err="1">
                <a:sym typeface="+mn-ea"/>
              </a:rPr>
              <a:t>Lasswell</a:t>
            </a:r>
            <a:r>
              <a:rPr lang="it-IT" dirty="0">
                <a:sym typeface="+mn-ea"/>
              </a:rPr>
              <a:t>, Lerner e Pool (1952) nei loro studi sul linguaggio della politica e sullo studio dei simboli preferirono le tecniche quantitative enfatizzandone l’</a:t>
            </a:r>
            <a:r>
              <a:rPr lang="it-IT" b="1" dirty="0">
                <a:sym typeface="+mn-ea"/>
              </a:rPr>
              <a:t>applicazione su larga scala </a:t>
            </a:r>
            <a:r>
              <a:rPr lang="it-IT" dirty="0">
                <a:sym typeface="+mn-ea"/>
              </a:rPr>
              <a:t> e il </a:t>
            </a:r>
            <a:r>
              <a:rPr lang="it-IT" b="1" dirty="0">
                <a:sym typeface="+mn-ea"/>
              </a:rPr>
              <a:t>criterio di oggettività </a:t>
            </a:r>
          </a:p>
          <a:p>
            <a:r>
              <a:rPr lang="it-IT" dirty="0">
                <a:sym typeface="+mn-ea"/>
              </a:rPr>
              <a:t>Succesivamente la discussione si focalizzò sulle </a:t>
            </a:r>
            <a:r>
              <a:rPr lang="it-IT" b="1" dirty="0">
                <a:sym typeface="+mn-ea"/>
              </a:rPr>
              <a:t>applicazioni </a:t>
            </a:r>
            <a:r>
              <a:rPr lang="it-IT" dirty="0">
                <a:sym typeface="+mn-ea"/>
              </a:rPr>
              <a:t>quantitative della </a:t>
            </a:r>
            <a:r>
              <a:rPr lang="it-IT" dirty="0" err="1">
                <a:sym typeface="+mn-ea"/>
              </a:rPr>
              <a:t>content</a:t>
            </a:r>
            <a:r>
              <a:rPr lang="it-IT" dirty="0">
                <a:sym typeface="+mn-ea"/>
              </a:rPr>
              <a:t> </a:t>
            </a:r>
            <a:r>
              <a:rPr lang="it-IT" dirty="0" err="1">
                <a:sym typeface="+mn-ea"/>
              </a:rPr>
              <a:t>analysis</a:t>
            </a:r>
            <a:r>
              <a:rPr lang="it-IT" dirty="0">
                <a:sym typeface="+mn-ea"/>
              </a:rPr>
              <a:t> e sulle </a:t>
            </a:r>
            <a:r>
              <a:rPr lang="it-IT" b="1" dirty="0">
                <a:sym typeface="+mn-ea"/>
              </a:rPr>
              <a:t>questioni metodologiche</a:t>
            </a:r>
            <a:r>
              <a:rPr lang="it-IT" dirty="0">
                <a:sym typeface="+mn-ea"/>
              </a:rPr>
              <a:t> (Conferenze </a:t>
            </a:r>
            <a:r>
              <a:rPr lang="it-IT" dirty="0" err="1">
                <a:sym typeface="+mn-ea"/>
              </a:rPr>
              <a:t>Allerton</a:t>
            </a:r>
            <a:r>
              <a:rPr lang="it-IT" dirty="0">
                <a:sym typeface="+mn-ea"/>
              </a:rPr>
              <a:t> House,llinois , 1959 e </a:t>
            </a:r>
            <a:r>
              <a:rPr lang="it-IT" dirty="0" err="1">
                <a:sym typeface="+mn-ea"/>
              </a:rPr>
              <a:t>Annebarg</a:t>
            </a:r>
            <a:r>
              <a:rPr lang="it-IT" dirty="0">
                <a:sym typeface="+mn-ea"/>
              </a:rPr>
              <a:t> School of </a:t>
            </a:r>
            <a:r>
              <a:rPr lang="it-IT" dirty="0" err="1">
                <a:sym typeface="+mn-ea"/>
              </a:rPr>
              <a:t>Communication, P</a:t>
            </a:r>
            <a:r>
              <a:rPr lang="it-IT" dirty="0">
                <a:sym typeface="+mn-ea"/>
              </a:rPr>
              <a:t>ennsylvania, (1967).</a:t>
            </a:r>
          </a:p>
          <a:p>
            <a:r>
              <a:rPr lang="it-IT" dirty="0">
                <a:sym typeface="+mn-ea"/>
              </a:rPr>
              <a:t>Dagli anni ‘70 in poi il grande utilizzo dei computer produsse una sempre maggiore torsione verso l’utilizzo delle tecniche quantitative.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L’analisi del contenuto qualitativa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È</a:t>
            </a:r>
            <a:r>
              <a:rPr lang="it-IT" altLang="en-US" dirty="0"/>
              <a:t> rimasta residuale</a:t>
            </a:r>
            <a:r>
              <a:rPr lang="en-US" dirty="0"/>
              <a:t>,</a:t>
            </a:r>
            <a:r>
              <a:rPr lang="it-IT" altLang="en-US" dirty="0"/>
              <a:t> anche se</a:t>
            </a:r>
            <a:r>
              <a:rPr lang="en-US" dirty="0"/>
              <a:t> il primo manifesto </a:t>
            </a:r>
            <a:r>
              <a:rPr lang="en-US" dirty="0" err="1"/>
              <a:t>dell’analisi</a:t>
            </a:r>
            <a:r>
              <a:rPr lang="en-US" dirty="0"/>
              <a:t> del </a:t>
            </a:r>
            <a:r>
              <a:rPr lang="en-US" dirty="0" err="1"/>
              <a:t>contenuto</a:t>
            </a:r>
            <a:r>
              <a:rPr lang="en-US" dirty="0"/>
              <a:t> </a:t>
            </a:r>
            <a:r>
              <a:rPr lang="en-US" dirty="0" err="1"/>
              <a:t>qualitativa</a:t>
            </a:r>
            <a:r>
              <a:rPr lang="en-US" dirty="0"/>
              <a:t> </a:t>
            </a:r>
            <a:r>
              <a:rPr lang="en-US" dirty="0" err="1"/>
              <a:t>risale</a:t>
            </a:r>
            <a:r>
              <a:rPr lang="en-US" dirty="0"/>
              <a:t> </a:t>
            </a:r>
            <a:r>
              <a:rPr lang="en-US" dirty="0" err="1"/>
              <a:t>all’articolo</a:t>
            </a:r>
            <a:r>
              <a:rPr lang="en-US" dirty="0"/>
              <a:t> “The </a:t>
            </a:r>
            <a:r>
              <a:rPr lang="en-US" dirty="0" err="1"/>
              <a:t>Challange</a:t>
            </a:r>
            <a:r>
              <a:rPr lang="en-US" dirty="0"/>
              <a:t> of Qualitative Content Analysis” di uno </a:t>
            </a:r>
            <a:r>
              <a:rPr lang="en-US" dirty="0" err="1"/>
              <a:t>studioso</a:t>
            </a:r>
            <a:r>
              <a:rPr lang="en-US" dirty="0"/>
              <a:t> </a:t>
            </a:r>
            <a:r>
              <a:rPr lang="en-US" dirty="0" err="1"/>
              <a:t>tedesco</a:t>
            </a:r>
            <a:r>
              <a:rPr lang="en-US" dirty="0"/>
              <a:t>, </a:t>
            </a:r>
            <a:r>
              <a:rPr lang="en-US" b="1" dirty="0" err="1"/>
              <a:t>Kracauer</a:t>
            </a:r>
            <a:r>
              <a:rPr lang="en-US" b="1" dirty="0"/>
              <a:t> (1952).</a:t>
            </a:r>
          </a:p>
          <a:p>
            <a:r>
              <a:rPr lang="it-IT" altLang="en-US" dirty="0">
                <a:sym typeface="+mn-ea"/>
              </a:rPr>
              <a:t>Infatti, la QCA si è sviluppata </a:t>
            </a:r>
            <a:r>
              <a:rPr lang="en-US" dirty="0" err="1">
                <a:sym typeface="+mn-ea"/>
              </a:rPr>
              <a:t>specialmente</a:t>
            </a:r>
            <a:r>
              <a:rPr lang="en-US" dirty="0">
                <a:sym typeface="+mn-ea"/>
              </a:rPr>
              <a:t> in </a:t>
            </a:r>
            <a:r>
              <a:rPr lang="en-US" dirty="0" err="1">
                <a:sym typeface="+mn-ea"/>
              </a:rPr>
              <a:t>contesti</a:t>
            </a:r>
            <a:r>
              <a:rPr lang="en-US" dirty="0">
                <a:sym typeface="+mn-ea"/>
              </a:rPr>
              <a:t> non </a:t>
            </a:r>
            <a:r>
              <a:rPr lang="en-US" dirty="0" err="1">
                <a:sym typeface="+mn-ea"/>
              </a:rPr>
              <a:t>anglosassoni</a:t>
            </a:r>
            <a:r>
              <a:rPr lang="en-US" dirty="0">
                <a:sym typeface="+mn-ea"/>
              </a:rPr>
              <a:t>, come in </a:t>
            </a:r>
            <a:r>
              <a:rPr lang="en-US" b="1" dirty="0">
                <a:sym typeface="+mn-ea"/>
              </a:rPr>
              <a:t>Germania</a:t>
            </a:r>
            <a:r>
              <a:rPr lang="it-IT" altLang="en-US" dirty="0">
                <a:sym typeface="+mn-ea"/>
              </a:rPr>
              <a:t>. Anche negli USA, alcuni autori hanno in parte ammorbidito l’orientamento esclusivamente quantitativo della CA allontanandosi dall’approccio </a:t>
            </a:r>
            <a:r>
              <a:rPr lang="it-IT" altLang="en-US" dirty="0" err="1">
                <a:sym typeface="+mn-ea"/>
              </a:rPr>
              <a:t>Lasswelliano.</a:t>
            </a:r>
          </a:p>
          <a:p>
            <a:r>
              <a:rPr lang="it-IT" altLang="en-US" dirty="0"/>
              <a:t>Di recente si è sviluppato un dibattito </a:t>
            </a:r>
            <a:r>
              <a:rPr lang="en-US" dirty="0" err="1"/>
              <a:t>sugli</a:t>
            </a:r>
            <a:r>
              <a:rPr lang="en-US" b="1" dirty="0"/>
              <a:t> </a:t>
            </a:r>
            <a:r>
              <a:rPr lang="en-US" b="1" dirty="0" err="1"/>
              <a:t>aspetti</a:t>
            </a:r>
            <a:r>
              <a:rPr lang="en-US" b="1" dirty="0"/>
              <a:t> </a:t>
            </a:r>
            <a:r>
              <a:rPr lang="en-US" b="1" dirty="0" err="1"/>
              <a:t>metodologici</a:t>
            </a:r>
            <a:r>
              <a:rPr lang="en-US" b="1" dirty="0"/>
              <a:t> </a:t>
            </a:r>
            <a:r>
              <a:rPr lang="en-US" dirty="0" err="1"/>
              <a:t>propri</a:t>
            </a:r>
            <a:r>
              <a:rPr lang="en-US" dirty="0"/>
              <a:t> </a:t>
            </a:r>
            <a:r>
              <a:rPr lang="en-US" dirty="0" err="1"/>
              <a:t>dell’analisi</a:t>
            </a:r>
            <a:r>
              <a:rPr lang="en-US" dirty="0"/>
              <a:t> del </a:t>
            </a:r>
            <a:r>
              <a:rPr lang="en-US" dirty="0" err="1"/>
              <a:t>contenuto</a:t>
            </a:r>
            <a:r>
              <a:rPr lang="en-US" dirty="0"/>
              <a:t> </a:t>
            </a:r>
            <a:r>
              <a:rPr lang="en-US" dirty="0" err="1"/>
              <a:t>qualitativa</a:t>
            </a:r>
            <a:r>
              <a:rPr lang="en-US" dirty="0"/>
              <a:t> (ad es. </a:t>
            </a:r>
            <a:r>
              <a:rPr lang="en-US" dirty="0" err="1"/>
              <a:t>Kuckartz</a:t>
            </a:r>
            <a:r>
              <a:rPr lang="en-US" dirty="0"/>
              <a:t>, 2014; </a:t>
            </a:r>
            <a:r>
              <a:rPr lang="en-US" dirty="0" err="1"/>
              <a:t>Mayring</a:t>
            </a:r>
            <a:r>
              <a:rPr lang="en-US" dirty="0"/>
              <a:t>, 2014; Schreier, 2012)</a:t>
            </a:r>
            <a:r>
              <a:rPr lang="it-IT" altLang="en-US" dirty="0"/>
              <a:t>.</a:t>
            </a:r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258"/>
            <a:ext cx="10515600" cy="1325563"/>
          </a:xfrm>
        </p:spPr>
        <p:txBody>
          <a:bodyPr/>
          <a:lstStyle/>
          <a:p>
            <a:r>
              <a:rPr lang="it-IT" altLang="en-US" dirty="0"/>
              <a:t>Differenze principali tra </a:t>
            </a:r>
            <a:r>
              <a:rPr lang="it-IT" altLang="en-US" dirty="0" err="1"/>
              <a:t>QcCA</a:t>
            </a:r>
            <a:r>
              <a:rPr lang="it-IT" altLang="en-US" dirty="0"/>
              <a:t> e QCA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45389" y="1278732"/>
          <a:ext cx="10508411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Quantitative Content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Qualitative Content Analisys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Rapporto testo significato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si concentra sul significato manifesto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si concentra anche sul significato latente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Contesto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non c’è bisogno di contesto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è necessario situare il contenuto in un ampio contesto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Unità d’analisi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Lemma o segmento ripetuto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Frase o paragrafo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Definizione delle categorie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Le categorie sono basata sui concetti (concept-</a:t>
                      </a:r>
                      <a:r>
                        <a:rPr lang="it-IT" altLang="en-US" dirty="0" err="1"/>
                        <a:t>driven</a:t>
                      </a:r>
                      <a:r>
                        <a:rPr lang="it-IT" altLang="en-US" dirty="0"/>
                        <a:t>) a priori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Le categorie sono tendenzialmente basata sui dati (data-</a:t>
                      </a:r>
                      <a:r>
                        <a:rPr lang="it-IT" altLang="en-US" dirty="0" err="1"/>
                        <a:t>driven</a:t>
                      </a:r>
                      <a:r>
                        <a:rPr lang="it-IT" altLang="en-US" dirty="0"/>
                        <a:t>) a posteriori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Controlli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i controlli di reliability sono più importanti della validazione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i controlli di reliability e validazione sono equamente importanti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Inferenza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meno inferenza sul contesto, sull’autore e sui destinatari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più inferenza sul contesto, sull’autore, sui destinatari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Fasi della ricerca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rigida sequenza delle fasi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 dirty="0"/>
                        <a:t>più variabilità nella sequenza delle fasi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it-IT" dirty="0"/>
                        <a:t>Salienza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Frequenza (quante volte viene detto)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Relazione tra categorie o enfasi (come viene detto)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Esempio: Global Financial </a:t>
            </a:r>
            <a:r>
              <a:rPr lang="it-IT" dirty="0" err="1"/>
              <a:t>Crisis</a:t>
            </a:r>
            <a:r>
              <a:rPr lang="it-IT" dirty="0"/>
              <a:t> </a:t>
            </a:r>
            <a:br>
              <a:rPr lang="it-IT" dirty="0"/>
            </a:br>
            <a:r>
              <a:rPr lang="it-IT" sz="2600" b="1" dirty="0">
                <a:latin typeface="+mn-lt"/>
                <a:ea typeface="+mn-ea"/>
                <a:cs typeface="+mn-cs"/>
              </a:rPr>
              <a:t>Definizione della categoria tenendo conto:</a:t>
            </a:r>
            <a:endParaRPr lang="en-GB" sz="26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/>
              <a:t>Sia del Significato manifesto</a:t>
            </a:r>
          </a:p>
          <a:p>
            <a:pPr lvl="1"/>
            <a:r>
              <a:rPr lang="it-IT" dirty="0"/>
              <a:t>Quando </a:t>
            </a:r>
            <a:r>
              <a:rPr lang="it-IT" u="sng" dirty="0"/>
              <a:t>il fenomeno è direttamente nominato </a:t>
            </a:r>
            <a:r>
              <a:rPr lang="it-IT" dirty="0"/>
              <a:t>e in espressioni similari quali </a:t>
            </a:r>
            <a:r>
              <a:rPr lang="en-GB" dirty="0"/>
              <a:t>"international financial crisis"; "financial crisis"; finance emergency"; "eurozone recession"; "financial collapse"; "global economic crisis", "economic crisis"; global economic turmoil"; "economic shock of 2009";</a:t>
            </a:r>
          </a:p>
          <a:p>
            <a:r>
              <a:rPr lang="it-IT" b="1" dirty="0"/>
              <a:t>Sia del Significato latente</a:t>
            </a:r>
          </a:p>
          <a:p>
            <a:pPr lvl="1"/>
            <a:r>
              <a:rPr lang="it-IT" dirty="0"/>
              <a:t>Quando sono nominate anche </a:t>
            </a:r>
            <a:r>
              <a:rPr lang="it-IT" u="sng" dirty="0"/>
              <a:t>le cause del fenomeno </a:t>
            </a:r>
            <a:r>
              <a:rPr lang="it-IT" dirty="0"/>
              <a:t>ad esempio in espressioni:  </a:t>
            </a:r>
            <a:r>
              <a:rPr lang="en-GB" dirty="0"/>
              <a:t>"excesses in the financial sector"; "speculative transactions" "weaknesses of the international financial architecture“</a:t>
            </a:r>
          </a:p>
          <a:p>
            <a:pPr lvl="1"/>
            <a:r>
              <a:rPr lang="it-IT" dirty="0"/>
              <a:t>Quando sono nominati </a:t>
            </a:r>
            <a:r>
              <a:rPr lang="it-IT" u="sng" dirty="0"/>
              <a:t>gli attori </a:t>
            </a:r>
            <a:r>
              <a:rPr lang="it-IT" dirty="0"/>
              <a:t>che sono collegati al fenomeno</a:t>
            </a:r>
            <a:r>
              <a:rPr lang="en-GB" dirty="0"/>
              <a:t>"victims of the crisis"; rating agencies"; </a:t>
            </a:r>
            <a:endParaRPr lang="it-IT" dirty="0"/>
          </a:p>
          <a:p>
            <a:pPr lvl="1"/>
            <a:r>
              <a:rPr lang="it-IT" dirty="0"/>
              <a:t>Quando sono nominate </a:t>
            </a:r>
            <a:r>
              <a:rPr lang="it-IT" u="sng" dirty="0"/>
              <a:t>le conseguenze del fenomeno </a:t>
            </a:r>
            <a:r>
              <a:rPr lang="it-IT" dirty="0"/>
              <a:t>e </a:t>
            </a:r>
            <a:r>
              <a:rPr lang="it-IT" u="sng" dirty="0"/>
              <a:t>o le potenziali soluzioni  </a:t>
            </a:r>
            <a:r>
              <a:rPr lang="it-IT" dirty="0"/>
              <a:t>in espressioni quali: </a:t>
            </a:r>
            <a:r>
              <a:rPr lang="en-GB" dirty="0"/>
              <a:t>"sacrifices"; emergency financial aid";  "Program of Finance Assistance"; "external assistance"; "financial assistance"; "regulation of financial markets"; "painful economic recovery“.</a:t>
            </a:r>
            <a:endParaRPr lang="it-IT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Esempio: Significato manifesto e latente e Contesto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Significato manifesto:</a:t>
            </a:r>
          </a:p>
          <a:p>
            <a:pPr lvl="1"/>
            <a:r>
              <a:rPr lang="it-IT" dirty="0"/>
              <a:t>Un passaggio di Fox News che loda George W. Bush per la guerra in Iraq.</a:t>
            </a:r>
            <a:br>
              <a:rPr lang="it-IT" dirty="0"/>
            </a:br>
            <a:r>
              <a:rPr lang="en-GB" dirty="0"/>
              <a:t>Qui il </a:t>
            </a:r>
            <a:r>
              <a:rPr lang="en-GB" dirty="0" err="1"/>
              <a:t>significato</a:t>
            </a:r>
            <a:r>
              <a:rPr lang="en-GB" dirty="0"/>
              <a:t> è </a:t>
            </a:r>
            <a:r>
              <a:rPr lang="en-GB" dirty="0" err="1"/>
              <a:t>letterale</a:t>
            </a:r>
            <a:r>
              <a:rPr lang="en-GB" dirty="0"/>
              <a:t> </a:t>
            </a:r>
            <a:r>
              <a:rPr lang="en-GB" dirty="0" err="1"/>
              <a:t>ovvero</a:t>
            </a:r>
            <a:r>
              <a:rPr lang="en-GB" dirty="0"/>
              <a:t> Fox News 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esprimendo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posizione</a:t>
            </a:r>
            <a:r>
              <a:rPr lang="en-GB" dirty="0"/>
              <a:t> </a:t>
            </a:r>
            <a:r>
              <a:rPr lang="en-GB" dirty="0" err="1"/>
              <a:t>favorevole</a:t>
            </a:r>
            <a:r>
              <a:rPr lang="en-GB" dirty="0"/>
              <a:t> verso Bush e la </a:t>
            </a:r>
            <a:r>
              <a:rPr lang="en-GB" dirty="0" err="1"/>
              <a:t>decisione</a:t>
            </a:r>
            <a:r>
              <a:rPr lang="en-GB" dirty="0"/>
              <a:t> di </a:t>
            </a:r>
            <a:r>
              <a:rPr lang="en-GB" dirty="0" err="1"/>
              <a:t>invadere</a:t>
            </a:r>
            <a:r>
              <a:rPr lang="en-GB" dirty="0"/>
              <a:t> </a:t>
            </a:r>
            <a:r>
              <a:rPr lang="en-GB" dirty="0" err="1"/>
              <a:t>l’Iraq</a:t>
            </a:r>
            <a:r>
              <a:rPr lang="en-GB" dirty="0"/>
              <a:t>.</a:t>
            </a:r>
          </a:p>
          <a:p>
            <a:r>
              <a:rPr lang="en-GB" b="1" dirty="0" err="1"/>
              <a:t>Significato</a:t>
            </a:r>
            <a:r>
              <a:rPr lang="en-GB" b="1" dirty="0"/>
              <a:t> </a:t>
            </a:r>
            <a:r>
              <a:rPr lang="en-GB" b="1" dirty="0" err="1"/>
              <a:t>latente</a:t>
            </a:r>
            <a:r>
              <a:rPr lang="en-GB" b="1" dirty="0"/>
              <a:t>:</a:t>
            </a:r>
          </a:p>
          <a:p>
            <a:pPr lvl="1"/>
            <a:r>
              <a:rPr lang="en-GB" dirty="0"/>
              <a:t>Lo </a:t>
            </a:r>
            <a:r>
              <a:rPr lang="en-GB" dirty="0" err="1"/>
              <a:t>stesso</a:t>
            </a:r>
            <a:r>
              <a:rPr lang="en-GB" dirty="0"/>
              <a:t> passaggio </a:t>
            </a:r>
            <a:r>
              <a:rPr lang="en-GB" dirty="0" err="1"/>
              <a:t>pubblicato</a:t>
            </a:r>
            <a:r>
              <a:rPr lang="en-GB" dirty="0"/>
              <a:t> da MAD </a:t>
            </a:r>
            <a:r>
              <a:rPr lang="en-GB" dirty="0" err="1"/>
              <a:t>che</a:t>
            </a:r>
            <a:r>
              <a:rPr lang="en-GB" dirty="0"/>
              <a:t> è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rivista</a:t>
            </a:r>
            <a:r>
              <a:rPr lang="en-GB" dirty="0"/>
              <a:t> </a:t>
            </a:r>
            <a:r>
              <a:rPr lang="en-GB" dirty="0" err="1"/>
              <a:t>satirica</a:t>
            </a:r>
            <a:r>
              <a:rPr lang="en-GB" dirty="0"/>
              <a:t> americana.</a:t>
            </a: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il </a:t>
            </a:r>
            <a:r>
              <a:rPr lang="en-GB" dirty="0" err="1"/>
              <a:t>significato</a:t>
            </a:r>
            <a:r>
              <a:rPr lang="en-GB" dirty="0"/>
              <a:t> è </a:t>
            </a:r>
            <a:r>
              <a:rPr lang="en-GB" dirty="0" err="1"/>
              <a:t>l’esatto</a:t>
            </a:r>
            <a:r>
              <a:rPr lang="en-GB" dirty="0"/>
              <a:t> </a:t>
            </a:r>
            <a:r>
              <a:rPr lang="en-GB" dirty="0" err="1"/>
              <a:t>opposto</a:t>
            </a:r>
            <a:r>
              <a:rPr lang="en-GB" dirty="0"/>
              <a:t> di </a:t>
            </a:r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detto</a:t>
            </a:r>
            <a:r>
              <a:rPr lang="en-GB" dirty="0"/>
              <a:t> </a:t>
            </a:r>
            <a:r>
              <a:rPr lang="en-GB" dirty="0" err="1"/>
              <a:t>letteralmente</a:t>
            </a:r>
            <a:r>
              <a:rPr lang="en-GB" dirty="0"/>
              <a:t>. </a:t>
            </a:r>
            <a:r>
              <a:rPr lang="en-GB" dirty="0" err="1"/>
              <a:t>Ovvero</a:t>
            </a:r>
            <a:r>
              <a:rPr lang="en-GB" dirty="0"/>
              <a:t> MAD </a:t>
            </a:r>
            <a:r>
              <a:rPr lang="en-GB" dirty="0" err="1"/>
              <a:t>esprime</a:t>
            </a:r>
            <a:r>
              <a:rPr lang="en-GB" dirty="0"/>
              <a:t> </a:t>
            </a:r>
            <a:r>
              <a:rPr lang="en-GB" dirty="0" err="1"/>
              <a:t>posizione</a:t>
            </a:r>
            <a:r>
              <a:rPr lang="en-GB" dirty="0"/>
              <a:t> </a:t>
            </a:r>
            <a:r>
              <a:rPr lang="en-GB" dirty="0" err="1"/>
              <a:t>contraria</a:t>
            </a:r>
            <a:r>
              <a:rPr lang="en-GB" dirty="0"/>
              <a:t> o </a:t>
            </a:r>
            <a:r>
              <a:rPr lang="en-GB" dirty="0" err="1"/>
              <a:t>critica</a:t>
            </a:r>
            <a:r>
              <a:rPr lang="en-GB" dirty="0"/>
              <a:t> verso Bush e la Guerra in Iraq.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di salienza: La frequenza di una determinata categoria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È tipica della </a:t>
            </a:r>
            <a:r>
              <a:rPr lang="it-IT" dirty="0" err="1"/>
              <a:t>QcCA</a:t>
            </a:r>
            <a:r>
              <a:rPr lang="it-IT" dirty="0"/>
              <a:t>. </a:t>
            </a:r>
          </a:p>
          <a:p>
            <a:r>
              <a:rPr lang="it-IT" dirty="0"/>
              <a:t>La crisi finanziaria globale è la seconda subcategoria più frequente (in termini di riferimenti) della categoria politica internazionale: relations with </a:t>
            </a:r>
            <a:r>
              <a:rPr lang="it-IT" dirty="0" err="1"/>
              <a:t>specific</a:t>
            </a:r>
            <a:r>
              <a:rPr lang="it-IT" dirty="0"/>
              <a:t> countries (179); global 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crisis</a:t>
            </a:r>
            <a:r>
              <a:rPr lang="it-IT" dirty="0"/>
              <a:t> (83); covid pandemic (78); global </a:t>
            </a:r>
            <a:r>
              <a:rPr lang="it-IT" dirty="0" err="1"/>
              <a:t>terrorism</a:t>
            </a:r>
            <a:r>
              <a:rPr lang="it-IT" dirty="0"/>
              <a:t> (70).</a:t>
            </a:r>
          </a:p>
          <a:p>
            <a:r>
              <a:rPr lang="it-IT" dirty="0"/>
              <a:t>Dal grafico si evince che è un tema rilevante soprattutto per i presidenti portoghesi, austriaci e italiani.</a:t>
            </a:r>
          </a:p>
          <a:p>
            <a:endParaRPr lang="en-GB" dirty="0"/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ph sz="half" idx="2"/>
          </p:nvPr>
        </p:nvGraphicFramePr>
        <p:xfrm>
          <a:off x="6019800" y="1333500"/>
          <a:ext cx="5867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di salienza: le relazioni tra categorie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È tipica della QCA </a:t>
            </a:r>
          </a:p>
          <a:p>
            <a:r>
              <a:rPr lang="it-IT" dirty="0"/>
              <a:t>Non ci si focalizza sulle frequenze (quanto una categoria è ripetuta) ma sulle relazioni tra questa e altre categorie del coding </a:t>
            </a:r>
            <a:r>
              <a:rPr lang="it-IT" dirty="0" err="1"/>
              <a:t>scheeme</a:t>
            </a:r>
            <a:r>
              <a:rPr lang="it-IT" dirty="0"/>
              <a:t> per trovare dei </a:t>
            </a:r>
            <a:r>
              <a:rPr lang="it-IT" i="1" dirty="0"/>
              <a:t>patterns</a:t>
            </a:r>
            <a:r>
              <a:rPr lang="it-IT" dirty="0"/>
              <a:t>. </a:t>
            </a:r>
          </a:p>
          <a:p>
            <a:r>
              <a:rPr lang="it-IT" dirty="0"/>
              <a:t>ES. la Crisi finanziaria globale viene messa in relazione dai Presidenti europei con alcuni settori di policy come l’economia, il lavoro e il welfare, il ruolo di taluni attori economici come l’UE o il FMI e più marginalmente con alcuni valori come la cooperazione politica, la giustizia e la responsabilità sociale</a:t>
            </a:r>
          </a:p>
          <a:p>
            <a:endParaRPr lang="en-GB" dirty="0"/>
          </a:p>
        </p:txBody>
      </p:sp>
      <p:pic>
        <p:nvPicPr>
          <p:cNvPr id="6" name="Segnaposto contenuto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3485" y="1763095"/>
            <a:ext cx="5771123" cy="4413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1361</Words>
  <Application>Microsoft Office PowerPoint</Application>
  <PresentationFormat>Widescreen</PresentationFormat>
  <Paragraphs>179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Analisi del Contenuto</vt:lpstr>
      <vt:lpstr>Indice</vt:lpstr>
      <vt:lpstr>La storia della Content Analysis</vt:lpstr>
      <vt:lpstr>L’analisi del contenuto qualitativa</vt:lpstr>
      <vt:lpstr>Differenze principali tra QcCA e QCA</vt:lpstr>
      <vt:lpstr>Esempio: Global Financial Crisis  Definizione della categoria tenendo conto:</vt:lpstr>
      <vt:lpstr>Esempio: Significato manifesto e latente e Contesto</vt:lpstr>
      <vt:lpstr>Esempio di salienza: La frequenza di una determinata categoria</vt:lpstr>
      <vt:lpstr>Esempio di salienza: le relazioni tra categorie </vt:lpstr>
      <vt:lpstr>Come i discorsi diventano dati quantificabili</vt:lpstr>
      <vt:lpstr>Esempio</vt:lpstr>
      <vt:lpstr>WordCloud una prima analisi quantitativa</vt:lpstr>
      <vt:lpstr>SITO: free senza iscrizione</vt:lpstr>
      <vt:lpstr>Importare il file: wordlist-&gt; extract from doc/pdf</vt:lpstr>
      <vt:lpstr>Importare il file: Office doc/Pdf</vt:lpstr>
      <vt:lpstr>Salvataggio: File-&gt;Save as Image</vt:lpstr>
      <vt:lpstr>Salvare la tabella di frequenza: Wordlist -&gt;save as CSV </vt:lpstr>
      <vt:lpstr>OUTPUT: Word cloud</vt:lpstr>
      <vt:lpstr>La tabella di frequenza</vt:lpstr>
      <vt:lpstr>Aggregazione di parole simili</vt:lpstr>
      <vt:lpstr>Riordinando</vt:lpstr>
      <vt:lpstr>Dalla lettura impressionistica alla quantificazione</vt:lpstr>
      <vt:lpstr>Per 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del Contenuto</dc:title>
  <dc:creator>Selena Grimaldi</dc:creator>
  <cp:lastModifiedBy>Luca Lanzalaco</cp:lastModifiedBy>
  <cp:revision>12</cp:revision>
  <dcterms:created xsi:type="dcterms:W3CDTF">2024-03-12T23:02:00Z</dcterms:created>
  <dcterms:modified xsi:type="dcterms:W3CDTF">2024-03-20T08:24:29Z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60FD01F8BA4647A7814A4D049BE8B5E4_12</vt:lpwstr>
  </property>
  <property fmtid="{D5CDD505-2E9C-101B-9397-08002B2CF9AE}" pid="3" name="KSOProductBuildVer">
    <vt:lpwstr>1033-12.2.0.13416</vt:lpwstr>
  </property>
</Properties>
</file>