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  <p:sldMasterId id="2147483684" r:id="rId3"/>
    <p:sldMasterId id="2147483696" r:id="rId4"/>
    <p:sldMasterId id="2147483708" r:id="rId5"/>
  </p:sldMasterIdLst>
  <p:sldIdLst>
    <p:sldId id="256" r:id="rId6"/>
    <p:sldId id="291" r:id="rId7"/>
    <p:sldId id="267" r:id="rId8"/>
    <p:sldId id="257" r:id="rId9"/>
    <p:sldId id="377" r:id="rId10"/>
    <p:sldId id="378" r:id="rId11"/>
    <p:sldId id="370" r:id="rId12"/>
    <p:sldId id="379" r:id="rId13"/>
    <p:sldId id="371" r:id="rId14"/>
    <p:sldId id="261" r:id="rId15"/>
    <p:sldId id="372" r:id="rId16"/>
    <p:sldId id="263" r:id="rId17"/>
    <p:sldId id="265" r:id="rId18"/>
    <p:sldId id="264" r:id="rId19"/>
    <p:sldId id="373" r:id="rId20"/>
    <p:sldId id="374" r:id="rId21"/>
    <p:sldId id="266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0688DE-9BDF-1514-D197-93BEA110D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3051CF-724B-8609-3547-38206FFA7B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1C7002-597F-9115-F47C-F911E973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7FAE92-6052-DE41-82C5-1A141C76E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76826D-E84A-5FA9-ECE9-52D29BFA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739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E79623-18CB-408D-4A58-F174F3445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7E988-359E-80CC-2C2B-BB24492FD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56744A-F843-E137-2B80-641B81C03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5BB77B-7E90-C469-C03E-A7F5F9E0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41ED19-5232-10CA-CD2F-0D9B596E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9801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D1FB6D-C0CF-B63B-2736-424C36C3C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BA4693-7132-26D8-1C38-391B38849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DC4DA4-BF7B-9DDE-E472-7330082F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718EA5-39B8-C510-0FDC-B9EAA0A87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D92B66-A78A-7261-6152-99C074B9F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532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C90AD3-F352-9082-32D1-D250D593D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1F4A4E-FAF5-AFA0-8795-CA52829F5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9C8AE36-4100-7383-8066-B74A400F5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FC74A7-3A7A-E1B3-A48A-37B3AF7AA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D660DA-3FDD-B9BE-6BCA-4C0B7BB4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35032F-C624-98DA-5EB5-79EA4FB4F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2177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3C89EB-FE5D-978C-57BD-094661B44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76FE6C-E996-4F8E-31CE-978F4CE44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7604D5F-E0D1-7502-C743-A7790FCA1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E3747B6-170C-57A2-6004-4206B95B1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6A6989E-C39E-4350-0FB2-57B5680F2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46A6F26-798F-CED5-CBE1-254AFC34A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B266757-9B2E-EE2D-17A0-43C13399E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90DC89C-0642-AFEE-CFD0-869EE82E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4836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C499FB-23F2-D66F-1EBD-6F58CB3A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2573B6A-C51A-4F91-6AA9-2913FAAFD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976EE16-A52E-D289-773E-71E36D20F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7D7C59-6AC0-D322-D000-D12D0F5F9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926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0EF181F-39B7-82AC-2A9F-A1FCC64B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79D5E7E-8933-8955-F3EA-6325B79ED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BD9F688-F709-15A7-BF45-251EB03F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205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F5850E-FF77-C56F-BCAC-56D0ECA2B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843F82-43A4-AC74-5390-B14A65574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A3D6824-A603-A38E-E7E3-47F1D7D4C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332378-E1B1-304F-E814-C61FCC61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61CF515-7CD8-3739-2E1E-EB10930A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4EEA910-0DDE-D9E3-834F-6FAA0898F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62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BAEC43-AACD-9201-B4C3-0FC573E89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4FCE9A8-38A1-9318-7E21-1359D7E31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76894BA-62E1-99E1-20E8-C1FD33C0A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A499100-8A3B-1C50-308F-1E542B8EF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95DEBE-9276-E16C-03DC-0884C625C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F09AE1-1F5E-3CA3-DE21-B0CDFE74A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00044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C559A9-E2DD-5FAE-BA36-6D911B664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F524B3D-3CBD-4B7B-0AB0-83878630F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359F-2C17-D276-67B1-E4058087B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E5683-2810-47B3-1AC3-3B5565EEF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9ECE31-798A-9728-6D2C-25BAE1918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49898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F987255-EAE5-F25D-5FE1-68AA00E9B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8937E76-DCFD-F940-01AD-D76BED48C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81DC7A-969E-FB03-078D-524529838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65822B-F87C-696E-3C80-6FF63CEB0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4CCBE1-F4FA-4B13-B6FD-70DB2CE81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49107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300BEF-4E4F-5FD5-373A-E12646E18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6C8813D-FF9F-FBF7-0745-AFDF17659D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1109D5-6CD3-335F-22EA-1297FFDB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1E2EE4-8A64-6AB2-7E2C-BFC172016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4A45D0-094D-458B-00FD-AE98CC3B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76934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059CBD-5E7E-A2DE-0269-CD76D5255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92A130-88AB-48AC-9BCD-E3FAA10C3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880114-08EA-07EC-9B82-93E661D9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F66F49-8E86-0650-0EFD-023E2B9B8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EEC3A3-38CC-F9A6-B38D-20C4EC69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738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6881C-D826-2D72-429B-EC602895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2779528-6883-84D4-1FE3-2EC647F9A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191C31-8E3B-93B5-99D3-58C8E9276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B4788E-D620-2AF5-835B-6C47C7391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4385C5-70B7-A66E-A894-089ED259F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23331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FC7628-03E5-1DC8-4044-673D975A6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358FB-DB2B-6E5E-B134-B21647F0A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F2CCAB6-EB07-78E2-D06B-1B370DF93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A33F1A-05C9-FC13-FC7A-E744A5627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C4A899-3F38-3BBA-0CDC-5D8EA5520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DCC6E58-7AEF-7517-7141-37633F7DD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7539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EA3401-E221-4BDD-2944-882192C75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AC839C-F4DB-78B0-F2A6-1DF720225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9D05194-9E5F-7429-13F9-F998D331D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86F627A-A69D-E077-9046-34BAFFF8F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299B7C7-9920-2D8C-BB00-1E40513486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6D5151F-E782-470B-6BD3-61B21CA9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E4EEC55-D3D4-833B-1482-2E6322A77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01151F8-FF8E-00CE-A489-03C03C5AC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28880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6ACD89-DFF6-2ACC-D7E9-EFEFC034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A3448C-290C-E3B3-1C7C-F3F9718D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6673A31-48F0-3A89-1819-5F4DEFDF2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E6C3548-3F36-7D1C-18B2-EBCED43DC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60489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56D3B47-6D91-17CC-C6B1-78B731A26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490B25C-7A68-F119-7F11-55331AA30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B927619-F7DC-ED2B-FFFC-0A8AE00CB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60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341FDC-0B5C-E67C-9CF6-93F4AC288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A37DAF-0BD7-A133-06F6-5EAE7953F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5091FEC-C8DD-6785-A3DC-9C9697546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06E791-75D8-7B9B-868A-6015FDF3A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9F5615A-D26C-E914-68AC-EB6FCA681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6FA1C23-F3D2-6848-103E-E0E9656AA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156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C08D40-35E5-193F-6B3E-A9969F710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85F105B-FBA1-8FCF-E2AA-0D3A2C3449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FF5EEAF-969F-C3A5-C8CC-4BCFD37C9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DA5397A-0B96-9EA6-DA4B-2D0AB9A61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465181-5C11-14CB-231B-705513AD6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F73EED0-1865-0240-5534-CF247963F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27464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F113E3-0575-290A-4B2B-F1E37E3A1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F7F9A84-AA4F-1A09-DEA9-809C13811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92A103-1A32-E82B-7588-DC69B883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AD0911-44E9-1BCF-E958-42386888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5B1D05-7A97-0630-1B48-99CCFA037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0337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A74EB64-BC9B-14A1-6554-D16C181EF7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53DDCA6-FCA1-5558-6303-BC50113CB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962DD5-B46A-B9C1-6F52-26324971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AC60FF-2A02-6F46-FD91-7EE48124C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B760B0-9637-28B8-D597-5464C2EF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76522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9404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0419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69954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7665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351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50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8755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19847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97802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5543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19669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717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775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144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8620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9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4205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654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056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9811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5862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8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28476-175F-4A4E-82EE-738AD7FD36A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E315297-C133-AFDE-46C8-B0B25D7D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500A38-1AD2-5770-96CD-3A5F0B3C4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1D9A2C-A2A0-CA8B-18A5-92A5DF984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D221F3-B77B-42ED-9C3E-DDE3351CF68D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141FD3-6388-CBD2-3D18-FA568AAEE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F5AC79-BD6A-19A2-AE6A-3EDC3711F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F43C4E-8B58-445E-89E7-7C919DF57D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75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1DC01A9-A8B7-8570-9A21-7B1998EFF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2C512D-B986-56F9-145D-C9FE8FA6A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2748BA-0C6E-FB31-CB02-33B8368107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ECA66-D739-4075-B99D-3F5D622913E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B05542B-CB53-BAE5-E31A-002B129DF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47B117-88BC-0968-E073-B0D15034F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0FF2B-327F-497A-AABE-F4E83A014D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774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E12E9245-3D2D-48F9-B246-A3B1D7642C87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7FAE89A-3DAB-4E98-81A2-A6A7A7AFA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396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g.la7.it/politica/disorso-integrale-mario-draghi-17-04-2024-211024" TargetMode="External"/><Relationship Id="rId2" Type="http://schemas.openxmlformats.org/officeDocument/2006/relationships/hyperlink" Target="https://www.youtube.com/watch?v=RTV7yAo0YWs" TargetMode="External"/><Relationship Id="rId1" Type="http://schemas.openxmlformats.org/officeDocument/2006/relationships/slideLayout" Target="../slideLayouts/slideLayout35.xml"/><Relationship Id="rId5" Type="http://schemas.openxmlformats.org/officeDocument/2006/relationships/hyperlink" Target="mailto:selena.grimaldi@unimc.it" TargetMode="External"/><Relationship Id="rId4" Type="http://schemas.openxmlformats.org/officeDocument/2006/relationships/hyperlink" Target="mailto:luca.lanzalaco@unimc.i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93025" y="1241400"/>
            <a:ext cx="9144000" cy="358800"/>
          </a:xfrm>
        </p:spPr>
        <p:txBody>
          <a:bodyPr>
            <a:noAutofit/>
          </a:bodyPr>
          <a:lstStyle/>
          <a:p>
            <a:br>
              <a:rPr lang="it-IT" sz="2400" dirty="0">
                <a:latin typeface="Comic Sans MS" panose="030F0702030302020204" pitchFamily="66" charset="0"/>
              </a:rPr>
            </a:b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Seminario permanente su:</a:t>
            </a: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«Mass Media e Politica»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93025" y="1882430"/>
            <a:ext cx="9144000" cy="4170218"/>
          </a:xfrm>
        </p:spPr>
        <p:txBody>
          <a:bodyPr/>
          <a:lstStyle/>
          <a:p>
            <a:endParaRPr lang="it-IT" dirty="0"/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Dalla progettazione alla realizzazione di un blog</a:t>
            </a:r>
          </a:p>
          <a:p>
            <a:endParaRPr lang="it-IT" u="sng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Inserisci il testo dell’articolo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5360" y="1825625"/>
            <a:ext cx="7700010" cy="435165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2661920" y="2653030"/>
            <a:ext cx="3502025" cy="5746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Inserisci immagine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3525" y="1825625"/>
            <a:ext cx="6584315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Inserisci video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9255" y="1825625"/>
            <a:ext cx="8872855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Fare un link all’interno del testo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1691005"/>
            <a:ext cx="5181600" cy="371094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49110" y="1691005"/>
            <a:ext cx="3552825" cy="231457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406015" y="1691005"/>
            <a:ext cx="521335" cy="52895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661920" y="2379980"/>
            <a:ext cx="683895" cy="27539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Round Single Corner Rectangle 7"/>
          <p:cNvSpPr/>
          <p:nvPr/>
        </p:nvSpPr>
        <p:spPr>
          <a:xfrm>
            <a:off x="2927350" y="5133975"/>
            <a:ext cx="939800" cy="218440"/>
          </a:xfrm>
          <a:prstGeom prst="round1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3725" y="4956175"/>
            <a:ext cx="2981325" cy="847725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V="1">
            <a:off x="4038600" y="2653030"/>
            <a:ext cx="2699385" cy="25996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8470900" y="4048760"/>
            <a:ext cx="35560" cy="14154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en-US"/>
              <a:t>Una volta composto l’articolo sulla barra a sinistra cliccare Articolo 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altLang="en-US">
                <a:sym typeface="+mn-ea"/>
              </a:rPr>
              <a:t> inserire tre cose importanti</a:t>
            </a:r>
          </a:p>
          <a:p>
            <a:r>
              <a:rPr lang="it-IT" altLang="en-US">
                <a:sym typeface="+mn-ea"/>
              </a:rPr>
              <a:t>Le categorie</a:t>
            </a:r>
          </a:p>
          <a:p>
            <a:r>
              <a:rPr lang="it-IT" altLang="en-US"/>
              <a:t>i Tag</a:t>
            </a:r>
          </a:p>
          <a:p>
            <a:r>
              <a:rPr lang="it-IT" altLang="en-US"/>
              <a:t>i Commenti</a:t>
            </a:r>
          </a:p>
        </p:txBody>
      </p:sp>
      <p:sp>
        <p:nvSpPr>
          <p:cNvPr id="6" name="Oval 5"/>
          <p:cNvSpPr/>
          <p:nvPr/>
        </p:nvSpPr>
        <p:spPr>
          <a:xfrm>
            <a:off x="8083550" y="2881630"/>
            <a:ext cx="2750185" cy="37084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926070" y="1691005"/>
            <a:ext cx="3372485" cy="4669790"/>
          </a:xfrm>
          <a:prstGeom prst="rect">
            <a:avLst/>
          </a:prstGeom>
        </p:spPr>
      </p:pic>
      <p:sp>
        <p:nvSpPr>
          <p:cNvPr id="9" name="Round Single Corner Rectangle 8"/>
          <p:cNvSpPr/>
          <p:nvPr/>
        </p:nvSpPr>
        <p:spPr>
          <a:xfrm>
            <a:off x="8251825" y="4540885"/>
            <a:ext cx="839470" cy="264795"/>
          </a:xfrm>
          <a:prstGeom prst="round1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8083550" y="2910205"/>
            <a:ext cx="1258570" cy="411480"/>
          </a:xfrm>
          <a:prstGeom prst="round1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087995" y="5598795"/>
            <a:ext cx="1340485" cy="31877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99105" y="2552700"/>
            <a:ext cx="5006975" cy="5473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831340" y="3252470"/>
            <a:ext cx="6192520" cy="1468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164080" y="3757295"/>
            <a:ext cx="5926455" cy="186055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C92737-1633-8E00-C2E6-CF40132D0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u="sng" dirty="0">
                <a:latin typeface="Comic Sans MS" panose="030F0702030302020204" pitchFamily="66" charset="0"/>
              </a:rPr>
              <a:t>Le categorie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99CE70-4BC8-C491-FFDB-93C5EA615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dirty="0">
                <a:latin typeface="Comic Sans MS" panose="030F0702030302020204" pitchFamily="66" charset="0"/>
              </a:rPr>
              <a:t>Per aree tematiche (economia, politica, cultura, ecc.)</a:t>
            </a:r>
          </a:p>
          <a:p>
            <a:pPr marL="514350" indent="-514350">
              <a:buAutoNum type="arabicPeriod"/>
            </a:pPr>
            <a:r>
              <a:rPr lang="it-IT" dirty="0">
                <a:latin typeface="Comic Sans MS" panose="030F0702030302020204" pitchFamily="66" charset="0"/>
              </a:rPr>
              <a:t>Per aree geografiche (Europa, Africa, America, ecc.)</a:t>
            </a:r>
          </a:p>
          <a:p>
            <a:pPr marL="514350" indent="-514350">
              <a:buAutoNum type="arabicPeriod"/>
            </a:pPr>
            <a:r>
              <a:rPr lang="it-IT" dirty="0">
                <a:latin typeface="Comic Sans MS" panose="030F0702030302020204" pitchFamily="66" charset="0"/>
              </a:rPr>
              <a:t>Per soggetti (Bolkestein, Bitcoin, guerra Ucraina, ecc.)</a:t>
            </a:r>
          </a:p>
          <a:p>
            <a:pPr marL="514350" indent="-514350">
              <a:buAutoNum type="arabicPeriod"/>
            </a:pPr>
            <a:r>
              <a:rPr lang="it-IT" dirty="0">
                <a:latin typeface="Comic Sans MS" panose="030F0702030302020204" pitchFamily="66" charset="0"/>
              </a:rPr>
              <a:t>NO:  economia, guerra Ucraina, premio Strega</a:t>
            </a:r>
          </a:p>
          <a:p>
            <a:pPr marL="514350" indent="-514350">
              <a:buAutoNum type="arabicPeriod"/>
            </a:pPr>
            <a:r>
              <a:rPr lang="it-IT" dirty="0">
                <a:latin typeface="Comic Sans MS" panose="030F0702030302020204" pitchFamily="66" charset="0"/>
              </a:rPr>
              <a:t>EVENTUALMENTE: sezione per aree tematiche e SEPARATAMENTE focus su soggetti ritenuti di attualità (alcuni quotidiani utilizzano questa opzione).</a:t>
            </a:r>
          </a:p>
        </p:txBody>
      </p:sp>
    </p:spTree>
    <p:extLst>
      <p:ext uri="{BB962C8B-B14F-4D97-AF65-F5344CB8AC3E}">
        <p14:creationId xmlns:p14="http://schemas.microsoft.com/office/powerpoint/2010/main" val="580448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C92737-1633-8E00-C2E6-CF40132D0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u="sng" dirty="0">
                <a:latin typeface="Comic Sans MS" panose="030F0702030302020204" pitchFamily="66" charset="0"/>
              </a:rPr>
              <a:t>Titolo e 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99CE70-4BC8-C491-FFDB-93C5EA615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t-IT" dirty="0"/>
              <a:t>Congruenza tra titolo e contenuti (esempi)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Riconoscibilità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Attrattività comunicativa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Coerenza con «chi siamo» e «manifesto» o «scopi»</a:t>
            </a:r>
          </a:p>
        </p:txBody>
      </p:sp>
    </p:spTree>
    <p:extLst>
      <p:ext uri="{BB962C8B-B14F-4D97-AF65-F5344CB8AC3E}">
        <p14:creationId xmlns:p14="http://schemas.microsoft.com/office/powerpoint/2010/main" val="2131332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Una volta che l’articolo è completo si pubblica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1550" y="1825625"/>
            <a:ext cx="5168265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083E9B-44D5-DA3D-8A73-CE677B09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2303A5-99F7-C59C-6CAD-C1673A828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5910"/>
            <a:ext cx="10515600" cy="5351053"/>
          </a:xfrm>
        </p:spPr>
        <p:txBody>
          <a:bodyPr/>
          <a:lstStyle/>
          <a:p>
            <a:endParaRPr lang="it-IT" dirty="0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0A596F74-AA01-450A-A325-12134C652C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0513" y="914400"/>
          <a:ext cx="9072562" cy="502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9072686" imgH="5028135" progId="Word.Document.12">
                  <p:embed/>
                </p:oleObj>
              </mc:Choice>
              <mc:Fallback>
                <p:oleObj name="Document" r:id="rId3" imgW="9072686" imgH="5028135" progId="Word.Document.12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0A596F74-AA01-450A-A325-12134C652C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60513" y="914400"/>
                        <a:ext cx="9072562" cy="502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729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73134" y="1122927"/>
            <a:ext cx="9144000" cy="358800"/>
          </a:xfrm>
        </p:spPr>
        <p:txBody>
          <a:bodyPr>
            <a:noAutofit/>
          </a:bodyPr>
          <a:lstStyle/>
          <a:p>
            <a:pPr algn="l"/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r>
              <a:rPr lang="it-IT" sz="2400" b="1" dirty="0">
                <a:latin typeface="Comic Sans MS" panose="030F0702030302020204" pitchFamily="66" charset="0"/>
              </a:rPr>
              <a:t>               Programma sessione 23.4.2024 </a:t>
            </a:r>
            <a:br>
              <a:rPr lang="it-IT" sz="2400" dirty="0">
                <a:latin typeface="Comic Sans MS" panose="030F0702030302020204" pitchFamily="66" charset="0"/>
              </a:rPr>
            </a:br>
            <a:endParaRPr lang="it-IT" sz="2400" dirty="0">
              <a:latin typeface="Comic Sans MS" panose="030F0702030302020204" pitchFamily="66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1226" y="1302327"/>
            <a:ext cx="11641842" cy="4779818"/>
          </a:xfrm>
        </p:spPr>
        <p:txBody>
          <a:bodyPr>
            <a:normAutofit fontScale="92500" lnSpcReduction="10000"/>
          </a:bodyPr>
          <a:lstStyle/>
          <a:p>
            <a:pPr algn="just"/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 marL="457200" indent="-457200" algn="just">
              <a:buAutoNum type="arabicPeriod"/>
            </a:pPr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Analisi schede progettazione blog</a:t>
            </a:r>
          </a:p>
          <a:p>
            <a:pPr marL="457200" indent="-457200" algn="just">
              <a:buAutoNum type="arabicPeriod"/>
            </a:pPr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 marL="457200" indent="-457200" algn="l">
              <a:buAutoNum type="arabicPeriod"/>
            </a:pPr>
            <a:r>
              <a:rPr kumimoji="0" lang="it-IT" sz="2400" b="1" i="0" u="sng" strike="noStrike" kern="1200" cap="none" spc="-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La costruzione mediatica di un evento: la «relazione Draghi»</a:t>
            </a:r>
          </a:p>
          <a:p>
            <a:pPr marL="457200" indent="-457200" algn="l">
              <a:buAutoNum type="arabicPeriod"/>
            </a:pPr>
            <a:endParaRPr lang="it-IT" b="1" u="sng" spc="-50" dirty="0">
              <a:solidFill>
                <a:srgbClr val="000000"/>
              </a:solidFill>
              <a:latin typeface="Comic Sans MS" panose="030F0702030302020204" pitchFamily="66" charset="0"/>
              <a:ea typeface="+mj-ea"/>
              <a:cs typeface="+mj-cs"/>
            </a:endParaRPr>
          </a:p>
          <a:p>
            <a:pPr marL="457200" indent="-457200" algn="l">
              <a:buAutoNum type="arabicPeriod"/>
            </a:pPr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Dubbi su Wordpress</a:t>
            </a:r>
          </a:p>
          <a:p>
            <a:pPr marL="457200" indent="-457200" algn="just">
              <a:buAutoNum type="arabicPeriod"/>
            </a:pPr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 marL="457200" indent="-457200" algn="just">
              <a:buAutoNum type="arabicPeriod"/>
            </a:pPr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Intervento professoressa Francesca </a:t>
            </a:r>
            <a:r>
              <a:rPr lang="it-IT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Chiusaroli</a:t>
            </a:r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 (</a:t>
            </a:r>
            <a:r>
              <a:rPr lang="it-IT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UniMc</a:t>
            </a:r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) </a:t>
            </a: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b="1" i="1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b="1" i="1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 algn="just"/>
            <a:r>
              <a:rPr lang="it-IT" sz="1800" dirty="0">
                <a:latin typeface="Comic Sans MS" panose="030F0702030302020204" pitchFamily="66" charset="0"/>
                <a:cs typeface="Courier New" panose="02070309020205020404" pitchFamily="49" charset="0"/>
              </a:rPr>
              <a:t>  </a:t>
            </a:r>
            <a:endParaRPr lang="it-IT" u="sng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FC1418C-D3E0-88FD-DA84-46CF0BCCC9BC}"/>
              </a:ext>
            </a:extLst>
          </p:cNvPr>
          <p:cNvGraphicFramePr>
            <a:graphicFrameLocks noGrp="1"/>
          </p:cNvGraphicFramePr>
          <p:nvPr/>
        </p:nvGraphicFramePr>
        <p:xfrm>
          <a:off x="1193409" y="387525"/>
          <a:ext cx="9805181" cy="6082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934">
                  <a:extLst>
                    <a:ext uri="{9D8B030D-6E8A-4147-A177-3AD203B41FA5}">
                      <a16:colId xmlns:a16="http://schemas.microsoft.com/office/drawing/2014/main" val="3531134011"/>
                    </a:ext>
                  </a:extLst>
                </a:gridCol>
                <a:gridCol w="4908247">
                  <a:extLst>
                    <a:ext uri="{9D8B030D-6E8A-4147-A177-3AD203B41FA5}">
                      <a16:colId xmlns:a16="http://schemas.microsoft.com/office/drawing/2014/main" val="724072940"/>
                    </a:ext>
                  </a:extLst>
                </a:gridCol>
              </a:tblGrid>
              <a:tr h="449945">
                <a:tc gridSpan="2">
                  <a:txBody>
                    <a:bodyPr/>
                    <a:lstStyle/>
                    <a:p>
                      <a:pPr algn="ctr"/>
                      <a:r>
                        <a:rPr lang="it-IT" sz="3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Laurelle  Nguele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726108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Monotematico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Multitematico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191892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849484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0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Politica interna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Politica esterna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274109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211570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Informazione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Comunicazione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883434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73423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Platea dedicata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Platea universale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55649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707355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Linguaggio «alto»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Linguaggio «basso»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624659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endParaRPr lang="it-IT" sz="2400" dirty="0">
                        <a:solidFill>
                          <a:srgbClr val="FF000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173095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Platea interattiva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Platea ricettiva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174799"/>
                  </a:ext>
                </a:extLst>
              </a:tr>
              <a:tr h="449945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400" dirty="0">
                        <a:solidFill>
                          <a:srgbClr val="FF000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661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66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448276-3E07-01A8-8641-0AC8E722C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2304" y="1130794"/>
            <a:ext cx="7555883" cy="631670"/>
          </a:xfrm>
        </p:spPr>
        <p:txBody>
          <a:bodyPr>
            <a:normAutofit fontScale="90000"/>
          </a:bodyPr>
          <a:lstStyle/>
          <a:p>
            <a:r>
              <a:rPr lang="it-IT" sz="4400" b="1" i="1" u="sng" dirty="0"/>
              <a:t>Titolo: L’Aperto</a:t>
            </a:r>
            <a:br>
              <a:rPr lang="it-IT" dirty="0"/>
            </a:br>
            <a:endParaRPr lang="it-IT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1CBFF12-A400-D0DF-4453-61C1F41499FE}"/>
              </a:ext>
            </a:extLst>
          </p:cNvPr>
          <p:cNvGraphicFramePr>
            <a:graphicFrameLocks noGrp="1"/>
          </p:cNvGraphicFramePr>
          <p:nvPr/>
        </p:nvGraphicFramePr>
        <p:xfrm>
          <a:off x="1506245" y="1376614"/>
          <a:ext cx="8128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86612819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57996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Monotematico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Multitematico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51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360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Politica interna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Politica estera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902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004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Comunicazione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934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947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Platea dedicata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Platea universale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693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36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Linguaggio «alto»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Linguaggio «basso»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09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528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Platea Interattiva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Platea Passiva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64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676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301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78EB3F-E82F-6E4F-68F0-61638C194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47FBAD2B-C239-395F-9A3C-5EEBCB4266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1015" y="2904014"/>
          <a:ext cx="6109970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4985">
                  <a:extLst>
                    <a:ext uri="{9D8B030D-6E8A-4147-A177-3AD203B41FA5}">
                      <a16:colId xmlns:a16="http://schemas.microsoft.com/office/drawing/2014/main" val="3446711084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21456245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Monotematico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Multitematico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3936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7564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Politica interna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Politica estera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34217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5879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Informazione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Comunicazione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213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329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dedicata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universale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5337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636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Linguaggio “alto”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Linguaggio “basso”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51279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8737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interattiva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ricettiva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795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 dirty="0">
                          <a:effectLst/>
                        </a:rPr>
                        <a:t>X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311436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F8AA5E1C-1541-149C-29B2-5249E7741E6F}"/>
              </a:ext>
            </a:extLst>
          </p:cNvPr>
          <p:cNvGraphicFramePr>
            <a:graphicFrameLocks noGrp="1"/>
          </p:cNvGraphicFramePr>
          <p:nvPr/>
        </p:nvGraphicFramePr>
        <p:xfrm>
          <a:off x="838199" y="534389"/>
          <a:ext cx="10431484" cy="5700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15742">
                  <a:extLst>
                    <a:ext uri="{9D8B030D-6E8A-4147-A177-3AD203B41FA5}">
                      <a16:colId xmlns:a16="http://schemas.microsoft.com/office/drawing/2014/main" val="2119736857"/>
                    </a:ext>
                  </a:extLst>
                </a:gridCol>
                <a:gridCol w="5215742">
                  <a:extLst>
                    <a:ext uri="{9D8B030D-6E8A-4147-A177-3AD203B41FA5}">
                      <a16:colId xmlns:a16="http://schemas.microsoft.com/office/drawing/2014/main" val="4198963033"/>
                    </a:ext>
                  </a:extLst>
                </a:gridCol>
              </a:tblGrid>
              <a:tr h="475013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Monotematico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Multitematico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9272385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7416226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Politica interna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Politica estera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991244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3318884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Informazione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Comunicazione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7505213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934014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dedicata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universale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3514232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684689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Linguaggio “alto”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Linguaggio “basso”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4500975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X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5412294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interattiva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kern="100">
                          <a:effectLst/>
                        </a:rPr>
                        <a:t>Platea ricettiva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6380523"/>
                  </a:ext>
                </a:extLst>
              </a:tr>
              <a:tr h="475013"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>
                          <a:effectLst/>
                        </a:rPr>
                        <a:t> </a:t>
                      </a:r>
                      <a:endParaRPr lang="it-IT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00" dirty="0">
                          <a:effectLst/>
                        </a:rPr>
                        <a:t>X</a:t>
                      </a:r>
                      <a:endParaRPr lang="it-IT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1875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3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4427890-5E75-40A0-4431-3B93C2313023}"/>
              </a:ext>
            </a:extLst>
          </p:cNvPr>
          <p:cNvGraphicFramePr>
            <a:graphicFrameLocks noGrp="1"/>
          </p:cNvGraphicFramePr>
          <p:nvPr/>
        </p:nvGraphicFramePr>
        <p:xfrm>
          <a:off x="468630" y="80010"/>
          <a:ext cx="11430000" cy="656425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5715000">
                  <a:extLst>
                    <a:ext uri="{9D8B030D-6E8A-4147-A177-3AD203B41FA5}">
                      <a16:colId xmlns:a16="http://schemas.microsoft.com/office/drawing/2014/main" val="2961531217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4096763498"/>
                    </a:ext>
                  </a:extLst>
                </a:gridCol>
              </a:tblGrid>
              <a:tr h="44488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055792"/>
                  </a:ext>
                </a:extLst>
              </a:tr>
              <a:tr h="636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Monotematico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>
                          <a:highlight>
                            <a:srgbClr val="FFFF00"/>
                          </a:highlight>
                        </a:rPr>
                        <a:t>Multitematico</a:t>
                      </a:r>
                      <a:endParaRPr lang="it-IT" dirty="0">
                        <a:highlight>
                          <a:srgbClr val="FFFF00"/>
                        </a:highlight>
                      </a:endParaRP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281056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/>
                        <a:t>X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06903"/>
                  </a:ext>
                </a:extLst>
              </a:tr>
              <a:tr h="636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Politica Interna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highlight>
                            <a:srgbClr val="FFFF00"/>
                          </a:highlight>
                        </a:rPr>
                        <a:t>Politica esterna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910961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840900"/>
                  </a:ext>
                </a:extLst>
              </a:tr>
              <a:tr h="636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/>
                        <a:t>Communicazione</a:t>
                      </a:r>
                      <a:endParaRPr lang="it-IT" dirty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highlight>
                            <a:srgbClr val="FFFF00"/>
                          </a:highlight>
                        </a:rPr>
                        <a:t>Informazione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441695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345977"/>
                  </a:ext>
                </a:extLst>
              </a:tr>
              <a:tr h="636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highlight>
                            <a:srgbClr val="FFFF00"/>
                          </a:highlight>
                        </a:rPr>
                        <a:t>Platea dedicata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Platea universale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959207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r>
                        <a:rPr lang="it-IT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570549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r>
                        <a:rPr lang="it-IT" dirty="0">
                          <a:highlight>
                            <a:srgbClr val="FFFF00"/>
                          </a:highlight>
                        </a:rPr>
                        <a:t>Linguaggio «alto»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Linguaggio «basso»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411024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r>
                        <a:rPr lang="it-IT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2599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r>
                        <a:rPr lang="it-IT" dirty="0">
                          <a:highlight>
                            <a:srgbClr val="FFFF00"/>
                          </a:highlight>
                        </a:rPr>
                        <a:t>Platea interattiva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Platea ricettiva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184697"/>
                  </a:ext>
                </a:extLst>
              </a:tr>
              <a:tr h="444882">
                <a:tc>
                  <a:txBody>
                    <a:bodyPr/>
                    <a:lstStyle/>
                    <a:p>
                      <a:r>
                        <a:rPr lang="it-IT"/>
                        <a:t>X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687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904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352443-4F59-ED12-998D-53185C991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59"/>
            <a:ext cx="9692640" cy="887853"/>
          </a:xfrm>
        </p:spPr>
        <p:txBody>
          <a:bodyPr>
            <a:normAutofit/>
          </a:bodyPr>
          <a:lstStyle/>
          <a:p>
            <a:pPr algn="ctr"/>
            <a:r>
              <a:rPr lang="it-IT" sz="2400" dirty="0">
                <a:latin typeface="Comic Sans MS" panose="030F0702030302020204" pitchFamily="66" charset="0"/>
              </a:rPr>
              <a:t>La costruzione mediatica di un evento:</a:t>
            </a: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la «relazione Draghi»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F144A7-E646-2E9D-263D-575A9039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hlinkClick r:id="rId2"/>
              </a:rPr>
              <a:t>https://www.youtube.com/watch?v=RTV7yAo0YWs</a:t>
            </a:r>
            <a:endParaRPr lang="it-IT" dirty="0"/>
          </a:p>
          <a:p>
            <a:pPr marL="0" indent="0">
              <a:buNone/>
            </a:pPr>
            <a:r>
              <a:rPr lang="it-IT" dirty="0">
                <a:hlinkClick r:id="rId3"/>
              </a:rPr>
              <a:t>https://tg.la7.it/politica/disorso-integrale-mario-draghi-17-04-2024-211024</a:t>
            </a:r>
            <a:endParaRPr lang="it-IT" dirty="0"/>
          </a:p>
          <a:p>
            <a:pPr marL="0" indent="0">
              <a:buNone/>
            </a:pPr>
            <a:r>
              <a:rPr lang="it-IT" dirty="0">
                <a:latin typeface="Comic Sans MS" panose="030F0702030302020204" pitchFamily="66" charset="0"/>
              </a:rPr>
              <a:t> entro la sera del 2 maggio 2024</a:t>
            </a:r>
          </a:p>
          <a:p>
            <a:pPr marL="0" indent="0">
              <a:buNone/>
            </a:pPr>
            <a:r>
              <a:rPr lang="it-IT" dirty="0">
                <a:latin typeface="Comic Sans MS" panose="030F0702030302020204" pitchFamily="66" charset="0"/>
                <a:hlinkClick r:id="rId4"/>
              </a:rPr>
              <a:t>luca.lanzalaco@unimc.it</a:t>
            </a:r>
            <a:endParaRPr lang="it-IT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it-IT" dirty="0" err="1">
                <a:latin typeface="Comic Sans MS" panose="030F0702030302020204" pitchFamily="66" charset="0"/>
                <a:hlinkClick r:id="rId5"/>
              </a:rPr>
              <a:t>selena.grimaldi@</a:t>
            </a:r>
            <a:r>
              <a:rPr lang="it-IT" err="1">
                <a:latin typeface="Comic Sans MS" panose="030F0702030302020204" pitchFamily="66" charset="0"/>
                <a:hlinkClick r:id="rId5"/>
              </a:rPr>
              <a:t>unimc</a:t>
            </a:r>
            <a:r>
              <a:rPr lang="it-IT">
                <a:latin typeface="Comic Sans MS" panose="030F0702030302020204" pitchFamily="66" charset="0"/>
                <a:hlinkClick r:id="rId5"/>
              </a:rPr>
              <a:t>.it</a:t>
            </a:r>
            <a:endParaRPr lang="it-IT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it-I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477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en-US" dirty="0"/>
              <a:t>Wordpress: i primi passi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altLang="en-US"/>
              <a:t>Laboratorio Mass Media e Politica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3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Vue">
  <a:themeElements>
    <a:clrScheme name="Vue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ue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ue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4683</TotalTime>
  <Words>434</Words>
  <Application>Microsoft Office PowerPoint</Application>
  <PresentationFormat>Widescreen</PresentationFormat>
  <Paragraphs>156</Paragraphs>
  <Slides>17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5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33" baseType="lpstr">
      <vt:lpstr>Aptos</vt:lpstr>
      <vt:lpstr>Aptos Display</vt:lpstr>
      <vt:lpstr>Arial</vt:lpstr>
      <vt:lpstr>Calibri</vt:lpstr>
      <vt:lpstr>Calibri Light</vt:lpstr>
      <vt:lpstr>Century Schoolbook</vt:lpstr>
      <vt:lpstr>Comic Sans MS</vt:lpstr>
      <vt:lpstr>Courier New</vt:lpstr>
      <vt:lpstr>Times New Roman</vt:lpstr>
      <vt:lpstr>Wingdings 2</vt:lpstr>
      <vt:lpstr>Tema di Office</vt:lpstr>
      <vt:lpstr>2_Tema di Office</vt:lpstr>
      <vt:lpstr>3_Tema di Office</vt:lpstr>
      <vt:lpstr>Vue</vt:lpstr>
      <vt:lpstr>Office Theme</vt:lpstr>
      <vt:lpstr>Document</vt:lpstr>
      <vt:lpstr>  Seminario permanente su: «Mass Media e Politica»</vt:lpstr>
      <vt:lpstr>Presentazione standard di PowerPoint</vt:lpstr>
      <vt:lpstr>                    Programma sessione 23.4.2024  </vt:lpstr>
      <vt:lpstr>Presentazione standard di PowerPoint</vt:lpstr>
      <vt:lpstr>Titolo: L’Aperto </vt:lpstr>
      <vt:lpstr>Presentazione standard di PowerPoint</vt:lpstr>
      <vt:lpstr>Presentazione standard di PowerPoint</vt:lpstr>
      <vt:lpstr>La costruzione mediatica di un evento: la «relazione Draghi»</vt:lpstr>
      <vt:lpstr>Wordpress: i primi passi</vt:lpstr>
      <vt:lpstr>Inserisci il testo dell’articolo</vt:lpstr>
      <vt:lpstr>Inserisci immagine</vt:lpstr>
      <vt:lpstr>Inserisci video</vt:lpstr>
      <vt:lpstr>Fare un link all’interno del testo</vt:lpstr>
      <vt:lpstr>Una volta composto l’articolo sulla barra a sinistra cliccare Articolo e </vt:lpstr>
      <vt:lpstr>Le categorie</vt:lpstr>
      <vt:lpstr>Titolo e sottotitolo</vt:lpstr>
      <vt:lpstr>Una volta che l’articolo è completo si pubblica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di seminari: «Cosa significa fare ricerca: una prospettiva multidisciplinare»</dc:title>
  <dc:creator>Luca Lanzalaco</dc:creator>
  <cp:lastModifiedBy>Ramona Bongelli</cp:lastModifiedBy>
  <cp:revision>63</cp:revision>
  <dcterms:created xsi:type="dcterms:W3CDTF">2023-01-26T15:07:00Z</dcterms:created>
  <dcterms:modified xsi:type="dcterms:W3CDTF">2024-04-23T11:37:07Z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6CCCACD0BA1842708C5B007DE60D79C1</vt:lpwstr>
  </property>
  <property fmtid="{D5CDD505-2E9C-101B-9397-08002B2CF9AE}" pid="3" name="KSOProductBuildVer">
    <vt:lpwstr>1033-11.2.0.11481</vt:lpwstr>
  </property>
</Properties>
</file>