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56" r:id="rId4"/>
    <p:sldId id="291" r:id="rId5"/>
    <p:sldId id="267" r:id="rId6"/>
    <p:sldId id="338" r:id="rId7"/>
    <p:sldId id="257" r:id="rId8"/>
    <p:sldId id="258" r:id="rId9"/>
    <p:sldId id="343" r:id="rId10"/>
    <p:sldId id="260" r:id="rId11"/>
    <p:sldId id="345" r:id="rId12"/>
    <p:sldId id="262" r:id="rId13"/>
    <p:sldId id="346" r:id="rId14"/>
    <p:sldId id="347" r:id="rId15"/>
    <p:sldId id="348" r:id="rId16"/>
    <p:sldId id="349" r:id="rId17"/>
    <p:sldId id="350" r:id="rId18"/>
    <p:sldId id="344" r:id="rId19"/>
    <p:sldId id="361" r:id="rId20"/>
    <p:sldId id="337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2" r:id="rId32"/>
    <p:sldId id="334" r:id="rId33"/>
    <p:sldId id="259" r:id="rId34"/>
    <p:sldId id="335" r:id="rId35"/>
    <p:sldId id="317" r:id="rId36"/>
    <p:sldId id="363" r:id="rId37"/>
    <p:sldId id="318" r:id="rId38"/>
    <p:sldId id="319" r:id="rId39"/>
    <p:sldId id="321" r:id="rId40"/>
    <p:sldId id="364" r:id="rId41"/>
    <p:sldId id="323" r:id="rId42"/>
    <p:sldId id="324" r:id="rId43"/>
    <p:sldId id="328" r:id="rId44"/>
    <p:sldId id="365" r:id="rId45"/>
    <p:sldId id="325" r:id="rId46"/>
    <p:sldId id="326" r:id="rId47"/>
    <p:sldId id="327" r:id="rId48"/>
    <p:sldId id="336" r:id="rId4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12797F-61FE-6FDD-6083-938DA736A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B51A60D-3BED-E3F3-3924-977DD421B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23C180-A72B-9D3B-1229-7867C250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2DA974-BCB1-5188-6E6A-9C34299B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57DCE7-D068-D3A3-B326-E37E7C1F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491126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E80BE0-72FF-79E6-60A9-B9BF9B02A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EE0143-E0E4-081C-01A2-64AADA93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EBB949-A6DF-9ABE-BF3A-AEAB1AD22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A12A97-60E6-4F88-DD7C-125582610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330C9E-2D5E-EF9D-1602-E36318C6C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840794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2DA37B-2DD1-81E8-3782-D0BFAACD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9ACEB7-FC3A-2D12-BDD3-4C9BA8B8C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49B92D-E449-0F45-8BC6-7825F441B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9A2DF0-33C9-1F64-8F9D-0CC713263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6408AF-BD61-38DE-80D7-FCFDAC1C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540762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731B42-E22A-DDBB-8CA6-71ED6CA1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35D9B0-7DF1-941F-8BB6-0F0BD3657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0A44A0-4D3C-7E71-0709-FD80B5155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F048D5-8E19-0094-8B93-02B070C1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62B2DA8-4D78-0E66-707C-99B4658B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213424-D4BF-0498-61E8-A41E60D7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40834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6D1FA4-B603-C9AF-176D-C85DEBB78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0FB80B-9405-7B87-E14A-8A701F7E4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8090501-EF41-C2A0-D510-C561CE5CB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2DE6CC-B121-2E7A-BD56-4DA30A28B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A607C56-0175-3A8D-C0BF-667BBD07D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E2AD0E1-2211-21E6-2C18-E17BF6EB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A8A4299-9381-BEC9-B3D2-01CD0D4E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FB7C9D2-0384-09E2-F2A8-FA117C2D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699226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FF683F-55E7-53EC-BFE0-F8D6B88E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90697D2-D975-E52E-6D34-24FB6E139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782EE1F-AD45-1F8D-B12E-B2C9447EA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FF62D44-ECB0-E1AB-E072-8FB1368F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171015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2FF9FE3-747F-209C-E5D3-C2682DEB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7BD9797-8CA1-600F-F601-0EEB3AF1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E4C79C8-BF1E-4F6F-ABBD-6BD305930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192251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E33312-12CA-94EC-E2DC-5373295F6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67A8C6-CA06-745C-7DC2-95EB7ECF2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E3DB70-2091-8936-CBC2-5D6D4DC36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8470AE-FE68-1B65-24CE-F54638878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D1F930-CA8B-1172-DFEB-4C9BF1E4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9B5AD7-72A4-EB51-FA7D-59EAC38E9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37386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C6624-44D3-4B70-8244-1D424E64D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BB21621-4BC8-0D79-2DD3-6E2457A91B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E883F5-BDC3-FF9B-A9BD-FBD855BCB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68B7DE-FA38-374F-6CC1-9E9BF9FF9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8B20A31-5549-A473-E13B-6526258A7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61E684-CF2C-F7E9-303D-7F2BCBEC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054993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30FCB2-4EE9-7AD9-2BA3-C7E290DD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D181CCD-6047-8281-26FC-02F4B1EA2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6E0132-A8A3-3B54-702E-64A93472F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66AAC-DD60-5DE1-C9FB-5EC254C66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37B0E2-6B75-2B18-C8E1-2B214CDE1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665451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9FAAE66-3928-AC07-AFCE-0C7681FCC9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C942EC-C7CA-BAA4-21E6-FC43F369F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2FFE7C-7C99-848A-3729-CC788B289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330765-D520-8B19-D1B5-2E118886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08D0B9-5818-4E5F-ED53-FF02EABE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204413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0688DE-9BDF-1514-D197-93BEA110D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3051CF-724B-8609-3547-38206FFA7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1C7002-597F-9115-F47C-F911E973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7FAE92-6052-DE41-82C5-1A141C76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76826D-E84A-5FA9-ECE9-52D29BFA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7392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9623-18CB-408D-4A58-F174F344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87E988-359E-80CC-2C2B-BB24492FD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56744A-F843-E137-2B80-641B81C0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5BB77B-7E90-C469-C03E-A7F5F9E0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41ED19-5232-10CA-CD2F-0D9B596E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8018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D1FB6D-C0CF-B63B-2736-424C36C3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BA4693-7132-26D8-1C38-391B38849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DC4DA4-BF7B-9DDE-E472-7330082F2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718EA5-39B8-C510-0FDC-B9EAA0A87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D92B66-A78A-7261-6152-99C074B9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532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C90AD3-F352-9082-32D1-D250D593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F4A4E-FAF5-AFA0-8795-CA52829F5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C8AE36-4100-7383-8066-B74A400F5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FC74A7-3A7A-E1B3-A48A-37B3AF7A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D660DA-3FDD-B9BE-6BCA-4C0B7BB4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035032F-C624-98DA-5EB5-79EA4FB4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177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C89EB-FE5D-978C-57BD-094661B44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76FE6C-E996-4F8E-31CE-978F4CE44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604D5F-E0D1-7502-C743-A7790FCA1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3747B6-170C-57A2-6004-4206B95B1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6A6989E-C39E-4350-0FB2-57B5680F2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6A6F26-798F-CED5-CBE1-254AFC34A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B266757-9B2E-EE2D-17A0-43C13399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0DC89C-0642-AFEE-CFD0-869EE82E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836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C499FB-23F2-D66F-1EBD-6F58CB3A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2573B6A-C51A-4F91-6AA9-2913FAAF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976EE16-A52E-D289-773E-71E36D20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B7D7C59-6AC0-D322-D000-D12D0F5F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926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0EF181F-39B7-82AC-2A9F-A1FCC64B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79D5E7E-8933-8955-F3EA-6325B79E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D9F688-F709-15A7-BF45-251EB03FC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205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F5850E-FF77-C56F-BCAC-56D0ECA2B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843F82-43A4-AC74-5390-B14A65574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3D6824-A603-A38E-E7E3-47F1D7D4C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332378-E1B1-304F-E814-C61FCC61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1CF515-7CD8-3739-2E1E-EB10930A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EEA910-0DDE-D9E3-834F-6FAA0898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629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BAEC43-AACD-9201-B4C3-0FC573E8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FCE9A8-38A1-9318-7E21-1359D7E31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6894BA-62E1-99E1-20E8-C1FD33C0A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499100-8A3B-1C50-308F-1E542B8EF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95DEBE-9276-E16C-03DC-0884C625C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F09AE1-1F5E-3CA3-DE21-B0CDFE74A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004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559A9-E2DD-5FAE-BA36-6D911B664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524B3D-3CBD-4B7B-0AB0-83878630F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359F-2C17-D276-67B1-E4058087B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E5683-2810-47B3-1AC3-3B5565EE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9ECE31-798A-9728-6D2C-25BAE191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4989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987255-EAE5-F25D-5FE1-68AA00E9B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937E76-DCFD-F940-01AD-D76BED48C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81DC7A-969E-FB03-078D-524529838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65822B-F87C-696E-3C80-6FF63CEB0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4CCBE1-F4FA-4B13-B6FD-70DB2CE81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91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28476-175F-4A4E-82EE-738AD7FD36A7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A0A0344-9780-6A33-D318-7A053E3B2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de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F7B7E6-213F-0CB5-BD48-E5FB2B2BA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81499F-5DDC-4E45-CDB7-62C69D23A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EC955-3AD7-4BC3-8175-CAB7A6CB12D7}" type="datetimeFigureOut">
              <a:rPr lang="de-IT" smtClean="0"/>
              <a:t>04/09/2024</a:t>
            </a:fld>
            <a:endParaRPr lang="de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E3A824-202D-589F-0215-EA831E050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2704EB-DAB5-9E2A-E0C9-C5574AB88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4F428-2EF6-4C92-9E37-32D7429CEEE8}" type="slidenum">
              <a:rPr lang="de-IT" smtClean="0"/>
              <a:t>‹N›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206025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E315297-C133-AFDE-46C8-B0B25D7D1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500A38-1AD2-5770-96CD-3A5F0B3C4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1D9A2C-A2A0-CA8B-18A5-92A5DF984D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221F3-B77B-42ED-9C3E-DDE3351CF68D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141FD3-6388-CBD2-3D18-FA568AAEE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F5AC79-BD6A-19A2-AE6A-3EDC3711F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75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uffingtonpost.it/blog" TargetMode="Externa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lsaltodirodi.com/" TargetMode="Externa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lantonelson.wordpress.com/" TargetMode="Externa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corafischiailvento.org/" TargetMode="Externa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lsaltodirodi.com/" TargetMode="External"/><Relationship Id="rId7" Type="http://schemas.openxmlformats.org/officeDocument/2006/relationships/hyperlink" Target="https://finimondo.org/" TargetMode="External"/><Relationship Id="rId2" Type="http://schemas.openxmlformats.org/officeDocument/2006/relationships/hyperlink" Target="https://www.huffingtonpost.co.uk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fascinazione.info/" TargetMode="External"/><Relationship Id="rId5" Type="http://schemas.openxmlformats.org/officeDocument/2006/relationships/hyperlink" Target="https://disinformazione.it/" TargetMode="External"/><Relationship Id="rId4" Type="http://schemas.openxmlformats.org/officeDocument/2006/relationships/hyperlink" Target="https://www.radiopopolare.it/author/a-sarlo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legrandcontinent.eu/it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pagellapolitica.it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ligiablu.it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lsussidiario.net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part.fr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nesty.i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pagellapolitica.it/" TargetMode="External"/><Relationship Id="rId13" Type="http://schemas.openxmlformats.org/officeDocument/2006/relationships/hyperlink" Target="https://www.tpi.it/" TargetMode="External"/><Relationship Id="rId3" Type="http://schemas.openxmlformats.org/officeDocument/2006/relationships/hyperlink" Target="https://www.foei.org/" TargetMode="External"/><Relationship Id="rId7" Type="http://schemas.openxmlformats.org/officeDocument/2006/relationships/hyperlink" Target="https://www.nytimes.com/" TargetMode="External"/><Relationship Id="rId12" Type="http://schemas.openxmlformats.org/officeDocument/2006/relationships/hyperlink" Target="https://www.internazionale.it/" TargetMode="External"/><Relationship Id="rId2" Type="http://schemas.openxmlformats.org/officeDocument/2006/relationships/hyperlink" Target="https://www.ultimouomo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ition.cnn.com/" TargetMode="External"/><Relationship Id="rId11" Type="http://schemas.openxmlformats.org/officeDocument/2006/relationships/hyperlink" Target="https://www.agi.it/" TargetMode="External"/><Relationship Id="rId5" Type="http://schemas.openxmlformats.org/officeDocument/2006/relationships/hyperlink" Target="https://www.open.online/" TargetMode="External"/><Relationship Id="rId10" Type="http://schemas.openxmlformats.org/officeDocument/2006/relationships/hyperlink" Target="https://www.politico.com/" TargetMode="External"/><Relationship Id="rId4" Type="http://schemas.openxmlformats.org/officeDocument/2006/relationships/hyperlink" Target="https://www.theguardian.com/international" TargetMode="External"/><Relationship Id="rId9" Type="http://schemas.openxmlformats.org/officeDocument/2006/relationships/hyperlink" Target="https://www.ispionline.it/it" TargetMode="External"/><Relationship Id="rId14" Type="http://schemas.openxmlformats.org/officeDocument/2006/relationships/hyperlink" Target="https://www.calcioefinanza.it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rizzonte48.blogspot.com/" TargetMode="External"/><Relationship Id="rId2" Type="http://schemas.openxmlformats.org/officeDocument/2006/relationships/hyperlink" Target="https://goofynomics.blogspo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eppegrillo.it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liincrocideiventi.it/" TargetMode="External"/><Relationship Id="rId2" Type="http://schemas.openxmlformats.org/officeDocument/2006/relationships/hyperlink" Target="https://voxnews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pse.com/weblog/blogatt.html" TargetMode="External"/><Relationship Id="rId4" Type="http://schemas.openxmlformats.org/officeDocument/2006/relationships/hyperlink" Target="https://www.eventiavversinews.it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press.com/posts/mmp131.wordpress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lpoliticoweb.it/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nkette.com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93025" y="1241400"/>
            <a:ext cx="9144000" cy="358800"/>
          </a:xfrm>
        </p:spPr>
        <p:txBody>
          <a:bodyPr>
            <a:noAutofit/>
          </a:bodyPr>
          <a:lstStyle/>
          <a:p>
            <a:br>
              <a:rPr lang="it-IT" sz="2400" dirty="0">
                <a:latin typeface="Comic Sans MS" panose="030F0702030302020204" pitchFamily="66" charset="0"/>
              </a:rPr>
            </a:b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Seminario permanente su: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«Mass Media e Politica»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93025" y="1882430"/>
            <a:ext cx="9144000" cy="4170218"/>
          </a:xfrm>
        </p:spPr>
        <p:txBody>
          <a:bodyPr/>
          <a:lstStyle/>
          <a:p>
            <a:endParaRPr lang="it-IT" dirty="0"/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Dalla progettazione alla realizzazione di un blog</a:t>
            </a:r>
          </a:p>
          <a:p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DE102-19D1-1E63-B7D6-EF4F0302D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Tabella 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5770F44-DEA9-7E7C-68CB-5EDF15CDB7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93640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3111">
                  <a:extLst>
                    <a:ext uri="{9D8B030D-6E8A-4147-A177-3AD203B41FA5}">
                      <a16:colId xmlns:a16="http://schemas.microsoft.com/office/drawing/2014/main" val="3808018687"/>
                    </a:ext>
                  </a:extLst>
                </a:gridCol>
                <a:gridCol w="5262489">
                  <a:extLst>
                    <a:ext uri="{9D8B030D-6E8A-4147-A177-3AD203B41FA5}">
                      <a16:colId xmlns:a16="http://schemas.microsoft.com/office/drawing/2014/main" val="1615178131"/>
                    </a:ext>
                  </a:extLst>
                </a:gridCol>
              </a:tblGrid>
              <a:tr h="623223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Punti di forza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908942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Interazione con i lettori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Più satira meno informazione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476037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Possibilità di chattare con un responsabile del blog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Amalgama nella presentazione delle notizie</a:t>
                      </a:r>
                    </a:p>
                    <a:p>
                      <a:endParaRPr lang="it-IT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307598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di guest 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Assenza rubriche</a:t>
                      </a:r>
                    </a:p>
                    <a:p>
                      <a:endParaRPr lang="it-IT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79756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Aggiornamento quotidiano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Impossibile scaricare gli articoli in pdf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720647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notizie non politiche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Confusione sulla tipologia del blog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930023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Assenza problemi tecnici per visualizzare i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598267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sui social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9009"/>
                  </a:ext>
                </a:extLst>
              </a:tr>
              <a:tr h="505503">
                <a:tc>
                  <a:txBody>
                    <a:bodyPr/>
                    <a:lstStyle/>
                    <a:p>
                      <a:endParaRPr lang="it-IT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496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521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899909-2432-ACC4-2EA5-DEF7AEFD0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2250"/>
            <a:ext cx="9144000" cy="608783"/>
          </a:xfrm>
        </p:spPr>
        <p:txBody>
          <a:bodyPr>
            <a:normAutofit fontScale="90000"/>
          </a:bodyPr>
          <a:lstStyle/>
          <a:p>
            <a:r>
              <a:rPr lang="it-IT" dirty="0"/>
              <a:t>Blogs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2FEDFC-B22D-6C8D-449B-CD650D8F39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856" y="1063024"/>
            <a:ext cx="9144000" cy="4805116"/>
          </a:xfrm>
        </p:spPr>
        <p:txBody>
          <a:bodyPr/>
          <a:lstStyle/>
          <a:p>
            <a:endParaRPr lang="it-IT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30D519B8-3F27-96D1-E17E-63E24905F855}"/>
              </a:ext>
            </a:extLst>
          </p:cNvPr>
          <p:cNvGraphicFramePr>
            <a:graphicFrameLocks noGrp="1"/>
          </p:cNvGraphicFramePr>
          <p:nvPr/>
        </p:nvGraphicFramePr>
        <p:xfrm>
          <a:off x="1872201" y="1784412"/>
          <a:ext cx="8128000" cy="3588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2350097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88028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9515136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0675345"/>
                    </a:ext>
                  </a:extLst>
                </a:gridCol>
              </a:tblGrid>
              <a:tr h="710358">
                <a:tc>
                  <a:txBody>
                    <a:bodyPr/>
                    <a:lstStyle/>
                    <a:p>
                      <a:r>
                        <a:rPr lang="it-IT" dirty="0"/>
                        <a:t>Esempi positivi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Esempi negativi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622498"/>
                  </a:ext>
                </a:extLst>
              </a:tr>
              <a:tr h="712960">
                <a:tc>
                  <a:txBody>
                    <a:bodyPr/>
                    <a:lstStyle/>
                    <a:p>
                      <a:r>
                        <a:rPr lang="it-IT" dirty="0"/>
                        <a:t>Huffington post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https://www.huffingtonpost.it/blog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Ancora fischia il vento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https://www.ancorafischiailvento.org/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846258"/>
                  </a:ext>
                </a:extLst>
              </a:tr>
              <a:tr h="1324068">
                <a:tc>
                  <a:txBody>
                    <a:bodyPr/>
                    <a:lstStyle/>
                    <a:p>
                      <a:r>
                        <a:rPr lang="it-IT" dirty="0"/>
                        <a:t>Alan </a:t>
                      </a:r>
                      <a:r>
                        <a:rPr lang="it-IT" dirty="0" err="1"/>
                        <a:t>Tonels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https://alantonelson.wordpress.com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209490"/>
                  </a:ext>
                </a:extLst>
              </a:tr>
              <a:tr h="413064">
                <a:tc>
                  <a:txBody>
                    <a:bodyPr/>
                    <a:lstStyle/>
                    <a:p>
                      <a:r>
                        <a:rPr lang="it-IT" dirty="0"/>
                        <a:t>Hic </a:t>
                      </a:r>
                      <a:r>
                        <a:rPr lang="it-IT" dirty="0" err="1"/>
                        <a:t>Rhodus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https://ilsaltodirodi.com/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582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026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00A8E-B9A2-9E35-3D1D-CB0E8583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Huffington Post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CEAB887-AFAC-B29C-0E3F-260DCDCC8B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0765501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5106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284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Intuitivo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Gestione 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918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Veloce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725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Affidabile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727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67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88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918249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57D154F3-58D0-526B-08F6-AD961EF4422D}"/>
              </a:ext>
            </a:extLst>
          </p:cNvPr>
          <p:cNvSpPr txBox="1"/>
          <p:nvPr/>
        </p:nvSpPr>
        <p:spPr>
          <a:xfrm>
            <a:off x="838200" y="1321356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https://www.huffingtonpost.it/blog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307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1B2EC-FA45-F25C-5A5E-B50FB0D0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062"/>
            <a:ext cx="10515600" cy="1325563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HIC RHODUS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hlinkClick r:id="rId2"/>
              </a:rPr>
              <a:t>https://ilsaltodirodi.com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9B92F79-98EB-F403-8384-B049EB1EB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195219"/>
              </p:ext>
            </p:extLst>
          </p:nvPr>
        </p:nvGraphicFramePr>
        <p:xfrm>
          <a:off x="838200" y="2079625"/>
          <a:ext cx="10515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67353341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1920224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608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Layout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71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Trasparenza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672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Affidabilità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716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196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35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249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649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B6AFD6-4635-3B68-2985-98499048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Alan </a:t>
            </a:r>
            <a:r>
              <a:rPr lang="it-IT" dirty="0" err="1"/>
              <a:t>Tonels</a:t>
            </a: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E1843B7-7C90-7F7E-B6B8-1028F63A99B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6743724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99421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678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Non polarizzante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Layout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65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Affidabile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1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810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91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89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642551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CB0374-B879-370E-4117-4A64FF01AB0A}"/>
              </a:ext>
            </a:extLst>
          </p:cNvPr>
          <p:cNvSpPr txBox="1"/>
          <p:nvPr/>
        </p:nvSpPr>
        <p:spPr>
          <a:xfrm>
            <a:off x="838200" y="1388825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https://alantonelson.wordpress.com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871A1-24AA-5763-872C-A7E0D7B3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fischia il vento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4D57CC3-9FFA-7566-4D54-14BD1E0BE9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96618299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152860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364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Polarizzante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694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Scarsa affidabilità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74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Layout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71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Linguaggio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57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404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332073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9518B4-03AA-D633-1725-3B76D08C6698}"/>
              </a:ext>
            </a:extLst>
          </p:cNvPr>
          <p:cNvSpPr txBox="1"/>
          <p:nvPr/>
        </p:nvSpPr>
        <p:spPr>
          <a:xfrm>
            <a:off x="838200" y="1321356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https://www.ancorafischiailvento.org/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335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486E5-5061-C6ED-3831-71F368C7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C41530-5716-4947-236C-FC45686DA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Tabella 1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Esempi positivi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1- Huffpost UK - https://www.huffingtonpost.co.uk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2- Hic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Rhodus</a:t>
            </a: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https://ilsaltodirodi.com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3- Mia cara Olympe - https://www.radiopopolare.it/author/a-sarlo/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Esempi negativi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1- Disinformazione - https://disinformazione.it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2- Fascinazione - http://www.fascinazione.info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3- Finimondo - https://finimondo.org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6087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486E5-5061-C6ED-3831-71F368C7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C41530-5716-4947-236C-FC45686DA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Esempi positivi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2"/>
              </a:rPr>
              <a:t>https://www.huffingtonpost.co.uk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https://ilsaltodirodi.com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4"/>
              </a:rPr>
              <a:t>https://www.radiopopolare.it/author/a-sarlo/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Esempi negativi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5"/>
              </a:rPr>
              <a:t>https://disinformazione.it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6"/>
              </a:rPr>
              <a:t>http://www.fascinazione.info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7"/>
              </a:rPr>
              <a:t>https://finimondo.org</a:t>
            </a: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endParaRPr lang="it-IT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9059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1F227D-F809-2DB9-0F2F-86947050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Huffington post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3839D24-0715-DF87-97B1-FD4D1299B3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281309"/>
              </p:ext>
            </p:extLst>
          </p:nvPr>
        </p:nvGraphicFramePr>
        <p:xfrm>
          <a:off x="3586705" y="1600200"/>
          <a:ext cx="6109970" cy="365760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3734391429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261581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42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Riflessioni su temi politici contemporanei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Poca politica estera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97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Grande spettro di questioni trattate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202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Sezione per entrambi i partiti politici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96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Ben strutturato e accessibile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18611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93EA87A-65CA-780D-9081-71794665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HUFFPOST UK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70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C72777-6851-F359-9F85-7822EAC6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HIC RHODUS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CD38898E-7DF3-C05E-B738-EA1051B825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353407"/>
              </p:ext>
            </p:extLst>
          </p:nvPr>
        </p:nvGraphicFramePr>
        <p:xfrm>
          <a:off x="2746048" y="2048439"/>
          <a:ext cx="6109970" cy="365760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1259152655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24082009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852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Linguaggio semplice e chiaro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Linguaggio a volte troppo informale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5466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Accessibile e semplice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Chiusura del blog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1431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Creano quasi un dialogo con i lettori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6432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“Spiegano” in modo semplice cosa accade in politica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51966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711DD5A-AC11-E243-D174-F27078F58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HIC RHODUS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5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083E9B-44D5-DA3D-8A73-CE677B09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2303A5-99F7-C59C-6CAD-C1673A828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910"/>
            <a:ext cx="10515600" cy="5351053"/>
          </a:xfrm>
        </p:spPr>
        <p:txBody>
          <a:bodyPr/>
          <a:lstStyle/>
          <a:p>
            <a:endParaRPr lang="it-IT" dirty="0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0A596F74-AA01-450A-A325-12134C652C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60513" y="914400"/>
          <a:ext cx="9072562" cy="502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9072686" imgH="5028135" progId="Word.Document.12">
                  <p:embed/>
                </p:oleObj>
              </mc:Choice>
              <mc:Fallback>
                <p:oleObj name="Document" r:id="rId2" imgW="9072686" imgH="5028135" progId="Word.Document.1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0A596F74-AA01-450A-A325-12134C652C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60513" y="914400"/>
                        <a:ext cx="9072562" cy="5027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729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E002C-AD86-B875-F487-6427CA11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MIA CARA OLYMPE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AE162B37-2349-2F19-7E31-70F0F49EC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120554"/>
              </p:ext>
            </p:extLst>
          </p:nvPr>
        </p:nvGraphicFramePr>
        <p:xfrm>
          <a:off x="3173751" y="2364223"/>
          <a:ext cx="6109970" cy="329184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2602562627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710310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7600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Lettura della notizia in ottica femminile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Pubblicazione saltuaria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269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Sito ben strutturato e accessibile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819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Presenza di un podcast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786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Linguaggio semplice, accessibile a tutti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15880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9DBA16A-F31C-7694-DE6E-6F1ABDE89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MIA CARA OLYMPE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948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C1752-14F4-05E0-D8A9-24A573D0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DISINFORMAZIONE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655FE70-8289-8782-2FC1-9945053DE4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753768"/>
              </p:ext>
            </p:extLst>
          </p:nvPr>
        </p:nvGraphicFramePr>
        <p:xfrm>
          <a:off x="3041015" y="3635534"/>
          <a:ext cx="6109970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2043206302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18079925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960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Facilmente accessibile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Teorie complottiste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825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Linguaggio informale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624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Uso di emoticon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070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962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7A2FB7-69A1-A386-2A45-F60FA8BA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FASCINAZIONE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70DC57EC-281C-6E8C-9552-ECDB961875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214503"/>
              </p:ext>
            </p:extLst>
          </p:nvPr>
        </p:nvGraphicFramePr>
        <p:xfrm>
          <a:off x="2746047" y="1901123"/>
          <a:ext cx="6109970" cy="365760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2280048535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34755187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910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Presenza di un podcast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Sito poco chiaro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840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Troppe informazioni, creano confusione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728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Molto schierato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9037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Molta comunicazione, poca o nulla informazione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878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Pubblicità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862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644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E2C58A-74EF-BB3D-7F1A-57632BC91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FINIMONDO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A79DE6D-99AC-85DD-07E5-00A4427CD2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125848"/>
              </p:ext>
            </p:extLst>
          </p:nvPr>
        </p:nvGraphicFramePr>
        <p:xfrm>
          <a:off x="3041015" y="3544094"/>
          <a:ext cx="6109970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3054985">
                  <a:extLst>
                    <a:ext uri="{9D8B030D-6E8A-4147-A177-3AD203B41FA5}">
                      <a16:colId xmlns:a16="http://schemas.microsoft.com/office/drawing/2014/main" val="3823315623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21855004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forza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Punti di debolezza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651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Colori scuri, non attira l’attenzione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4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Molto basico, potrebbe essere fatto da chiunque senza esperienza grafica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475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Teorie anarchiche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07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166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50DA28-714D-1785-F732-8B97B0F96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7E680C6-2E28-9372-F7A5-0BA9937C2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712892"/>
              </p:ext>
            </p:extLst>
          </p:nvPr>
        </p:nvGraphicFramePr>
        <p:xfrm>
          <a:off x="2437150" y="1845849"/>
          <a:ext cx="8609392" cy="4487672"/>
        </p:xfrm>
        <a:graphic>
          <a:graphicData uri="http://schemas.openxmlformats.org/drawingml/2006/table">
            <a:tbl>
              <a:tblPr firstRow="1" firstCol="1" bandRow="1"/>
              <a:tblGrid>
                <a:gridCol w="4304696">
                  <a:extLst>
                    <a:ext uri="{9D8B030D-6E8A-4147-A177-3AD203B41FA5}">
                      <a16:colId xmlns:a16="http://schemas.microsoft.com/office/drawing/2014/main" val="254777496"/>
                    </a:ext>
                  </a:extLst>
                </a:gridCol>
                <a:gridCol w="4304696">
                  <a:extLst>
                    <a:ext uri="{9D8B030D-6E8A-4147-A177-3AD203B41FA5}">
                      <a16:colId xmlns:a16="http://schemas.microsoft.com/office/drawing/2014/main" val="254027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b="1" kern="100" dirty="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2000" kern="100" dirty="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20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73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È semplice cambiare lingua (vicino al titolo del blog in modo discreto ma accessibile)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Poco visuale (è anche a parte uno vantaggio perché permette una certa chiarezza, ma da questo fatto sembra poco visuale, troppo “bianco”)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481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 sito è bene organizzato in sé (ci sono poche rubriche facilmente accessibile)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 titoli non si vedono bene quando si apre lo blog (la taglia dei articoli e l’organizzazione dei articoli sulla Homepage non sono ben fatti)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926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Molto comodo di potere cercare articoli a secondo della regione geografica, del tema, o dello format dell’articolo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 homepage è troppo lunga : non si va mai alla fine perché la gente guarda solo i primi articoli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12273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2AE4BCE-2A6D-FA73-EEC7-A6A8DD05C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838" y="-120142"/>
            <a:ext cx="5018490" cy="175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Grand Continent</a:t>
            </a:r>
            <a:endParaRPr kumimoji="0" lang="fr-FR" altLang="it-IT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Italiano/Francese/Spagnolo</a:t>
            </a:r>
            <a:endParaRPr kumimoji="0" lang="it-IT" alt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https://legrandcontinent.eu/it/</a:t>
            </a:r>
            <a:endParaRPr kumimoji="0" lang="it-IT" alt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992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5F543-AFC5-6A0A-8A55-063BD7125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7DE3A064-BA7A-4D6A-1E8F-A92D76675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331476"/>
              </p:ext>
            </p:extLst>
          </p:nvPr>
        </p:nvGraphicFramePr>
        <p:xfrm>
          <a:off x="945623" y="1409933"/>
          <a:ext cx="10159180" cy="4969703"/>
        </p:xfrm>
        <a:graphic>
          <a:graphicData uri="http://schemas.openxmlformats.org/drawingml/2006/table">
            <a:tbl>
              <a:tblPr firstRow="1" firstCol="1" bandRow="1"/>
              <a:tblGrid>
                <a:gridCol w="5079590">
                  <a:extLst>
                    <a:ext uri="{9D8B030D-6E8A-4147-A177-3AD203B41FA5}">
                      <a16:colId xmlns:a16="http://schemas.microsoft.com/office/drawing/2014/main" val="1369645472"/>
                    </a:ext>
                  </a:extLst>
                </a:gridCol>
                <a:gridCol w="5079590">
                  <a:extLst>
                    <a:ext uri="{9D8B030D-6E8A-4147-A177-3AD203B41FA5}">
                      <a16:colId xmlns:a16="http://schemas.microsoft.com/office/drawing/2014/main" val="1568640531"/>
                    </a:ext>
                  </a:extLst>
                </a:gridCol>
              </a:tblGrid>
              <a:tr h="21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00" dirty="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1800" kern="100" dirty="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18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69876"/>
                  </a:ext>
                </a:extLst>
              </a:tr>
              <a:tr h="182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Molto visuale : quando si apre la Homepage, si vede una grande foto con il testo dell’articolo soprapposto (permette di richiamare l’attenzione)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Troppi punti che richiedono l’informazione : bisogna scegliere cosa vogliamo mettere in evidenza, se ci sono troppe cose in movimento, non sappiamo cosa guardare (per esempio la pubblicità per inscriversi al canale WhatsApp è troppo impegnativa)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446853"/>
                  </a:ext>
                </a:extLst>
              </a:tr>
              <a:tr h="679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Molti filtri applicabili nelle ricerche per accedere semplicemente a un articolo preciso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Link per i soci : meglio mettere i logo dei soci per capire di cosa si tratta piuttosto che solo alcune lettere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773545"/>
                  </a:ext>
                </a:extLst>
              </a:tr>
              <a:tr h="90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Accesso semplice e molto visuale alle NewsLetters (che permettono di affidare i lettori)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 è semplice capire come fare una ricerca per rubrica/tema […] : perché scrivere “cosa facciamo” per accedere alle rubriche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387203"/>
                  </a:ext>
                </a:extLst>
              </a:tr>
              <a:tr h="90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Accesso ai informazioni su chi sono quelli che fanno il sito e perché (crea un’impressione di trasparenza e facilità la fiducia)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 generale, il piano del sito non sembra ergonomico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17131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AC57568-B60B-850E-E8D5-90A1574E8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623" y="143593"/>
            <a:ext cx="12293513" cy="148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Pagella Politica</a:t>
            </a:r>
            <a:endParaRPr kumimoji="0" lang="fr-FR" altLang="it-IT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Italiano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https://pagellapolitica.it/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013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25E1F-9B3B-8FCA-3E51-BBF51B0D2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C555FE2A-F97A-CCA1-BB79-A2E23A46D0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9710602"/>
              </p:ext>
            </p:extLst>
          </p:nvPr>
        </p:nvGraphicFramePr>
        <p:xfrm>
          <a:off x="1061884" y="1578077"/>
          <a:ext cx="10291916" cy="4985242"/>
        </p:xfrm>
        <a:graphic>
          <a:graphicData uri="http://schemas.openxmlformats.org/drawingml/2006/table">
            <a:tbl>
              <a:tblPr firstRow="1" firstCol="1" bandRow="1"/>
              <a:tblGrid>
                <a:gridCol w="5145958">
                  <a:extLst>
                    <a:ext uri="{9D8B030D-6E8A-4147-A177-3AD203B41FA5}">
                      <a16:colId xmlns:a16="http://schemas.microsoft.com/office/drawing/2014/main" val="683841503"/>
                    </a:ext>
                  </a:extLst>
                </a:gridCol>
                <a:gridCol w="5145958">
                  <a:extLst>
                    <a:ext uri="{9D8B030D-6E8A-4147-A177-3AD203B41FA5}">
                      <a16:colId xmlns:a16="http://schemas.microsoft.com/office/drawing/2014/main" val="3569663384"/>
                    </a:ext>
                  </a:extLst>
                </a:gridCol>
              </a:tblGrid>
              <a:tr h="161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12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12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913653"/>
                  </a:ext>
                </a:extLst>
              </a:tr>
              <a:tr h="1263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Piano del sito abbastanza completo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Alla prima impressione, sembrano essere tantissime cose che “inquinano” la nostra percezione del sito allora che in fatti le cose sono poche. Forse è legato allo spazio occupato dal titolo dal sito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753440"/>
                  </a:ext>
                </a:extLst>
              </a:tr>
              <a:tr h="1008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Diversi link per raggiungere i soci del blog e condividere gli articoli sono ergonomici, discreti, sembrano non essere lì però si vedono comunque sempre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Troppe informazioni visuali in movimenti : difficile sapere dove portare la sua attenzione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992417"/>
                  </a:ext>
                </a:extLst>
              </a:tr>
              <a:tr h="1263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Gli articoli sono ergonomici, si trova semplicemente gli informazioni sulla persona che ha scritta l’articolo, si trovano semplicemente i link verso le fonte, si trova il tempo di lettura e la data di pubblicazione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 sono informazioni sui immagini usati per illustrare i articoli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905303"/>
                  </a:ext>
                </a:extLst>
              </a:tr>
              <a:tr h="752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Idea di “comunità” che permette di affidare (nonché è solamente legata al fatto di dare soldi o non)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 homepage sembra visualmente un sito degli anni 2000-2010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429910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Newsletter proposta da per tutto per affidare i lettori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5438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75D0CFD-4301-FFA9-D958-DD596C3D0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2888"/>
            <a:ext cx="3269421" cy="139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valigia blue</a:t>
            </a:r>
            <a:endParaRPr kumimoji="0" lang="fr-FR" altLang="it-IT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Italiano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https://www.valigiablu.it/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63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ED08BC-4064-566F-DA6A-539BAFE5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32739CF-A0DC-0260-4F1C-D9BB6D8CB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992629"/>
              </p:ext>
            </p:extLst>
          </p:nvPr>
        </p:nvGraphicFramePr>
        <p:xfrm>
          <a:off x="838200" y="1690688"/>
          <a:ext cx="10827774" cy="3923286"/>
        </p:xfrm>
        <a:graphic>
          <a:graphicData uri="http://schemas.openxmlformats.org/drawingml/2006/table">
            <a:tbl>
              <a:tblPr firstRow="1" firstCol="1" bandRow="1"/>
              <a:tblGrid>
                <a:gridCol w="5413887">
                  <a:extLst>
                    <a:ext uri="{9D8B030D-6E8A-4147-A177-3AD203B41FA5}">
                      <a16:colId xmlns:a16="http://schemas.microsoft.com/office/drawing/2014/main" val="1355842877"/>
                    </a:ext>
                  </a:extLst>
                </a:gridCol>
                <a:gridCol w="5413887">
                  <a:extLst>
                    <a:ext uri="{9D8B030D-6E8A-4147-A177-3AD203B41FA5}">
                      <a16:colId xmlns:a16="http://schemas.microsoft.com/office/drawing/2014/main" val="6047967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18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18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190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È semplice trovare le rubriche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Video che si apre subito quando si arriva sulla homepage : crea un’impressione di “sito Spam”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238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 diversi link (soci, Newsletter, account…) sono al posto giusto : discreti ma visibili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 margine del sito : Perché la pagina non occupa l’intero schermo ? C’è lo stesso quadro che negli anni 1990’s. Il carattere tipografico e il sito nel suo insieme sembra essere uno vecchissimo sito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625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Sotto sezioni (se vai nella rubrica esteri per esempio, si può scegliere in qual parte del mondo cercare) è una buona idea per uno sito che tratta di tantissime cose diverse con tanti articoli (malgrado la bruttezza dei sommari)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Il sommario del sito è poco ergonomico e brutto : i titoli sono brutti e difficili da leggere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003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 Homepage è troppo lunga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90708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687222E-C348-835C-913E-63619EC2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09" y="138266"/>
            <a:ext cx="3724033" cy="139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sussidiario</a:t>
            </a:r>
            <a:endParaRPr kumimoji="0" lang="fr-FR" altLang="it-IT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Italiano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https://www.ilsussidiario.net/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24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31ECB-3D8F-03D7-18DD-A234A2BB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7CFD81EF-2CCE-46AD-415F-FF8E814C5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9650807"/>
              </p:ext>
            </p:extLst>
          </p:nvPr>
        </p:nvGraphicFramePr>
        <p:xfrm>
          <a:off x="2035276" y="2392825"/>
          <a:ext cx="8170608" cy="2735072"/>
        </p:xfrm>
        <a:graphic>
          <a:graphicData uri="http://schemas.openxmlformats.org/drawingml/2006/table">
            <a:tbl>
              <a:tblPr firstRow="1" firstCol="1" bandRow="1"/>
              <a:tblGrid>
                <a:gridCol w="4085304">
                  <a:extLst>
                    <a:ext uri="{9D8B030D-6E8A-4147-A177-3AD203B41FA5}">
                      <a16:colId xmlns:a16="http://schemas.microsoft.com/office/drawing/2014/main" val="1234945906"/>
                    </a:ext>
                  </a:extLst>
                </a:gridCol>
                <a:gridCol w="4085304">
                  <a:extLst>
                    <a:ext uri="{9D8B030D-6E8A-4147-A177-3AD203B41FA5}">
                      <a16:colId xmlns:a16="http://schemas.microsoft.com/office/drawing/2014/main" val="36934967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20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20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18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 rubriche sono chiare e se cerchiamo un’informazione precisa, è semplice trovarla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Troppe informazioni sulla Homepage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605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 articoli sono ergonomici, chiari (visualmente)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 si trova semplicemente come cambiare lingua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36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Possibilità di fare un PDF dei articoli semplicemente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69244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0B18AB3-EFB4-2379-C510-DAC5C9B46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90" y="545458"/>
            <a:ext cx="4442948" cy="166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Mediapart</a:t>
            </a:r>
            <a:endParaRPr kumimoji="0" lang="fr-FR" altLang="it-IT" sz="2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Francese/Spagnolo/Inglese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https://www.mediapart.fr/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052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1A4B2-8E29-E8A0-23BD-CF6485F7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C8C5CC4-7262-BE30-320D-843EAF451F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758585"/>
              </p:ext>
            </p:extLst>
          </p:nvPr>
        </p:nvGraphicFramePr>
        <p:xfrm>
          <a:off x="983226" y="1690688"/>
          <a:ext cx="10515600" cy="4687570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284323358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982405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endParaRPr lang="it-IT" sz="12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404040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Contro</a:t>
                      </a:r>
                      <a:endParaRPr lang="it-IT" sz="1200" kern="100">
                        <a:effectLst/>
                        <a:highlight>
                          <a:srgbClr val="40404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723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Molto visuale e moderno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Quando si scende un po’ sulla homepage, ci sono troppi informazioni, a parte la grande immagine in alto della homepage, difficile conservare la sua attenzione su un articolo preciso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273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Accessi sul alto della pagina semplice con pochi informazioni chiari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 si capisce subito che le prime immagine sono per accedere ad articoli, sembrano essere rubriche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916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 può fare una ricerca testuale nel sito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Malgrado uno sito ben pensato per la divisione associazione/articoli, la parte dedicata ai articoli non è bene suddivisa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4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 link per i soci non sono molti visibili ed accessibili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869799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12F33A4-1A69-F4A5-7151-99E885424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174" y="23654"/>
            <a:ext cx="5957080" cy="166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Amnesty International</a:t>
            </a:r>
            <a:endParaRPr kumimoji="0" lang="fr-FR" altLang="it-IT" sz="2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Blog Italiano (ma disponibile in tanti paesi)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URL :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https://www.amnesty.it/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39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73134" y="1122927"/>
            <a:ext cx="9144000" cy="358800"/>
          </a:xfrm>
        </p:spPr>
        <p:txBody>
          <a:bodyPr>
            <a:noAutofit/>
          </a:bodyPr>
          <a:lstStyle/>
          <a:p>
            <a:pPr algn="l"/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r>
              <a:rPr lang="it-IT" sz="2400" b="1" dirty="0">
                <a:latin typeface="Comic Sans MS" panose="030F0702030302020204" pitchFamily="66" charset="0"/>
              </a:rPr>
              <a:t>               Programma sessione 9.4.2024 </a:t>
            </a:r>
            <a:br>
              <a:rPr lang="it-IT" sz="2400" dirty="0">
                <a:latin typeface="Comic Sans MS" panose="030F0702030302020204" pitchFamily="66" charset="0"/>
              </a:rPr>
            </a:b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1226" y="1302327"/>
            <a:ext cx="11641842" cy="4779818"/>
          </a:xfrm>
        </p:spPr>
        <p:txBody>
          <a:bodyPr>
            <a:normAutofit/>
          </a:bodyPr>
          <a:lstStyle/>
          <a:p>
            <a:pPr algn="just"/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algn="just"/>
            <a:r>
              <a:rPr lang="it-IT" sz="1800" dirty="0">
                <a:latin typeface="Comic Sans MS" panose="030F0702030302020204" pitchFamily="66" charset="0"/>
                <a:cs typeface="Courier New" panose="02070309020205020404" pitchFamily="49" charset="0"/>
              </a:rPr>
              <a:t>  Analisi critica di alcuni blog                     Individuazione dei punti                               Progettazione </a:t>
            </a:r>
          </a:p>
          <a:p>
            <a:pPr algn="just"/>
            <a:r>
              <a:rPr lang="it-IT" sz="1800" dirty="0">
                <a:latin typeface="Comic Sans MS" panose="030F0702030302020204" pitchFamily="66" charset="0"/>
                <a:cs typeface="Courier New" panose="02070309020205020404" pitchFamily="49" charset="0"/>
              </a:rPr>
              <a:t>    su tematiche politiche                            di forza e di debolezza                                     del blog</a:t>
            </a:r>
          </a:p>
          <a:p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1227" y="2970472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44D6A9C-353B-6C9C-2B20-3C3B21A33F92}"/>
              </a:ext>
            </a:extLst>
          </p:cNvPr>
          <p:cNvSpPr/>
          <p:nvPr/>
        </p:nvSpPr>
        <p:spPr>
          <a:xfrm>
            <a:off x="4422058" y="2970471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6071BA5-E7C2-D979-F334-49EC3C33B205}"/>
              </a:ext>
            </a:extLst>
          </p:cNvPr>
          <p:cNvSpPr/>
          <p:nvPr/>
        </p:nvSpPr>
        <p:spPr>
          <a:xfrm>
            <a:off x="8713238" y="2970471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4AB733C1-F702-EEFB-B358-44CADAFE94F9}"/>
              </a:ext>
            </a:extLst>
          </p:cNvPr>
          <p:cNvCxnSpPr/>
          <p:nvPr/>
        </p:nvCxnSpPr>
        <p:spPr>
          <a:xfrm>
            <a:off x="3569111" y="3621989"/>
            <a:ext cx="8529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1055B0A-9FDE-7E2A-CBE5-E737AEB2710D}"/>
              </a:ext>
            </a:extLst>
          </p:cNvPr>
          <p:cNvCxnSpPr/>
          <p:nvPr/>
        </p:nvCxnSpPr>
        <p:spPr>
          <a:xfrm>
            <a:off x="7860291" y="3621989"/>
            <a:ext cx="8529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EF8C65-A9D1-5C17-E56C-7908028F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951"/>
            <a:ext cx="10515600" cy="513085"/>
          </a:xfrm>
        </p:spPr>
        <p:txBody>
          <a:bodyPr>
            <a:normAutofit fontScale="90000"/>
          </a:bodyPr>
          <a:lstStyle/>
          <a:p>
            <a:r>
              <a:rPr lang="it-IT" dirty="0"/>
              <a:t>Esempi positivi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E4077E-49AF-3351-AB61-4111C8E5B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58416"/>
            <a:ext cx="10896600" cy="531854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https://www.ultimouomo.com/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https://www.foei.org/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https://www.theguardian.com/international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https://www.open.online/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https://edition.cnn.com/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https://www.nytimes.com/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https://pagellapolitica.it/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https://www.ispionline.it/it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https://www.politico.com/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https://www.agi.it/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https://www.internazionale.it/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https://www.tpi.it/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https://www.calcioefinanza.it/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5409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8ECB2B-07B4-7EC9-60BA-BCD00A4B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273"/>
            <a:ext cx="10515600" cy="802433"/>
          </a:xfrm>
        </p:spPr>
        <p:txBody>
          <a:bodyPr/>
          <a:lstStyle/>
          <a:p>
            <a:r>
              <a:rPr lang="it-IT" dirty="0"/>
              <a:t>Esempi positivi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75A31C-EE8A-EC65-BF26-B2027C101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90"/>
            <a:ext cx="10515600" cy="4656073"/>
          </a:xfrm>
        </p:spPr>
        <p:txBody>
          <a:bodyPr/>
          <a:lstStyle/>
          <a:p>
            <a:r>
              <a:rPr lang="it-IT" dirty="0">
                <a:hlinkClick r:id="rId2"/>
              </a:rPr>
              <a:t>https://goofynomics.blogspot.com/</a:t>
            </a:r>
            <a:endParaRPr lang="it-IT" dirty="0"/>
          </a:p>
          <a:p>
            <a:r>
              <a:rPr lang="it-IT" dirty="0">
                <a:hlinkClick r:id="rId3"/>
              </a:rPr>
              <a:t>https://orizzonte48.blogspot.com/</a:t>
            </a:r>
            <a:endParaRPr lang="it-IT" dirty="0"/>
          </a:p>
          <a:p>
            <a:r>
              <a:rPr lang="it-IT" dirty="0">
                <a:hlinkClick r:id="rId4"/>
              </a:rPr>
              <a:t>https://beppegrillo.it/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5555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9FE743-6166-25B9-02E9-23E0FA07A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01216" y="345234"/>
            <a:ext cx="10952584" cy="335804"/>
          </a:xfrm>
        </p:spPr>
        <p:txBody>
          <a:bodyPr>
            <a:normAutofit fontScale="90000"/>
          </a:bodyPr>
          <a:lstStyle/>
          <a:p>
            <a:r>
              <a:rPr lang="it-IT" dirty="0"/>
              <a:t>Esempi negativi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A72C94-2142-FF42-BBFB-BBD622B86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67" y="1147665"/>
            <a:ext cx="10784633" cy="5029298"/>
          </a:xfrm>
        </p:spPr>
        <p:txBody>
          <a:bodyPr/>
          <a:lstStyle/>
          <a:p>
            <a:r>
              <a:rPr lang="it-IT" dirty="0">
                <a:hlinkClick r:id="rId2"/>
              </a:rPr>
              <a:t>https://voxnews.info/</a:t>
            </a:r>
            <a:endParaRPr lang="it-IT" dirty="0">
              <a:hlinkClick r:id="" action="ppaction://noaction"/>
            </a:endParaRPr>
          </a:p>
          <a:p>
            <a:r>
              <a:rPr lang="it-IT" dirty="0">
                <a:hlinkClick r:id="" action="ppaction://noaction"/>
              </a:rPr>
              <a:t>https://www.eventiavversinews.it/</a:t>
            </a:r>
          </a:p>
          <a:p>
            <a:r>
              <a:rPr lang="it-IT" dirty="0">
                <a:hlinkClick r:id="rId3"/>
              </a:rPr>
              <a:t>https://www.agliincrocideiventi.it/</a:t>
            </a:r>
            <a:endParaRPr lang="it-IT" dirty="0">
              <a:hlinkClick r:id="rId4"/>
            </a:endParaRPr>
          </a:p>
          <a:p>
            <a:r>
              <a:rPr lang="it-IT" dirty="0">
                <a:hlinkClick r:id="rId5"/>
              </a:rPr>
              <a:t>https://ipse.com/weblog/blogatt.html</a:t>
            </a:r>
            <a:r>
              <a:rPr lang="it-IT" dirty="0"/>
              <a:t> ↙</a:t>
            </a:r>
            <a:endParaRPr lang="it-IT" dirty="0">
              <a:hlinkClick r:id="" action="ppaction://noaction"/>
            </a:endParaRPr>
          </a:p>
          <a:p>
            <a:pPr marL="0" indent="0">
              <a:buNone/>
            </a:pPr>
            <a:endParaRPr lang="it-IT" dirty="0">
              <a:hlinkClick r:id="" action="ppaction://noaction"/>
            </a:endParaRPr>
          </a:p>
        </p:txBody>
      </p:sp>
    </p:spTree>
    <p:extLst>
      <p:ext uri="{BB962C8B-B14F-4D97-AF65-F5344CB8AC3E}">
        <p14:creationId xmlns:p14="http://schemas.microsoft.com/office/powerpoint/2010/main" val="1408544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F577BA-BBCF-5B0C-A02E-9C9444A6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1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blog</a:t>
            </a:r>
            <a:br>
              <a:rPr lang="it-IT" sz="31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31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</a:t>
            </a:r>
            <a:b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F0E30F-F1BD-A9B8-C838-9CB865FBD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Monotematico o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multitematico</a:t>
            </a: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?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- Solo politica interna o anche politica estera?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- Contenuti: informazione e/o comunicazione?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- Destinatari: platea universale o dedicata?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- Linguaggio verbale e iconico «alto» o «basso»?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9833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da compilare (una sola croce per riga)</a:t>
            </a:r>
            <a:endParaRPr lang="it-IT" sz="28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735DC6B-6395-785E-0D77-76A14DA095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626734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00992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Monotematico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latin typeface="Comic Sans MS" panose="030F0702030302020204" pitchFamily="66" charset="0"/>
                        </a:rPr>
                        <a:t>Multitematico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381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71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interna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estera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9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92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Informazione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Comunicazione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270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dedicata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universale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48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117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«alto»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«basso»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470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0280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esempio</a:t>
            </a:r>
            <a:endParaRPr lang="it-IT" sz="28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735DC6B-6395-785E-0D77-76A14DA09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443492"/>
              </p:ext>
            </p:extLst>
          </p:nvPr>
        </p:nvGraphicFramePr>
        <p:xfrm>
          <a:off x="838200" y="1825625"/>
          <a:ext cx="10515600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626734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00992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Monotematico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latin typeface="Comic Sans MS" panose="030F0702030302020204" pitchFamily="66" charset="0"/>
                        </a:rPr>
                        <a:t>Multitematico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381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71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interna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estera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9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92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Informazione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Comunicazione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270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dedicata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universale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48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117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«alto»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«basso»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470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4151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735DC6B-6395-785E-0D77-76A14DA09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322622"/>
              </p:ext>
            </p:extLst>
          </p:nvPr>
        </p:nvGraphicFramePr>
        <p:xfrm>
          <a:off x="838200" y="1825625"/>
          <a:ext cx="10515600" cy="42726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626734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00992728"/>
                    </a:ext>
                  </a:extLst>
                </a:gridCol>
              </a:tblGrid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Monotematico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latin typeface="Comic Sans MS" panose="030F0702030302020204" pitchFamily="66" charset="0"/>
                        </a:rPr>
                        <a:t>Multitematico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381328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71534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interna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estera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90000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92795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Informazione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Comunicazione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253813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2705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dedicata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universale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4820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11742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«alto»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«basso»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333175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470843"/>
                  </a:ext>
                </a:extLst>
              </a:tr>
              <a:tr h="615045">
                <a:tc gridSpan="2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35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27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000" dirty="0">
                <a:latin typeface="Comic Sans MS" panose="030F0702030302020204" pitchFamily="66" charset="0"/>
              </a:rPr>
              <a:t>Argomenti eterogenei                                           Differenziazione interna 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F3D9114E-F6CD-E937-EF44-373BFC21EB57}"/>
              </a:ext>
            </a:extLst>
          </p:cNvPr>
          <p:cNvCxnSpPr/>
          <p:nvPr/>
        </p:nvCxnSpPr>
        <p:spPr>
          <a:xfrm>
            <a:off x="4365523" y="4041058"/>
            <a:ext cx="308241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0260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735DC6B-6395-785E-0D77-76A14DA09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082593"/>
              </p:ext>
            </p:extLst>
          </p:nvPr>
        </p:nvGraphicFramePr>
        <p:xfrm>
          <a:off x="838200" y="1825625"/>
          <a:ext cx="10515600" cy="42726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626734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00992728"/>
                    </a:ext>
                  </a:extLst>
                </a:gridCol>
              </a:tblGrid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Monotematico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latin typeface="Comic Sans MS" panose="030F0702030302020204" pitchFamily="66" charset="0"/>
                        </a:rPr>
                        <a:t>Multitematico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381328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71534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interna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estera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790000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92795"/>
                  </a:ext>
                </a:extLst>
              </a:tr>
              <a:tr h="325446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Informazione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Comunicazione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53813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2705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dedicata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universale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4820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11742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«alto»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«basso»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333175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470843"/>
                  </a:ext>
                </a:extLst>
              </a:tr>
              <a:tr h="615045">
                <a:tc gridSpan="2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35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425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                      </a:t>
            </a:r>
            <a:r>
              <a:rPr lang="it-IT" sz="2000" dirty="0">
                <a:latin typeface="Comic Sans MS" panose="030F0702030302020204" pitchFamily="66" charset="0"/>
              </a:rPr>
              <a:t>≠</a:t>
            </a:r>
            <a:endParaRPr lang="it-IT" dirty="0"/>
          </a:p>
          <a:p>
            <a:pPr marL="0" indent="0" algn="ctr">
              <a:buNone/>
            </a:pPr>
            <a:r>
              <a:rPr lang="it-IT" sz="2000" dirty="0">
                <a:latin typeface="Comic Sans MS" panose="030F0702030302020204" pitchFamily="66" charset="0"/>
              </a:rPr>
              <a:t>Comunicazione                                     Informazione</a:t>
            </a:r>
          </a:p>
          <a:p>
            <a:pPr marL="0" indent="0" algn="ctr">
              <a:buNone/>
            </a:pPr>
            <a:r>
              <a:rPr lang="it-IT" sz="2000" dirty="0">
                <a:latin typeface="Comic Sans MS" panose="030F0702030302020204" pitchFamily="66" charset="0"/>
              </a:rPr>
              <a:t>?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8C9D7A05-516A-86A1-F9BD-E8A7F32673EF}"/>
              </a:ext>
            </a:extLst>
          </p:cNvPr>
          <p:cNvCxnSpPr/>
          <p:nvPr/>
        </p:nvCxnSpPr>
        <p:spPr>
          <a:xfrm>
            <a:off x="4837471" y="4026310"/>
            <a:ext cx="2639961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894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944BC8-F9BE-C4D1-A257-C3FFBCB716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Esercitazione blog:</a:t>
            </a:r>
            <a:b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politicoweb</a:t>
            </a:r>
            <a:endParaRPr lang="de-IT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F7155FD-5ADE-EA15-201C-56F19D5EB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Tabelli : esempi positivi e negativi;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punti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forza e punti di debolezza</a:t>
            </a:r>
            <a:endParaRPr lang="de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5078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000" dirty="0">
                <a:latin typeface="Comic Sans MS" panose="030F0702030302020204" pitchFamily="66" charset="0"/>
              </a:rPr>
              <a:t>Comunicazione                                     Informazione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7F6D9AED-04F5-6ACA-2A00-ECC9E242F30B}"/>
              </a:ext>
            </a:extLst>
          </p:cNvPr>
          <p:cNvCxnSpPr/>
          <p:nvPr/>
        </p:nvCxnSpPr>
        <p:spPr>
          <a:xfrm>
            <a:off x="6268065" y="3539613"/>
            <a:ext cx="112087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7F166B95-8FCE-7E59-4667-BCA22EDE0865}"/>
              </a:ext>
            </a:extLst>
          </p:cNvPr>
          <p:cNvCxnSpPr>
            <a:cxnSpLocks/>
          </p:cNvCxnSpPr>
          <p:nvPr/>
        </p:nvCxnSpPr>
        <p:spPr>
          <a:xfrm flipH="1">
            <a:off x="4842388" y="3544529"/>
            <a:ext cx="112087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47A05256-5ED0-F80F-DABB-52E04BFB4A70}"/>
              </a:ext>
            </a:extLst>
          </p:cNvPr>
          <p:cNvCxnSpPr/>
          <p:nvPr/>
        </p:nvCxnSpPr>
        <p:spPr>
          <a:xfrm>
            <a:off x="5982930" y="3355258"/>
            <a:ext cx="0" cy="4055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77A02A16-DC1C-ED14-7BB0-77CCCFC2E9A3}"/>
              </a:ext>
            </a:extLst>
          </p:cNvPr>
          <p:cNvCxnSpPr/>
          <p:nvPr/>
        </p:nvCxnSpPr>
        <p:spPr>
          <a:xfrm>
            <a:off x="6282814" y="3355258"/>
            <a:ext cx="0" cy="4055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119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5" y="1825625"/>
            <a:ext cx="11400503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</a:t>
            </a:r>
          </a:p>
          <a:p>
            <a:pPr marL="0" indent="0">
              <a:buNone/>
            </a:pPr>
            <a:endParaRPr lang="it-IT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it-IT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 quale ragione </a:t>
            </a:r>
          </a:p>
          <a:p>
            <a:pPr marL="0" indent="0" algn="just">
              <a:buNone/>
            </a:pPr>
            <a:r>
              <a:rPr lang="it-IT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</a:t>
            </a:r>
            <a:r>
              <a:rPr lang="it-IT" sz="2000" b="1" dirty="0">
                <a:latin typeface="Comic Sans MS" panose="030F0702030302020204" pitchFamily="66" charset="0"/>
              </a:rPr>
              <a:t>Comunicazione   </a:t>
            </a:r>
            <a:r>
              <a:rPr lang="it-IT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una persona dovrebbe               </a:t>
            </a:r>
            <a:r>
              <a:rPr lang="it-IT" sz="2000" dirty="0">
                <a:latin typeface="Comic Sans MS" panose="030F0702030302020204" pitchFamily="66" charset="0"/>
              </a:rPr>
              <a:t>Informazione</a:t>
            </a:r>
            <a:endParaRPr lang="it-IT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visitare il blog?</a:t>
            </a:r>
            <a:r>
              <a:rPr lang="it-IT" sz="2000" dirty="0">
                <a:latin typeface="Comic Sans MS" panose="030F0702030302020204" pitchFamily="66" charset="0"/>
              </a:rPr>
              <a:t>                   </a:t>
            </a:r>
            <a:endParaRPr lang="it-IT" dirty="0"/>
          </a:p>
          <a:p>
            <a:pPr marL="0" indent="0" algn="ctr">
              <a:buNone/>
            </a:pPr>
            <a:endParaRPr lang="it-IT" sz="2000" dirty="0">
              <a:latin typeface="Comic Sans MS" panose="030F0702030302020204" pitchFamily="66" charset="0"/>
            </a:endParaRP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7F6D9AED-04F5-6ACA-2A00-ECC9E242F30B}"/>
              </a:ext>
            </a:extLst>
          </p:cNvPr>
          <p:cNvCxnSpPr/>
          <p:nvPr/>
        </p:nvCxnSpPr>
        <p:spPr>
          <a:xfrm>
            <a:off x="7846141" y="4145524"/>
            <a:ext cx="112087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7F166B95-8FCE-7E59-4667-BCA22EDE0865}"/>
              </a:ext>
            </a:extLst>
          </p:cNvPr>
          <p:cNvCxnSpPr>
            <a:cxnSpLocks/>
          </p:cNvCxnSpPr>
          <p:nvPr/>
        </p:nvCxnSpPr>
        <p:spPr>
          <a:xfrm flipH="1">
            <a:off x="3441291" y="4130774"/>
            <a:ext cx="112087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47A05256-5ED0-F80F-DABB-52E04BFB4A70}"/>
              </a:ext>
            </a:extLst>
          </p:cNvPr>
          <p:cNvCxnSpPr/>
          <p:nvPr/>
        </p:nvCxnSpPr>
        <p:spPr>
          <a:xfrm>
            <a:off x="4562168" y="3924298"/>
            <a:ext cx="0" cy="4055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77A02A16-DC1C-ED14-7BB0-77CCCFC2E9A3}"/>
              </a:ext>
            </a:extLst>
          </p:cNvPr>
          <p:cNvCxnSpPr/>
          <p:nvPr/>
        </p:nvCxnSpPr>
        <p:spPr>
          <a:xfrm>
            <a:off x="7846141" y="3924298"/>
            <a:ext cx="0" cy="4055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7185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735DC6B-6395-785E-0D77-76A14DA09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12401"/>
              </p:ext>
            </p:extLst>
          </p:nvPr>
        </p:nvGraphicFramePr>
        <p:xfrm>
          <a:off x="838200" y="1825625"/>
          <a:ext cx="10515600" cy="42726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626734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00992728"/>
                    </a:ext>
                  </a:extLst>
                </a:gridCol>
              </a:tblGrid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Monotematico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latin typeface="Comic Sans MS" panose="030F0702030302020204" pitchFamily="66" charset="0"/>
                        </a:rPr>
                        <a:t>Multitematico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381328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71534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interna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Politica estera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790000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92795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Informazione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Comunicazione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253813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2705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dedicata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Platea universale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482054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117429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«alto»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Linguaggio «basso»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3175"/>
                  </a:ext>
                </a:extLst>
              </a:tr>
              <a:tr h="307523"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470843"/>
                  </a:ext>
                </a:extLst>
              </a:tr>
              <a:tr h="615045">
                <a:tc gridSpan="2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35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892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 Linguaggio alto</a:t>
            </a:r>
          </a:p>
          <a:p>
            <a:pPr marL="0" indent="0">
              <a:buNone/>
            </a:pPr>
            <a:endParaRPr lang="it-IT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Linguaggio basso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24DB06D-E339-F58D-97D0-BE69CAD97EA6}"/>
              </a:ext>
            </a:extLst>
          </p:cNvPr>
          <p:cNvCxnSpPr/>
          <p:nvPr/>
        </p:nvCxnSpPr>
        <p:spPr>
          <a:xfrm>
            <a:off x="8922774" y="3274142"/>
            <a:ext cx="0" cy="41295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0262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 Linguaggio alto</a:t>
            </a:r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Platea dedicata</a:t>
            </a:r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Linguaggio basso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24DB06D-E339-F58D-97D0-BE69CAD97EA6}"/>
              </a:ext>
            </a:extLst>
          </p:cNvPr>
          <p:cNvCxnSpPr/>
          <p:nvPr/>
        </p:nvCxnSpPr>
        <p:spPr>
          <a:xfrm>
            <a:off x="8922774" y="3274142"/>
            <a:ext cx="0" cy="41295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entesi graffa aperta 2">
            <a:extLst>
              <a:ext uri="{FF2B5EF4-FFF2-40B4-BE49-F238E27FC236}">
                <a16:creationId xmlns:a16="http://schemas.microsoft.com/office/drawing/2014/main" id="{1CC1ABE0-D45D-68A9-D8B5-FD8516E3E646}"/>
              </a:ext>
            </a:extLst>
          </p:cNvPr>
          <p:cNvSpPr/>
          <p:nvPr/>
        </p:nvSpPr>
        <p:spPr>
          <a:xfrm>
            <a:off x="6491749" y="2814741"/>
            <a:ext cx="410501" cy="1135625"/>
          </a:xfrm>
          <a:prstGeom prst="lef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5403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4CF1-D359-8316-C5D6-E6167375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Griglia per orientare la progettazione di un magazine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su tematiche politiche: le criticità</a:t>
            </a:r>
            <a:endParaRPr lang="it-IT" sz="28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3C565C-3655-75BD-1D14-39690872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 Linguaggio alto</a:t>
            </a:r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Platea dedicata</a:t>
            </a:r>
          </a:p>
          <a:p>
            <a:pPr marL="0" indent="0">
              <a:buNone/>
            </a:pPr>
            <a:r>
              <a:rPr lang="it-IT" sz="2000" dirty="0">
                <a:latin typeface="Comic Sans MS" panose="030F0702030302020204" pitchFamily="66" charset="0"/>
              </a:rPr>
              <a:t>                                                                                             Linguaggio basso</a:t>
            </a:r>
          </a:p>
          <a:p>
            <a:pPr marL="0" indent="0">
              <a:buNone/>
            </a:pPr>
            <a:endParaRPr lang="it-IT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                       Che tipo di platea?</a:t>
            </a:r>
          </a:p>
          <a:p>
            <a:pPr marL="0" indent="0">
              <a:buNone/>
            </a:pPr>
            <a:r>
              <a:rPr lang="it-IT" sz="1800" dirty="0">
                <a:latin typeface="Comic Sans MS" panose="030F0702030302020204" pitchFamily="66" charset="0"/>
              </a:rPr>
              <a:t>                           Molto politicizzata o moderatamente politicizzata?</a:t>
            </a:r>
          </a:p>
          <a:p>
            <a:pPr marL="0" indent="0">
              <a:buNone/>
            </a:pPr>
            <a:r>
              <a:rPr lang="it-IT" sz="1800" dirty="0">
                <a:latin typeface="Comic Sans MS" panose="030F0702030302020204" pitchFamily="66" charset="0"/>
              </a:rPr>
              <a:t>                                                 Colta o incolta?</a:t>
            </a:r>
          </a:p>
          <a:p>
            <a:pPr marL="0" indent="0">
              <a:buNone/>
            </a:pPr>
            <a:r>
              <a:rPr lang="it-IT" sz="1800" dirty="0">
                <a:latin typeface="Comic Sans MS" panose="030F0702030302020204" pitchFamily="66" charset="0"/>
              </a:rPr>
              <a:t>                                          Interattiva o ricettiva?</a:t>
            </a:r>
          </a:p>
          <a:p>
            <a:pPr marL="0" indent="0">
              <a:buNone/>
            </a:pPr>
            <a:endParaRPr lang="it-IT" sz="2000" dirty="0">
              <a:latin typeface="Comic Sans MS" panose="030F0702030302020204" pitchFamily="66" charset="0"/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24DB06D-E339-F58D-97D0-BE69CAD97EA6}"/>
              </a:ext>
            </a:extLst>
          </p:cNvPr>
          <p:cNvCxnSpPr/>
          <p:nvPr/>
        </p:nvCxnSpPr>
        <p:spPr>
          <a:xfrm>
            <a:off x="8922774" y="3274142"/>
            <a:ext cx="0" cy="41295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entesi graffa aperta 2">
            <a:extLst>
              <a:ext uri="{FF2B5EF4-FFF2-40B4-BE49-F238E27FC236}">
                <a16:creationId xmlns:a16="http://schemas.microsoft.com/office/drawing/2014/main" id="{1CC1ABE0-D45D-68A9-D8B5-FD8516E3E646}"/>
              </a:ext>
            </a:extLst>
          </p:cNvPr>
          <p:cNvSpPr/>
          <p:nvPr/>
        </p:nvSpPr>
        <p:spPr>
          <a:xfrm>
            <a:off x="6491749" y="2814741"/>
            <a:ext cx="410501" cy="1135625"/>
          </a:xfrm>
          <a:prstGeom prst="lef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DB28FEB4-16E0-8E57-79D4-6D435BE9B79A}"/>
              </a:ext>
            </a:extLst>
          </p:cNvPr>
          <p:cNvCxnSpPr/>
          <p:nvPr/>
        </p:nvCxnSpPr>
        <p:spPr>
          <a:xfrm>
            <a:off x="5191432" y="3687097"/>
            <a:ext cx="0" cy="8111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530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292353-DAC0-1F29-4335-7F80467D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F9367C-DD0B-C510-DE06-F0AFDA285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hlinkClick r:id="rId2"/>
              </a:rPr>
              <a:t>https://wordpress.com/posts/mmp131.wordpress.com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46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42BB5-A3DE-9E44-69FE-228633E2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Tabella 1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link→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Il Politico web - Nuovo blog di Politica</a:t>
            </a:r>
            <a:endParaRPr lang="de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CBFF80-16CD-E635-B75E-373D87273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politicoweb è un blog indipendente italiano che tratta principalmente di politica nazionale ed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anche di geopolitica.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Esempi positivi: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 piace questo blog perché: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presentazione è sobria: colori non vivaci permettendo di distinguere facilmente le scritte e le immagini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Utilizza più informazioni che comunicazioni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notizie sono ben organizzate in modo da sapere in quale parte ci si trova (geopolitica, finanza, elezioni europee, italia, mondo…)</a:t>
            </a:r>
          </a:p>
          <a:p>
            <a:pPr marL="0" indent="0">
              <a:buNone/>
            </a:pPr>
            <a:endParaRPr lang="de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48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F032A-5F00-A13C-85FB-01C8EBE0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92925C-0EB3-F370-1C29-17E22DDF1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Esempi negativi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Presenza notizie video o audio impossibili da vedere o ascoltare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Impossibilità di scaricare gli articoli in pdf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Assenza commenti precedenti del pubblico e degli esperti come detto nella presentazione del blog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de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43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A4857E-9F20-AE0E-10EE-30D7E3D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				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Tabella 2</a:t>
            </a:r>
            <a:r>
              <a:rPr lang="it-IT" dirty="0"/>
              <a:t>: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8EA745AD-5A25-B1AD-D0C5-DEF09BB0D0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4"/>
          <a:ext cx="10515600" cy="46672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95341380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05321083"/>
                    </a:ext>
                  </a:extLst>
                </a:gridCol>
              </a:tblGrid>
              <a:tr h="518583">
                <a:tc>
                  <a:txBody>
                    <a:bodyPr/>
                    <a:lstStyle/>
                    <a:p>
                      <a:pPr algn="just"/>
                      <a:r>
                        <a:rPr lang="it-IT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punti di 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punti di 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12633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Interazione con i lettori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Impossibile scaricare gli articoli in pdf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507173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Piu informazioni meno comunicazioni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Problemi tecnici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089509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Notizie non centralizzate (non solo italiane)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Assenza di guest 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469705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Aggiornamento quotidiano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864841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di libri per una visione più approfondita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918794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Notizie precedenti a disposizione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91831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sui social media ( </a:t>
                      </a:r>
                      <a:r>
                        <a:rPr lang="it-IT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facebook</a:t>
                      </a:r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it-IT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twitter</a:t>
                      </a:r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4381"/>
                  </a:ext>
                </a:extLst>
              </a:tr>
              <a:tr h="518583">
                <a:tc>
                  <a:txBody>
                    <a:bodyPr/>
                    <a:lstStyle/>
                    <a:p>
                      <a:r>
                        <a:rPr lang="it-IT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Presenza notizie anche non politiche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166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155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E8468D-8F8F-C195-10C1-5F3BD2A2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Tabella 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link →</a:t>
            </a:r>
            <a:r>
              <a:rPr lang="it-IT" dirty="0" err="1">
                <a:hlinkClick r:id="rId2"/>
              </a:rPr>
              <a:t>Wonkette</a:t>
            </a:r>
            <a:r>
              <a:rPr lang="it-IT" dirty="0">
                <a:hlinkClick r:id="rId2"/>
              </a:rPr>
              <a:t> | Rebecca </a:t>
            </a:r>
            <a:r>
              <a:rPr lang="it-IT" dirty="0" err="1">
                <a:hlinkClick r:id="rId2"/>
              </a:rPr>
              <a:t>Schoenkopf</a:t>
            </a:r>
            <a:r>
              <a:rPr lang="it-IT" dirty="0">
                <a:hlinkClick r:id="rId2"/>
              </a:rPr>
              <a:t> | </a:t>
            </a:r>
            <a:r>
              <a:rPr lang="it-IT" dirty="0" err="1">
                <a:hlinkClick r:id="rId2"/>
              </a:rPr>
              <a:t>Substack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F66941-A627-A407-2BA6-C5FB1B196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wonkette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un blog americano di notizie e commenti  politici, noto per la sua satira e il gossip.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Esempi positivi: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Notizie sono varie anche se questo è fondamentalmente un blog politico (cucina, cinema….)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Commenti precedenti del pubblico visibili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Presenza notizie video visibili senza problemi  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695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6E669-4EE4-BAEE-047A-564508E9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C9AD9C-3AFE-A58A-0141-D7BA22FB6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Esempi negativi: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 non piace questo blog perché: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 presentazione non è sobria: i colori sono vivaci anche se gli immagini sono chiaramente visibili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Utilizza più satira e gossip che informazione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 notizie sono piene e disorganizzate: per esempio, è complicato distinguere gli eventi sociali da quelli politici o dal cinema a causa dell’assenza di rubriche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prima vista, le notizie secondarie (cucina, cinema, fatti sociali) hanno la precedenza su quelle politiche, eppure questo è un blog politico.</a:t>
            </a:r>
          </a:p>
        </p:txBody>
      </p:sp>
    </p:spTree>
    <p:extLst>
      <p:ext uri="{BB962C8B-B14F-4D97-AF65-F5344CB8AC3E}">
        <p14:creationId xmlns:p14="http://schemas.microsoft.com/office/powerpoint/2010/main" val="2045478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4597</TotalTime>
  <Words>2382</Words>
  <Application>Microsoft Office PowerPoint</Application>
  <PresentationFormat>Widescreen</PresentationFormat>
  <Paragraphs>412</Paragraphs>
  <Slides>46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9" baseType="lpstr">
      <vt:lpstr>Aptos</vt:lpstr>
      <vt:lpstr>Aptos Display</vt:lpstr>
      <vt:lpstr>Arial</vt:lpstr>
      <vt:lpstr>Arial Black</vt:lpstr>
      <vt:lpstr>Calibri</vt:lpstr>
      <vt:lpstr>Calibri Light</vt:lpstr>
      <vt:lpstr>Comic Sans MS</vt:lpstr>
      <vt:lpstr>Times New Roman</vt:lpstr>
      <vt:lpstr>Wingdings</vt:lpstr>
      <vt:lpstr>Tema di Office</vt:lpstr>
      <vt:lpstr>1_Tema di Office</vt:lpstr>
      <vt:lpstr>2_Tema di Office</vt:lpstr>
      <vt:lpstr>Document</vt:lpstr>
      <vt:lpstr>  Seminario permanente su: «Mass Media e Politica»</vt:lpstr>
      <vt:lpstr>Presentazione standard di PowerPoint</vt:lpstr>
      <vt:lpstr>                    Programma sessione 9.4.2024  </vt:lpstr>
      <vt:lpstr>Esercitazione blog: politicoweb</vt:lpstr>
      <vt:lpstr>Tabella 1: link→ Il Politico web - Nuovo blog di Politica</vt:lpstr>
      <vt:lpstr>Presentazione standard di PowerPoint</vt:lpstr>
      <vt:lpstr>    Tabella 2:</vt:lpstr>
      <vt:lpstr>Tabella 1: link →Wonkette | Rebecca Schoenkopf | Substack</vt:lpstr>
      <vt:lpstr>Presentazione standard di PowerPoint</vt:lpstr>
      <vt:lpstr>    Tabella 2:</vt:lpstr>
      <vt:lpstr>Blogs</vt:lpstr>
      <vt:lpstr>Huffington Post</vt:lpstr>
      <vt:lpstr>HIC RHODUS  https://ilsaltodirodi.com  </vt:lpstr>
      <vt:lpstr>Alan Tonels</vt:lpstr>
      <vt:lpstr>Ancora fischia il vento</vt:lpstr>
      <vt:lpstr>Presentazione standard di PowerPoint</vt:lpstr>
      <vt:lpstr>Presentazione standard di PowerPoint</vt:lpstr>
      <vt:lpstr>Huffington post</vt:lpstr>
      <vt:lpstr>HIC RHODUS</vt:lpstr>
      <vt:lpstr>MIA CARA OLYMPE</vt:lpstr>
      <vt:lpstr>DISINFORMAZIONE</vt:lpstr>
      <vt:lpstr>FASCINAZIONE</vt:lpstr>
      <vt:lpstr>FINIMONDO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Esempi positivi</vt:lpstr>
      <vt:lpstr>Esempi positivi</vt:lpstr>
      <vt:lpstr>Esempi negativi</vt:lpstr>
      <vt:lpstr>Griglia per orientare la progettazione di un blog su tematiche politiche </vt:lpstr>
      <vt:lpstr>Griglia per orientare la progettazione di un magazine su tematiche politiche: da compilare (una sola croce per riga)</vt:lpstr>
      <vt:lpstr>Griglia per orientare la progettazione di un magazine su tematiche politiche: esempio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Griglia per orientare la progettazione di un magazine su tematiche politiche: le criticità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Ciclo di seminari: «Cosa significa fare ricerca: una prospettiva multidisciplinare»</dc:title>
  <dc:creator>Luca Lanzalaco</dc:creator>
  <cp:lastModifiedBy>Luca Lanzalaco</cp:lastModifiedBy>
  <cp:revision>60</cp:revision>
  <dcterms:created xsi:type="dcterms:W3CDTF">2023-01-26T15:07:00Z</dcterms:created>
  <dcterms:modified xsi:type="dcterms:W3CDTF">2024-04-09T15:25:30Z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6CCCACD0BA1842708C5B007DE60D79C1</vt:lpwstr>
  </property>
  <property fmtid="{D5CDD505-2E9C-101B-9397-08002B2CF9AE}" pid="3" name="KSOProductBuildVer">
    <vt:lpwstr>1033-11.2.0.11481</vt:lpwstr>
  </property>
</Properties>
</file>