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91" r:id="rId3"/>
    <p:sldId id="278" r:id="rId4"/>
    <p:sldId id="283" r:id="rId5"/>
    <p:sldId id="331" r:id="rId6"/>
    <p:sldId id="292" r:id="rId7"/>
    <p:sldId id="267" r:id="rId8"/>
    <p:sldId id="294" r:id="rId9"/>
    <p:sldId id="330" r:id="rId10"/>
    <p:sldId id="295" r:id="rId11"/>
    <p:sldId id="293" r:id="rId1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85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28476-175F-4A4E-82EE-738AD7FD36A7}" type="datetimeFigureOut">
              <a:rPr lang="it-IT" smtClean="0"/>
              <a:t>27/03/2024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73EF3-329B-464B-ABEE-0AA43046227A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28476-175F-4A4E-82EE-738AD7FD36A7}" type="datetimeFigureOut">
              <a:rPr lang="it-IT" smtClean="0"/>
              <a:t>27/03/2024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73EF3-329B-464B-ABEE-0AA43046227A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 hasCustomPrompt="1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28476-175F-4A4E-82EE-738AD7FD36A7}" type="datetimeFigureOut">
              <a:rPr lang="it-IT" smtClean="0"/>
              <a:t>27/03/2024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73EF3-329B-464B-ABEE-0AA43046227A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28476-175F-4A4E-82EE-738AD7FD36A7}" type="datetimeFigureOut">
              <a:rPr lang="it-IT" smtClean="0"/>
              <a:t>27/03/2024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73EF3-329B-464B-ABEE-0AA43046227A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28476-175F-4A4E-82EE-738AD7FD36A7}" type="datetimeFigureOut">
              <a:rPr lang="it-IT" smtClean="0"/>
              <a:t>27/03/2024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73EF3-329B-464B-ABEE-0AA43046227A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28476-175F-4A4E-82EE-738AD7FD36A7}" type="datetimeFigureOut">
              <a:rPr lang="it-IT" smtClean="0"/>
              <a:t>27/03/2024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73EF3-329B-464B-ABEE-0AA43046227A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28476-175F-4A4E-82EE-738AD7FD36A7}" type="datetimeFigureOut">
              <a:rPr lang="it-IT" smtClean="0"/>
              <a:t>27/03/2024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73EF3-329B-464B-ABEE-0AA43046227A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28476-175F-4A4E-82EE-738AD7FD36A7}" type="datetimeFigureOut">
              <a:rPr lang="it-IT" smtClean="0"/>
              <a:t>27/03/2024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73EF3-329B-464B-ABEE-0AA43046227A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28476-175F-4A4E-82EE-738AD7FD36A7}" type="datetimeFigureOut">
              <a:rPr lang="it-IT" smtClean="0"/>
              <a:t>27/03/2024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73EF3-329B-464B-ABEE-0AA43046227A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28476-175F-4A4E-82EE-738AD7FD36A7}" type="datetimeFigureOut">
              <a:rPr lang="it-IT" smtClean="0"/>
              <a:t>27/03/2024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73EF3-329B-464B-ABEE-0AA43046227A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28476-175F-4A4E-82EE-738AD7FD36A7}" type="datetimeFigureOut">
              <a:rPr lang="it-IT" smtClean="0"/>
              <a:t>27/03/2024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73EF3-329B-464B-ABEE-0AA43046227A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528476-175F-4A4E-82EE-738AD7FD36A7}" type="datetimeFigureOut">
              <a:rPr lang="it-IT" smtClean="0"/>
              <a:t>27/03/2024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573EF3-329B-464B-ABEE-0AA43046227A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selena.grimaldi@unimc.it" TargetMode="External"/><Relationship Id="rId2" Type="http://schemas.openxmlformats.org/officeDocument/2006/relationships/hyperlink" Target="mailto:luca.lanzalaco@unimc.it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package" Target="../embeddings/Microsoft_Word_Document.docx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shorts/l2iXQ-3SXd8" TargetMode="External"/><Relationship Id="rId2" Type="http://schemas.openxmlformats.org/officeDocument/2006/relationships/hyperlink" Target="https://www.ilpost.it/2024/03/20/foto-giorgia-meloni-camera-facce-smorfie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693025" y="1241400"/>
            <a:ext cx="9144000" cy="358800"/>
          </a:xfrm>
        </p:spPr>
        <p:txBody>
          <a:bodyPr>
            <a:noAutofit/>
          </a:bodyPr>
          <a:lstStyle/>
          <a:p>
            <a:br>
              <a:rPr lang="it-IT" sz="2400" dirty="0">
                <a:latin typeface="Comic Sans MS" panose="030F0702030302020204" pitchFamily="66" charset="0"/>
              </a:rPr>
            </a:br>
            <a:br>
              <a:rPr lang="it-IT" sz="2400" dirty="0">
                <a:latin typeface="Comic Sans MS" panose="030F0702030302020204" pitchFamily="66" charset="0"/>
              </a:rPr>
            </a:br>
            <a:r>
              <a:rPr lang="it-IT" sz="2400" dirty="0">
                <a:latin typeface="Comic Sans MS" panose="030F0702030302020204" pitchFamily="66" charset="0"/>
              </a:rPr>
              <a:t>Seminario permanente su:</a:t>
            </a:r>
            <a:br>
              <a:rPr lang="it-IT" sz="2400" dirty="0">
                <a:latin typeface="Comic Sans MS" panose="030F0702030302020204" pitchFamily="66" charset="0"/>
              </a:rPr>
            </a:br>
            <a:r>
              <a:rPr lang="it-IT" sz="2400" dirty="0">
                <a:latin typeface="Comic Sans MS" panose="030F0702030302020204" pitchFamily="66" charset="0"/>
              </a:rPr>
              <a:t>«Mass Media e Politica»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1911927"/>
            <a:ext cx="9144000" cy="4170218"/>
          </a:xfrm>
        </p:spPr>
        <p:txBody>
          <a:bodyPr/>
          <a:lstStyle/>
          <a:p>
            <a:endParaRPr lang="it-IT" dirty="0"/>
          </a:p>
          <a:p>
            <a:endParaRPr lang="it-IT" dirty="0">
              <a:latin typeface="Comic Sans MS" panose="030F0702030302020204" pitchFamily="66" charset="0"/>
              <a:cs typeface="Courier New" panose="02070309020205020404" pitchFamily="49" charset="0"/>
            </a:endParaRPr>
          </a:p>
          <a:p>
            <a:r>
              <a:rPr lang="it-IT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  <a:cs typeface="Courier New" panose="02070309020205020404" pitchFamily="49" charset="0"/>
              </a:rPr>
              <a:t>Il linguaggio politico: </a:t>
            </a:r>
          </a:p>
          <a:p>
            <a:r>
              <a:rPr lang="it-IT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  <a:cs typeface="Courier New" panose="02070309020205020404" pitchFamily="49" charset="0"/>
              </a:rPr>
              <a:t>dall’interpretazione «empatica» all’interpretazione scientifica</a:t>
            </a:r>
            <a:endParaRPr lang="it-IT" u="sng" dirty="0">
              <a:latin typeface="Comic Sans MS" panose="030F0702030302020204" pitchFamily="66" charset="0"/>
              <a:cs typeface="Courier New" panose="02070309020205020404" pitchFamily="49" charset="0"/>
            </a:endParaRPr>
          </a:p>
          <a:p>
            <a:endParaRPr lang="it-IT" dirty="0">
              <a:latin typeface="Comic Sans MS" panose="030F0702030302020204" pitchFamily="66" charset="0"/>
              <a:cs typeface="Courier New" panose="02070309020205020404" pitchFamily="49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6E911F2-2F04-56FD-8180-2E71EE8D87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A699EA9-7CD1-F36F-225D-3323815573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it-IT" sz="2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Inviare la tabella 1 e la tabella 2 entro il 5 aprile 2024 a: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it-IT" sz="26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it-IT" sz="2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  <a:hlinkClick r:id="rId2"/>
              </a:rPr>
              <a:t>luca.lanzalaco@unimc.it</a:t>
            </a:r>
            <a:endParaRPr kumimoji="0" lang="it-IT" sz="26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it-IT" sz="2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  <a:hlinkClick r:id="rId3"/>
              </a:rPr>
              <a:t>selena.grimaldi@unimc.it</a:t>
            </a:r>
            <a:endParaRPr kumimoji="0" lang="it-IT" sz="26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it-IT" sz="26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527220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5DEA2AF-951F-BB06-D3A8-4C15820BE6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3593F84-8BE6-8FF2-70AF-F0BDFF1B01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348051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6083E9B-44D5-DA3D-8A73-CE677B093E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15912"/>
          </a:xfrm>
        </p:spPr>
        <p:txBody>
          <a:bodyPr>
            <a:normAutofit fontScale="90000"/>
          </a:bodyPr>
          <a:lstStyle/>
          <a:p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E2303A5-99F7-C59C-6CAD-C1673A828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25910"/>
            <a:ext cx="10515600" cy="5351053"/>
          </a:xfrm>
        </p:spPr>
        <p:txBody>
          <a:bodyPr/>
          <a:lstStyle/>
          <a:p>
            <a:endParaRPr lang="it-IT" dirty="0"/>
          </a:p>
        </p:txBody>
      </p:sp>
      <p:graphicFrame>
        <p:nvGraphicFramePr>
          <p:cNvPr id="6" name="Oggetto 5">
            <a:extLst>
              <a:ext uri="{FF2B5EF4-FFF2-40B4-BE49-F238E27FC236}">
                <a16:creationId xmlns:a16="http://schemas.microsoft.com/office/drawing/2014/main" id="{0A596F74-AA01-450A-A325-12134C652CF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60513" y="914400"/>
          <a:ext cx="9072562" cy="5027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9072686" imgH="5028135" progId="Word.Document.12">
                  <p:embed/>
                </p:oleObj>
              </mc:Choice>
              <mc:Fallback>
                <p:oleObj name="Document" r:id="rId2" imgW="9072686" imgH="5028135" progId="Word.Document.12">
                  <p:embed/>
                  <p:pic>
                    <p:nvPicPr>
                      <p:cNvPr id="6" name="Oggetto 5">
                        <a:extLst>
                          <a:ext uri="{FF2B5EF4-FFF2-40B4-BE49-F238E27FC236}">
                            <a16:creationId xmlns:a16="http://schemas.microsoft.com/office/drawing/2014/main" id="{0A596F74-AA01-450A-A325-12134C652CF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560513" y="914400"/>
                        <a:ext cx="9072562" cy="50276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87298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693F0A5-87FC-7FBB-E97A-C92FEF5122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Programma sessione 26.3.2024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8BAA43E-E25C-ADA0-7D12-BEC644632F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4140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it-IT" dirty="0"/>
          </a:p>
          <a:p>
            <a:pPr marL="457200" indent="-457200" algn="just">
              <a:buFont typeface="+mj-lt"/>
              <a:buAutoNum type="arabicPeriod"/>
            </a:pPr>
            <a:r>
              <a:rPr lang="it-IT" sz="2400" dirty="0">
                <a:latin typeface="Comic Sans MS" panose="030F0702030302020204" pitchFamily="66" charset="0"/>
              </a:rPr>
              <a:t>Illustrazione risultati analisi quantitativa dei discorsi parlamentari</a:t>
            </a:r>
          </a:p>
          <a:p>
            <a:pPr marL="0" indent="0" algn="just">
              <a:buNone/>
            </a:pPr>
            <a:endParaRPr lang="it-IT" sz="2400" dirty="0">
              <a:latin typeface="Comic Sans MS" panose="030F0702030302020204" pitchFamily="66" charset="0"/>
            </a:endParaRPr>
          </a:p>
          <a:p>
            <a:pPr marL="457200" indent="-457200" algn="just">
              <a:buAutoNum type="arabicPeriod" startAt="2"/>
            </a:pPr>
            <a:r>
              <a:rPr lang="it-IT" sz="2400" dirty="0">
                <a:latin typeface="Comic Sans MS" panose="030F0702030302020204" pitchFamily="66" charset="0"/>
              </a:rPr>
              <a:t>I discorsi di fine anno dei Capi di stato: analisi qualitativa e quantitativa</a:t>
            </a:r>
          </a:p>
          <a:p>
            <a:pPr marL="457200" indent="-457200" algn="just">
              <a:buAutoNum type="arabicPeriod" startAt="2"/>
            </a:pPr>
            <a:endParaRPr lang="it-IT" sz="2400" dirty="0">
              <a:latin typeface="Comic Sans MS" panose="030F0702030302020204" pitchFamily="66" charset="0"/>
            </a:endParaRPr>
          </a:p>
          <a:p>
            <a:pPr marL="457200" indent="-457200" algn="just">
              <a:buAutoNum type="arabicPeriod" startAt="2"/>
            </a:pPr>
            <a:r>
              <a:rPr lang="it-IT" sz="2400" dirty="0">
                <a:latin typeface="Comic Sans MS" panose="030F0702030302020204" pitchFamily="66" charset="0"/>
              </a:rPr>
              <a:t>Il «caso Meloni»: la comunicazione non verbale e il </a:t>
            </a:r>
            <a:r>
              <a:rPr lang="it-IT" sz="2400" dirty="0" err="1">
                <a:latin typeface="Comic Sans MS" panose="030F0702030302020204" pitchFamily="66" charset="0"/>
              </a:rPr>
              <a:t>controcopione</a:t>
            </a:r>
            <a:r>
              <a:rPr lang="it-IT" sz="2400" dirty="0">
                <a:latin typeface="Comic Sans MS" panose="030F0702030302020204" pitchFamily="66" charset="0"/>
              </a:rPr>
              <a:t> comunicativo</a:t>
            </a:r>
          </a:p>
          <a:p>
            <a:pPr marL="457200" indent="-457200" algn="just">
              <a:buAutoNum type="arabicPeriod" startAt="2"/>
            </a:pPr>
            <a:endParaRPr lang="it-IT" sz="2400" dirty="0">
              <a:latin typeface="Comic Sans MS" panose="030F0702030302020204" pitchFamily="66" charset="0"/>
            </a:endParaRPr>
          </a:p>
          <a:p>
            <a:pPr marL="457200" indent="-457200" algn="just">
              <a:buAutoNum type="arabicPeriod" startAt="2"/>
            </a:pPr>
            <a:r>
              <a:rPr lang="it-IT" sz="2400" dirty="0">
                <a:latin typeface="Comic Sans MS" panose="030F0702030302020204" pitchFamily="66" charset="0"/>
              </a:rPr>
              <a:t>La progettazione di un blog su tematiche politiche: introduzione  e indicazioni per esercitazione a casa </a:t>
            </a:r>
          </a:p>
          <a:p>
            <a:pPr marL="457200" indent="-457200" algn="just">
              <a:buAutoNum type="arabicPeriod" startAt="2"/>
            </a:pPr>
            <a:endParaRPr lang="it-IT" sz="2400" dirty="0">
              <a:latin typeface="Comic Sans MS" panose="030F0702030302020204" pitchFamily="66" charset="0"/>
            </a:endParaRPr>
          </a:p>
          <a:p>
            <a:pPr marL="457200" indent="-457200" algn="just">
              <a:buAutoNum type="arabicPeriod" startAt="2"/>
            </a:pPr>
            <a:r>
              <a:rPr lang="it-IT" sz="2400" dirty="0">
                <a:latin typeface="Comic Sans MS" panose="030F0702030302020204" pitchFamily="66" charset="0"/>
              </a:rPr>
              <a:t>Spoglio stampa interna ed estera</a:t>
            </a:r>
          </a:p>
          <a:p>
            <a:pPr marL="457200" indent="-457200" algn="just">
              <a:buAutoNum type="arabicPeriod" startAt="2"/>
            </a:pPr>
            <a:endParaRPr lang="it-IT" sz="2400" dirty="0">
              <a:latin typeface="Comic Sans MS" panose="030F0702030302020204" pitchFamily="66" charset="0"/>
            </a:endParaRPr>
          </a:p>
          <a:p>
            <a:pPr marL="0" indent="0" algn="just">
              <a:buNone/>
            </a:pPr>
            <a:endParaRPr lang="it-IT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55410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1DC73CA-8886-8F5A-D703-2EF2135DDE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0109"/>
            <a:ext cx="10515600" cy="623455"/>
          </a:xfrm>
        </p:spPr>
        <p:txBody>
          <a:bodyPr>
            <a:normAutofit/>
          </a:bodyPr>
          <a:lstStyle/>
          <a:p>
            <a:pPr algn="ctr"/>
            <a:r>
              <a:rPr lang="it-IT" sz="2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Introduzione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2F03BB0-06D2-409C-136C-AF83568FA9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8645" y="2035277"/>
            <a:ext cx="10515600" cy="41590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2400" b="1" i="1" dirty="0">
                <a:latin typeface="Comic Sans MS" panose="030F0702030302020204" pitchFamily="66" charset="0"/>
              </a:rPr>
              <a:t>Oggetto:</a:t>
            </a:r>
            <a:r>
              <a:rPr lang="it-IT" sz="2400" dirty="0">
                <a:latin typeface="Comic Sans MS" panose="030F0702030302020204" pitchFamily="66" charset="0"/>
              </a:rPr>
              <a:t> Rapporto tra due tipi di interpretazione: empatica e scientifica</a:t>
            </a:r>
          </a:p>
          <a:p>
            <a:pPr marL="0" indent="0">
              <a:buNone/>
            </a:pPr>
            <a:endParaRPr lang="it-IT" sz="24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it-IT" sz="2400" b="1" i="1" dirty="0">
                <a:latin typeface="Comic Sans MS" panose="030F0702030302020204" pitchFamily="66" charset="0"/>
              </a:rPr>
              <a:t>Obiettivo:</a:t>
            </a:r>
            <a:r>
              <a:rPr lang="it-IT" sz="2400" dirty="0">
                <a:latin typeface="Comic Sans MS" panose="030F0702030302020204" pitchFamily="66" charset="0"/>
              </a:rPr>
              <a:t> Affinare le capacità di interpretazione empatica al fine di</a:t>
            </a:r>
          </a:p>
          <a:p>
            <a:pPr marL="0" indent="0">
              <a:buNone/>
            </a:pPr>
            <a:r>
              <a:rPr lang="it-IT" sz="2400" dirty="0">
                <a:latin typeface="Comic Sans MS" panose="030F0702030302020204" pitchFamily="66" charset="0"/>
              </a:rPr>
              <a:t>                  a) saper decodificare i testi degli altri</a:t>
            </a:r>
          </a:p>
          <a:p>
            <a:pPr marL="0" indent="0">
              <a:buNone/>
            </a:pPr>
            <a:r>
              <a:rPr lang="it-IT" sz="2400" dirty="0">
                <a:latin typeface="Comic Sans MS" panose="030F0702030302020204" pitchFamily="66" charset="0"/>
              </a:rPr>
              <a:t>                  b) saper controllare il proprio linguaggio</a:t>
            </a:r>
          </a:p>
          <a:p>
            <a:pPr marL="0" indent="0">
              <a:buNone/>
            </a:pPr>
            <a:endParaRPr lang="it-IT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it-IT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3385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8777A03-89C8-4C7B-751B-32F362C92C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2400" dirty="0">
                <a:latin typeface="Comic Sans MS" panose="030F0702030302020204" pitchFamily="66" charset="0"/>
              </a:rPr>
              <a:t>Come parlano i Presidenti:</a:t>
            </a:r>
            <a:br>
              <a:rPr lang="it-IT" sz="2400" dirty="0">
                <a:latin typeface="Comic Sans MS" panose="030F0702030302020204" pitchFamily="66" charset="0"/>
              </a:rPr>
            </a:br>
            <a:r>
              <a:rPr lang="it-IT" sz="2400" dirty="0">
                <a:latin typeface="Comic Sans MS" panose="030F0702030302020204" pitchFamily="66" charset="0"/>
              </a:rPr>
              <a:t>i discorsi di fine anno dei Capi di Stato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2183F4D-FE79-294D-409A-C5692E708F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147931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F016055-A158-AFB7-5869-2944E65590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Il «caso Meloni»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66A6ED4-C5BE-F792-319B-B96660AAD7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>
                <a:hlinkClick r:id="rId2"/>
              </a:rPr>
              <a:t>https://www.ilpost.it/2024/03/20/foto-giorgia-meloni-camera-facce-smorfie/</a:t>
            </a:r>
            <a:endParaRPr lang="it-IT" dirty="0"/>
          </a:p>
          <a:p>
            <a:endParaRPr lang="it-IT" dirty="0"/>
          </a:p>
          <a:p>
            <a:r>
              <a:rPr lang="it-IT" dirty="0">
                <a:latin typeface="Comic Sans MS" panose="030F0702030302020204" pitchFamily="66" charset="0"/>
              </a:rPr>
              <a:t>Quale interpretazione dare di questa comunicazione non verbale? («romanità», infantilizzazione o manipolazione?)</a:t>
            </a:r>
          </a:p>
          <a:p>
            <a:endParaRPr lang="it-IT" dirty="0">
              <a:latin typeface="Comic Sans MS" panose="030F0702030302020204" pitchFamily="66" charset="0"/>
            </a:endParaRPr>
          </a:p>
          <a:p>
            <a:r>
              <a:rPr lang="it-IT" dirty="0">
                <a:hlinkClick r:id="rId3"/>
              </a:rPr>
              <a:t>https://www.youtube.com/shorts/l2iXQ-3SXd8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594502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873134" y="1122927"/>
            <a:ext cx="9144000" cy="358800"/>
          </a:xfrm>
        </p:spPr>
        <p:txBody>
          <a:bodyPr>
            <a:noAutofit/>
          </a:bodyPr>
          <a:lstStyle/>
          <a:p>
            <a:br>
              <a:rPr lang="it-IT" sz="2400" b="1" dirty="0">
                <a:latin typeface="Comic Sans MS" panose="030F0702030302020204" pitchFamily="66" charset="0"/>
              </a:rPr>
            </a:br>
            <a:br>
              <a:rPr lang="it-IT" sz="2400" b="1" dirty="0">
                <a:latin typeface="Comic Sans MS" panose="030F0702030302020204" pitchFamily="66" charset="0"/>
              </a:rPr>
            </a:br>
            <a:br>
              <a:rPr lang="it-IT" sz="2400" b="1" dirty="0">
                <a:latin typeface="Comic Sans MS" panose="030F0702030302020204" pitchFamily="66" charset="0"/>
              </a:rPr>
            </a:br>
            <a:br>
              <a:rPr lang="it-IT" sz="2400" b="1" dirty="0">
                <a:latin typeface="Comic Sans MS" panose="030F0702030302020204" pitchFamily="66" charset="0"/>
              </a:rPr>
            </a:br>
            <a:br>
              <a:rPr lang="it-IT" sz="2400" b="1" dirty="0">
                <a:latin typeface="Comic Sans MS" panose="030F0702030302020204" pitchFamily="66" charset="0"/>
              </a:rPr>
            </a:br>
            <a:r>
              <a:rPr lang="it-IT" sz="2400" b="1" dirty="0">
                <a:latin typeface="Comic Sans MS" panose="030F0702030302020204" pitchFamily="66" charset="0"/>
              </a:rPr>
              <a:t> </a:t>
            </a:r>
            <a:br>
              <a:rPr lang="it-IT" sz="2400" b="1" dirty="0">
                <a:latin typeface="Comic Sans MS" panose="030F0702030302020204" pitchFamily="66" charset="0"/>
              </a:rPr>
            </a:br>
            <a:br>
              <a:rPr lang="it-IT" sz="2400" b="1" dirty="0">
                <a:latin typeface="Comic Sans MS" panose="030F0702030302020204" pitchFamily="66" charset="0"/>
              </a:rPr>
            </a:br>
            <a:br>
              <a:rPr lang="it-IT" sz="2400" b="1" dirty="0">
                <a:latin typeface="Comic Sans MS" panose="030F0702030302020204" pitchFamily="66" charset="0"/>
              </a:rPr>
            </a:br>
            <a:r>
              <a:rPr kumimoji="0" lang="it-IT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La progettazione di un blog su tematiche politiche: introduzione </a:t>
            </a:r>
            <a:r>
              <a:rPr lang="it-IT" sz="2400" b="1" dirty="0">
                <a:latin typeface="Comic Sans MS" panose="030F0702030302020204" pitchFamily="66" charset="0"/>
              </a:rPr>
              <a:t> </a:t>
            </a:r>
            <a:br>
              <a:rPr lang="it-IT" sz="2400" dirty="0">
                <a:latin typeface="Comic Sans MS" panose="030F0702030302020204" pitchFamily="66" charset="0"/>
              </a:rPr>
            </a:br>
            <a:endParaRPr lang="it-IT" sz="2400" dirty="0">
              <a:latin typeface="Comic Sans MS" panose="030F0702030302020204" pitchFamily="66" charset="0"/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221226" y="1302327"/>
            <a:ext cx="11641842" cy="4779818"/>
          </a:xfrm>
        </p:spPr>
        <p:txBody>
          <a:bodyPr>
            <a:normAutofit/>
          </a:bodyPr>
          <a:lstStyle/>
          <a:p>
            <a:pPr algn="just"/>
            <a:endParaRPr lang="it-IT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  <a:cs typeface="Courier New" panose="02070309020205020404" pitchFamily="49" charset="0"/>
            </a:endParaRPr>
          </a:p>
          <a:p>
            <a:pPr>
              <a:spcBef>
                <a:spcPts val="0"/>
              </a:spcBef>
            </a:pPr>
            <a:endParaRPr lang="it-IT" sz="1800" dirty="0">
              <a:latin typeface="Comic Sans MS" panose="030F0702030302020204" pitchFamily="66" charset="0"/>
              <a:cs typeface="Courier New" panose="02070309020205020404" pitchFamily="49" charset="0"/>
            </a:endParaRPr>
          </a:p>
          <a:p>
            <a:pPr>
              <a:spcBef>
                <a:spcPts val="0"/>
              </a:spcBef>
            </a:pPr>
            <a:endParaRPr lang="it-IT" sz="1800" dirty="0">
              <a:latin typeface="Comic Sans MS" panose="030F0702030302020204" pitchFamily="66" charset="0"/>
              <a:cs typeface="Courier New" panose="02070309020205020404" pitchFamily="49" charset="0"/>
            </a:endParaRPr>
          </a:p>
          <a:p>
            <a:pPr>
              <a:spcBef>
                <a:spcPts val="0"/>
              </a:spcBef>
            </a:pPr>
            <a:endParaRPr lang="it-IT" sz="1800" dirty="0">
              <a:latin typeface="Comic Sans MS" panose="030F0702030302020204" pitchFamily="66" charset="0"/>
              <a:cs typeface="Courier New" panose="02070309020205020404" pitchFamily="49" charset="0"/>
            </a:endParaRPr>
          </a:p>
          <a:p>
            <a:pPr>
              <a:spcBef>
                <a:spcPts val="0"/>
              </a:spcBef>
            </a:pPr>
            <a:endParaRPr lang="it-IT" sz="1800" b="1" i="1" dirty="0">
              <a:latin typeface="Comic Sans MS" panose="030F0702030302020204" pitchFamily="66" charset="0"/>
              <a:cs typeface="Courier New" panose="02070309020205020404" pitchFamily="49" charset="0"/>
            </a:endParaRPr>
          </a:p>
          <a:p>
            <a:pPr>
              <a:spcBef>
                <a:spcPts val="0"/>
              </a:spcBef>
            </a:pPr>
            <a:endParaRPr lang="it-IT" sz="1800" b="1" i="1" dirty="0">
              <a:latin typeface="Comic Sans MS" panose="030F0702030302020204" pitchFamily="66" charset="0"/>
              <a:cs typeface="Courier New" panose="02070309020205020404" pitchFamily="49" charset="0"/>
            </a:endParaRPr>
          </a:p>
          <a:p>
            <a:pPr>
              <a:spcBef>
                <a:spcPts val="0"/>
              </a:spcBef>
            </a:pPr>
            <a:endParaRPr lang="it-IT" sz="1800" dirty="0">
              <a:latin typeface="Comic Sans MS" panose="030F0702030302020204" pitchFamily="66" charset="0"/>
              <a:cs typeface="Courier New" panose="02070309020205020404" pitchFamily="49" charset="0"/>
            </a:endParaRPr>
          </a:p>
          <a:p>
            <a:pPr algn="just"/>
            <a:r>
              <a:rPr lang="it-IT" sz="1800" dirty="0">
                <a:latin typeface="Comic Sans MS" panose="030F0702030302020204" pitchFamily="66" charset="0"/>
                <a:cs typeface="Courier New" panose="02070309020205020404" pitchFamily="49" charset="0"/>
              </a:rPr>
              <a:t>  Analisi critica di alcuni blog                     Individuazione dei punti                               Progettazione </a:t>
            </a:r>
          </a:p>
          <a:p>
            <a:pPr algn="just"/>
            <a:r>
              <a:rPr lang="it-IT" sz="1800" dirty="0">
                <a:latin typeface="Comic Sans MS" panose="030F0702030302020204" pitchFamily="66" charset="0"/>
                <a:cs typeface="Courier New" panose="02070309020205020404" pitchFamily="49" charset="0"/>
              </a:rPr>
              <a:t>    su tematiche politiche                            di forza e di debolezza                                     del blog</a:t>
            </a:r>
          </a:p>
          <a:p>
            <a:endParaRPr lang="it-IT" u="sng" dirty="0">
              <a:latin typeface="Comic Sans MS" panose="030F0702030302020204" pitchFamily="66" charset="0"/>
              <a:cs typeface="Courier New" panose="02070309020205020404" pitchFamily="49" charset="0"/>
            </a:endParaRPr>
          </a:p>
          <a:p>
            <a:endParaRPr lang="it-IT" dirty="0">
              <a:latin typeface="Comic Sans MS" panose="030F0702030302020204" pitchFamily="66" charset="0"/>
              <a:cs typeface="Courier New" panose="02070309020205020404" pitchFamily="49" charset="0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221227" y="2970472"/>
            <a:ext cx="3347884" cy="130303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solidFill>
                  <a:prstClr val="black"/>
                </a:solidFill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444D6A9C-353B-6C9C-2B20-3C3B21A33F92}"/>
              </a:ext>
            </a:extLst>
          </p:cNvPr>
          <p:cNvSpPr/>
          <p:nvPr/>
        </p:nvSpPr>
        <p:spPr>
          <a:xfrm>
            <a:off x="4422058" y="2970471"/>
            <a:ext cx="3347884" cy="130303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solidFill>
                  <a:prstClr val="black"/>
                </a:solidFill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E6071BA5-E7C2-D979-F334-49EC3C33B205}"/>
              </a:ext>
            </a:extLst>
          </p:cNvPr>
          <p:cNvSpPr/>
          <p:nvPr/>
        </p:nvSpPr>
        <p:spPr>
          <a:xfrm>
            <a:off x="8713238" y="2970471"/>
            <a:ext cx="3347884" cy="130303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solidFill>
                  <a:prstClr val="black"/>
                </a:solidFill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10" name="Connettore 2 9">
            <a:extLst>
              <a:ext uri="{FF2B5EF4-FFF2-40B4-BE49-F238E27FC236}">
                <a16:creationId xmlns:a16="http://schemas.microsoft.com/office/drawing/2014/main" id="{4AB733C1-F702-EEFB-B358-44CADAFE94F9}"/>
              </a:ext>
            </a:extLst>
          </p:cNvPr>
          <p:cNvCxnSpPr/>
          <p:nvPr/>
        </p:nvCxnSpPr>
        <p:spPr>
          <a:xfrm>
            <a:off x="3569111" y="3621989"/>
            <a:ext cx="85294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Connettore 2 12">
            <a:extLst>
              <a:ext uri="{FF2B5EF4-FFF2-40B4-BE49-F238E27FC236}">
                <a16:creationId xmlns:a16="http://schemas.microsoft.com/office/drawing/2014/main" id="{A1055B0A-9FDE-7E2A-CBE5-E737AEB2710D}"/>
              </a:ext>
            </a:extLst>
          </p:cNvPr>
          <p:cNvCxnSpPr/>
          <p:nvPr/>
        </p:nvCxnSpPr>
        <p:spPr>
          <a:xfrm>
            <a:off x="7860291" y="3621989"/>
            <a:ext cx="85294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A58BB45-B757-C4F6-D0BA-DA825E7B8F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11507"/>
          </a:xfrm>
        </p:spPr>
        <p:txBody>
          <a:bodyPr>
            <a:normAutofit/>
          </a:bodyPr>
          <a:lstStyle/>
          <a:p>
            <a:r>
              <a:rPr lang="it-IT" sz="2400" b="1" dirty="0">
                <a:latin typeface="Comic Sans MS" panose="030F0702030302020204" pitchFamily="66" charset="0"/>
              </a:rPr>
              <a:t>Tabella 1 - Link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F4C7D73-F6AB-CB1C-C4AA-7CE7B1B0F0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58645"/>
            <a:ext cx="10515600" cy="5218318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endParaRPr lang="it-IT" dirty="0">
              <a:latin typeface="Comic Sans MS" panose="030F0702030302020204" pitchFamily="66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it-IT" dirty="0">
                <a:latin typeface="Comic Sans MS" panose="030F0702030302020204" pitchFamily="66" charset="0"/>
              </a:rPr>
              <a:t>Esempi positivi</a:t>
            </a:r>
          </a:p>
          <a:p>
            <a:pPr marL="0" indent="0">
              <a:spcBef>
                <a:spcPts val="0"/>
              </a:spcBef>
              <a:buNone/>
            </a:pPr>
            <a:endParaRPr lang="it-IT" dirty="0">
              <a:latin typeface="Comic Sans MS" panose="030F0702030302020204" pitchFamily="66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it-IT" dirty="0">
                <a:latin typeface="Comic Sans MS" panose="030F0702030302020204" pitchFamily="66" charset="0"/>
              </a:rPr>
              <a:t>1)</a:t>
            </a:r>
          </a:p>
          <a:p>
            <a:pPr marL="0" indent="0">
              <a:spcBef>
                <a:spcPts val="0"/>
              </a:spcBef>
              <a:buNone/>
            </a:pPr>
            <a:r>
              <a:rPr lang="it-IT" dirty="0">
                <a:latin typeface="Comic Sans MS" panose="030F0702030302020204" pitchFamily="66" charset="0"/>
              </a:rPr>
              <a:t>2)</a:t>
            </a:r>
          </a:p>
          <a:p>
            <a:pPr marL="0" indent="0">
              <a:spcBef>
                <a:spcPts val="0"/>
              </a:spcBef>
              <a:buNone/>
            </a:pPr>
            <a:r>
              <a:rPr lang="it-IT" dirty="0">
                <a:latin typeface="Comic Sans MS" panose="030F0702030302020204" pitchFamily="66" charset="0"/>
              </a:rPr>
              <a:t>3)</a:t>
            </a:r>
          </a:p>
          <a:p>
            <a:pPr marL="0" indent="0">
              <a:spcBef>
                <a:spcPts val="0"/>
              </a:spcBef>
              <a:buNone/>
            </a:pPr>
            <a:endParaRPr lang="it-IT" dirty="0">
              <a:latin typeface="Comic Sans MS" panose="030F0702030302020204" pitchFamily="66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it-IT" dirty="0">
                <a:latin typeface="Comic Sans MS" panose="030F0702030302020204" pitchFamily="66" charset="0"/>
              </a:rPr>
              <a:t>Esempi negativi</a:t>
            </a:r>
          </a:p>
          <a:p>
            <a:pPr marL="0" indent="0">
              <a:spcBef>
                <a:spcPts val="0"/>
              </a:spcBef>
              <a:buNone/>
            </a:pPr>
            <a:endParaRPr lang="it-IT" dirty="0">
              <a:latin typeface="Comic Sans MS" panose="030F0702030302020204" pitchFamily="66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it-IT" dirty="0">
                <a:latin typeface="Comic Sans MS" panose="030F0702030302020204" pitchFamily="66" charset="0"/>
              </a:rPr>
              <a:t>1)</a:t>
            </a:r>
          </a:p>
          <a:p>
            <a:pPr marL="0" indent="0">
              <a:spcBef>
                <a:spcPts val="0"/>
              </a:spcBef>
              <a:buNone/>
            </a:pPr>
            <a:r>
              <a:rPr lang="it-IT" dirty="0">
                <a:latin typeface="Comic Sans MS" panose="030F0702030302020204" pitchFamily="66" charset="0"/>
              </a:rPr>
              <a:t>2)</a:t>
            </a:r>
          </a:p>
          <a:p>
            <a:pPr marL="0" indent="0">
              <a:spcBef>
                <a:spcPts val="0"/>
              </a:spcBef>
              <a:buNone/>
            </a:pPr>
            <a:r>
              <a:rPr lang="it-IT" dirty="0">
                <a:latin typeface="Comic Sans MS" panose="030F0702030302020204" pitchFamily="66" charset="0"/>
              </a:rPr>
              <a:t>3)</a:t>
            </a:r>
          </a:p>
          <a:p>
            <a:pPr marL="0" indent="0">
              <a:spcBef>
                <a:spcPts val="0"/>
              </a:spcBef>
              <a:buNone/>
            </a:pPr>
            <a:endParaRPr lang="it-IT" dirty="0">
              <a:latin typeface="Comic Sans MS" panose="030F0702030302020204" pitchFamily="66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it-IT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it-IT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79535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DB75E18-0E68-B3FC-6560-1C701E5E93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400" b="1" dirty="0">
                <a:latin typeface="Comic Sans MS" panose="030F0702030302020204" pitchFamily="66" charset="0"/>
              </a:rPr>
              <a:t>Tabella 2</a:t>
            </a:r>
          </a:p>
        </p:txBody>
      </p:sp>
      <p:graphicFrame>
        <p:nvGraphicFramePr>
          <p:cNvPr id="4" name="Tabella 4">
            <a:extLst>
              <a:ext uri="{FF2B5EF4-FFF2-40B4-BE49-F238E27FC236}">
                <a16:creationId xmlns:a16="http://schemas.microsoft.com/office/drawing/2014/main" id="{601F6E81-7CAC-6FF7-19D2-E75D0F018AA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079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4125064734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385639591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dirty="0">
                          <a:latin typeface="Comic Sans MS" panose="030F0702030302020204" pitchFamily="66" charset="0"/>
                        </a:rPr>
                        <a:t>Punti di forza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>
                          <a:latin typeface="Comic Sans MS" panose="030F0702030302020204" pitchFamily="66" charset="0"/>
                        </a:rPr>
                        <a:t>Punti di debolezza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464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96523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6200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12689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51354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95623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59388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40992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68126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87334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47229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460222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687</TotalTime>
  <Words>279</Words>
  <Application>Microsoft Office PowerPoint</Application>
  <PresentationFormat>Widescreen</PresentationFormat>
  <Paragraphs>60</Paragraphs>
  <Slides>11</Slides>
  <Notes>0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Comic Sans MS</vt:lpstr>
      <vt:lpstr>Tema di Office</vt:lpstr>
      <vt:lpstr>Document</vt:lpstr>
      <vt:lpstr>  Seminario permanente su: «Mass Media e Politica»</vt:lpstr>
      <vt:lpstr>Presentazione standard di PowerPoint</vt:lpstr>
      <vt:lpstr>Programma sessione 26.3.2024</vt:lpstr>
      <vt:lpstr>Introduzione</vt:lpstr>
      <vt:lpstr>Come parlano i Presidenti: i discorsi di fine anno dei Capi di Stato</vt:lpstr>
      <vt:lpstr>Il «caso Meloni»</vt:lpstr>
      <vt:lpstr>         La progettazione di un blog su tematiche politiche: introduzione   </vt:lpstr>
      <vt:lpstr>Tabella 1 - Link</vt:lpstr>
      <vt:lpstr>Tabella 2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Ciclo di seminari: «Cosa significa fare ricerca: una prospettiva multidisciplinare»</dc:title>
  <dc:creator>Luca Lanzalaco</dc:creator>
  <cp:lastModifiedBy>Luca Lanzalaco</cp:lastModifiedBy>
  <cp:revision>49</cp:revision>
  <dcterms:created xsi:type="dcterms:W3CDTF">2023-01-26T15:07:00Z</dcterms:created>
  <dcterms:modified xsi:type="dcterms:W3CDTF">2024-03-27T06:21:22Z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6CCCACD0BA1842708C5B007DE60D79C1</vt:lpwstr>
  </property>
  <property fmtid="{D5CDD505-2E9C-101B-9397-08002B2CF9AE}" pid="3" name="KSOProductBuildVer">
    <vt:lpwstr>1033-11.2.0.11481</vt:lpwstr>
  </property>
</Properties>
</file>