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1" r:id="rId3"/>
    <p:sldId id="278" r:id="rId4"/>
    <p:sldId id="283" r:id="rId5"/>
    <p:sldId id="331" r:id="rId6"/>
    <p:sldId id="292" r:id="rId7"/>
    <p:sldId id="267" r:id="rId8"/>
    <p:sldId id="294" r:id="rId9"/>
    <p:sldId id="330" r:id="rId10"/>
    <p:sldId id="295" r:id="rId11"/>
    <p:sldId id="293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28476-175F-4A4E-82EE-738AD7FD36A7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3EF3-329B-464B-ABEE-0AA43046227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elena.grimaldi@unimc.it" TargetMode="External"/><Relationship Id="rId2" Type="http://schemas.openxmlformats.org/officeDocument/2006/relationships/hyperlink" Target="mailto:luca.lanzalaco@unimc.i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shorts/l2iXQ-3SXd8" TargetMode="External"/><Relationship Id="rId2" Type="http://schemas.openxmlformats.org/officeDocument/2006/relationships/hyperlink" Target="https://www.ilpost.it/2024/03/20/foto-giorgia-meloni-camera-facce-smorfi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93025" y="1241400"/>
            <a:ext cx="9144000" cy="358800"/>
          </a:xfrm>
        </p:spPr>
        <p:txBody>
          <a:bodyPr>
            <a:noAutofit/>
          </a:bodyPr>
          <a:lstStyle/>
          <a:p>
            <a:br>
              <a:rPr lang="it-IT" sz="2400" dirty="0">
                <a:latin typeface="Comic Sans MS" panose="030F0702030302020204" pitchFamily="66" charset="0"/>
              </a:rPr>
            </a:b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Seminario permanente su: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«Mass Media e Politica»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1911927"/>
            <a:ext cx="9144000" cy="4170218"/>
          </a:xfrm>
        </p:spPr>
        <p:txBody>
          <a:bodyPr/>
          <a:lstStyle/>
          <a:p>
            <a:endParaRPr lang="it-IT" dirty="0"/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Il linguaggio politico: </a:t>
            </a:r>
          </a:p>
          <a:p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Courier New" panose="02070309020205020404" pitchFamily="49" charset="0"/>
              </a:rPr>
              <a:t>dall’interpretazione «empatica» all’interpretazione scientifica</a:t>
            </a:r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911F2-2F04-56FD-8180-2E71EE8D8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99EA9-7CD1-F36F-225D-332381557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Inviare la tabella 1 e la tabella 2 entro il 5 aprile 2024 a: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hlinkClick r:id="rId2"/>
              </a:rPr>
              <a:t>luca.lanzalaco@unimc.it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hlinkClick r:id="rId3"/>
              </a:rPr>
              <a:t>selena.grimaldi@unimc.it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2722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EA2AF-951F-BB06-D3A8-4C15820BE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593F84-8BE6-8FF2-70AF-F0BDFF1B0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4805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083E9B-44D5-DA3D-8A73-CE677B09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2303A5-99F7-C59C-6CAD-C1673A828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5910"/>
            <a:ext cx="10515600" cy="5351053"/>
          </a:xfrm>
        </p:spPr>
        <p:txBody>
          <a:bodyPr/>
          <a:lstStyle/>
          <a:p>
            <a:endParaRPr lang="it-IT" dirty="0"/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0A596F74-AA01-450A-A325-12134C652C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60513" y="914400"/>
          <a:ext cx="9072562" cy="502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9072686" imgH="5028135" progId="Word.Document.12">
                  <p:embed/>
                </p:oleObj>
              </mc:Choice>
              <mc:Fallback>
                <p:oleObj name="Document" r:id="rId2" imgW="9072686" imgH="5028135" progId="Word.Document.12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0A596F74-AA01-450A-A325-12134C652C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60513" y="914400"/>
                        <a:ext cx="9072562" cy="5027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729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93F0A5-87FC-7FBB-E97A-C92FEF51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Programma sessione 26.3.2024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BAA43E-E25C-ADA0-7D12-BEC644632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140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>
                <a:latin typeface="Comic Sans MS" panose="030F0702030302020204" pitchFamily="66" charset="0"/>
              </a:rPr>
              <a:t>Illustrazione risultati analisi quantitativa dei discorsi parlamentari</a:t>
            </a:r>
          </a:p>
          <a:p>
            <a:pPr marL="0" indent="0" algn="just">
              <a:buNone/>
            </a:pPr>
            <a:endParaRPr lang="it-IT" sz="2400" dirty="0">
              <a:latin typeface="Comic Sans MS" panose="030F0702030302020204" pitchFamily="66" charset="0"/>
            </a:endParaRPr>
          </a:p>
          <a:p>
            <a:pPr marL="457200" indent="-457200" algn="just">
              <a:buAutoNum type="arabicPeriod" startAt="2"/>
            </a:pPr>
            <a:r>
              <a:rPr lang="it-IT" sz="2400" dirty="0">
                <a:latin typeface="Comic Sans MS" panose="030F0702030302020204" pitchFamily="66" charset="0"/>
              </a:rPr>
              <a:t>I discorsi di fine anno dei Capi di stato: analisi qualitativa e quantitativa</a:t>
            </a:r>
          </a:p>
          <a:p>
            <a:pPr marL="457200" indent="-457200" algn="just">
              <a:buAutoNum type="arabicPeriod" startAt="2"/>
            </a:pPr>
            <a:endParaRPr lang="it-IT" sz="2400" dirty="0">
              <a:latin typeface="Comic Sans MS" panose="030F0702030302020204" pitchFamily="66" charset="0"/>
            </a:endParaRPr>
          </a:p>
          <a:p>
            <a:pPr marL="457200" indent="-457200" algn="just">
              <a:buAutoNum type="arabicPeriod" startAt="2"/>
            </a:pPr>
            <a:r>
              <a:rPr lang="it-IT" sz="2400" dirty="0">
                <a:latin typeface="Comic Sans MS" panose="030F0702030302020204" pitchFamily="66" charset="0"/>
              </a:rPr>
              <a:t>Il «caso Meloni»: la comunicazione non verbale e il </a:t>
            </a:r>
            <a:r>
              <a:rPr lang="it-IT" sz="2400" dirty="0" err="1">
                <a:latin typeface="Comic Sans MS" panose="030F0702030302020204" pitchFamily="66" charset="0"/>
              </a:rPr>
              <a:t>controcopione</a:t>
            </a:r>
            <a:r>
              <a:rPr lang="it-IT" sz="2400" dirty="0">
                <a:latin typeface="Comic Sans MS" panose="030F0702030302020204" pitchFamily="66" charset="0"/>
              </a:rPr>
              <a:t> comunicativo</a:t>
            </a:r>
          </a:p>
          <a:p>
            <a:pPr marL="457200" indent="-457200" algn="just">
              <a:buAutoNum type="arabicPeriod" startAt="2"/>
            </a:pPr>
            <a:endParaRPr lang="it-IT" sz="2400" dirty="0">
              <a:latin typeface="Comic Sans MS" panose="030F0702030302020204" pitchFamily="66" charset="0"/>
            </a:endParaRPr>
          </a:p>
          <a:p>
            <a:pPr marL="457200" indent="-457200" algn="just">
              <a:buAutoNum type="arabicPeriod" startAt="2"/>
            </a:pPr>
            <a:r>
              <a:rPr lang="it-IT" sz="2400" dirty="0">
                <a:latin typeface="Comic Sans MS" panose="030F0702030302020204" pitchFamily="66" charset="0"/>
              </a:rPr>
              <a:t>La progettazione di un blog su tematiche politiche: introduzione  e indicazioni per esercitazione a casa </a:t>
            </a:r>
          </a:p>
          <a:p>
            <a:pPr marL="457200" indent="-457200" algn="just">
              <a:buAutoNum type="arabicPeriod" startAt="2"/>
            </a:pPr>
            <a:endParaRPr lang="it-IT" sz="2400" dirty="0">
              <a:latin typeface="Comic Sans MS" panose="030F0702030302020204" pitchFamily="66" charset="0"/>
            </a:endParaRPr>
          </a:p>
          <a:p>
            <a:pPr marL="457200" indent="-457200" algn="just">
              <a:buAutoNum type="arabicPeriod" startAt="2"/>
            </a:pPr>
            <a:r>
              <a:rPr lang="it-IT" sz="2400" dirty="0">
                <a:latin typeface="Comic Sans MS" panose="030F0702030302020204" pitchFamily="66" charset="0"/>
              </a:rPr>
              <a:t>Spoglio stampa interna ed estera</a:t>
            </a:r>
          </a:p>
          <a:p>
            <a:pPr marL="457200" indent="-457200" algn="just">
              <a:buAutoNum type="arabicPeriod" startAt="2"/>
            </a:pPr>
            <a:endParaRPr lang="it-IT" sz="2400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it-IT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54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DC73CA-8886-8F5A-D703-2EF2135DD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109"/>
            <a:ext cx="10515600" cy="623455"/>
          </a:xfrm>
        </p:spPr>
        <p:txBody>
          <a:bodyPr>
            <a:normAutofit/>
          </a:bodyPr>
          <a:lstStyle/>
          <a:p>
            <a:pPr algn="ctr"/>
            <a:r>
              <a:rPr lang="it-IT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Introduzione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F03BB0-06D2-409C-136C-AF83568FA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645" y="2035277"/>
            <a:ext cx="10515600" cy="4159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i="1" dirty="0">
                <a:latin typeface="Comic Sans MS" panose="030F0702030302020204" pitchFamily="66" charset="0"/>
              </a:rPr>
              <a:t>Oggetto:</a:t>
            </a:r>
            <a:r>
              <a:rPr lang="it-IT" sz="2400" dirty="0">
                <a:latin typeface="Comic Sans MS" panose="030F0702030302020204" pitchFamily="66" charset="0"/>
              </a:rPr>
              <a:t> Rapporto tra due tipi di interpretazione: empatica e scientifica</a:t>
            </a:r>
          </a:p>
          <a:p>
            <a:pPr marL="0" indent="0">
              <a:buNone/>
            </a:pPr>
            <a:endParaRPr lang="it-IT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it-IT" sz="2400" b="1" i="1" dirty="0">
                <a:latin typeface="Comic Sans MS" panose="030F0702030302020204" pitchFamily="66" charset="0"/>
              </a:rPr>
              <a:t>Obiettivo:</a:t>
            </a:r>
            <a:r>
              <a:rPr lang="it-IT" sz="2400" dirty="0">
                <a:latin typeface="Comic Sans MS" panose="030F0702030302020204" pitchFamily="66" charset="0"/>
              </a:rPr>
              <a:t> Affinare le capacità di interpretazione empatica al fine di</a:t>
            </a:r>
          </a:p>
          <a:p>
            <a:pPr marL="0" indent="0">
              <a:buNone/>
            </a:pPr>
            <a:r>
              <a:rPr lang="it-IT" sz="2400" dirty="0">
                <a:latin typeface="Comic Sans MS" panose="030F0702030302020204" pitchFamily="66" charset="0"/>
              </a:rPr>
              <a:t>                  a) saper decodificare i testi degli altri</a:t>
            </a:r>
          </a:p>
          <a:p>
            <a:pPr marL="0" indent="0">
              <a:buNone/>
            </a:pPr>
            <a:r>
              <a:rPr lang="it-IT" sz="2400" dirty="0">
                <a:latin typeface="Comic Sans MS" panose="030F0702030302020204" pitchFamily="66" charset="0"/>
              </a:rPr>
              <a:t>                  b) saper controllare il proprio linguaggio</a:t>
            </a:r>
          </a:p>
          <a:p>
            <a:pPr marL="0" indent="0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it-IT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3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777A03-89C8-4C7B-751B-32F362C92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latin typeface="Comic Sans MS" panose="030F0702030302020204" pitchFamily="66" charset="0"/>
              </a:rPr>
              <a:t>Come parlano i Presidenti: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i discorsi di fine anno dei Capi di Stato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183F4D-FE79-294D-409A-C5692E708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479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016055-A158-AFB7-5869-2944E6559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«caso Meloni»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6A6ED4-C5BE-F792-319B-B96660AAD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https://www.ilpost.it/2024/03/20/foto-giorgia-meloni-camera-facce-smorfie/</a:t>
            </a:r>
            <a:endParaRPr lang="it-IT" dirty="0"/>
          </a:p>
          <a:p>
            <a:endParaRPr lang="it-IT" dirty="0"/>
          </a:p>
          <a:p>
            <a:r>
              <a:rPr lang="it-IT" dirty="0">
                <a:latin typeface="Comic Sans MS" panose="030F0702030302020204" pitchFamily="66" charset="0"/>
              </a:rPr>
              <a:t>Quale interpretazione dare di questa comunicazione non verbale? («romanità», infantilizzazione o manipolazione?)</a:t>
            </a:r>
          </a:p>
          <a:p>
            <a:endParaRPr lang="it-IT" dirty="0">
              <a:latin typeface="Comic Sans MS" panose="030F0702030302020204" pitchFamily="66" charset="0"/>
            </a:endParaRPr>
          </a:p>
          <a:p>
            <a:r>
              <a:rPr lang="it-IT" dirty="0">
                <a:hlinkClick r:id="rId3"/>
              </a:rPr>
              <a:t>https://www.youtube.com/shorts/l2iXQ-3SXd8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945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73134" y="1122927"/>
            <a:ext cx="9144000" cy="358800"/>
          </a:xfrm>
        </p:spPr>
        <p:txBody>
          <a:bodyPr>
            <a:noAutofit/>
          </a:bodyPr>
          <a:lstStyle/>
          <a:p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r>
              <a:rPr lang="it-IT" sz="2400" b="1" dirty="0">
                <a:latin typeface="Comic Sans MS" panose="030F0702030302020204" pitchFamily="66" charset="0"/>
              </a:rPr>
              <a:t> </a:t>
            </a: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br>
              <a:rPr lang="it-IT" sz="2400" b="1" dirty="0">
                <a:latin typeface="Comic Sans MS" panose="030F0702030302020204" pitchFamily="66" charset="0"/>
              </a:rPr>
            </a:b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 progettazione di un blog su tematiche politiche: introduzione </a:t>
            </a:r>
            <a:r>
              <a:rPr lang="it-IT" sz="2400" b="1" dirty="0">
                <a:latin typeface="Comic Sans MS" panose="030F0702030302020204" pitchFamily="66" charset="0"/>
              </a:rPr>
              <a:t> </a:t>
            </a:r>
            <a:br>
              <a:rPr lang="it-IT" sz="2400" dirty="0">
                <a:latin typeface="Comic Sans MS" panose="030F0702030302020204" pitchFamily="66" charset="0"/>
              </a:rPr>
            </a:b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1226" y="1302327"/>
            <a:ext cx="11641842" cy="4779818"/>
          </a:xfrm>
        </p:spPr>
        <p:txBody>
          <a:bodyPr>
            <a:normAutofit/>
          </a:bodyPr>
          <a:lstStyle/>
          <a:p>
            <a:pPr algn="just"/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b="1" i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endParaRPr lang="it-IT" sz="1800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pPr algn="just"/>
            <a:r>
              <a:rPr lang="it-IT" sz="1800" dirty="0">
                <a:latin typeface="Comic Sans MS" panose="030F0702030302020204" pitchFamily="66" charset="0"/>
                <a:cs typeface="Courier New" panose="02070309020205020404" pitchFamily="49" charset="0"/>
              </a:rPr>
              <a:t>  Analisi critica di alcuni blog                     Individuazione dei punti                               Progettazione </a:t>
            </a:r>
          </a:p>
          <a:p>
            <a:pPr algn="just"/>
            <a:r>
              <a:rPr lang="it-IT" sz="1800" dirty="0">
                <a:latin typeface="Comic Sans MS" panose="030F0702030302020204" pitchFamily="66" charset="0"/>
                <a:cs typeface="Courier New" panose="02070309020205020404" pitchFamily="49" charset="0"/>
              </a:rPr>
              <a:t>    su tematiche politiche                            di forza e di debolezza                                     del blog</a:t>
            </a:r>
          </a:p>
          <a:p>
            <a:endParaRPr lang="it-IT" u="sng" dirty="0">
              <a:latin typeface="Comic Sans MS" panose="030F0702030302020204" pitchFamily="66" charset="0"/>
              <a:cs typeface="Courier New" panose="02070309020205020404" pitchFamily="49" charset="0"/>
            </a:endParaRPr>
          </a:p>
          <a:p>
            <a:endParaRPr lang="it-IT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1227" y="2970472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44D6A9C-353B-6C9C-2B20-3C3B21A33F92}"/>
              </a:ext>
            </a:extLst>
          </p:cNvPr>
          <p:cNvSpPr/>
          <p:nvPr/>
        </p:nvSpPr>
        <p:spPr>
          <a:xfrm>
            <a:off x="4422058" y="2970471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6071BA5-E7C2-D979-F334-49EC3C33B205}"/>
              </a:ext>
            </a:extLst>
          </p:cNvPr>
          <p:cNvSpPr/>
          <p:nvPr/>
        </p:nvSpPr>
        <p:spPr>
          <a:xfrm>
            <a:off x="8713238" y="2970471"/>
            <a:ext cx="3347884" cy="1303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4AB733C1-F702-EEFB-B358-44CADAFE94F9}"/>
              </a:ext>
            </a:extLst>
          </p:cNvPr>
          <p:cNvCxnSpPr/>
          <p:nvPr/>
        </p:nvCxnSpPr>
        <p:spPr>
          <a:xfrm>
            <a:off x="3569111" y="3621989"/>
            <a:ext cx="8529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1055B0A-9FDE-7E2A-CBE5-E737AEB2710D}"/>
              </a:ext>
            </a:extLst>
          </p:cNvPr>
          <p:cNvCxnSpPr/>
          <p:nvPr/>
        </p:nvCxnSpPr>
        <p:spPr>
          <a:xfrm>
            <a:off x="7860291" y="3621989"/>
            <a:ext cx="85294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58BB45-B757-C4F6-D0BA-DA825E7B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507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Comic Sans MS" panose="030F0702030302020204" pitchFamily="66" charset="0"/>
              </a:rPr>
              <a:t>Tabella 1 - Link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4C7D73-F6AB-CB1C-C4AA-7CE7B1B0F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8645"/>
            <a:ext cx="10515600" cy="521831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Esempi positivi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3)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Esempi negativi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>
                <a:latin typeface="Comic Sans MS" panose="030F0702030302020204" pitchFamily="66" charset="0"/>
              </a:rPr>
              <a:t>3)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it-IT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53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B75E18-0E68-B3FC-6560-1C701E5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>
                <a:latin typeface="Comic Sans MS" panose="030F0702030302020204" pitchFamily="66" charset="0"/>
              </a:rPr>
              <a:t>Tabella 2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601F6E81-7CAC-6FF7-19D2-E75D0F018A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07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2506473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56395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Punti di forza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latin typeface="Comic Sans MS" panose="030F0702030302020204" pitchFamily="66" charset="0"/>
                        </a:rPr>
                        <a:t>Punti di debolezza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64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652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200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268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513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562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938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099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812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33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722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6022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279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Comic Sans MS</vt:lpstr>
      <vt:lpstr>Tema di Office</vt:lpstr>
      <vt:lpstr>Document</vt:lpstr>
      <vt:lpstr>  Seminario permanente su: «Mass Media e Politica»</vt:lpstr>
      <vt:lpstr>Presentazione standard di PowerPoint</vt:lpstr>
      <vt:lpstr>Programma sessione 26.3.2024</vt:lpstr>
      <vt:lpstr>Introduzione</vt:lpstr>
      <vt:lpstr>Come parlano i Presidenti: i discorsi di fine anno dei Capi di Stato</vt:lpstr>
      <vt:lpstr>Il «caso Meloni»</vt:lpstr>
      <vt:lpstr>         La progettazione di un blog su tematiche politiche: introduzione   </vt:lpstr>
      <vt:lpstr>Tabella 1 - Link</vt:lpstr>
      <vt:lpstr>Tabella 2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Ciclo di seminari: «Cosa significa fare ricerca: una prospettiva multidisciplinare»</dc:title>
  <dc:creator>Luca Lanzalaco</dc:creator>
  <cp:lastModifiedBy>Luca Lanzalaco</cp:lastModifiedBy>
  <cp:revision>49</cp:revision>
  <dcterms:created xsi:type="dcterms:W3CDTF">2023-01-26T15:07:00Z</dcterms:created>
  <dcterms:modified xsi:type="dcterms:W3CDTF">2024-03-27T06:21:22Z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6CCCACD0BA1842708C5B007DE60D79C1</vt:lpwstr>
  </property>
  <property fmtid="{D5CDD505-2E9C-101B-9397-08002B2CF9AE}" pid="3" name="KSOProductBuildVer">
    <vt:lpwstr>1033-11.2.0.11481</vt:lpwstr>
  </property>
</Properties>
</file>